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notesMasterIdLst>
    <p:notesMasterId r:id="rId22"/>
  </p:notesMasterIdLst>
  <p:handoutMasterIdLst>
    <p:handoutMasterId r:id="rId23"/>
  </p:handoutMasterIdLst>
  <p:sldIdLst>
    <p:sldId id="278" r:id="rId2"/>
    <p:sldId id="341" r:id="rId3"/>
    <p:sldId id="344" r:id="rId4"/>
    <p:sldId id="337" r:id="rId5"/>
    <p:sldId id="338" r:id="rId6"/>
    <p:sldId id="335" r:id="rId7"/>
    <p:sldId id="372" r:id="rId8"/>
    <p:sldId id="373" r:id="rId9"/>
    <p:sldId id="375" r:id="rId10"/>
    <p:sldId id="368" r:id="rId11"/>
    <p:sldId id="380" r:id="rId12"/>
    <p:sldId id="360" r:id="rId13"/>
    <p:sldId id="363" r:id="rId14"/>
    <p:sldId id="364" r:id="rId15"/>
    <p:sldId id="374" r:id="rId16"/>
    <p:sldId id="381" r:id="rId17"/>
    <p:sldId id="377" r:id="rId18"/>
    <p:sldId id="379" r:id="rId19"/>
    <p:sldId id="370" r:id="rId20"/>
    <p:sldId id="371" r:id="rId21"/>
  </p:sldIdLst>
  <p:sldSz cx="12192000" cy="6858000"/>
  <p:notesSz cx="69850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erg Schulz" initials="JS" lastIdx="5" clrIdx="0">
    <p:extLst>
      <p:ext uri="{19B8F6BF-5375-455C-9EA6-DF929625EA0E}">
        <p15:presenceInfo xmlns:p15="http://schemas.microsoft.com/office/powerpoint/2012/main" userId="S-1-5-21-993398506-3102826466-2400345913-832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637" autoAdjust="0"/>
    <p:restoredTop sz="94660"/>
  </p:normalViewPr>
  <p:slideViewPr>
    <p:cSldViewPr snapToGrid="0">
      <p:cViewPr varScale="1">
        <p:scale>
          <a:sx n="84" d="100"/>
          <a:sy n="84" d="100"/>
        </p:scale>
        <p:origin x="461" y="1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9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Relationship Id="rId35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55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07A036E6-6D54-4B78-9ABB-4FE2E18E96D0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55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8B128B93-BF90-4BB9-B0C9-762176D455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5500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F322F5E1-5195-4792-A0E3-42DC695AF7AF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60463"/>
            <a:ext cx="5572125" cy="3133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67781"/>
            <a:ext cx="5588000" cy="3655457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B0D5600F-4168-42E9-9FE7-11DD5B8FE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598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3731"/>
          <a:stretch/>
        </p:blipFill>
        <p:spPr>
          <a:xfrm>
            <a:off x="0" y="-121024"/>
            <a:ext cx="12184941" cy="69655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3528" y="2492915"/>
            <a:ext cx="6713415" cy="72276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317" y="3847065"/>
            <a:ext cx="5961633" cy="221260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591C9-1069-47C8-BF2F-DC125323CA97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294" y="1023155"/>
            <a:ext cx="2876190" cy="13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092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3566" y="0"/>
            <a:ext cx="7733211" cy="990600"/>
          </a:xfrm>
          <a:prstGeom prst="rect">
            <a:avLst/>
          </a:prstGeom>
        </p:spPr>
        <p:txBody>
          <a:bodyPr anchor="ctr"/>
          <a:lstStyle>
            <a:lvl1pPr algn="l">
              <a:defRPr sz="2800">
                <a:latin typeface="+mj-lt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72805" y="6486792"/>
            <a:ext cx="670624" cy="369332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2"/>
                </a:solidFill>
              </a:defRPr>
            </a:lvl1pPr>
          </a:lstStyle>
          <a:p>
            <a:fld id="{C8E38066-F069-41C9-B38D-47DB557F2632}" type="slidenum">
              <a:rPr lang="en-GB" smtClean="0">
                <a:solidFill>
                  <a:srgbClr val="1F497D"/>
                </a:solidFill>
              </a:rPr>
              <a:pPr/>
              <a:t>‹#›</a:t>
            </a:fld>
            <a:endParaRPr lang="en-GB" dirty="0">
              <a:solidFill>
                <a:srgbClr val="1F497D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174811" y="1411940"/>
            <a:ext cx="11868617" cy="4944412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5" name="Shape 3"/>
          <p:cNvSpPr/>
          <p:nvPr userDrawn="1"/>
        </p:nvSpPr>
        <p:spPr>
          <a:xfrm>
            <a:off x="76200" y="6629400"/>
            <a:ext cx="2362200" cy="187285"/>
          </a:xfrm>
          <a:prstGeom prst="roundRect">
            <a:avLst/>
          </a:prstGeom>
          <a:solidFill>
            <a:schemeClr val="lt1">
              <a:alpha val="49000"/>
            </a:schemeClr>
          </a:solidFill>
          <a:ln>
            <a:solidFill>
              <a:schemeClr val="tx2">
                <a:alpha val="60000"/>
              </a:schemeClr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/>
          <a:p>
            <a:pPr lvl="0" algn="ctr" defTabSz="914400">
              <a:defRPr>
                <a:solidFill>
                  <a:srgbClr val="000000"/>
                </a:solidFill>
              </a:defRPr>
            </a:pPr>
            <a:r>
              <a:rPr lang="en-AU" sz="1100" i="1" dirty="0">
                <a:solidFill>
                  <a:schemeClr val="tx2"/>
                </a:solidFill>
                <a:latin typeface="+mj-ea"/>
                <a:ea typeface="+mj-ea"/>
                <a:cs typeface="Proxima Nova Regular"/>
                <a:sym typeface="Proxima Nova Regular"/>
              </a:rPr>
              <a:t>CEOS</a:t>
            </a:r>
            <a:r>
              <a:rPr lang="en-AU" sz="1100" i="1" baseline="0" dirty="0">
                <a:solidFill>
                  <a:schemeClr val="tx2"/>
                </a:solidFill>
                <a:latin typeface="+mj-ea"/>
                <a:ea typeface="+mj-ea"/>
                <a:cs typeface="Proxima Nova Regular"/>
                <a:sym typeface="Proxima Nova Regular"/>
              </a:rPr>
              <a:t> Plenary 20</a:t>
            </a:r>
            <a:r>
              <a:rPr lang="en-AU" sz="1100" i="1" dirty="0">
                <a:solidFill>
                  <a:schemeClr val="tx2"/>
                </a:solidFill>
                <a:latin typeface="+mj-ea"/>
                <a:ea typeface="+mj-ea"/>
                <a:cs typeface="Proxima Nova Regular"/>
                <a:sym typeface="Proxima Nova Regular"/>
              </a:rPr>
              <a:t>19, 14-16 October</a:t>
            </a:r>
            <a:endParaRPr sz="1100" i="1" dirty="0">
              <a:solidFill>
                <a:schemeClr val="tx2"/>
              </a:solidFill>
              <a:latin typeface="+mj-ea"/>
              <a:ea typeface="+mj-ea"/>
              <a:cs typeface="Proxima Nova Regular"/>
              <a:sym typeface="Proxima Nova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304612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/>
            <a:fld id="{86CB4B4D-7CA3-9044-876B-883B54F8677D}" type="slidenum">
              <a:rPr lang="en-US" kern="0" smtClean="0">
                <a:solidFill>
                  <a:srgbClr val="002569"/>
                </a:solidFill>
              </a:rPr>
              <a:pPr defTabSz="457200"/>
              <a:t>‹#›</a:t>
            </a:fld>
            <a:endParaRPr lang="en-US" kern="0">
              <a:solidFill>
                <a:srgbClr val="002569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390119" y="13447"/>
            <a:ext cx="7733211" cy="990600"/>
          </a:xfrm>
          <a:prstGeom prst="rect">
            <a:avLst/>
          </a:prstGeom>
        </p:spPr>
        <p:txBody>
          <a:bodyPr anchor="ctr"/>
          <a:lstStyle>
            <a:lvl1pPr algn="l">
              <a:defRPr sz="2800">
                <a:latin typeface="+mj-lt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5" name="Shape 3"/>
          <p:cNvSpPr/>
          <p:nvPr userDrawn="1"/>
        </p:nvSpPr>
        <p:spPr>
          <a:xfrm>
            <a:off x="76200" y="6629400"/>
            <a:ext cx="2362200" cy="187285"/>
          </a:xfrm>
          <a:prstGeom prst="roundRect">
            <a:avLst/>
          </a:prstGeom>
          <a:solidFill>
            <a:schemeClr val="lt1">
              <a:alpha val="49000"/>
            </a:schemeClr>
          </a:solidFill>
          <a:ln>
            <a:solidFill>
              <a:schemeClr val="tx2">
                <a:alpha val="60000"/>
              </a:schemeClr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/>
          <a:p>
            <a:pPr lvl="0" algn="ctr" defTabSz="914400">
              <a:defRPr>
                <a:solidFill>
                  <a:srgbClr val="000000"/>
                </a:solidFill>
              </a:defRPr>
            </a:pPr>
            <a:r>
              <a:rPr lang="en-AU" sz="1100" i="1" dirty="0">
                <a:solidFill>
                  <a:schemeClr val="tx2"/>
                </a:solidFill>
                <a:latin typeface="+mj-ea"/>
                <a:ea typeface="+mj-ea"/>
                <a:cs typeface="Proxima Nova Regular"/>
                <a:sym typeface="Proxima Nova Regular"/>
              </a:rPr>
              <a:t>CEOS</a:t>
            </a:r>
            <a:r>
              <a:rPr lang="en-AU" sz="1100" i="1" baseline="0" dirty="0">
                <a:solidFill>
                  <a:schemeClr val="tx2"/>
                </a:solidFill>
                <a:latin typeface="+mj-ea"/>
                <a:ea typeface="+mj-ea"/>
                <a:cs typeface="Proxima Nova Regular"/>
                <a:sym typeface="Proxima Nova Regular"/>
              </a:rPr>
              <a:t> Plenary 20</a:t>
            </a:r>
            <a:r>
              <a:rPr lang="en-AU" sz="1100" i="1" dirty="0">
                <a:solidFill>
                  <a:schemeClr val="tx2"/>
                </a:solidFill>
                <a:latin typeface="+mj-ea"/>
                <a:ea typeface="+mj-ea"/>
                <a:cs typeface="Proxima Nova Regular"/>
                <a:sym typeface="Proxima Nova Regular"/>
              </a:rPr>
              <a:t>19, 14-16 October</a:t>
            </a:r>
            <a:endParaRPr sz="1100" i="1" dirty="0">
              <a:solidFill>
                <a:schemeClr val="tx2"/>
              </a:solidFill>
              <a:latin typeface="+mj-ea"/>
              <a:ea typeface="+mj-ea"/>
              <a:cs typeface="Proxima Nova Regular"/>
              <a:sym typeface="Proxima Nova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090916539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1057" y="-108970"/>
            <a:ext cx="12193057" cy="6925656"/>
          </a:xfrm>
          <a:prstGeom prst="rect">
            <a:avLst/>
          </a:prstGeom>
        </p:spPr>
      </p:pic>
      <p:sp>
        <p:nvSpPr>
          <p:cNvPr id="2" name="Shape 2"/>
          <p:cNvSpPr>
            <a:spLocks noGrp="1"/>
          </p:cNvSpPr>
          <p:nvPr>
            <p:ph type="sldNum" sz="quarter" idx="2"/>
          </p:nvPr>
        </p:nvSpPr>
        <p:spPr>
          <a:xfrm>
            <a:off x="9652000" y="6512562"/>
            <a:ext cx="2540000" cy="369332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r">
              <a:spcBef>
                <a:spcPts val="600"/>
              </a:spcBef>
              <a:defRPr sz="18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defTabSz="457200"/>
            <a:fld id="{86CB4B4D-7CA3-9044-876B-883B54F8677D}" type="slidenum">
              <a:rPr lang="en-US" kern="0" smtClean="0">
                <a:solidFill>
                  <a:srgbClr val="002569"/>
                </a:solidFill>
              </a:rPr>
              <a:pPr defTabSz="457200"/>
              <a:t>‹#›</a:t>
            </a:fld>
            <a:endParaRPr lang="en-US" kern="0">
              <a:solidFill>
                <a:srgbClr val="00256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995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2" r:id="rId2"/>
    <p:sldLayoutId id="2147483664" r:id="rId3"/>
  </p:sldLayoutIdLst>
  <p:transition spd="med"/>
  <p:hf hdr="0" ftr="0" dt="0"/>
  <p:txStyles>
    <p:titleStyle>
      <a:lvl1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1pPr>
      <a:lvl2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2pPr>
      <a:lvl3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3pPr>
      <a:lvl4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4pPr>
      <a:lvl5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5pPr>
      <a:lvl6pPr indent="4572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6pPr>
      <a:lvl7pPr indent="9144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7pPr>
      <a:lvl8pPr indent="13716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8pPr>
      <a:lvl9pPr indent="18288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9pPr>
    </p:titleStyle>
    <p:bodyStyle>
      <a:lvl1pPr marL="3429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1pPr>
      <a:lvl2pPr marL="768927" indent="-311727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2pPr>
      <a:lvl3pPr marL="1188719" indent="-274319">
        <a:spcBef>
          <a:spcPts val="500"/>
        </a:spcBef>
        <a:buSzPct val="100000"/>
        <a:buFont typeface="Arial"/>
        <a:buChar char="o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3pPr>
      <a:lvl4pPr marL="1676400" indent="-304800">
        <a:spcBef>
          <a:spcPts val="500"/>
        </a:spcBef>
        <a:buSzPct val="100000"/>
        <a:buFont typeface="Arial"/>
        <a:buChar char="▪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4pPr>
      <a:lvl5pPr marL="21717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5pPr>
      <a:lvl6pPr indent="22860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6pPr>
      <a:lvl7pPr indent="27432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7pPr>
      <a:lvl8pPr indent="32004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8pPr>
      <a:lvl9pPr indent="36576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9pPr>
    </p:bodyStyle>
    <p:otherStyle>
      <a:lvl1pPr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eiacenter.org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emf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ceos.org/document_management/Virtual_Constellations/ACC/Documents/CEOS_AC-VC_GHG_White_Paper_Publication_Draft2_20181111.pdf" TargetMode="Externa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5839" y="2172875"/>
            <a:ext cx="7906642" cy="1560470"/>
          </a:xfrm>
        </p:spPr>
        <p:txBody>
          <a:bodyPr anchor="ctr">
            <a:normAutofit fontScale="90000"/>
          </a:bodyPr>
          <a:lstStyle/>
          <a:p>
            <a:r>
              <a:rPr lang="en-GB" dirty="0" err="1" smtClean="0"/>
              <a:t>WGClimate</a:t>
            </a:r>
            <a:r>
              <a:rPr lang="en-GB" dirty="0" smtClean="0"/>
              <a:t> </a:t>
            </a:r>
            <a:r>
              <a:rPr lang="en-GB" dirty="0"/>
              <a:t>Greenhouse Gas </a:t>
            </a:r>
            <a:r>
              <a:rPr lang="en-GB" dirty="0" smtClean="0"/>
              <a:t>Roadmap and Staff Resource Requirements </a:t>
            </a:r>
            <a:r>
              <a:rPr lang="en-US" dirty="0"/>
              <a:t>	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5839" y="3623690"/>
            <a:ext cx="6297297" cy="2971420"/>
          </a:xfrm>
        </p:spPr>
        <p:txBody>
          <a:bodyPr>
            <a:noAutofit/>
          </a:bodyPr>
          <a:lstStyle/>
          <a:p>
            <a:pPr lvl="0">
              <a:lnSpc>
                <a:spcPct val="150000"/>
              </a:lnSpc>
              <a:spcBef>
                <a:spcPts val="300"/>
              </a:spcBef>
              <a:defRPr>
                <a:solidFill>
                  <a:srgbClr val="000000"/>
                </a:solidFill>
              </a:defRPr>
            </a:pPr>
            <a:r>
              <a:rPr lang="en-US" dirty="0">
                <a:solidFill>
                  <a:srgbClr val="FFFFFF"/>
                </a:solidFill>
              </a:rPr>
              <a:t>M. Dowell (European Commission), A. von Bargen (DLR), </a:t>
            </a:r>
            <a:r>
              <a:rPr lang="en-US" u="sng" dirty="0">
                <a:solidFill>
                  <a:srgbClr val="FFFFFF"/>
                </a:solidFill>
              </a:rPr>
              <a:t>D. Crisp </a:t>
            </a:r>
            <a:r>
              <a:rPr lang="en-US" dirty="0" smtClean="0">
                <a:solidFill>
                  <a:srgbClr val="FFFFFF"/>
                </a:solidFill>
              </a:rPr>
              <a:t>(</a:t>
            </a:r>
            <a:r>
              <a:rPr lang="en-US" dirty="0" smtClean="0">
                <a:solidFill>
                  <a:srgbClr val="FFFFFF"/>
                </a:solidFill>
              </a:rPr>
              <a:t>NASA</a:t>
            </a:r>
            <a:r>
              <a:rPr lang="en-US" dirty="0" smtClean="0">
                <a:solidFill>
                  <a:srgbClr val="FFFFFF"/>
                </a:solidFill>
              </a:rPr>
              <a:t>), </a:t>
            </a:r>
            <a:r>
              <a:rPr lang="en-US" dirty="0">
                <a:solidFill>
                  <a:srgbClr val="FFFFFF"/>
                </a:solidFill>
              </a:rPr>
              <a:t>A. </a:t>
            </a:r>
            <a:r>
              <a:rPr lang="en-US" dirty="0" err="1">
                <a:solidFill>
                  <a:srgbClr val="FFFFFF"/>
                </a:solidFill>
              </a:rPr>
              <a:t>Kuze</a:t>
            </a:r>
            <a:r>
              <a:rPr lang="en-US" dirty="0">
                <a:solidFill>
                  <a:srgbClr val="FFFFFF"/>
                </a:solidFill>
              </a:rPr>
              <a:t> (JAXA), </a:t>
            </a:r>
            <a:r>
              <a:rPr lang="en-US" dirty="0" smtClean="0">
                <a:solidFill>
                  <a:srgbClr val="FFFFFF"/>
                </a:solidFill>
              </a:rPr>
              <a:t>and</a:t>
            </a:r>
          </a:p>
          <a:p>
            <a:pPr lvl="0">
              <a:lnSpc>
                <a:spcPct val="150000"/>
              </a:lnSpc>
              <a:spcBef>
                <a:spcPts val="300"/>
              </a:spcBef>
              <a:defRPr>
                <a:solidFill>
                  <a:srgbClr val="000000"/>
                </a:solidFill>
              </a:defRPr>
            </a:pPr>
            <a:r>
              <a:rPr lang="en-US" u="sng" dirty="0" smtClean="0">
                <a:solidFill>
                  <a:srgbClr val="FFFFFF"/>
                </a:solidFill>
              </a:rPr>
              <a:t>J</a:t>
            </a:r>
            <a:r>
              <a:rPr lang="en-US" u="sng" dirty="0">
                <a:solidFill>
                  <a:srgbClr val="FFFFFF"/>
                </a:solidFill>
              </a:rPr>
              <a:t>. Schulz </a:t>
            </a:r>
            <a:r>
              <a:rPr lang="en-US" dirty="0">
                <a:solidFill>
                  <a:srgbClr val="FFFFFF"/>
                </a:solidFill>
              </a:rPr>
              <a:t>(EUMETSAT)</a:t>
            </a:r>
          </a:p>
          <a:p>
            <a:pPr lvl="0">
              <a:lnSpc>
                <a:spcPct val="150000"/>
              </a:lnSpc>
              <a:spcBef>
                <a:spcPts val="300"/>
              </a:spcBef>
              <a:defRPr>
                <a:solidFill>
                  <a:srgbClr val="000000"/>
                </a:solidFill>
              </a:defRPr>
            </a:pPr>
            <a:r>
              <a:rPr lang="en-US" dirty="0">
                <a:solidFill>
                  <a:srgbClr val="FFFFFF"/>
                </a:solidFill>
              </a:rPr>
              <a:t>CEOS Plenary </a:t>
            </a:r>
            <a:r>
              <a:rPr lang="en-US" dirty="0" smtClean="0">
                <a:solidFill>
                  <a:srgbClr val="FFFFFF"/>
                </a:solidFill>
              </a:rPr>
              <a:t>2019</a:t>
            </a:r>
          </a:p>
          <a:p>
            <a:pPr lvl="0">
              <a:lnSpc>
                <a:spcPct val="150000"/>
              </a:lnSpc>
              <a:spcBef>
                <a:spcPts val="300"/>
              </a:spcBef>
              <a:defRPr>
                <a:solidFill>
                  <a:srgbClr val="000000"/>
                </a:solidFill>
              </a:defRPr>
            </a:pPr>
            <a:r>
              <a:rPr lang="en-US" dirty="0">
                <a:solidFill>
                  <a:srgbClr val="FFFFFF"/>
                </a:solidFill>
              </a:rPr>
              <a:t>Agenda Item </a:t>
            </a:r>
            <a:r>
              <a:rPr lang="en-US" dirty="0" smtClean="0">
                <a:solidFill>
                  <a:srgbClr val="FFFFFF"/>
                </a:solidFill>
              </a:rPr>
              <a:t># 2.4</a:t>
            </a:r>
          </a:p>
          <a:p>
            <a:pPr lvl="0">
              <a:lnSpc>
                <a:spcPct val="150000"/>
              </a:lnSpc>
              <a:spcBef>
                <a:spcPts val="300"/>
              </a:spcBef>
              <a:defRPr>
                <a:solidFill>
                  <a:srgbClr val="000000"/>
                </a:solidFill>
              </a:defRPr>
            </a:pPr>
            <a:r>
              <a:rPr lang="en-US" dirty="0" smtClean="0">
                <a:solidFill>
                  <a:srgbClr val="FFFFFF"/>
                </a:solidFill>
              </a:rPr>
              <a:t>14 – 16 October 2019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166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Primary </a:t>
            </a:r>
            <a:r>
              <a:rPr lang="en-US" dirty="0" smtClean="0">
                <a:solidFill>
                  <a:schemeClr val="bg1"/>
                </a:solidFill>
              </a:rPr>
              <a:t>Outputs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of </a:t>
            </a:r>
            <a:r>
              <a:rPr lang="en-US" dirty="0"/>
              <a:t>the GHG Roadmap Activity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38066-F069-41C9-B38D-47DB557F2632}" type="slidenum">
              <a:rPr lang="en-GB" smtClean="0">
                <a:solidFill>
                  <a:srgbClr val="1F497D"/>
                </a:solidFill>
              </a:rPr>
              <a:pPr/>
              <a:t>10</a:t>
            </a:fld>
            <a:endParaRPr lang="en-GB" dirty="0">
              <a:solidFill>
                <a:srgbClr val="1F497D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74812" y="1248654"/>
            <a:ext cx="11868617" cy="4944412"/>
          </a:xfrm>
        </p:spPr>
        <p:txBody>
          <a:bodyPr/>
          <a:lstStyle/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US" b="1" dirty="0"/>
              <a:t>Prototype Atmospheric inventory requirements (</a:t>
            </a:r>
            <a:r>
              <a:rPr lang="en-US" b="1" dirty="0">
                <a:sym typeface="Wingdings" panose="05000000000000000000" pitchFamily="2" charset="2"/>
              </a:rPr>
              <a:t> </a:t>
            </a:r>
            <a:r>
              <a:rPr lang="en-US" b="1" dirty="0"/>
              <a:t>2020)</a:t>
            </a:r>
          </a:p>
          <a:p>
            <a:pPr lvl="1">
              <a:spcAft>
                <a:spcPts val="600"/>
              </a:spcAft>
            </a:pPr>
            <a:r>
              <a:rPr lang="en-US" sz="2000" dirty="0"/>
              <a:t>Collaborate with the space-based and ground-based GHG measurement and modeling communities and the bottom-up inventory and policy communities to refine requirements and implementation plans for atmospheric flux </a:t>
            </a:r>
            <a:r>
              <a:rPr lang="en-US" sz="2000" dirty="0" smtClean="0"/>
              <a:t>inventories </a:t>
            </a:r>
            <a:r>
              <a:rPr lang="en-US" sz="2000" dirty="0"/>
              <a:t>including feedback to GCOS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US" b="1" dirty="0"/>
              <a:t>Prototype Inventory (</a:t>
            </a:r>
            <a:r>
              <a:rPr lang="en-US" b="1" dirty="0">
                <a:sym typeface="Wingdings" panose="05000000000000000000" pitchFamily="2" charset="2"/>
              </a:rPr>
              <a:t> </a:t>
            </a:r>
            <a:r>
              <a:rPr lang="en-US" b="1" dirty="0"/>
              <a:t>2021)</a:t>
            </a:r>
          </a:p>
          <a:p>
            <a:pPr lvl="1">
              <a:spcAft>
                <a:spcPts val="600"/>
              </a:spcAft>
            </a:pPr>
            <a:r>
              <a:rPr lang="en-US" sz="2000" dirty="0"/>
              <a:t>Coordinate ongoing efforts mostly </a:t>
            </a:r>
            <a:r>
              <a:rPr lang="en-US" sz="2000" dirty="0" smtClean="0"/>
              <a:t>by </a:t>
            </a:r>
            <a:r>
              <a:rPr lang="en-US" sz="2000" dirty="0"/>
              <a:t>CEOS agencies to produce a prototype atmospheric CO</a:t>
            </a:r>
            <a:r>
              <a:rPr lang="en-US" sz="2000" baseline="-25000" dirty="0"/>
              <a:t>2</a:t>
            </a:r>
            <a:r>
              <a:rPr lang="en-US" sz="2000" dirty="0"/>
              <a:t> and CH</a:t>
            </a:r>
            <a:r>
              <a:rPr lang="en-US" sz="2000" baseline="-25000" dirty="0"/>
              <a:t>4</a:t>
            </a:r>
            <a:r>
              <a:rPr lang="en-US" sz="2000" dirty="0"/>
              <a:t> flux inventory in time to inform the bottom-up inventories for the 2023 global Stocktake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US" b="1" dirty="0"/>
              <a:t>Architecture for an Operational GHG System (</a:t>
            </a:r>
            <a:r>
              <a:rPr lang="en-US" b="1" dirty="0">
                <a:sym typeface="Wingdings" panose="05000000000000000000" pitchFamily="2" charset="2"/>
              </a:rPr>
              <a:t></a:t>
            </a:r>
            <a:r>
              <a:rPr lang="en-US" b="1" dirty="0"/>
              <a:t> 2023 </a:t>
            </a:r>
            <a:r>
              <a:rPr lang="en-US" b="1" dirty="0">
                <a:sym typeface="Wingdings" panose="05000000000000000000" pitchFamily="2" charset="2"/>
              </a:rPr>
              <a:t> 2026  </a:t>
            </a:r>
            <a:r>
              <a:rPr lang="en-US" b="1" dirty="0"/>
              <a:t>) </a:t>
            </a:r>
          </a:p>
          <a:p>
            <a:pPr lvl="1" indent="-342900">
              <a:spcAft>
                <a:spcPts val="600"/>
              </a:spcAft>
            </a:pPr>
            <a:r>
              <a:rPr lang="en-US" sz="2000" dirty="0"/>
              <a:t>Coordinate </a:t>
            </a:r>
            <a:r>
              <a:rPr lang="en-US" sz="2000" dirty="0" smtClean="0"/>
              <a:t>the development </a:t>
            </a:r>
            <a:r>
              <a:rPr lang="en-US" sz="2000" dirty="0"/>
              <a:t>of </a:t>
            </a:r>
            <a:r>
              <a:rPr lang="en-US" sz="2000" dirty="0" smtClean="0"/>
              <a:t>a </a:t>
            </a:r>
            <a:r>
              <a:rPr lang="en-US" sz="2000" dirty="0"/>
              <a:t>future, space-based, operational CO</a:t>
            </a:r>
            <a:r>
              <a:rPr lang="en-US" sz="2000" baseline="-25000" dirty="0"/>
              <a:t>2</a:t>
            </a:r>
            <a:r>
              <a:rPr lang="en-US" sz="2000" dirty="0"/>
              <a:t> and CH</a:t>
            </a:r>
            <a:r>
              <a:rPr lang="en-US" sz="2000" baseline="-25000" dirty="0"/>
              <a:t>4</a:t>
            </a:r>
            <a:r>
              <a:rPr lang="en-US" sz="2000" dirty="0"/>
              <a:t> constellation that more fully addresses the requirements of the inventory process in time to support the 2028 global Stocktake</a:t>
            </a:r>
          </a:p>
          <a:p>
            <a:pPr lvl="1" indent="-342900">
              <a:spcAft>
                <a:spcPts val="600"/>
              </a:spcAft>
            </a:pPr>
            <a:r>
              <a:rPr lang="en-US" sz="2000" dirty="0"/>
              <a:t>Coordinate the development of </a:t>
            </a:r>
            <a:r>
              <a:rPr lang="en-US" sz="2000" dirty="0" smtClean="0"/>
              <a:t>a </a:t>
            </a:r>
            <a:r>
              <a:rPr lang="en-US" sz="2000" dirty="0"/>
              <a:t>system for integrating space-based measurements with in situ data and modeling tools to produce improved atmospheric inventories for use in the 2028 and future emission Stocktakes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355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Interface to and Feedback from External </a:t>
            </a:r>
            <a:r>
              <a:rPr lang="en-US" dirty="0" smtClean="0"/>
              <a:t>Communities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38066-F069-41C9-B38D-47DB557F2632}" type="slidenum">
              <a:rPr lang="en-GB" smtClean="0">
                <a:solidFill>
                  <a:srgbClr val="1F497D"/>
                </a:solidFill>
              </a:rPr>
              <a:pPr/>
              <a:t>11</a:t>
            </a:fld>
            <a:endParaRPr lang="en-GB" dirty="0">
              <a:solidFill>
                <a:srgbClr val="1F497D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 smtClean="0"/>
              <a:t>Engagement with external stakeholders and end users is fundamental to </a:t>
            </a:r>
            <a:r>
              <a:rPr lang="en-GB" b="1" dirty="0"/>
              <a:t>the success for this endeavour</a:t>
            </a:r>
            <a:r>
              <a:rPr lang="en-GB" b="1" dirty="0" smtClean="0"/>
              <a:t>:</a:t>
            </a:r>
            <a:endParaRPr lang="en-GB" dirty="0"/>
          </a:p>
          <a:p>
            <a:r>
              <a:rPr lang="en-GB" dirty="0"/>
              <a:t>Engagement with the emission inventory community, critical in iterative feedback approach, both:</a:t>
            </a:r>
          </a:p>
          <a:p>
            <a:pPr lvl="1"/>
            <a:r>
              <a:rPr lang="en-GB" dirty="0"/>
              <a:t>Through existing international coordination mechanisms (e.g. GEIA - </a:t>
            </a:r>
            <a:r>
              <a:rPr lang="en-GB" dirty="0">
                <a:hlinkClick r:id="rId2"/>
              </a:rPr>
              <a:t>https://www.geiacenter.org</a:t>
            </a:r>
            <a:r>
              <a:rPr lang="en-GB" dirty="0"/>
              <a:t> ) -&gt; </a:t>
            </a:r>
            <a:r>
              <a:rPr lang="en-GB" b="1" dirty="0"/>
              <a:t>Proposing a Dedicated WG</a:t>
            </a:r>
          </a:p>
          <a:p>
            <a:pPr lvl="1"/>
            <a:r>
              <a:rPr lang="en-GB" dirty="0"/>
              <a:t>Through working with champion users – «beta testers»</a:t>
            </a:r>
          </a:p>
          <a:p>
            <a:r>
              <a:rPr lang="en-GB" dirty="0"/>
              <a:t>Continued engagement with international policy frameworks, i.e. UNFCCC/SBSTA, IPCC TFI</a:t>
            </a:r>
          </a:p>
          <a:p>
            <a:r>
              <a:rPr lang="en-GB" dirty="0"/>
              <a:t>Engagement with technical implementing entities at international level i.e. WMO IG</a:t>
            </a:r>
            <a:r>
              <a:rPr lang="en-GB" baseline="30000" dirty="0"/>
              <a:t>3</a:t>
            </a:r>
            <a:r>
              <a:rPr lang="en-GB" dirty="0"/>
              <a:t>IS and Joint Programmes supporting the Convention i.e. GCOS, as well as the broader modelling community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073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Roadmap Timeline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11522075" y="6486525"/>
            <a:ext cx="669925" cy="369888"/>
          </a:xfrm>
        </p:spPr>
        <p:txBody>
          <a:bodyPr/>
          <a:lstStyle/>
          <a:p>
            <a:fld id="{C8E38066-F069-41C9-B38D-47DB557F2632}" type="slidenum">
              <a:rPr lang="en-GB" smtClean="0">
                <a:solidFill>
                  <a:srgbClr val="1F497D"/>
                </a:solidFill>
              </a:rPr>
              <a:pPr/>
              <a:t>12</a:t>
            </a:fld>
            <a:endParaRPr lang="en-GB" dirty="0">
              <a:solidFill>
                <a:srgbClr val="1F497D"/>
              </a:solidFill>
            </a:endParaRPr>
          </a:p>
        </p:txBody>
      </p:sp>
      <p:sp>
        <p:nvSpPr>
          <p:cNvPr id="6" name="Chevron 5"/>
          <p:cNvSpPr/>
          <p:nvPr/>
        </p:nvSpPr>
        <p:spPr>
          <a:xfrm>
            <a:off x="1421249" y="3132957"/>
            <a:ext cx="681642" cy="720965"/>
          </a:xfrm>
          <a:prstGeom prst="chevron">
            <a:avLst>
              <a:gd name="adj" fmla="val 16657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600">
              <a:solidFill>
                <a:schemeClr val="tx1"/>
              </a:solidFill>
            </a:endParaRPr>
          </a:p>
        </p:txBody>
      </p:sp>
      <p:sp>
        <p:nvSpPr>
          <p:cNvPr id="7" name="Chevron 6"/>
          <p:cNvSpPr/>
          <p:nvPr/>
        </p:nvSpPr>
        <p:spPr>
          <a:xfrm>
            <a:off x="2030287" y="3132957"/>
            <a:ext cx="681642" cy="720965"/>
          </a:xfrm>
          <a:prstGeom prst="chevron">
            <a:avLst>
              <a:gd name="adj" fmla="val 16657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600">
              <a:solidFill>
                <a:schemeClr val="tx1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>
            <a:off x="2642458" y="3132957"/>
            <a:ext cx="681642" cy="720965"/>
          </a:xfrm>
          <a:prstGeom prst="chevron">
            <a:avLst>
              <a:gd name="adj" fmla="val 16657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600">
              <a:solidFill>
                <a:schemeClr val="tx1"/>
              </a:solidFill>
            </a:endParaRPr>
          </a:p>
        </p:txBody>
      </p:sp>
      <p:sp>
        <p:nvSpPr>
          <p:cNvPr id="9" name="Chevron 8"/>
          <p:cNvSpPr/>
          <p:nvPr/>
        </p:nvSpPr>
        <p:spPr>
          <a:xfrm>
            <a:off x="3256100" y="3132957"/>
            <a:ext cx="681642" cy="720965"/>
          </a:xfrm>
          <a:prstGeom prst="chevron">
            <a:avLst>
              <a:gd name="adj" fmla="val 16657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600">
              <a:solidFill>
                <a:schemeClr val="tx1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3865139" y="3132957"/>
            <a:ext cx="681642" cy="720965"/>
          </a:xfrm>
          <a:prstGeom prst="chevron">
            <a:avLst>
              <a:gd name="adj" fmla="val 16657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600">
              <a:solidFill>
                <a:schemeClr val="tx1"/>
              </a:solidFill>
            </a:endParaRPr>
          </a:p>
        </p:txBody>
      </p:sp>
      <p:sp>
        <p:nvSpPr>
          <p:cNvPr id="11" name="Chevron 10"/>
          <p:cNvSpPr/>
          <p:nvPr/>
        </p:nvSpPr>
        <p:spPr>
          <a:xfrm>
            <a:off x="4474177" y="3132957"/>
            <a:ext cx="681642" cy="720965"/>
          </a:xfrm>
          <a:prstGeom prst="chevron">
            <a:avLst>
              <a:gd name="adj" fmla="val 16657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600">
              <a:solidFill>
                <a:schemeClr val="tx1"/>
              </a:solidFill>
            </a:endParaRPr>
          </a:p>
        </p:txBody>
      </p:sp>
      <p:sp>
        <p:nvSpPr>
          <p:cNvPr id="12" name="Chevron 11"/>
          <p:cNvSpPr/>
          <p:nvPr/>
        </p:nvSpPr>
        <p:spPr>
          <a:xfrm>
            <a:off x="5086348" y="3132957"/>
            <a:ext cx="681642" cy="720965"/>
          </a:xfrm>
          <a:prstGeom prst="chevron">
            <a:avLst>
              <a:gd name="adj" fmla="val 16657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600">
              <a:solidFill>
                <a:schemeClr val="tx1"/>
              </a:solidFill>
            </a:endParaRPr>
          </a:p>
        </p:txBody>
      </p:sp>
      <p:sp>
        <p:nvSpPr>
          <p:cNvPr id="13" name="Chevron 12"/>
          <p:cNvSpPr/>
          <p:nvPr/>
        </p:nvSpPr>
        <p:spPr>
          <a:xfrm>
            <a:off x="5689600" y="3132957"/>
            <a:ext cx="681642" cy="720965"/>
          </a:xfrm>
          <a:prstGeom prst="chevron">
            <a:avLst>
              <a:gd name="adj" fmla="val 16657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600">
              <a:solidFill>
                <a:schemeClr val="tx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6298639" y="3132957"/>
            <a:ext cx="681642" cy="720965"/>
          </a:xfrm>
          <a:prstGeom prst="chevron">
            <a:avLst>
              <a:gd name="adj" fmla="val 16657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600">
              <a:solidFill>
                <a:schemeClr val="tx1"/>
              </a:solidFill>
            </a:endParaRPr>
          </a:p>
        </p:txBody>
      </p:sp>
      <p:sp>
        <p:nvSpPr>
          <p:cNvPr id="15" name="Chevron 14"/>
          <p:cNvSpPr/>
          <p:nvPr/>
        </p:nvSpPr>
        <p:spPr>
          <a:xfrm>
            <a:off x="6907679" y="3132957"/>
            <a:ext cx="681642" cy="720965"/>
          </a:xfrm>
          <a:prstGeom prst="chevron">
            <a:avLst>
              <a:gd name="adj" fmla="val 16657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600">
              <a:solidFill>
                <a:schemeClr val="tx1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7510517" y="3132957"/>
            <a:ext cx="681642" cy="720965"/>
          </a:xfrm>
          <a:prstGeom prst="chevron">
            <a:avLst>
              <a:gd name="adj" fmla="val 16657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600">
              <a:solidFill>
                <a:schemeClr val="tx1"/>
              </a:solidFill>
            </a:endParaRPr>
          </a:p>
        </p:txBody>
      </p:sp>
      <p:sp>
        <p:nvSpPr>
          <p:cNvPr id="17" name="Chevron 16"/>
          <p:cNvSpPr/>
          <p:nvPr/>
        </p:nvSpPr>
        <p:spPr>
          <a:xfrm>
            <a:off x="8127595" y="3132957"/>
            <a:ext cx="681642" cy="720965"/>
          </a:xfrm>
          <a:prstGeom prst="chevron">
            <a:avLst>
              <a:gd name="adj" fmla="val 16657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600">
              <a:solidFill>
                <a:schemeClr val="tx1"/>
              </a:solidFill>
            </a:endParaRPr>
          </a:p>
        </p:txBody>
      </p:sp>
      <p:sp>
        <p:nvSpPr>
          <p:cNvPr id="18" name="Chevron 17"/>
          <p:cNvSpPr/>
          <p:nvPr/>
        </p:nvSpPr>
        <p:spPr>
          <a:xfrm>
            <a:off x="8736634" y="3132957"/>
            <a:ext cx="681642" cy="720965"/>
          </a:xfrm>
          <a:prstGeom prst="chevron">
            <a:avLst>
              <a:gd name="adj" fmla="val 16657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600">
              <a:solidFill>
                <a:schemeClr val="tx1"/>
              </a:solidFill>
            </a:endParaRPr>
          </a:p>
        </p:txBody>
      </p:sp>
      <p:sp>
        <p:nvSpPr>
          <p:cNvPr id="19" name="Chevron 18"/>
          <p:cNvSpPr/>
          <p:nvPr/>
        </p:nvSpPr>
        <p:spPr>
          <a:xfrm>
            <a:off x="9345673" y="3132957"/>
            <a:ext cx="681642" cy="720965"/>
          </a:xfrm>
          <a:prstGeom prst="chevron">
            <a:avLst>
              <a:gd name="adj" fmla="val 16657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600">
              <a:solidFill>
                <a:schemeClr val="tx1"/>
              </a:solidFill>
            </a:endParaRPr>
          </a:p>
        </p:txBody>
      </p:sp>
      <p:sp>
        <p:nvSpPr>
          <p:cNvPr id="20" name="Chevron 19"/>
          <p:cNvSpPr/>
          <p:nvPr/>
        </p:nvSpPr>
        <p:spPr>
          <a:xfrm>
            <a:off x="9957844" y="3132957"/>
            <a:ext cx="681642" cy="720965"/>
          </a:xfrm>
          <a:prstGeom prst="chevron">
            <a:avLst>
              <a:gd name="adj" fmla="val 16657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600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775302" y="1728537"/>
            <a:ext cx="16653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>
                <a:solidFill>
                  <a:srgbClr val="C00000"/>
                </a:solidFill>
              </a:rPr>
              <a:t>Global Stock</a:t>
            </a:r>
          </a:p>
          <a:p>
            <a:pPr algn="ctr"/>
            <a:r>
              <a:rPr lang="nl-BE" dirty="0">
                <a:solidFill>
                  <a:srgbClr val="C00000"/>
                </a:solidFill>
              </a:rPr>
              <a:t>Take 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09047" y="1734240"/>
            <a:ext cx="16821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>
                <a:solidFill>
                  <a:srgbClr val="C00000"/>
                </a:solidFill>
              </a:rPr>
              <a:t>Global Stock</a:t>
            </a:r>
          </a:p>
          <a:p>
            <a:pPr algn="ctr"/>
            <a:r>
              <a:rPr lang="nl-BE" dirty="0">
                <a:solidFill>
                  <a:srgbClr val="C00000"/>
                </a:solidFill>
              </a:rPr>
              <a:t>Take 2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564667" y="2278375"/>
            <a:ext cx="2054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/>
              <a:t>using inventories </a:t>
            </a:r>
            <a:r>
              <a:rPr lang="nl-BE" dirty="0" smtClean="0"/>
              <a:t>through </a:t>
            </a:r>
            <a:r>
              <a:rPr lang="nl-BE" dirty="0"/>
              <a:t>2021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597841" y="2259525"/>
            <a:ext cx="20948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/>
              <a:t>using inventories </a:t>
            </a:r>
            <a:r>
              <a:rPr lang="nl-BE" dirty="0" smtClean="0"/>
              <a:t>through </a:t>
            </a:r>
            <a:r>
              <a:rPr lang="nl-BE" dirty="0"/>
              <a:t>2026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582351" y="2824820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dirty="0"/>
              <a:t>2017</a:t>
            </a:r>
            <a:endParaRPr lang="nl-BE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981973" y="2824802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dirty="0"/>
              <a:t>2021</a:t>
            </a:r>
            <a:endParaRPr lang="nl-BE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334207" y="2833799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dirty="0">
                <a:solidFill>
                  <a:srgbClr val="C00000"/>
                </a:solidFill>
              </a:rPr>
              <a:t>2023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102515" y="2812445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/>
              <a:t>2026</a:t>
            </a:r>
            <a:endParaRPr lang="nl-BE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301305" y="2812445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dirty="0">
                <a:solidFill>
                  <a:srgbClr val="C00000"/>
                </a:solidFill>
              </a:rPr>
              <a:t>2028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285381" y="2821632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/>
              <a:t>2015</a:t>
            </a:r>
            <a:endParaRPr lang="nl-BE">
              <a:solidFill>
                <a:srgbClr val="FF0000"/>
              </a:solidFill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3677890" y="3872408"/>
            <a:ext cx="0" cy="22183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5370948" y="3894510"/>
            <a:ext cx="0" cy="22183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3785977" y="2833799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dirty="0" smtClean="0"/>
              <a:t>2019</a:t>
            </a:r>
            <a:endParaRPr lang="nl-BE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01541" y="1728537"/>
            <a:ext cx="16653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 smtClean="0">
                <a:solidFill>
                  <a:srgbClr val="C00000"/>
                </a:solidFill>
              </a:rPr>
              <a:t>Paris Agreement</a:t>
            </a:r>
            <a:endParaRPr lang="nl-BE" dirty="0">
              <a:solidFill>
                <a:srgbClr val="C00000"/>
              </a:solidFill>
            </a:endParaRPr>
          </a:p>
        </p:txBody>
      </p:sp>
      <p:sp>
        <p:nvSpPr>
          <p:cNvPr id="36" name="Chevron 35"/>
          <p:cNvSpPr/>
          <p:nvPr/>
        </p:nvSpPr>
        <p:spPr>
          <a:xfrm>
            <a:off x="10571431" y="3132956"/>
            <a:ext cx="681642" cy="720965"/>
          </a:xfrm>
          <a:prstGeom prst="chevron">
            <a:avLst>
              <a:gd name="adj" fmla="val 16657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600">
              <a:solidFill>
                <a:schemeClr val="tx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051699" y="4100274"/>
            <a:ext cx="1356631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CEOS GHG Whitepaper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823306" y="4085116"/>
            <a:ext cx="1368421" cy="120032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Prototype 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atmospheric 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rgbClr val="002569"/>
                </a:solidFill>
              </a:rPr>
              <a:t>CO</a:t>
            </a:r>
            <a:r>
              <a:rPr lang="en-US" baseline="-25000" dirty="0" smtClean="0">
                <a:solidFill>
                  <a:srgbClr val="002569"/>
                </a:solidFill>
              </a:rPr>
              <a:t>2</a:t>
            </a:r>
            <a:r>
              <a:rPr lang="en-US" dirty="0" smtClean="0">
                <a:solidFill>
                  <a:srgbClr val="002569"/>
                </a:solidFill>
              </a:rPr>
              <a:t>/CH</a:t>
            </a:r>
            <a:r>
              <a:rPr lang="en-US" baseline="-25000" dirty="0" smtClean="0">
                <a:solidFill>
                  <a:srgbClr val="002569"/>
                </a:solidFill>
              </a:rPr>
              <a:t>4</a:t>
            </a:r>
            <a:endParaRPr kumimoji="0" lang="en-US" sz="1800" b="0" i="0" u="none" strike="noStrike" cap="none" spc="0" normalizeH="0" baseline="-25000" dirty="0" smtClean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inventory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8093560" y="3898626"/>
            <a:ext cx="0" cy="1252527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7373150" y="5151153"/>
            <a:ext cx="1487949" cy="147732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uFillTx/>
              </a:rPr>
              <a:t>Initial 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uFillTx/>
              </a:rPr>
              <a:t>Operational 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uFillTx/>
              </a:rPr>
              <a:t>GHG 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uFillTx/>
              </a:rPr>
              <a:t>Constellation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rgbClr val="00B050"/>
                </a:solidFill>
              </a:rPr>
              <a:t>Deployment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B050"/>
              </a:solidFill>
              <a:effectLst/>
              <a:uFillTx/>
            </a:endParaRPr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8668251" y="3931600"/>
            <a:ext cx="0" cy="22183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8183357" y="4089639"/>
            <a:ext cx="1606007" cy="120032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Refined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atmospheric 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GHG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 inventory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cxnSp>
        <p:nvCxnSpPr>
          <p:cNvPr id="43" name="Straight Arrow Connector 42"/>
          <p:cNvCxnSpPr/>
          <p:nvPr/>
        </p:nvCxnSpPr>
        <p:spPr>
          <a:xfrm>
            <a:off x="4805530" y="3853921"/>
            <a:ext cx="0" cy="155246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4069079" y="5406390"/>
            <a:ext cx="1484791" cy="923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uFillTx/>
              </a:rPr>
              <a:t>Prototype</a:t>
            </a:r>
            <a:r>
              <a:rPr kumimoji="0" lang="en-US" sz="1800" b="0" i="0" u="none" strike="noStrike" cap="none" spc="0" normalizeH="0" dirty="0" smtClean="0">
                <a:ln>
                  <a:noFill/>
                </a:ln>
                <a:solidFill>
                  <a:srgbClr val="002060"/>
                </a:solidFill>
                <a:effectLst/>
                <a:uFillTx/>
              </a:rPr>
              <a:t> 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rgbClr val="002060"/>
                </a:solidFill>
              </a:rPr>
              <a:t>Inventory 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rgbClr val="002060"/>
                </a:solidFill>
              </a:rPr>
              <a:t>requirements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2060"/>
              </a:solidFill>
              <a:effectLst/>
              <a:uFillTx/>
            </a:endParaRPr>
          </a:p>
        </p:txBody>
      </p:sp>
      <p:cxnSp>
        <p:nvCxnSpPr>
          <p:cNvPr id="45" name="Straight Arrow Connector 44"/>
          <p:cNvCxnSpPr/>
          <p:nvPr/>
        </p:nvCxnSpPr>
        <p:spPr>
          <a:xfrm>
            <a:off x="6275779" y="3853921"/>
            <a:ext cx="0" cy="155246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5531203" y="5406390"/>
            <a:ext cx="1606007" cy="120032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Refined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atmospheric 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GHG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requirements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86015726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1750" y="0"/>
            <a:ext cx="5135336" cy="990600"/>
          </a:xfrm>
        </p:spPr>
        <p:txBody>
          <a:bodyPr/>
          <a:lstStyle/>
          <a:p>
            <a:r>
              <a:rPr lang="it-IT" dirty="0" smtClean="0"/>
              <a:t>Types of Resources Needed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38066-F069-41C9-B38D-47DB557F2632}" type="slidenum">
              <a:rPr lang="en-GB" smtClean="0">
                <a:solidFill>
                  <a:srgbClr val="1F497D"/>
                </a:solidFill>
              </a:rPr>
              <a:pPr/>
              <a:t>13</a:t>
            </a:fld>
            <a:endParaRPr lang="en-GB" dirty="0">
              <a:solidFill>
                <a:srgbClr val="1F497D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GB" b="1" dirty="0"/>
              <a:t>Three broad categories of resources are envisaged and requested for consideration by Agencies</a:t>
            </a:r>
            <a:r>
              <a:rPr lang="en-GB" b="1" dirty="0" smtClean="0"/>
              <a:t>:</a:t>
            </a:r>
            <a:endParaRPr lang="en-GB" dirty="0"/>
          </a:p>
          <a:p>
            <a:pPr marL="883227" lvl="1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GB" b="1" dirty="0"/>
              <a:t>Human resources </a:t>
            </a:r>
            <a:r>
              <a:rPr lang="en-GB" dirty="0"/>
              <a:t>from CEOS and CGMS </a:t>
            </a:r>
            <a:r>
              <a:rPr lang="en-GB" dirty="0" smtClean="0"/>
              <a:t>members </a:t>
            </a:r>
            <a:r>
              <a:rPr lang="en-GB" dirty="0"/>
              <a:t>and external experts supported through Agency programmes &amp; </a:t>
            </a:r>
            <a:r>
              <a:rPr lang="en-GB" dirty="0" smtClean="0"/>
              <a:t>grants (next slide)</a:t>
            </a:r>
            <a:endParaRPr lang="en-GB" dirty="0"/>
          </a:p>
          <a:p>
            <a:pPr marL="883227" lvl="1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GB" b="1" dirty="0"/>
              <a:t>Support for travel and hosting of </a:t>
            </a:r>
            <a:r>
              <a:rPr lang="en-GB" b="1" dirty="0" smtClean="0"/>
              <a:t>workshops</a:t>
            </a:r>
            <a:r>
              <a:rPr lang="en-GB" dirty="0"/>
              <a:t> </a:t>
            </a:r>
            <a:r>
              <a:rPr lang="en-GB" dirty="0" smtClean="0"/>
              <a:t>and </a:t>
            </a:r>
            <a:r>
              <a:rPr lang="en-GB" dirty="0"/>
              <a:t>networking activities with </a:t>
            </a:r>
            <a:endParaRPr lang="en-GB" dirty="0" smtClean="0"/>
          </a:p>
          <a:p>
            <a:pPr lvl="3" indent="-342900">
              <a:spcBef>
                <a:spcPts val="600"/>
              </a:spcBef>
              <a:spcAft>
                <a:spcPts val="600"/>
              </a:spcAft>
            </a:pPr>
            <a:r>
              <a:rPr lang="en-GB" sz="2000" dirty="0" smtClean="0"/>
              <a:t>National inventory community</a:t>
            </a:r>
          </a:p>
          <a:p>
            <a:pPr lvl="3" indent="-342900">
              <a:spcBef>
                <a:spcPts val="600"/>
              </a:spcBef>
              <a:spcAft>
                <a:spcPts val="600"/>
              </a:spcAft>
            </a:pPr>
            <a:r>
              <a:rPr lang="en-GB" sz="2000" dirty="0" smtClean="0"/>
              <a:t>Atmospheric GHG measurement and modelling communities</a:t>
            </a:r>
          </a:p>
          <a:p>
            <a:pPr lvl="3" indent="-342900">
              <a:spcBef>
                <a:spcPts val="600"/>
              </a:spcBef>
              <a:spcAft>
                <a:spcPts val="600"/>
              </a:spcAft>
            </a:pPr>
            <a:r>
              <a:rPr lang="en-GB" sz="2000" dirty="0" smtClean="0"/>
              <a:t>Stakeholders (GCOS, UNFCCC/SBSTA)</a:t>
            </a:r>
          </a:p>
          <a:p>
            <a:pPr marL="883227" lvl="1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GB" dirty="0" smtClean="0"/>
              <a:t>[On longer-term] Through internal funding mechanisms </a:t>
            </a:r>
            <a:r>
              <a:rPr lang="en-GB" b="1" dirty="0" smtClean="0"/>
              <a:t>support research, development and infrastructure</a:t>
            </a:r>
            <a:r>
              <a:rPr lang="en-GB" dirty="0" smtClean="0"/>
              <a:t> for priorities identified by GHG Task Team and Roadmap Implementation (</a:t>
            </a:r>
            <a:r>
              <a:rPr lang="en-GB" i="1" dirty="0" smtClean="0"/>
              <a:t>annual updates will be provided to Agencies</a:t>
            </a:r>
            <a:r>
              <a:rPr lang="en-GB" dirty="0" smtClean="0"/>
              <a:t>)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1346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Staff Resource Requirements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38066-F069-41C9-B38D-47DB557F2632}" type="slidenum">
              <a:rPr lang="en-GB" smtClean="0">
                <a:solidFill>
                  <a:srgbClr val="1F497D"/>
                </a:solidFill>
              </a:rPr>
              <a:pPr/>
              <a:t>14</a:t>
            </a:fld>
            <a:endParaRPr lang="en-GB" dirty="0">
              <a:solidFill>
                <a:srgbClr val="1F497D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GB" sz="2200" dirty="0" smtClean="0"/>
              <a:t>Agencies </a:t>
            </a:r>
            <a:r>
              <a:rPr lang="en-GB" sz="2200" dirty="0"/>
              <a:t>are asked to continue/increase support to the GHG relevant staff (time &amp; travel) contributing to the technical implementation tasks in AC-VC and WGCV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GB" sz="2200" dirty="0"/>
              <a:t>For </a:t>
            </a:r>
            <a:r>
              <a:rPr lang="en-GB" sz="2200" dirty="0" smtClean="0"/>
              <a:t>the </a:t>
            </a:r>
            <a:r>
              <a:rPr lang="en-GB" sz="2200" dirty="0" err="1" smtClean="0"/>
              <a:t>WGClimate</a:t>
            </a:r>
            <a:r>
              <a:rPr lang="en-GB" sz="2200" dirty="0" smtClean="0"/>
              <a:t> GHG </a:t>
            </a:r>
            <a:r>
              <a:rPr lang="en-GB" sz="2200" dirty="0"/>
              <a:t>Task </a:t>
            </a:r>
            <a:r>
              <a:rPr lang="en-GB" sz="2200" dirty="0" smtClean="0"/>
              <a:t>Team, </a:t>
            </a:r>
            <a:r>
              <a:rPr lang="en-GB" sz="2200" dirty="0"/>
              <a:t>the following specific “profiles” are required:</a:t>
            </a:r>
          </a:p>
          <a:p>
            <a:pPr lvl="2">
              <a:spcAft>
                <a:spcPts val="600"/>
              </a:spcAft>
              <a:buFont typeface="Wingdings" pitchFamily="2" charset="2"/>
              <a:buChar char="Ø"/>
            </a:pPr>
            <a:r>
              <a:rPr lang="en-GB" sz="1800" dirty="0"/>
              <a:t>Core team ensuring linkages to internal CEOS/CGMS entities (i.e. </a:t>
            </a:r>
            <a:r>
              <a:rPr lang="en-GB" sz="1800" dirty="0" err="1"/>
              <a:t>WGClimate</a:t>
            </a:r>
            <a:r>
              <a:rPr lang="en-GB" sz="1800" dirty="0"/>
              <a:t> – </a:t>
            </a:r>
            <a:r>
              <a:rPr lang="en-GB" sz="1800" dirty="0" smtClean="0"/>
              <a:t>Dowell/von </a:t>
            </a:r>
            <a:r>
              <a:rPr lang="en-GB" sz="1800" dirty="0"/>
              <a:t>Bargen, AC-VC – Crisp, WGCV – </a:t>
            </a:r>
            <a:r>
              <a:rPr lang="en-GB" sz="1800" dirty="0" err="1" smtClean="0"/>
              <a:t>Kuze</a:t>
            </a:r>
            <a:r>
              <a:rPr lang="en-GB" sz="1800" dirty="0" smtClean="0"/>
              <a:t>)</a:t>
            </a:r>
            <a:endParaRPr lang="en-GB" sz="1800" dirty="0"/>
          </a:p>
          <a:p>
            <a:pPr lvl="2">
              <a:spcAft>
                <a:spcPts val="600"/>
              </a:spcAft>
              <a:buFont typeface="Wingdings" pitchFamily="2" charset="2"/>
              <a:buChar char="Ø"/>
            </a:pPr>
            <a:r>
              <a:rPr lang="en-GB" sz="1800" dirty="0" smtClean="0"/>
              <a:t>CEOS and CGMS Agency </a:t>
            </a:r>
            <a:r>
              <a:rPr lang="en-GB" sz="1800" dirty="0"/>
              <a:t>staff </a:t>
            </a:r>
            <a:r>
              <a:rPr lang="en-GB" sz="1800" dirty="0" smtClean="0"/>
              <a:t>representing </a:t>
            </a:r>
            <a:r>
              <a:rPr lang="en-GB" sz="1800" dirty="0"/>
              <a:t>GHG missions/programmes</a:t>
            </a:r>
          </a:p>
          <a:p>
            <a:pPr lvl="2">
              <a:spcAft>
                <a:spcPts val="600"/>
              </a:spcAft>
              <a:buFont typeface="Wingdings" pitchFamily="2" charset="2"/>
              <a:buChar char="Ø"/>
            </a:pPr>
            <a:r>
              <a:rPr lang="en-GB" sz="1800" dirty="0" smtClean="0"/>
              <a:t>Agency </a:t>
            </a:r>
            <a:r>
              <a:rPr lang="en-GB" sz="1800" dirty="0"/>
              <a:t>Staff/Experts from ‘operational’ agencies to ensure system implementation aspects</a:t>
            </a:r>
          </a:p>
          <a:p>
            <a:pPr lvl="2">
              <a:spcAft>
                <a:spcPts val="600"/>
              </a:spcAft>
              <a:buFont typeface="Wingdings" pitchFamily="2" charset="2"/>
              <a:buChar char="Ø"/>
            </a:pPr>
            <a:r>
              <a:rPr lang="en-GB" sz="1800" dirty="0" smtClean="0"/>
              <a:t>Agency </a:t>
            </a:r>
            <a:r>
              <a:rPr lang="en-GB" sz="1800" dirty="0"/>
              <a:t>Staff/Experts with links to Inventory Community</a:t>
            </a:r>
          </a:p>
          <a:p>
            <a:pPr lvl="2">
              <a:spcAft>
                <a:spcPts val="600"/>
              </a:spcAft>
              <a:buFont typeface="Wingdings" pitchFamily="2" charset="2"/>
              <a:buChar char="Ø"/>
            </a:pPr>
            <a:r>
              <a:rPr lang="en-GB" sz="1800" dirty="0"/>
              <a:t>Agency Staff/Experts involved in modelling aspects</a:t>
            </a:r>
          </a:p>
          <a:p>
            <a:pPr>
              <a:spcAft>
                <a:spcPts val="600"/>
              </a:spcAft>
              <a:buFont typeface="+mj-lt"/>
              <a:buAutoNum type="arabicPeriod"/>
            </a:pPr>
            <a:r>
              <a:rPr lang="en-GB" sz="2200" dirty="0"/>
              <a:t>We envisage that the GHG Task Team would </a:t>
            </a:r>
            <a:r>
              <a:rPr lang="en-GB" sz="2200" dirty="0" smtClean="0"/>
              <a:t>include ~12 </a:t>
            </a:r>
            <a:r>
              <a:rPr lang="en-GB" sz="2200" dirty="0"/>
              <a:t>members, typically dedicating 1PM/</a:t>
            </a:r>
            <a:r>
              <a:rPr lang="en-GB" sz="2200" dirty="0" err="1"/>
              <a:t>yr</a:t>
            </a:r>
            <a:r>
              <a:rPr lang="en-GB" sz="2200" dirty="0"/>
              <a:t> of effort each with those leading specific activities dedicating closer to 2PM/yr. Support should include necessary travel budgets for attending meetings/workshops.</a:t>
            </a:r>
          </a:p>
        </p:txBody>
      </p:sp>
    </p:spTree>
    <p:extLst>
      <p:ext uri="{BB962C8B-B14F-4D97-AF65-F5344CB8AC3E}">
        <p14:creationId xmlns:p14="http://schemas.microsoft.com/office/powerpoint/2010/main" val="4030378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E3013-3078-B34F-8530-DF94BBF85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Thanks to agencies who have already offered resources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D8163B1-EFE4-384E-A9E4-40D51177F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38066-F069-41C9-B38D-47DB557F2632}" type="slidenum">
              <a:rPr lang="en-GB" smtClean="0">
                <a:solidFill>
                  <a:srgbClr val="1F497D"/>
                </a:solidFill>
              </a:rPr>
              <a:pPr/>
              <a:t>15</a:t>
            </a:fld>
            <a:endParaRPr lang="en-GB" dirty="0">
              <a:solidFill>
                <a:srgbClr val="1F497D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55EF67-203A-1944-8929-4E7FE41BD8B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62940" y="1821180"/>
            <a:ext cx="11380488" cy="4535172"/>
          </a:xfrm>
        </p:spPr>
        <p:txBody>
          <a:bodyPr/>
          <a:lstStyle/>
          <a:p>
            <a:r>
              <a:rPr lang="en-GB" dirty="0"/>
              <a:t>CNES: C. </a:t>
            </a:r>
            <a:r>
              <a:rPr lang="en-GB" dirty="0" err="1"/>
              <a:t>Deniel</a:t>
            </a:r>
            <a:r>
              <a:rPr lang="en-GB" dirty="0"/>
              <a:t> for GHG Task Team</a:t>
            </a:r>
          </a:p>
          <a:p>
            <a:r>
              <a:rPr lang="en-GB" dirty="0"/>
              <a:t>ESA: Y. </a:t>
            </a:r>
            <a:r>
              <a:rPr lang="en-GB" dirty="0" err="1"/>
              <a:t>Mejier</a:t>
            </a:r>
            <a:r>
              <a:rPr lang="en-GB" dirty="0"/>
              <a:t> for GHG Task Team</a:t>
            </a:r>
          </a:p>
          <a:p>
            <a:r>
              <a:rPr lang="en-GB" dirty="0"/>
              <a:t>EUMETSAT: R. Lang for GHG Task Team</a:t>
            </a:r>
          </a:p>
          <a:p>
            <a:r>
              <a:rPr lang="en-GB" dirty="0"/>
              <a:t>UKSA: P. Palmer (TBC) for GHG Task Team &amp; offer to host/support workshops</a:t>
            </a:r>
          </a:p>
          <a:p>
            <a:r>
              <a:rPr lang="en-GB" dirty="0"/>
              <a:t>JAXA willingness to contribute to Task Team, also some Secretariat support</a:t>
            </a:r>
          </a:p>
          <a:p>
            <a:r>
              <a:rPr lang="en-GB" dirty="0"/>
              <a:t>EC: support workshop GHG-AFOLU Summer 2020 + modelling competence for Task Team</a:t>
            </a:r>
          </a:p>
          <a:p>
            <a:r>
              <a:rPr lang="en-GB" dirty="0"/>
              <a:t>…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521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Status and Next Steps for GHG Task Team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38066-F069-41C9-B38D-47DB557F2632}" type="slidenum">
              <a:rPr lang="en-GB" smtClean="0">
                <a:solidFill>
                  <a:srgbClr val="1F497D"/>
                </a:solidFill>
              </a:rPr>
              <a:pPr/>
              <a:t>16</a:t>
            </a:fld>
            <a:endParaRPr lang="en-GB" dirty="0">
              <a:solidFill>
                <a:srgbClr val="1F497D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74811" y="1411940"/>
            <a:ext cx="11620949" cy="4944412"/>
          </a:xfrm>
        </p:spPr>
        <p:txBody>
          <a:bodyPr/>
          <a:lstStyle/>
          <a:p>
            <a:r>
              <a:rPr lang="en-GB" dirty="0" smtClean="0"/>
              <a:t>The core GHG Task Team is in place and has delivered a Roadmap that </a:t>
            </a:r>
          </a:p>
          <a:p>
            <a:pPr lvl="1"/>
            <a:r>
              <a:rPr lang="en-GB" sz="2000" dirty="0" smtClean="0"/>
              <a:t>Provides a high level overview of the project scope, schedule and deliverables </a:t>
            </a:r>
            <a:endParaRPr lang="en-GB" sz="2000" dirty="0"/>
          </a:p>
          <a:p>
            <a:pPr lvl="1"/>
            <a:r>
              <a:rPr lang="en-GB" sz="2000" dirty="0" smtClean="0"/>
              <a:t>Describes and justifies resource needs</a:t>
            </a:r>
          </a:p>
          <a:p>
            <a:endParaRPr lang="en-GB" dirty="0" smtClean="0"/>
          </a:p>
          <a:p>
            <a:r>
              <a:rPr lang="en-GB" dirty="0" smtClean="0"/>
              <a:t>Roadmap reviews are being solicited from a broader group within </a:t>
            </a:r>
            <a:r>
              <a:rPr lang="en-GB" dirty="0" err="1" smtClean="0"/>
              <a:t>WGClimate</a:t>
            </a:r>
            <a:r>
              <a:rPr lang="en-GB" dirty="0"/>
              <a:t>, AC-VC</a:t>
            </a:r>
            <a:r>
              <a:rPr lang="en-GB" dirty="0" smtClean="0"/>
              <a:t>, WGCV, GSICS, and other CEOS entities and CGMS Working Groups</a:t>
            </a:r>
          </a:p>
          <a:p>
            <a:pPr lvl="1"/>
            <a:r>
              <a:rPr lang="en-GB" sz="2000" dirty="0" smtClean="0"/>
              <a:t>This review may refine the </a:t>
            </a:r>
            <a:r>
              <a:rPr lang="en-GB" sz="2000" dirty="0" smtClean="0"/>
              <a:t>details </a:t>
            </a:r>
            <a:r>
              <a:rPr lang="en-GB" sz="2000" dirty="0" smtClean="0"/>
              <a:t>of the implementation process but is not expected to timeline, primary deliverables or resource requirements</a:t>
            </a:r>
          </a:p>
          <a:p>
            <a:endParaRPr lang="en-GB" dirty="0" smtClean="0"/>
          </a:p>
          <a:p>
            <a:r>
              <a:rPr lang="en-GB" dirty="0" smtClean="0"/>
              <a:t>The Task Team is now developing a detailed Project Plan to execute and manage the effort described in the Roadmap</a:t>
            </a:r>
          </a:p>
          <a:p>
            <a:pPr lvl="1"/>
            <a:r>
              <a:rPr lang="en-GB" sz="2000" dirty="0" smtClean="0"/>
              <a:t>Consolidated</a:t>
            </a:r>
            <a:r>
              <a:rPr lang="en-GB" sz="2000" dirty="0" smtClean="0"/>
              <a:t> </a:t>
            </a:r>
            <a:r>
              <a:rPr lang="en-GB" sz="2000" dirty="0" smtClean="0"/>
              <a:t>version will be presented to CEOS and CGMS Principals prior SIT-35 and CGMS-48.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7274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Backup </a:t>
            </a:r>
            <a:r>
              <a:rPr lang="en-GB" dirty="0" smtClean="0"/>
              <a:t>slides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38066-F069-41C9-B38D-47DB557F2632}" type="slidenum">
              <a:rPr lang="en-GB" smtClean="0">
                <a:solidFill>
                  <a:srgbClr val="1F497D"/>
                </a:solidFill>
              </a:rPr>
              <a:pPr/>
              <a:t>17</a:t>
            </a:fld>
            <a:endParaRPr lang="en-GB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440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Expected Outcomes and Impact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38066-F069-41C9-B38D-47DB557F2632}" type="slidenum">
              <a:rPr lang="en-GB" smtClean="0">
                <a:solidFill>
                  <a:srgbClr val="1F497D"/>
                </a:solidFill>
              </a:rPr>
              <a:pPr/>
              <a:t>18</a:t>
            </a:fld>
            <a:endParaRPr lang="en-GB" dirty="0">
              <a:solidFill>
                <a:srgbClr val="1F497D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/>
              <a:t>Space agencies have a «window of opportunity» to make a substantive impact on the implementation of the Paris Agreement through the Global Stocktakes and Enhanced Transparency Framework</a:t>
            </a:r>
          </a:p>
          <a:p>
            <a:pPr lvl="1"/>
            <a:r>
              <a:rPr lang="en-GB" dirty="0"/>
              <a:t>The timeline is very ambitious and demanding – but feasible.</a:t>
            </a:r>
          </a:p>
          <a:p>
            <a:r>
              <a:rPr lang="en-GB" dirty="0"/>
              <a:t>The </a:t>
            </a:r>
            <a:r>
              <a:rPr lang="en-GB" dirty="0" smtClean="0"/>
              <a:t>output </a:t>
            </a:r>
            <a:r>
              <a:rPr lang="en-GB" dirty="0"/>
              <a:t>of our joint efforts would </a:t>
            </a:r>
            <a:r>
              <a:rPr lang="en-GB" u="sng" dirty="0"/>
              <a:t>support</a:t>
            </a:r>
            <a:r>
              <a:rPr lang="en-GB" dirty="0"/>
              <a:t> the international community in verifying and iteratively </a:t>
            </a:r>
            <a:r>
              <a:rPr lang="en-GB" u="sng" dirty="0"/>
              <a:t>improving</a:t>
            </a:r>
            <a:r>
              <a:rPr lang="en-GB" dirty="0"/>
              <a:t> their emission estimates whilst providing multi-scale perspective to address mitigation option at regional, national and continental scales</a:t>
            </a:r>
          </a:p>
          <a:p>
            <a:r>
              <a:rPr lang="en-GB" dirty="0"/>
              <a:t>Numerous agencies are developing missions &amp; programmes, but there is systematic recognition that international coordination is a fundamental requirement </a:t>
            </a:r>
          </a:p>
          <a:p>
            <a:r>
              <a:rPr lang="en-GB" dirty="0"/>
              <a:t>The CEOS/CGMS GHG Constellation Architecture provides the baseline for the development and implementation or </a:t>
            </a:r>
            <a:r>
              <a:rPr lang="en-GB" dirty="0" smtClean="0"/>
              <a:t>activities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4058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Architecture Exploits the Evolving Fleet of CO</a:t>
            </a:r>
            <a:r>
              <a:rPr lang="en-US" baseline="-25000" dirty="0" smtClean="0"/>
              <a:t>2</a:t>
            </a:r>
            <a:r>
              <a:rPr lang="en-US" dirty="0" smtClean="0"/>
              <a:t> and CH</a:t>
            </a:r>
            <a:r>
              <a:rPr lang="en-US" baseline="-25000" dirty="0" smtClean="0"/>
              <a:t>4</a:t>
            </a:r>
            <a:r>
              <a:rPr lang="en-US" dirty="0" smtClean="0"/>
              <a:t> Satellites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86CB4B4D-7CA3-9044-876B-883B54F8677D}" type="slidenum">
              <a:rPr lang="en-US" kern="0" smtClean="0">
                <a:solidFill>
                  <a:srgbClr val="002569"/>
                </a:solidFill>
              </a:rPr>
              <a:pPr defTabSz="457200"/>
              <a:t>19</a:t>
            </a:fld>
            <a:endParaRPr lang="en-US" kern="0">
              <a:solidFill>
                <a:srgbClr val="002569"/>
              </a:solidFill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"/>
          </p:nvPr>
        </p:nvSpPr>
        <p:spPr>
          <a:xfrm>
            <a:off x="174811" y="1411940"/>
            <a:ext cx="8157659" cy="4944412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b="1" dirty="0"/>
              <a:t>Space agencies have supported several pioneering space-based GHG </a:t>
            </a:r>
            <a:r>
              <a:rPr lang="en-US" sz="2800" b="1" dirty="0" smtClean="0"/>
              <a:t>sensors</a:t>
            </a:r>
            <a:endParaRPr lang="en-US" sz="2800" b="1" dirty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>
                <a:solidFill>
                  <a:srgbClr val="0070C0"/>
                </a:solidFill>
              </a:rPr>
              <a:t>SCIAMACHY on ESA’s </a:t>
            </a:r>
            <a:r>
              <a:rPr lang="en-US" sz="2000" dirty="0">
                <a:solidFill>
                  <a:srgbClr val="0070C0"/>
                </a:solidFill>
              </a:rPr>
              <a:t>ENVISAT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solidFill>
                  <a:srgbClr val="0070C0"/>
                </a:solidFill>
              </a:rPr>
              <a:t>Japan’s GOSAT TANSO-FTS, NASA’s OCO-2, China’s </a:t>
            </a:r>
            <a:r>
              <a:rPr lang="en-US" sz="2000" dirty="0" err="1">
                <a:solidFill>
                  <a:srgbClr val="0070C0"/>
                </a:solidFill>
              </a:rPr>
              <a:t>TanSat</a:t>
            </a:r>
            <a:r>
              <a:rPr lang="en-US" sz="2000" dirty="0">
                <a:solidFill>
                  <a:srgbClr val="0070C0"/>
                </a:solidFill>
              </a:rPr>
              <a:t> AGCS, Feng Yun-3D GAS and Gaofen-5 GMI, </a:t>
            </a:r>
            <a:r>
              <a:rPr lang="en-US" sz="2000" dirty="0" smtClean="0">
                <a:solidFill>
                  <a:srgbClr val="0070C0"/>
                </a:solidFill>
              </a:rPr>
              <a:t>Copernicus Sentinel </a:t>
            </a:r>
            <a:r>
              <a:rPr lang="en-US" sz="2000" dirty="0">
                <a:solidFill>
                  <a:srgbClr val="0070C0"/>
                </a:solidFill>
              </a:rPr>
              <a:t>5 Precursor </a:t>
            </a:r>
            <a:r>
              <a:rPr lang="en-US" sz="2000" dirty="0" smtClean="0">
                <a:solidFill>
                  <a:srgbClr val="0070C0"/>
                </a:solidFill>
              </a:rPr>
              <a:t>TROPOMI,</a:t>
            </a:r>
            <a:r>
              <a:rPr lang="en-US" sz="2800" b="1" dirty="0" smtClean="0"/>
              <a:t> </a:t>
            </a:r>
            <a:r>
              <a:rPr lang="en-US" sz="2000" dirty="0" smtClean="0">
                <a:solidFill>
                  <a:srgbClr val="0070C0"/>
                </a:solidFill>
              </a:rPr>
              <a:t>Japan’s </a:t>
            </a:r>
            <a:r>
              <a:rPr lang="en-US" sz="2000" dirty="0">
                <a:solidFill>
                  <a:srgbClr val="0070C0"/>
                </a:solidFill>
              </a:rPr>
              <a:t>GOSAT-2 TANSO-FTS-2 and NASA’s ISS OCO-3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b="1" dirty="0"/>
              <a:t>Others are under </a:t>
            </a:r>
            <a:r>
              <a:rPr lang="en-US" sz="2800" b="1" dirty="0" smtClean="0"/>
              <a:t>development</a:t>
            </a:r>
            <a:endParaRPr lang="en-US" sz="2800" b="1" dirty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solidFill>
                  <a:srgbClr val="0070C0"/>
                </a:solidFill>
              </a:rPr>
              <a:t>CNES </a:t>
            </a:r>
            <a:r>
              <a:rPr lang="en-US" sz="2000" dirty="0" err="1">
                <a:solidFill>
                  <a:srgbClr val="0070C0"/>
                </a:solidFill>
              </a:rPr>
              <a:t>MicroCarb</a:t>
            </a:r>
            <a:r>
              <a:rPr lang="en-US" sz="2000" dirty="0">
                <a:solidFill>
                  <a:srgbClr val="0070C0"/>
                </a:solidFill>
              </a:rPr>
              <a:t>, CNES/DLR MERLIN, NASA’s </a:t>
            </a:r>
            <a:r>
              <a:rPr lang="en-US" sz="2000" dirty="0" err="1" smtClean="0">
                <a:solidFill>
                  <a:srgbClr val="0070C0"/>
                </a:solidFill>
              </a:rPr>
              <a:t>GeoCarb</a:t>
            </a:r>
            <a:endParaRPr lang="en-US" sz="2000" dirty="0" smtClean="0">
              <a:solidFill>
                <a:srgbClr val="0070C0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b="1" dirty="0"/>
              <a:t>Others are in the Planning </a:t>
            </a:r>
            <a:r>
              <a:rPr lang="en-US" sz="2800" b="1" dirty="0" smtClean="0"/>
              <a:t>stages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solidFill>
                  <a:srgbClr val="0070C0"/>
                </a:solidFill>
              </a:rPr>
              <a:t>Japan’s GOSAT Follow-on, Copernicus </a:t>
            </a:r>
            <a:r>
              <a:rPr lang="en-US" sz="2000" dirty="0" smtClean="0">
                <a:solidFill>
                  <a:srgbClr val="0070C0"/>
                </a:solidFill>
              </a:rPr>
              <a:t>CO2M</a:t>
            </a:r>
            <a:endParaRPr lang="en-US" sz="2000" dirty="0">
              <a:solidFill>
                <a:srgbClr val="0070C0"/>
              </a:solidFill>
            </a:endParaRPr>
          </a:p>
          <a:p>
            <a:endParaRPr lang="en-US" dirty="0"/>
          </a:p>
        </p:txBody>
      </p:sp>
      <p:pic>
        <p:nvPicPr>
          <p:cNvPr id="5" name="Picture 18" descr="C:\dcrisp\OCO\Internaltional_Affairs\GOSAT\GOSAT_Information\GOSAT_ART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59815" y="2125804"/>
            <a:ext cx="1597425" cy="924560"/>
          </a:xfrm>
          <a:prstGeom prst="rect">
            <a:avLst/>
          </a:prstGeom>
          <a:noFill/>
          <a:ln w="12700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59815" y="1276008"/>
            <a:ext cx="1497264" cy="752475"/>
          </a:xfrm>
          <a:prstGeom prst="rect">
            <a:avLst/>
          </a:prstGeom>
          <a:noFill/>
          <a:ln w="12700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7" name="Picture 17" descr="C:\dcrisp\OCO\Images\Observatory_Illustrations\oco_hires_3.jpg"/>
          <p:cNvPicPr>
            <a:picLocks noChangeAspect="1" noChangeArrowheads="1"/>
          </p:cNvPicPr>
          <p:nvPr/>
        </p:nvPicPr>
        <p:blipFill>
          <a:blip r:embed="rId4" cstate="screen">
            <a:lum brigh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56888" y="3243928"/>
            <a:ext cx="1589089" cy="8382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56888" y="4179449"/>
            <a:ext cx="1611291" cy="114300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34629" y="5457947"/>
            <a:ext cx="1411348" cy="1174221"/>
          </a:xfrm>
          <a:prstGeom prst="rect">
            <a:avLst/>
          </a:prstGeom>
          <a:ln>
            <a:solidFill>
              <a:srgbClr val="92D050"/>
            </a:solidFill>
          </a:ln>
        </p:spPr>
      </p:pic>
      <p:pic>
        <p:nvPicPr>
          <p:cNvPr id="10" name="Picture 2" descr="C:\Users\nsiegler\AppData\Local\Temp\msohtmlclip1\01\clip_image001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44483" y="2285302"/>
            <a:ext cx="1462486" cy="95526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30756" y="1259343"/>
            <a:ext cx="1492406" cy="999263"/>
          </a:xfrm>
          <a:prstGeom prst="rect">
            <a:avLst/>
          </a:prstGeom>
          <a:ln w="12700">
            <a:solidFill>
              <a:srgbClr val="FFFF00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39885" y="4332764"/>
            <a:ext cx="1367084" cy="1046370"/>
          </a:xfrm>
          <a:prstGeom prst="rect">
            <a:avLst/>
          </a:prstGeom>
          <a:ln w="12700">
            <a:solidFill>
              <a:srgbClr val="92D050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659557" y="3296392"/>
            <a:ext cx="1327966" cy="999817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31956" y="5429612"/>
            <a:ext cx="1375013" cy="1145999"/>
          </a:xfrm>
          <a:prstGeom prst="rect">
            <a:avLst/>
          </a:prstGeom>
          <a:ln w="12700"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330506209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smtClean="0"/>
              <a:t>CEOS Architecture </a:t>
            </a:r>
            <a:r>
              <a:rPr lang="en-US" dirty="0"/>
              <a:t>for </a:t>
            </a:r>
            <a:r>
              <a:rPr lang="en-US" dirty="0" smtClean="0"/>
              <a:t>Monitoring Atmospheric </a:t>
            </a:r>
            <a:r>
              <a:rPr lang="en-US" dirty="0"/>
              <a:t>CO</a:t>
            </a:r>
            <a:r>
              <a:rPr lang="en-US" baseline="-25000" dirty="0"/>
              <a:t>2</a:t>
            </a:r>
            <a:r>
              <a:rPr lang="en-US" dirty="0"/>
              <a:t> and CH</a:t>
            </a:r>
            <a:r>
              <a:rPr lang="en-US" baseline="-25000" dirty="0"/>
              <a:t>4</a:t>
            </a:r>
            <a:r>
              <a:rPr lang="en-US" dirty="0"/>
              <a:t> </a:t>
            </a:r>
            <a:r>
              <a:rPr lang="en-US" dirty="0" smtClean="0"/>
              <a:t>Concentrations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161365" y="1412998"/>
            <a:ext cx="8505980" cy="4822330"/>
          </a:xfrm>
        </p:spPr>
        <p:txBody>
          <a:bodyPr/>
          <a:lstStyle/>
          <a:p>
            <a:pPr marL="0" indent="0">
              <a:spcAft>
                <a:spcPts val="300"/>
              </a:spcAft>
              <a:buNone/>
            </a:pPr>
            <a:r>
              <a:rPr lang="en-US" b="1" dirty="0"/>
              <a:t>The </a:t>
            </a:r>
            <a:r>
              <a:rPr lang="en-US" b="1" dirty="0" smtClean="0"/>
              <a:t>CEOS Atmospheric </a:t>
            </a:r>
            <a:r>
              <a:rPr lang="en-US" b="1" dirty="0"/>
              <a:t>Composition Virtual Constellation (AC-VC) </a:t>
            </a:r>
            <a:r>
              <a:rPr lang="en-US" b="1" dirty="0" smtClean="0"/>
              <a:t>white </a:t>
            </a:r>
            <a:r>
              <a:rPr lang="en-US" b="1" dirty="0"/>
              <a:t>paper </a:t>
            </a:r>
            <a:r>
              <a:rPr lang="en-US" b="1" dirty="0" smtClean="0"/>
              <a:t>defines </a:t>
            </a:r>
            <a:r>
              <a:rPr lang="en-US" b="1" dirty="0"/>
              <a:t>a global architecture for monitoring atmospheric CO</a:t>
            </a:r>
            <a:r>
              <a:rPr lang="en-US" b="1" baseline="-25000" dirty="0"/>
              <a:t>2</a:t>
            </a:r>
            <a:r>
              <a:rPr lang="en-US" b="1" dirty="0"/>
              <a:t> and CH</a:t>
            </a:r>
            <a:r>
              <a:rPr lang="en-US" b="1" baseline="-25000" dirty="0"/>
              <a:t>4</a:t>
            </a:r>
            <a:r>
              <a:rPr lang="en-US" b="1" dirty="0"/>
              <a:t> concentrations from instruments on space-based platforms</a:t>
            </a:r>
          </a:p>
          <a:p>
            <a:pPr>
              <a:spcAft>
                <a:spcPts val="300"/>
              </a:spcAft>
            </a:pPr>
            <a:r>
              <a:rPr lang="en-US" dirty="0">
                <a:solidFill>
                  <a:srgbClr val="0070C0"/>
                </a:solidFill>
              </a:rPr>
              <a:t>166-page document, 88 authors </a:t>
            </a:r>
            <a:r>
              <a:rPr lang="en-US" dirty="0" smtClean="0">
                <a:solidFill>
                  <a:srgbClr val="0070C0"/>
                </a:solidFill>
              </a:rPr>
              <a:t>from </a:t>
            </a:r>
            <a:r>
              <a:rPr lang="en-US" dirty="0">
                <a:solidFill>
                  <a:srgbClr val="0070C0"/>
                </a:solidFill>
              </a:rPr>
              <a:t>47 organizations</a:t>
            </a:r>
          </a:p>
          <a:p>
            <a:pPr>
              <a:spcAft>
                <a:spcPts val="300"/>
              </a:spcAft>
            </a:pPr>
            <a:r>
              <a:rPr lang="en-US" dirty="0">
                <a:solidFill>
                  <a:srgbClr val="0070C0"/>
                </a:solidFill>
              </a:rPr>
              <a:t>Executive Summary (2 pages) </a:t>
            </a:r>
          </a:p>
          <a:p>
            <a:pPr>
              <a:spcAft>
                <a:spcPts val="300"/>
              </a:spcAft>
            </a:pPr>
            <a:r>
              <a:rPr lang="en-US" dirty="0" smtClean="0">
                <a:solidFill>
                  <a:srgbClr val="0070C0"/>
                </a:solidFill>
              </a:rPr>
              <a:t>Body </a:t>
            </a:r>
            <a:r>
              <a:rPr lang="en-US" dirty="0">
                <a:solidFill>
                  <a:srgbClr val="0070C0"/>
                </a:solidFill>
              </a:rPr>
              <a:t>of report (75 pages)</a:t>
            </a:r>
          </a:p>
          <a:p>
            <a:pPr>
              <a:spcAft>
                <a:spcPts val="300"/>
              </a:spcAft>
            </a:pPr>
            <a:r>
              <a:rPr lang="en-US" dirty="0" smtClean="0">
                <a:solidFill>
                  <a:srgbClr val="0070C0"/>
                </a:solidFill>
              </a:rPr>
              <a:t>Technical </a:t>
            </a:r>
            <a:r>
              <a:rPr lang="en-US" dirty="0">
                <a:solidFill>
                  <a:srgbClr val="0070C0"/>
                </a:solidFill>
              </a:rPr>
              <a:t>Appendices (42 pages)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9652000" y="6546850"/>
            <a:ext cx="2540000" cy="369888"/>
          </a:xfrm>
        </p:spPr>
        <p:txBody>
          <a:bodyPr/>
          <a:lstStyle/>
          <a:p>
            <a:pPr defTabSz="457200"/>
            <a:fld id="{86CB4B4D-7CA3-9044-876B-883B54F8677D}" type="slidenum">
              <a:rPr lang="en-US" kern="0" smtClean="0">
                <a:solidFill>
                  <a:srgbClr val="002569"/>
                </a:solidFill>
              </a:rPr>
              <a:pPr defTabSz="457200"/>
              <a:t>2</a:t>
            </a:fld>
            <a:endParaRPr lang="en-US" kern="0">
              <a:solidFill>
                <a:srgbClr val="002569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32921" y="1412999"/>
            <a:ext cx="3209141" cy="417468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41036" y="5715855"/>
            <a:ext cx="11013141" cy="830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l" rtl="0" latinLnBrk="1" hangingPunct="0"/>
            <a:r>
              <a:rPr lang="en-US" sz="2400" dirty="0">
                <a:solidFill>
                  <a:srgbClr val="FFFF00"/>
                </a:solidFill>
                <a:hlinkClick r:id="rId3"/>
              </a:rPr>
              <a:t>http://ceos.org/document_management/Virtual_Constellations/ACC/Documents/CEOS_AC-VC_GHG_White_Paper_Publication_Draft2_20181111.pdf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FFFF00"/>
              </a:solidFill>
              <a:effectLst/>
              <a:uFillTx/>
            </a:endParaRPr>
          </a:p>
        </p:txBody>
      </p:sp>
      <p:sp>
        <p:nvSpPr>
          <p:cNvPr id="3" name="TextBox 2"/>
          <p:cNvSpPr txBox="1"/>
          <p:nvPr/>
        </p:nvSpPr>
        <p:spPr>
          <a:xfrm flipH="1">
            <a:off x="641036" y="5204279"/>
            <a:ext cx="2993704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defTabSz="457200" latinLnBrk="1" hangingPunct="0"/>
            <a:r>
              <a:rPr kumimoji="0" lang="en-US" sz="2000" b="0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DOI</a:t>
            </a: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: </a:t>
            </a:r>
            <a:r>
              <a:rPr lang="en-US" dirty="0" smtClean="0"/>
              <a:t>10.2760/468219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105780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/>
            <a:fld id="{86CB4B4D-7CA3-9044-876B-883B54F8677D}" type="slidenum">
              <a:rPr lang="en-US" kern="0" smtClean="0">
                <a:solidFill>
                  <a:srgbClr val="002569"/>
                </a:solidFill>
              </a:rPr>
              <a:pPr defTabSz="457200"/>
              <a:t>20</a:t>
            </a:fld>
            <a:endParaRPr lang="en-US" kern="0">
              <a:solidFill>
                <a:srgbClr val="002569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Candidate Operational CO</a:t>
            </a:r>
            <a:r>
              <a:rPr lang="en-US" baseline="-25000" dirty="0"/>
              <a:t>2</a:t>
            </a:r>
            <a:r>
              <a:rPr lang="en-US" dirty="0"/>
              <a:t>/CH</a:t>
            </a:r>
            <a:r>
              <a:rPr lang="en-US" baseline="-25000" dirty="0"/>
              <a:t>4</a:t>
            </a:r>
            <a:r>
              <a:rPr lang="en-US" dirty="0"/>
              <a:t> Constellation Architecture</a:t>
            </a:r>
          </a:p>
        </p:txBody>
      </p:sp>
      <p:sp>
        <p:nvSpPr>
          <p:cNvPr id="4" name="Content Placeholder 4"/>
          <p:cNvSpPr txBox="1">
            <a:spLocks/>
          </p:cNvSpPr>
          <p:nvPr/>
        </p:nvSpPr>
        <p:spPr>
          <a:xfrm>
            <a:off x="209686" y="1205191"/>
            <a:ext cx="9060772" cy="579605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Arial"/>
              <a:buChar char="o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>
              <a:spcAft>
                <a:spcPts val="300"/>
              </a:spcAft>
              <a:buFont typeface="Arial"/>
              <a:buNone/>
            </a:pPr>
            <a:r>
              <a:rPr lang="en-US" sz="2000" b="1" kern="0" dirty="0" smtClean="0">
                <a:latin typeface="+mj-lt"/>
              </a:rPr>
              <a:t>The coverage, resolution, and repeat frequency requirements could be achieved with a constellation that incorporates:</a:t>
            </a:r>
          </a:p>
          <a:p>
            <a:pPr>
              <a:spcAft>
                <a:spcPts val="300"/>
              </a:spcAft>
            </a:pPr>
            <a:r>
              <a:rPr lang="en-US" sz="2000" kern="0" dirty="0">
                <a:latin typeface="+mj-lt"/>
              </a:rPr>
              <a:t>A constellation of 3 (or more) satellites in LEO with </a:t>
            </a:r>
          </a:p>
          <a:p>
            <a:pPr lvl="1">
              <a:spcAft>
                <a:spcPts val="300"/>
              </a:spcAft>
            </a:pPr>
            <a:r>
              <a:rPr lang="en-US" sz="1800" kern="0" dirty="0">
                <a:solidFill>
                  <a:srgbClr val="0070C0"/>
                </a:solidFill>
                <a:latin typeface="+mj-lt"/>
              </a:rPr>
              <a:t>B</a:t>
            </a:r>
            <a:r>
              <a:rPr lang="en-US" sz="1800" kern="0" dirty="0" smtClean="0">
                <a:solidFill>
                  <a:srgbClr val="0070C0"/>
                </a:solidFill>
                <a:latin typeface="+mj-lt"/>
              </a:rPr>
              <a:t>road (&gt; 250 km) swaths with a footprint size &lt; 4 km</a:t>
            </a:r>
            <a:r>
              <a:rPr lang="en-US" sz="1800" kern="0" baseline="30000" dirty="0" smtClean="0">
                <a:solidFill>
                  <a:srgbClr val="0070C0"/>
                </a:solidFill>
                <a:latin typeface="+mj-lt"/>
              </a:rPr>
              <a:t>2</a:t>
            </a:r>
          </a:p>
          <a:p>
            <a:pPr lvl="1">
              <a:spcAft>
                <a:spcPts val="300"/>
              </a:spcAft>
            </a:pPr>
            <a:r>
              <a:rPr lang="en-US" sz="1800" kern="0" dirty="0">
                <a:solidFill>
                  <a:srgbClr val="0070C0"/>
                </a:solidFill>
                <a:latin typeface="+mj-lt"/>
              </a:rPr>
              <a:t>S</a:t>
            </a:r>
            <a:r>
              <a:rPr lang="en-US" sz="1800" kern="0" dirty="0" smtClean="0">
                <a:solidFill>
                  <a:srgbClr val="0070C0"/>
                </a:solidFill>
                <a:latin typeface="+mj-lt"/>
              </a:rPr>
              <a:t>ingle sounding random error &lt; 0.5 ppm</a:t>
            </a:r>
          </a:p>
          <a:p>
            <a:pPr lvl="1">
              <a:spcAft>
                <a:spcPts val="300"/>
              </a:spcAft>
            </a:pPr>
            <a:r>
              <a:rPr lang="en-US" sz="1800" kern="0" dirty="0">
                <a:solidFill>
                  <a:srgbClr val="0070C0"/>
                </a:solidFill>
                <a:latin typeface="+mj-lt"/>
              </a:rPr>
              <a:t>V</a:t>
            </a:r>
            <a:r>
              <a:rPr lang="en-US" sz="1800" kern="0" dirty="0" smtClean="0">
                <a:solidFill>
                  <a:srgbClr val="0070C0"/>
                </a:solidFill>
                <a:latin typeface="+mj-lt"/>
              </a:rPr>
              <a:t>anishing small regional scale bias (&lt; 0.1 ppm) </a:t>
            </a:r>
          </a:p>
          <a:p>
            <a:pPr lvl="1">
              <a:spcAft>
                <a:spcPts val="300"/>
              </a:spcAft>
            </a:pPr>
            <a:r>
              <a:rPr lang="en-US" sz="1800" kern="0" dirty="0" smtClean="0">
                <a:solidFill>
                  <a:srgbClr val="0070C0"/>
                </a:solidFill>
                <a:latin typeface="+mj-lt"/>
              </a:rPr>
              <a:t>Ancillary sensors to identify plumes (CO, satellites NO</a:t>
            </a:r>
            <a:r>
              <a:rPr lang="en-US" sz="1800" kern="0" baseline="-25000" dirty="0" smtClean="0">
                <a:solidFill>
                  <a:srgbClr val="0070C0"/>
                </a:solidFill>
                <a:latin typeface="+mj-lt"/>
              </a:rPr>
              <a:t>2</a:t>
            </a:r>
            <a:r>
              <a:rPr lang="en-US" sz="1800" kern="0" dirty="0" smtClean="0">
                <a:solidFill>
                  <a:srgbClr val="0070C0"/>
                </a:solidFill>
                <a:latin typeface="+mj-lt"/>
              </a:rPr>
              <a:t>) </a:t>
            </a:r>
          </a:p>
          <a:p>
            <a:pPr>
              <a:spcAft>
                <a:spcPts val="300"/>
              </a:spcAft>
            </a:pPr>
            <a:r>
              <a:rPr lang="en-US" sz="2000" kern="0" dirty="0" smtClean="0">
                <a:latin typeface="+mj-lt"/>
              </a:rPr>
              <a:t>A constellation with 3 (or more) GEO satellites</a:t>
            </a:r>
            <a:endParaRPr lang="en-US" kern="0" dirty="0" smtClean="0">
              <a:latin typeface="+mj-lt"/>
            </a:endParaRPr>
          </a:p>
          <a:p>
            <a:pPr lvl="1">
              <a:spcAft>
                <a:spcPts val="300"/>
              </a:spcAft>
            </a:pPr>
            <a:r>
              <a:rPr lang="en-US" sz="1800" kern="0" dirty="0" smtClean="0">
                <a:solidFill>
                  <a:srgbClr val="0070C0"/>
                </a:solidFill>
                <a:latin typeface="+mj-lt"/>
              </a:rPr>
              <a:t>Stationed over Europe/Africa, Americas, and East Asia</a:t>
            </a:r>
          </a:p>
          <a:p>
            <a:pPr lvl="1">
              <a:spcAft>
                <a:spcPts val="300"/>
              </a:spcAft>
            </a:pPr>
            <a:r>
              <a:rPr lang="en-US" sz="1800" kern="0" dirty="0">
                <a:solidFill>
                  <a:srgbClr val="0070C0"/>
                </a:solidFill>
                <a:latin typeface="+mj-lt"/>
              </a:rPr>
              <a:t>D</a:t>
            </a:r>
            <a:r>
              <a:rPr lang="en-US" sz="1800" kern="0" dirty="0" smtClean="0">
                <a:solidFill>
                  <a:srgbClr val="0070C0"/>
                </a:solidFill>
                <a:latin typeface="+mj-lt"/>
              </a:rPr>
              <a:t>iurnally varying processes (e.g. rush hours, photosynthetic uptake)</a:t>
            </a:r>
          </a:p>
          <a:p>
            <a:pPr>
              <a:spcAft>
                <a:spcPts val="300"/>
              </a:spcAft>
            </a:pPr>
            <a:r>
              <a:rPr lang="en-US" sz="2000" kern="0" dirty="0">
                <a:latin typeface="+mj-lt"/>
              </a:rPr>
              <a:t>Possible augmentations </a:t>
            </a:r>
            <a:r>
              <a:rPr lang="en-US" sz="2000" kern="0" dirty="0" smtClean="0">
                <a:latin typeface="+mj-lt"/>
              </a:rPr>
              <a:t>include: </a:t>
            </a:r>
            <a:endParaRPr lang="en-US" sz="2000" kern="0" dirty="0">
              <a:latin typeface="+mj-lt"/>
            </a:endParaRPr>
          </a:p>
          <a:p>
            <a:pPr lvl="1">
              <a:spcAft>
                <a:spcPts val="300"/>
              </a:spcAft>
            </a:pPr>
            <a:r>
              <a:rPr lang="en-US" sz="1800" kern="0" dirty="0">
                <a:solidFill>
                  <a:srgbClr val="0070C0"/>
                </a:solidFill>
                <a:latin typeface="+mj-lt"/>
              </a:rPr>
              <a:t>Active  (</a:t>
            </a:r>
            <a:r>
              <a:rPr lang="en-US" sz="1800" kern="0" dirty="0" err="1">
                <a:solidFill>
                  <a:srgbClr val="0070C0"/>
                </a:solidFill>
                <a:latin typeface="+mj-lt"/>
              </a:rPr>
              <a:t>lidar</a:t>
            </a:r>
            <a:r>
              <a:rPr lang="en-US" sz="1800" kern="0" dirty="0">
                <a:solidFill>
                  <a:srgbClr val="0070C0"/>
                </a:solidFill>
                <a:latin typeface="+mj-lt"/>
              </a:rPr>
              <a:t>) satellites in </a:t>
            </a:r>
            <a:r>
              <a:rPr lang="en-US" sz="1800" kern="0" dirty="0" smtClean="0">
                <a:solidFill>
                  <a:srgbClr val="0070C0"/>
                </a:solidFill>
                <a:latin typeface="+mj-lt"/>
              </a:rPr>
              <a:t>LEO for night-time/polar night coverage</a:t>
            </a:r>
            <a:endParaRPr lang="en-US" sz="1800" kern="0" dirty="0">
              <a:solidFill>
                <a:srgbClr val="0070C0"/>
              </a:solidFill>
              <a:latin typeface="+mj-lt"/>
            </a:endParaRPr>
          </a:p>
          <a:p>
            <a:pPr lvl="1">
              <a:spcAft>
                <a:spcPts val="300"/>
              </a:spcAft>
            </a:pPr>
            <a:r>
              <a:rPr lang="en-US" sz="1800" kern="0" dirty="0">
                <a:solidFill>
                  <a:srgbClr val="0070C0"/>
                </a:solidFill>
                <a:latin typeface="+mj-lt"/>
              </a:rPr>
              <a:t>Satellites in </a:t>
            </a:r>
            <a:r>
              <a:rPr lang="en-US" sz="1800" kern="0" dirty="0" smtClean="0">
                <a:solidFill>
                  <a:srgbClr val="0070C0"/>
                </a:solidFill>
                <a:latin typeface="+mj-lt"/>
              </a:rPr>
              <a:t>HEO </a:t>
            </a:r>
            <a:r>
              <a:rPr lang="en-US" sz="1800" kern="0" dirty="0">
                <a:solidFill>
                  <a:srgbClr val="0070C0"/>
                </a:solidFill>
                <a:latin typeface="+mj-lt"/>
              </a:rPr>
              <a:t>for </a:t>
            </a:r>
            <a:r>
              <a:rPr lang="en-US" sz="1800" kern="0" dirty="0" smtClean="0">
                <a:solidFill>
                  <a:srgbClr val="0070C0"/>
                </a:solidFill>
                <a:latin typeface="+mj-lt"/>
              </a:rPr>
              <a:t>improved high latitude coverage and repeat frequency</a:t>
            </a:r>
            <a:endParaRPr lang="en-US" sz="1800" kern="0" dirty="0">
              <a:solidFill>
                <a:srgbClr val="0070C0"/>
              </a:solidFill>
              <a:latin typeface="+mj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46910" y="1205191"/>
            <a:ext cx="2809524" cy="26380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960"/>
          <a:stretch/>
        </p:blipFill>
        <p:spPr>
          <a:xfrm>
            <a:off x="9246910" y="3869871"/>
            <a:ext cx="2814141" cy="2775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27830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System Approach is Adopted to Deliver Atmospheric CO</a:t>
            </a:r>
            <a:r>
              <a:rPr lang="en-US" baseline="-25000" dirty="0" smtClean="0"/>
              <a:t>2</a:t>
            </a:r>
            <a:r>
              <a:rPr lang="en-US" dirty="0" smtClean="0"/>
              <a:t> and CH</a:t>
            </a:r>
            <a:r>
              <a:rPr lang="en-US" baseline="-25000" dirty="0" smtClean="0"/>
              <a:t>4</a:t>
            </a:r>
            <a:r>
              <a:rPr lang="en-US" dirty="0" smtClean="0"/>
              <a:t> Inventories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11522075" y="6486525"/>
            <a:ext cx="669925" cy="369888"/>
          </a:xfrm>
        </p:spPr>
        <p:txBody>
          <a:bodyPr/>
          <a:lstStyle/>
          <a:p>
            <a:fld id="{C8E38066-F069-41C9-B38D-47DB557F2632}" type="slidenum">
              <a:rPr lang="en-GB" smtClean="0">
                <a:solidFill>
                  <a:srgbClr val="1F497D"/>
                </a:solidFill>
              </a:rPr>
              <a:pPr/>
              <a:t>3</a:t>
            </a:fld>
            <a:endParaRPr lang="en-GB" dirty="0">
              <a:solidFill>
                <a:srgbClr val="1F497D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62329" y="3481379"/>
            <a:ext cx="1868462" cy="2275747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9385002" y="3877989"/>
            <a:ext cx="474116" cy="515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17505" y="1611329"/>
            <a:ext cx="1916113" cy="1717029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9385002" y="2255108"/>
            <a:ext cx="474116" cy="515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2352924" y="2111361"/>
            <a:ext cx="474117" cy="515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2352924" y="3105307"/>
            <a:ext cx="474117" cy="515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>
            <a:off x="2352924" y="4058347"/>
            <a:ext cx="474117" cy="515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>
            <a:off x="2352924" y="5047759"/>
            <a:ext cx="474117" cy="515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704" y="1898878"/>
            <a:ext cx="1743607" cy="401761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03839" y="1692383"/>
            <a:ext cx="6565961" cy="4371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86681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4" grpId="0" animBg="1"/>
      <p:bldP spid="15" grpId="0" animBg="1"/>
      <p:bldP spid="19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Developing Atmospheric GHG Inventories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b="1" dirty="0"/>
              <a:t>The CEOS AC-VC GHG White Paper recommends the following approach: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b="1" dirty="0" smtClean="0">
                <a:solidFill>
                  <a:srgbClr val="00B050"/>
                </a:solidFill>
              </a:rPr>
              <a:t>Refine </a:t>
            </a:r>
            <a:r>
              <a:rPr lang="en-US" b="1" dirty="0">
                <a:solidFill>
                  <a:srgbClr val="00B050"/>
                </a:solidFill>
              </a:rPr>
              <a:t>requirements </a:t>
            </a:r>
            <a:r>
              <a:rPr lang="en-US" b="1" dirty="0" smtClean="0">
                <a:solidFill>
                  <a:srgbClr val="00B050"/>
                </a:solidFill>
              </a:rPr>
              <a:t>for atmospheric </a:t>
            </a:r>
            <a:r>
              <a:rPr lang="en-US" b="1" dirty="0">
                <a:solidFill>
                  <a:srgbClr val="00B050"/>
                </a:solidFill>
              </a:rPr>
              <a:t>flux </a:t>
            </a:r>
            <a:r>
              <a:rPr lang="en-US" b="1" dirty="0" smtClean="0">
                <a:solidFill>
                  <a:srgbClr val="00B050"/>
                </a:solidFill>
              </a:rPr>
              <a:t>inventories</a:t>
            </a:r>
          </a:p>
          <a:p>
            <a:pPr lvl="1" indent="-342900"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/>
              <a:t>Foster </a:t>
            </a:r>
            <a:r>
              <a:rPr lang="en-US" sz="2000" dirty="0"/>
              <a:t>collaboration between the space-based and ground-based GHG measurement and modeling communities and the bottom-up inventory and policy </a:t>
            </a:r>
            <a:r>
              <a:rPr lang="en-US" sz="2000" dirty="0" smtClean="0"/>
              <a:t>communities</a:t>
            </a:r>
            <a:endParaRPr lang="en-US" sz="2000" dirty="0"/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b="1" dirty="0" smtClean="0">
                <a:solidFill>
                  <a:srgbClr val="00B050"/>
                </a:solidFill>
              </a:rPr>
              <a:t>Produce </a:t>
            </a:r>
            <a:r>
              <a:rPr lang="en-US" b="1" dirty="0">
                <a:solidFill>
                  <a:srgbClr val="00B050"/>
                </a:solidFill>
              </a:rPr>
              <a:t>a prototype atmospheric CO</a:t>
            </a:r>
            <a:r>
              <a:rPr lang="en-US" b="1" baseline="-25000" dirty="0">
                <a:solidFill>
                  <a:srgbClr val="00B050"/>
                </a:solidFill>
              </a:rPr>
              <a:t>2</a:t>
            </a:r>
            <a:r>
              <a:rPr lang="en-US" b="1" dirty="0">
                <a:solidFill>
                  <a:srgbClr val="00B050"/>
                </a:solidFill>
              </a:rPr>
              <a:t> and CH</a:t>
            </a:r>
            <a:r>
              <a:rPr lang="en-US" b="1" baseline="-25000" dirty="0">
                <a:solidFill>
                  <a:srgbClr val="00B050"/>
                </a:solidFill>
              </a:rPr>
              <a:t>4</a:t>
            </a:r>
            <a:r>
              <a:rPr lang="en-US" b="1" dirty="0">
                <a:solidFill>
                  <a:srgbClr val="00B050"/>
                </a:solidFill>
              </a:rPr>
              <a:t> flux </a:t>
            </a:r>
            <a:r>
              <a:rPr lang="en-US" b="1" dirty="0" smtClean="0">
                <a:solidFill>
                  <a:srgbClr val="00B050"/>
                </a:solidFill>
              </a:rPr>
              <a:t>inventory that </a:t>
            </a:r>
            <a:r>
              <a:rPr lang="en-US" b="1" dirty="0">
                <a:solidFill>
                  <a:srgbClr val="00B050"/>
                </a:solidFill>
              </a:rPr>
              <a:t>is available in time to inform the bottom-up inventories for the 2023 global S</a:t>
            </a:r>
            <a:r>
              <a:rPr lang="en-US" b="1" dirty="0" smtClean="0">
                <a:solidFill>
                  <a:srgbClr val="00B050"/>
                </a:solidFill>
              </a:rPr>
              <a:t>tocktake</a:t>
            </a:r>
          </a:p>
          <a:p>
            <a:pPr lvl="1" indent="-342900"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/>
              <a:t>Coordinate ongoing missions and atmospheric inversion efforts to produce a best-effort inventory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b="1" dirty="0" smtClean="0">
                <a:solidFill>
                  <a:srgbClr val="00B050"/>
                </a:solidFill>
              </a:rPr>
              <a:t>Use </a:t>
            </a:r>
            <a:r>
              <a:rPr lang="en-US" b="1" dirty="0">
                <a:solidFill>
                  <a:srgbClr val="00B050"/>
                </a:solidFill>
              </a:rPr>
              <a:t>lessons learned from </a:t>
            </a:r>
            <a:r>
              <a:rPr lang="en-US" b="1" dirty="0" smtClean="0">
                <a:solidFill>
                  <a:srgbClr val="00B050"/>
                </a:solidFill>
              </a:rPr>
              <a:t>the </a:t>
            </a:r>
            <a:r>
              <a:rPr lang="en-US" b="1" dirty="0">
                <a:solidFill>
                  <a:srgbClr val="00B050"/>
                </a:solidFill>
              </a:rPr>
              <a:t>prototype flux </a:t>
            </a:r>
            <a:r>
              <a:rPr lang="en-US" b="1" dirty="0" smtClean="0">
                <a:solidFill>
                  <a:srgbClr val="00B050"/>
                </a:solidFill>
              </a:rPr>
              <a:t>inventory </a:t>
            </a:r>
            <a:r>
              <a:rPr lang="en-US" b="1" dirty="0">
                <a:solidFill>
                  <a:srgbClr val="00B050"/>
                </a:solidFill>
              </a:rPr>
              <a:t>to refine </a:t>
            </a:r>
            <a:r>
              <a:rPr lang="en-US" b="1" dirty="0" smtClean="0">
                <a:solidFill>
                  <a:srgbClr val="00B050"/>
                </a:solidFill>
              </a:rPr>
              <a:t>requirements </a:t>
            </a:r>
          </a:p>
          <a:p>
            <a:pPr lvl="1" indent="-342900"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>
                <a:solidFill>
                  <a:srgbClr val="002060"/>
                </a:solidFill>
              </a:rPr>
              <a:t>A future</a:t>
            </a:r>
            <a:r>
              <a:rPr lang="en-US" sz="2000" dirty="0">
                <a:solidFill>
                  <a:srgbClr val="002060"/>
                </a:solidFill>
              </a:rPr>
              <a:t>, purpose-built, operational, atmospheric inventory system </a:t>
            </a:r>
            <a:endParaRPr lang="en-US" sz="2000" dirty="0" smtClean="0">
              <a:solidFill>
                <a:srgbClr val="002060"/>
              </a:solidFill>
            </a:endParaRPr>
          </a:p>
          <a:p>
            <a:pPr lvl="1" indent="-342900"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>
                <a:solidFill>
                  <a:srgbClr val="002060"/>
                </a:solidFill>
              </a:rPr>
              <a:t>Improved atmospheric GHG inventories to support </a:t>
            </a:r>
            <a:r>
              <a:rPr lang="en-US" sz="2000" dirty="0">
                <a:solidFill>
                  <a:srgbClr val="002060"/>
                </a:solidFill>
              </a:rPr>
              <a:t>the 2028 global </a:t>
            </a:r>
            <a:r>
              <a:rPr lang="en-US" sz="2000" dirty="0" smtClean="0">
                <a:solidFill>
                  <a:srgbClr val="002060"/>
                </a:solidFill>
              </a:rPr>
              <a:t>Stocktake and beyond</a:t>
            </a: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9652000" y="6546850"/>
            <a:ext cx="2540000" cy="369888"/>
          </a:xfrm>
        </p:spPr>
        <p:txBody>
          <a:bodyPr/>
          <a:lstStyle/>
          <a:p>
            <a:pPr defTabSz="457200"/>
            <a:fld id="{86CB4B4D-7CA3-9044-876B-883B54F8677D}" type="slidenum">
              <a:rPr lang="en-US" kern="0" smtClean="0">
                <a:solidFill>
                  <a:srgbClr val="002569"/>
                </a:solidFill>
              </a:rPr>
              <a:pPr defTabSz="457200"/>
              <a:t>4</a:t>
            </a:fld>
            <a:endParaRPr lang="en-US" kern="0" dirty="0">
              <a:solidFill>
                <a:srgbClr val="00256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98387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Implementing the GHG Architecture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38066-F069-41C9-B38D-47DB557F2632}" type="slidenum">
              <a:rPr lang="en-GB" smtClean="0">
                <a:solidFill>
                  <a:srgbClr val="1F497D"/>
                </a:solidFill>
              </a:rPr>
              <a:pPr/>
              <a:t>5</a:t>
            </a:fld>
            <a:endParaRPr lang="en-GB" dirty="0">
              <a:solidFill>
                <a:srgbClr val="1F497D"/>
              </a:solidFill>
            </a:endParaRPr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174811" y="1477435"/>
            <a:ext cx="11868617" cy="5070321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+mj-lt"/>
                <a:ea typeface="Arial Bold"/>
                <a:cs typeface="Arial Bold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+mj-lt"/>
                <a:ea typeface="Arial Bold"/>
                <a:cs typeface="Arial Bold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Arial"/>
              <a:buChar char="o"/>
              <a:defRPr sz="2400">
                <a:solidFill>
                  <a:srgbClr val="002569"/>
                </a:solidFill>
                <a:latin typeface="+mj-lt"/>
                <a:ea typeface="Arial Bold"/>
                <a:cs typeface="Arial Bold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400">
                <a:solidFill>
                  <a:srgbClr val="002569"/>
                </a:solidFill>
                <a:latin typeface="+mj-lt"/>
                <a:ea typeface="Arial Bold"/>
                <a:cs typeface="Arial Bold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+mj-lt"/>
                <a:ea typeface="Arial Bold"/>
                <a:cs typeface="Arial Bold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r>
              <a:rPr lang="en-US" b="1" dirty="0"/>
              <a:t>Exploit combined efforts within CEOS and CGMS to meet goals of GHG </a:t>
            </a:r>
            <a:r>
              <a:rPr lang="en-US" b="1" dirty="0" smtClean="0"/>
              <a:t>Whitepaper</a:t>
            </a:r>
          </a:p>
          <a:p>
            <a:pPr lvl="1"/>
            <a:r>
              <a:rPr lang="en-US" sz="2200" b="1" dirty="0"/>
              <a:t>WGClimate</a:t>
            </a:r>
            <a:r>
              <a:rPr lang="en-US" sz="2200" dirty="0"/>
              <a:t> formed a dedicated task team on GHG monitoring, with resources and activities designed to address the recommendations identified in the White </a:t>
            </a:r>
            <a:r>
              <a:rPr lang="en-US" sz="2200" dirty="0" smtClean="0"/>
              <a:t>Paper </a:t>
            </a:r>
            <a:endParaRPr lang="en-US" sz="2200" dirty="0"/>
          </a:p>
          <a:p>
            <a:pPr lvl="1"/>
            <a:r>
              <a:rPr lang="en-US" sz="2200" b="1" dirty="0"/>
              <a:t>AC-VC</a:t>
            </a:r>
            <a:r>
              <a:rPr lang="en-US" sz="2200" dirty="0"/>
              <a:t> enlisted support GHG constellation development and synergistic GHG and atmospheric composition observations and modelling </a:t>
            </a:r>
            <a:r>
              <a:rPr lang="en-US" sz="2200" dirty="0" smtClean="0"/>
              <a:t>efforts</a:t>
            </a:r>
            <a:endParaRPr lang="en-US" sz="2200" dirty="0"/>
          </a:p>
          <a:p>
            <a:pPr lvl="1"/>
            <a:r>
              <a:rPr lang="en-US" sz="2200" b="1" dirty="0"/>
              <a:t>WGCV</a:t>
            </a:r>
            <a:r>
              <a:rPr lang="en-US" sz="2200" dirty="0"/>
              <a:t> enlisted to support the definition of the calibration and validation </a:t>
            </a:r>
            <a:r>
              <a:rPr lang="en-US" sz="2200" dirty="0" smtClean="0"/>
              <a:t>needs</a:t>
            </a:r>
            <a:endParaRPr lang="en-US" sz="2200" b="1" dirty="0"/>
          </a:p>
          <a:p>
            <a:pPr lvl="1"/>
            <a:r>
              <a:rPr lang="en-US" sz="2200" b="1" dirty="0"/>
              <a:t>GSICS </a:t>
            </a:r>
            <a:r>
              <a:rPr lang="en-US" sz="2200" dirty="0"/>
              <a:t>enlisted to support operational in flight calibration, instrument monitoring, cross calibration, and </a:t>
            </a:r>
            <a:r>
              <a:rPr lang="en-US" sz="2200" dirty="0" smtClean="0"/>
              <a:t>re-calibration</a:t>
            </a:r>
            <a:endParaRPr lang="en-US" sz="2200" dirty="0"/>
          </a:p>
          <a:p>
            <a:r>
              <a:rPr lang="en-US" b="1" dirty="0"/>
              <a:t>The first step was to develop a Roadmap for the implementation of recommendations including a justification for the resource </a:t>
            </a:r>
            <a:r>
              <a:rPr lang="en-US" b="1" dirty="0" smtClean="0"/>
              <a:t>request</a:t>
            </a:r>
            <a:endParaRPr lang="en-US" dirty="0" smtClean="0"/>
          </a:p>
          <a:p>
            <a:r>
              <a:rPr lang="en-US" b="1" dirty="0"/>
              <a:t>Roadmap will evolve over time </a:t>
            </a:r>
            <a:r>
              <a:rPr lang="en-GB" b="1" dirty="0"/>
              <a:t>as the more detailed project plan is developed, within the constraints of the available </a:t>
            </a:r>
            <a:r>
              <a:rPr lang="en-GB" b="1" dirty="0" smtClean="0"/>
              <a:t>resources</a:t>
            </a:r>
            <a:endParaRPr lang="en-US" dirty="0" smtClean="0"/>
          </a:p>
          <a:p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581102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3566" y="0"/>
            <a:ext cx="7963444" cy="990600"/>
          </a:xfrm>
        </p:spPr>
        <p:txBody>
          <a:bodyPr/>
          <a:lstStyle/>
          <a:p>
            <a:r>
              <a:rPr lang="en-US" dirty="0"/>
              <a:t>CEOS/CGMS GHG </a:t>
            </a:r>
            <a:r>
              <a:rPr lang="en-US" dirty="0" smtClean="0"/>
              <a:t>Roadmap Table of Contents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38066-F069-41C9-B38D-47DB557F2632}" type="slidenum">
              <a:rPr lang="en-GB" smtClean="0">
                <a:solidFill>
                  <a:srgbClr val="1F497D"/>
                </a:solidFill>
              </a:rPr>
              <a:pPr/>
              <a:t>6</a:t>
            </a:fld>
            <a:endParaRPr lang="en-GB" dirty="0">
              <a:solidFill>
                <a:srgbClr val="1F497D"/>
              </a:solidFill>
            </a:endParaRPr>
          </a:p>
        </p:txBody>
      </p:sp>
      <p:pic>
        <p:nvPicPr>
          <p:cNvPr id="8" name="Grafik 1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907"/>
          <a:stretch/>
        </p:blipFill>
        <p:spPr bwMode="auto">
          <a:xfrm>
            <a:off x="7618718" y="3376243"/>
            <a:ext cx="4424711" cy="28757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ectangle 2"/>
          <p:cNvSpPr>
            <a:spLocks noGrp="1" noChangeArrowheads="1"/>
          </p:cNvSpPr>
          <p:nvPr>
            <p:ph sz="quarter" idx="1"/>
          </p:nvPr>
        </p:nvSpPr>
        <p:spPr bwMode="auto">
          <a:xfrm>
            <a:off x="327225" y="1236821"/>
            <a:ext cx="9168536" cy="5632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79400" algn="l"/>
                <a:tab pos="57213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79400" algn="l"/>
                <a:tab pos="57213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79400" algn="l"/>
                <a:tab pos="57213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79400" algn="l"/>
                <a:tab pos="57213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79400" algn="l"/>
                <a:tab pos="57213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79400" algn="l"/>
                <a:tab pos="57213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79400" algn="l"/>
                <a:tab pos="57213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79400" algn="l"/>
                <a:tab pos="57213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79400" algn="l"/>
                <a:tab pos="57213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lvl="0" indent="0" algn="l" rtl="0">
              <a:buSzTx/>
              <a:buNone/>
            </a:pPr>
            <a:r>
              <a:rPr lang="en-US" altLang="en-US" sz="1800" dirty="0">
                <a:solidFill>
                  <a:srgbClr val="002569"/>
                </a:solidFill>
                <a:latin typeface="+mj-lt"/>
              </a:rPr>
              <a:t>1	Scope and Objectives</a:t>
            </a:r>
          </a:p>
          <a:p>
            <a:pPr marL="0" lvl="0" indent="0" algn="l" rtl="0">
              <a:buSzTx/>
              <a:buNone/>
            </a:pPr>
            <a:r>
              <a:rPr lang="en-US" altLang="en-US" sz="1800" dirty="0">
                <a:solidFill>
                  <a:srgbClr val="002569"/>
                </a:solidFill>
                <a:latin typeface="+mj-lt"/>
              </a:rPr>
              <a:t>2	Context</a:t>
            </a:r>
          </a:p>
          <a:p>
            <a:pPr marL="0" lvl="0" indent="0" algn="l" rtl="0">
              <a:buSzTx/>
              <a:buNone/>
            </a:pPr>
            <a:r>
              <a:rPr lang="en-US" altLang="en-US" sz="1800" dirty="0">
                <a:solidFill>
                  <a:srgbClr val="002569"/>
                </a:solidFill>
                <a:latin typeface="+mj-lt"/>
              </a:rPr>
              <a:t>3	Roadmap Objectives and Approach</a:t>
            </a:r>
          </a:p>
          <a:p>
            <a:pPr marL="426027" lvl="1" indent="0" algn="l" rtl="0">
              <a:buSzTx/>
              <a:buNone/>
            </a:pPr>
            <a:r>
              <a:rPr lang="en-US" altLang="en-US" sz="1800" dirty="0">
                <a:solidFill>
                  <a:srgbClr val="002569"/>
                </a:solidFill>
                <a:latin typeface="+mj-lt"/>
              </a:rPr>
              <a:t>3.1 Refine Requirements:</a:t>
            </a:r>
          </a:p>
          <a:p>
            <a:pPr marL="426027" lvl="1" indent="0" algn="l" rtl="0">
              <a:buSzTx/>
              <a:buNone/>
            </a:pPr>
            <a:r>
              <a:rPr lang="en-US" altLang="en-US" sz="1800" dirty="0">
                <a:solidFill>
                  <a:srgbClr val="002569"/>
                </a:solidFill>
                <a:latin typeface="+mj-lt"/>
              </a:rPr>
              <a:t>3.2	 Develop a Prototype System to Support the 2023 Stocktake</a:t>
            </a:r>
          </a:p>
          <a:p>
            <a:pPr marL="426027" lvl="1" indent="0" algn="l" rtl="0">
              <a:buSzTx/>
              <a:buNone/>
            </a:pPr>
            <a:r>
              <a:rPr lang="en-US" altLang="en-US" sz="1800" dirty="0">
                <a:solidFill>
                  <a:srgbClr val="002569"/>
                </a:solidFill>
                <a:latin typeface="+mj-lt"/>
              </a:rPr>
              <a:t>3.3 	Implement an Operational CO</a:t>
            </a:r>
            <a:r>
              <a:rPr lang="en-US" altLang="en-US" sz="1800" baseline="-25000" dirty="0">
                <a:solidFill>
                  <a:srgbClr val="002569"/>
                </a:solidFill>
                <a:latin typeface="+mj-lt"/>
              </a:rPr>
              <a:t>2</a:t>
            </a:r>
            <a:r>
              <a:rPr lang="en-US" altLang="en-US" sz="1800" dirty="0">
                <a:solidFill>
                  <a:srgbClr val="002569"/>
                </a:solidFill>
                <a:latin typeface="+mj-lt"/>
              </a:rPr>
              <a:t>/CH</a:t>
            </a:r>
            <a:r>
              <a:rPr lang="en-US" altLang="en-US" sz="1800" baseline="-25000" dirty="0">
                <a:solidFill>
                  <a:srgbClr val="002569"/>
                </a:solidFill>
                <a:latin typeface="+mj-lt"/>
              </a:rPr>
              <a:t>4</a:t>
            </a:r>
            <a:r>
              <a:rPr lang="en-US" altLang="en-US" sz="1800" dirty="0">
                <a:solidFill>
                  <a:srgbClr val="002569"/>
                </a:solidFill>
                <a:latin typeface="+mj-lt"/>
              </a:rPr>
              <a:t> Constellation to Support Future Stocktakes</a:t>
            </a:r>
          </a:p>
          <a:p>
            <a:pPr marL="426027" lvl="1" indent="0" algn="l" rtl="0">
              <a:buSzTx/>
              <a:buNone/>
            </a:pPr>
            <a:r>
              <a:rPr lang="en-US" altLang="en-US" sz="1800" dirty="0">
                <a:solidFill>
                  <a:srgbClr val="002569"/>
                </a:solidFill>
                <a:latin typeface="+mj-lt"/>
              </a:rPr>
              <a:t>3.4 Implementation Approach</a:t>
            </a:r>
          </a:p>
          <a:p>
            <a:pPr marL="0" lvl="0" indent="0" algn="l" rtl="0">
              <a:buSzTx/>
              <a:buNone/>
            </a:pPr>
            <a:r>
              <a:rPr lang="en-US" altLang="en-US" sz="1800" dirty="0">
                <a:solidFill>
                  <a:srgbClr val="002569"/>
                </a:solidFill>
                <a:latin typeface="+mj-lt"/>
              </a:rPr>
              <a:t>4	CEOS and CGMS Implementation Entities and Roles</a:t>
            </a:r>
          </a:p>
          <a:p>
            <a:pPr marL="426027" lvl="1" indent="0" algn="l" rtl="0">
              <a:buSzTx/>
              <a:buNone/>
            </a:pPr>
            <a:r>
              <a:rPr lang="en-US" altLang="en-US" sz="1800" dirty="0">
                <a:solidFill>
                  <a:srgbClr val="002569"/>
                </a:solidFill>
                <a:latin typeface="+mj-lt"/>
              </a:rPr>
              <a:t>4.1 Role of WGClimate and the GHG Task Team</a:t>
            </a:r>
          </a:p>
          <a:p>
            <a:pPr marL="426027" lvl="1" indent="0" algn="l" rtl="0">
              <a:buSzTx/>
              <a:buNone/>
            </a:pPr>
            <a:r>
              <a:rPr lang="en-US" altLang="en-US" sz="1800" dirty="0">
                <a:solidFill>
                  <a:srgbClr val="002569"/>
                </a:solidFill>
                <a:latin typeface="+mj-lt"/>
              </a:rPr>
              <a:t>4.2	 Role of Atmospheric Composition – Virtual Constellation</a:t>
            </a:r>
          </a:p>
          <a:p>
            <a:pPr marL="426027" lvl="1" indent="0" algn="l" rtl="0">
              <a:buSzTx/>
              <a:buNone/>
            </a:pPr>
            <a:r>
              <a:rPr lang="en-US" altLang="en-US" sz="1800" dirty="0">
                <a:solidFill>
                  <a:srgbClr val="002569"/>
                </a:solidFill>
                <a:latin typeface="+mj-lt"/>
              </a:rPr>
              <a:t>4.3 Role of WGCV/ACSG and GSICS</a:t>
            </a:r>
          </a:p>
          <a:p>
            <a:pPr marL="426027" lvl="1" indent="0" algn="l" rtl="0">
              <a:buSzTx/>
              <a:buNone/>
            </a:pPr>
            <a:r>
              <a:rPr lang="en-US" altLang="en-US" sz="1800" dirty="0" smtClean="0">
                <a:solidFill>
                  <a:srgbClr val="002569"/>
                </a:solidFill>
                <a:latin typeface="+mj-lt"/>
              </a:rPr>
              <a:t>4.4 Role </a:t>
            </a:r>
            <a:r>
              <a:rPr lang="en-US" altLang="en-US" sz="1800" dirty="0">
                <a:solidFill>
                  <a:srgbClr val="002569"/>
                </a:solidFill>
                <a:latin typeface="+mj-lt"/>
              </a:rPr>
              <a:t>of other CEOS and CGMS Entities</a:t>
            </a:r>
          </a:p>
          <a:p>
            <a:pPr marL="0" lvl="0" indent="0" algn="l" rtl="0">
              <a:buSzTx/>
              <a:buNone/>
            </a:pPr>
            <a:r>
              <a:rPr lang="en-US" altLang="en-US" sz="1800" dirty="0">
                <a:solidFill>
                  <a:srgbClr val="002569"/>
                </a:solidFill>
                <a:latin typeface="+mj-lt"/>
              </a:rPr>
              <a:t>5	Roadmap actions to 2021 and 2025</a:t>
            </a:r>
          </a:p>
          <a:p>
            <a:pPr marL="426027" lvl="1" indent="0" algn="l" rtl="0">
              <a:buSzTx/>
              <a:buNone/>
            </a:pPr>
            <a:r>
              <a:rPr lang="en-US" altLang="en-US" sz="1800" dirty="0">
                <a:solidFill>
                  <a:srgbClr val="002569"/>
                </a:solidFill>
                <a:latin typeface="+mj-lt"/>
              </a:rPr>
              <a:t>5.1 Actions for WGClimate GHG Task Team</a:t>
            </a:r>
          </a:p>
          <a:p>
            <a:pPr marL="426027" lvl="1" indent="0" algn="l" rtl="0">
              <a:buSzTx/>
              <a:buNone/>
            </a:pPr>
            <a:r>
              <a:rPr lang="en-US" altLang="en-US" sz="1800" dirty="0">
                <a:solidFill>
                  <a:srgbClr val="002569"/>
                </a:solidFill>
                <a:latin typeface="+mj-lt"/>
              </a:rPr>
              <a:t>5.2	 Actions for Atmospheric Composition – Virtual Constellation</a:t>
            </a:r>
          </a:p>
          <a:p>
            <a:pPr marL="426027" lvl="1" indent="0" algn="l" rtl="0">
              <a:buSzTx/>
              <a:buNone/>
            </a:pPr>
            <a:r>
              <a:rPr lang="en-US" altLang="en-US" sz="1800" dirty="0">
                <a:solidFill>
                  <a:srgbClr val="002569"/>
                </a:solidFill>
                <a:latin typeface="+mj-lt"/>
              </a:rPr>
              <a:t>5.3 Actions for WGCV/ACSG and GSICS</a:t>
            </a:r>
          </a:p>
          <a:p>
            <a:pPr marL="0" lvl="0" indent="0" algn="l" rtl="0">
              <a:buSzTx/>
              <a:buNone/>
            </a:pPr>
            <a:r>
              <a:rPr lang="en-US" altLang="en-US" sz="1800" dirty="0">
                <a:solidFill>
                  <a:srgbClr val="002569"/>
                </a:solidFill>
                <a:latin typeface="+mj-lt"/>
              </a:rPr>
              <a:t>6	Expected Outcomes</a:t>
            </a:r>
          </a:p>
          <a:p>
            <a:pPr marL="0" lvl="0" indent="0" algn="l" rtl="0">
              <a:buSzTx/>
              <a:buNone/>
            </a:pPr>
            <a:r>
              <a:rPr lang="en-US" altLang="en-US" sz="1800" dirty="0">
                <a:solidFill>
                  <a:srgbClr val="002569"/>
                </a:solidFill>
                <a:latin typeface="+mj-lt"/>
              </a:rPr>
              <a:t>7	Resource Implications</a:t>
            </a:r>
          </a:p>
          <a:p>
            <a:pPr marL="0" lvl="0" indent="0" algn="l" rtl="0">
              <a:buSzTx/>
              <a:buNone/>
            </a:pPr>
            <a:r>
              <a:rPr lang="en-US" altLang="en-US" sz="1800" dirty="0">
                <a:solidFill>
                  <a:srgbClr val="002569"/>
                </a:solidFill>
                <a:latin typeface="+mj-lt"/>
              </a:rPr>
              <a:t>8	High-level Timeline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9400" algn="l"/>
                <a:tab pos="5721350" algn="r"/>
              </a:tabLst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73118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Primary </a:t>
            </a:r>
            <a:r>
              <a:rPr lang="en-US" dirty="0" smtClean="0"/>
              <a:t>Roles (1)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38066-F069-41C9-B38D-47DB557F2632}" type="slidenum">
              <a:rPr lang="en-GB" smtClean="0">
                <a:solidFill>
                  <a:srgbClr val="1F497D"/>
                </a:solidFill>
              </a:rPr>
              <a:pPr/>
              <a:t>7</a:t>
            </a:fld>
            <a:endParaRPr lang="en-GB" dirty="0">
              <a:solidFill>
                <a:srgbClr val="1F497D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74812" y="1273146"/>
            <a:ext cx="11868617" cy="5213645"/>
          </a:xfrm>
        </p:spPr>
        <p:txBody>
          <a:bodyPr/>
          <a:lstStyle/>
          <a:p>
            <a:r>
              <a:rPr lang="en-US" b="1" dirty="0" smtClean="0"/>
              <a:t>WGClimate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/>
              <a:t>Establish Task Team on GHG monitoring to coordinate CEOS and CGMS </a:t>
            </a:r>
            <a:r>
              <a:rPr lang="en-US" sz="2000" dirty="0" smtClean="0"/>
              <a:t>bodies</a:t>
            </a:r>
            <a:endParaRPr lang="en-US" sz="20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/>
              <a:t>Provide </a:t>
            </a:r>
            <a:r>
              <a:rPr lang="en-US" sz="2000" dirty="0" smtClean="0"/>
              <a:t>systematic reporting to UNFCCC/SBSTA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 smtClean="0"/>
              <a:t>Provide interface to GCOS</a:t>
            </a:r>
            <a:r>
              <a:rPr lang="en-US" sz="2000" dirty="0"/>
              <a:t>, WCRP, (GEO</a:t>
            </a:r>
            <a:r>
              <a:rPr lang="en-US" sz="2000" dirty="0" smtClean="0"/>
              <a:t>)</a:t>
            </a:r>
            <a:endParaRPr lang="en-GB" sz="20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 smtClean="0"/>
              <a:t>Report </a:t>
            </a:r>
            <a:r>
              <a:rPr lang="en-US" sz="2000" dirty="0"/>
              <a:t>to CEOS and </a:t>
            </a:r>
            <a:r>
              <a:rPr lang="en-US" sz="2000" dirty="0" smtClean="0"/>
              <a:t>CGMS Plenaries</a:t>
            </a:r>
            <a:endParaRPr lang="en-US" sz="2000" b="1" dirty="0" smtClean="0"/>
          </a:p>
          <a:p>
            <a:r>
              <a:rPr lang="en-US" b="1" dirty="0" err="1" smtClean="0"/>
              <a:t>WGClimate</a:t>
            </a:r>
            <a:r>
              <a:rPr lang="en-US" b="1" dirty="0" smtClean="0"/>
              <a:t> </a:t>
            </a:r>
            <a:r>
              <a:rPr lang="en-US" b="1" dirty="0"/>
              <a:t>GHG Task </a:t>
            </a:r>
            <a:r>
              <a:rPr lang="en-US" b="1" dirty="0" smtClean="0"/>
              <a:t>Team</a:t>
            </a:r>
            <a:endParaRPr lang="en-US" b="1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/>
              <a:t>Develop and maintain the roadmap </a:t>
            </a:r>
            <a:r>
              <a:rPr lang="en-US" sz="2000" dirty="0" smtClean="0"/>
              <a:t>defining </a:t>
            </a:r>
            <a:r>
              <a:rPr lang="en-US" sz="2000" dirty="0"/>
              <a:t>the </a:t>
            </a:r>
            <a:r>
              <a:rPr lang="en-US" sz="2000" dirty="0" smtClean="0"/>
              <a:t>project plan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/>
              <a:t>Identify additional resource needs and relevant CEOS </a:t>
            </a:r>
            <a:r>
              <a:rPr lang="en-US" sz="2000" dirty="0" smtClean="0"/>
              <a:t>and CGMS Agencies </a:t>
            </a:r>
            <a:r>
              <a:rPr lang="en-US" sz="2000" dirty="0"/>
              <a:t>to dedicate appropriate </a:t>
            </a:r>
            <a:r>
              <a:rPr lang="en-US" sz="2000" dirty="0" smtClean="0"/>
              <a:t>resources</a:t>
            </a:r>
            <a:endParaRPr lang="en-GB" sz="20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000" dirty="0"/>
              <a:t>Coordinate and track the development and  implementation of the prototype and operational versions of the GHG Inventory System (including tracking of requirements, envisaged capabilities, design issues, end-to-end simulations, modelling approaches and the facilitation/propagation of best practices, etc.)</a:t>
            </a:r>
            <a:r>
              <a:rPr lang="en-US" sz="2000" dirty="0"/>
              <a:t>.</a:t>
            </a:r>
            <a:endParaRPr lang="en-GB" sz="20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 smtClean="0"/>
              <a:t>Maintain </a:t>
            </a:r>
            <a:r>
              <a:rPr lang="en-US" sz="2000" dirty="0"/>
              <a:t>an active interface with the national carbon inventory </a:t>
            </a:r>
            <a:r>
              <a:rPr lang="en-US" sz="2000" dirty="0" smtClean="0"/>
              <a:t>community and WMO IG</a:t>
            </a:r>
            <a:r>
              <a:rPr lang="en-US" sz="2000" baseline="30000" dirty="0" smtClean="0"/>
              <a:t>3</a:t>
            </a:r>
            <a:r>
              <a:rPr lang="en-US" sz="2000" dirty="0" smtClean="0"/>
              <a:t>IS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628451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Primary Roles </a:t>
            </a:r>
            <a:r>
              <a:rPr lang="en-US" dirty="0" smtClean="0"/>
              <a:t>(2)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38066-F069-41C9-B38D-47DB557F2632}" type="slidenum">
              <a:rPr lang="en-GB" smtClean="0">
                <a:solidFill>
                  <a:srgbClr val="1F497D"/>
                </a:solidFill>
              </a:rPr>
              <a:pPr/>
              <a:t>8</a:t>
            </a:fld>
            <a:endParaRPr lang="en-GB" dirty="0">
              <a:solidFill>
                <a:srgbClr val="1F497D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33352" y="1441875"/>
            <a:ext cx="11910078" cy="4944412"/>
          </a:xfrm>
        </p:spPr>
        <p:txBody>
          <a:bodyPr/>
          <a:lstStyle/>
          <a:p>
            <a:r>
              <a:rPr lang="en-US" b="1" dirty="0"/>
              <a:t>AC-VC GHG </a:t>
            </a:r>
            <a:r>
              <a:rPr lang="en-US" b="1" dirty="0" smtClean="0"/>
              <a:t>Focus Area</a:t>
            </a:r>
            <a:endParaRPr lang="en-US" b="1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/>
              <a:t>Coordinate ongoing agency activities to implement a prototype atmospheric GHG inventory </a:t>
            </a:r>
            <a:r>
              <a:rPr lang="en-US" sz="2000" dirty="0" smtClean="0"/>
              <a:t>product that </a:t>
            </a:r>
            <a:r>
              <a:rPr lang="en-US" sz="2000" dirty="0"/>
              <a:t>incorporates </a:t>
            </a:r>
            <a:r>
              <a:rPr lang="en-US" sz="2000" dirty="0" smtClean="0"/>
              <a:t>data from </a:t>
            </a:r>
            <a:r>
              <a:rPr lang="en-US" sz="2000" dirty="0"/>
              <a:t>a virtual constellation of sensors by </a:t>
            </a:r>
            <a:r>
              <a:rPr lang="en-US" sz="2000" dirty="0" smtClean="0"/>
              <a:t>2021</a:t>
            </a:r>
            <a:endParaRPr lang="en-US" sz="20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/>
              <a:t>Coordinate efforts to perform OSSEs to support trade studies on constellation </a:t>
            </a:r>
            <a:r>
              <a:rPr lang="en-US" sz="2000" dirty="0" smtClean="0"/>
              <a:t>architecture</a:t>
            </a:r>
            <a:endParaRPr lang="en-US" sz="2000" dirty="0">
              <a:solidFill>
                <a:srgbClr val="FF0000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/>
              <a:t>Coordinate development of a more complete atmospheric GHG inventory </a:t>
            </a:r>
            <a:r>
              <a:rPr lang="en-US" sz="2000" dirty="0" smtClean="0"/>
              <a:t>product for </a:t>
            </a:r>
            <a:r>
              <a:rPr lang="en-US" sz="2000" dirty="0"/>
              <a:t>the 2028 Stocktake</a:t>
            </a:r>
          </a:p>
          <a:p>
            <a:endParaRPr lang="en-US" b="1" dirty="0" smtClean="0"/>
          </a:p>
          <a:p>
            <a:r>
              <a:rPr lang="en-US" b="1" dirty="0" smtClean="0"/>
              <a:t>WGCV </a:t>
            </a:r>
            <a:r>
              <a:rPr lang="en-US" b="1" dirty="0"/>
              <a:t>ACSG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/>
              <a:t>Identify best practices for prelaunch calibration of CO</a:t>
            </a:r>
            <a:r>
              <a:rPr lang="en-US" sz="2000" baseline="-25000" dirty="0"/>
              <a:t>2</a:t>
            </a:r>
            <a:r>
              <a:rPr lang="en-US" sz="2000" dirty="0"/>
              <a:t> and CH</a:t>
            </a:r>
            <a:r>
              <a:rPr lang="en-US" sz="2000" baseline="-25000" dirty="0"/>
              <a:t>4</a:t>
            </a:r>
            <a:r>
              <a:rPr lang="en-US" sz="2000" dirty="0"/>
              <a:t> concentration sensors and facilitate the exchange and harmonization of approaches and reference </a:t>
            </a:r>
            <a:r>
              <a:rPr lang="en-US" sz="2000" dirty="0" smtClean="0"/>
              <a:t>standards</a:t>
            </a:r>
            <a:endParaRPr lang="en-US" sz="20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/>
              <a:t>Identify best practices for on-orbit calibration of GHG sensors and disseminate standards including solar, lunar, and surface vicarious validation </a:t>
            </a:r>
            <a:r>
              <a:rPr lang="en-US" sz="2000" dirty="0" smtClean="0"/>
              <a:t>sites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/>
              <a:t>Define an operational validation </a:t>
            </a:r>
            <a:r>
              <a:rPr lang="en-US" sz="2000" dirty="0" smtClean="0"/>
              <a:t>approach</a:t>
            </a:r>
            <a:endParaRPr lang="en-US" sz="2000" dirty="0"/>
          </a:p>
          <a:p>
            <a:endParaRPr lang="en-US" b="1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2861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Primary Roles </a:t>
            </a:r>
            <a:r>
              <a:rPr lang="en-US" dirty="0" smtClean="0"/>
              <a:t>(3)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38066-F069-41C9-B38D-47DB557F2632}" type="slidenum">
              <a:rPr lang="en-GB" smtClean="0">
                <a:solidFill>
                  <a:srgbClr val="1F497D"/>
                </a:solidFill>
              </a:rPr>
              <a:pPr/>
              <a:t>9</a:t>
            </a:fld>
            <a:endParaRPr lang="en-GB" dirty="0">
              <a:solidFill>
                <a:srgbClr val="1F497D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b="1" dirty="0"/>
              <a:t>GSICS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/>
              <a:t>Coordinate efforts to develop </a:t>
            </a:r>
            <a:r>
              <a:rPr lang="en-US" sz="2000" dirty="0" smtClean="0"/>
              <a:t>operational </a:t>
            </a:r>
            <a:r>
              <a:rPr lang="en-US" sz="2000" dirty="0"/>
              <a:t>in flight calibration and instrument </a:t>
            </a:r>
            <a:r>
              <a:rPr lang="en-US" sz="2000" dirty="0" smtClean="0"/>
              <a:t>monitoring</a:t>
            </a:r>
            <a:endParaRPr lang="en-US" sz="20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/>
              <a:t>Coordinate efforts to develop </a:t>
            </a:r>
            <a:r>
              <a:rPr lang="en-US" sz="2000" dirty="0" smtClean="0"/>
              <a:t>operational cross-calibration approaches </a:t>
            </a:r>
            <a:r>
              <a:rPr lang="en-US" sz="2000" dirty="0"/>
              <a:t>based on prior work in </a:t>
            </a:r>
            <a:r>
              <a:rPr lang="en-US" sz="2000" dirty="0" smtClean="0"/>
              <a:t>AC-VC and WGCV</a:t>
            </a:r>
            <a:endParaRPr lang="en-US" sz="20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/>
              <a:t>Coordinate efforts to support re-calibration of sensors for long-term consistent GHG </a:t>
            </a:r>
            <a:r>
              <a:rPr lang="en-US" sz="2000" dirty="0" smtClean="0"/>
              <a:t>inventory products</a:t>
            </a:r>
            <a:endParaRPr lang="en-GB" sz="2000" dirty="0"/>
          </a:p>
          <a:p>
            <a:r>
              <a:rPr lang="en-GB" b="1" dirty="0" smtClean="0"/>
              <a:t>Other </a:t>
            </a:r>
            <a:r>
              <a:rPr lang="en-GB" b="1" dirty="0"/>
              <a:t>CEOS and CGMS Entities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000" dirty="0" smtClean="0"/>
              <a:t>CGMS WG-I to monitor the implementation versus WMO WIGOS vision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000" dirty="0" smtClean="0"/>
              <a:t>CGMS </a:t>
            </a:r>
            <a:r>
              <a:rPr lang="en-GB" sz="2000" dirty="0"/>
              <a:t>WG-II to address definition and application of standards for operational GHG constellation products and </a:t>
            </a:r>
            <a:r>
              <a:rPr lang="en-US" sz="2000" dirty="0"/>
              <a:t>operational aspects of the satellite data production systems at international </a:t>
            </a:r>
            <a:r>
              <a:rPr lang="en-US" sz="2000" dirty="0" smtClean="0"/>
              <a:t>level</a:t>
            </a:r>
            <a:endParaRPr lang="en-GB" sz="20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000" dirty="0"/>
              <a:t>CGMS WG-IV to address operational access and end user support for GHG constellation </a:t>
            </a:r>
            <a:r>
              <a:rPr lang="en-GB" sz="2000" dirty="0" smtClean="0"/>
              <a:t>products in cooperation with WGISS</a:t>
            </a:r>
            <a:endParaRPr lang="en-GB" sz="20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000" dirty="0"/>
              <a:t>CEOS </a:t>
            </a:r>
            <a:r>
              <a:rPr lang="en-GB" sz="2000" dirty="0" err="1" smtClean="0"/>
              <a:t>WGCapD</a:t>
            </a:r>
            <a:r>
              <a:rPr lang="en-GB" sz="2000" dirty="0" smtClean="0"/>
              <a:t> </a:t>
            </a:r>
            <a:r>
              <a:rPr lang="en-GB" sz="2000" dirty="0"/>
              <a:t>and CGMS with WMO Virtual Lab to engage in necessary capacity building activities related to the usage of GHG inventory </a:t>
            </a:r>
            <a:r>
              <a:rPr lang="en-GB" sz="2000" dirty="0" smtClean="0"/>
              <a:t>products</a:t>
            </a:r>
            <a:endParaRPr lang="en-GB" sz="20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1960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16379</TotalTime>
  <Words>1796</Words>
  <Application>Microsoft Office PowerPoint</Application>
  <PresentationFormat>Widescreen</PresentationFormat>
  <Paragraphs>216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</vt:lpstr>
      <vt:lpstr>Arial Bold</vt:lpstr>
      <vt:lpstr>Avenir Roman</vt:lpstr>
      <vt:lpstr>Calibri</vt:lpstr>
      <vt:lpstr>Helvetica</vt:lpstr>
      <vt:lpstr>Proxima Nova Regular</vt:lpstr>
      <vt:lpstr>Times New Roman</vt:lpstr>
      <vt:lpstr>Wingdings</vt:lpstr>
      <vt:lpstr>Default</vt:lpstr>
      <vt:lpstr>WGClimate Greenhouse Gas Roadmap and Staff Resource Requirements   </vt:lpstr>
      <vt:lpstr>The CEOS Architecture for Monitoring Atmospheric CO2 and CH4 Concentrations </vt:lpstr>
      <vt:lpstr>A System Approach is Adopted to Deliver Atmospheric CO2 and CH4 Inventories</vt:lpstr>
      <vt:lpstr>Developing Atmospheric GHG Inventories</vt:lpstr>
      <vt:lpstr>Implementing the GHG Architecture</vt:lpstr>
      <vt:lpstr>CEOS/CGMS GHG Roadmap Table of Contents</vt:lpstr>
      <vt:lpstr>Summary of Primary Roles (1)</vt:lpstr>
      <vt:lpstr>Summary of Primary Roles (2)</vt:lpstr>
      <vt:lpstr>Summary of Primary Roles (3)</vt:lpstr>
      <vt:lpstr>Primary Outputs of the GHG Roadmap Activity</vt:lpstr>
      <vt:lpstr>Interface to and Feedback from External Communities</vt:lpstr>
      <vt:lpstr>Roadmap Timeline</vt:lpstr>
      <vt:lpstr>Types of Resources Needed</vt:lpstr>
      <vt:lpstr>Staff Resource Requirements</vt:lpstr>
      <vt:lpstr>Thanks to agencies who have already offered resources</vt:lpstr>
      <vt:lpstr>Status and Next Steps for GHG Task Team</vt:lpstr>
      <vt:lpstr>Backup slides</vt:lpstr>
      <vt:lpstr>Expected Outcomes and Impact</vt:lpstr>
      <vt:lpstr>The Architecture Exploits the Evolving Fleet of CO2 and CH4 Satellites</vt:lpstr>
      <vt:lpstr>A Candidate Operational CO2/CH4 Constellation Architecture</vt:lpstr>
    </vt:vector>
  </TitlesOfParts>
  <Company>HPES ACES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Recent NASA Contribution to CARB-19 : Land Product Validation Listing – Carbon-related products have been validated according to CEOS LPV standards and documented on the CEOS LPV website</dc:title>
  <dc:creator>MARGOLIS, HANK A. (HQ-DK000)</dc:creator>
  <cp:lastModifiedBy>Joerg Schulz</cp:lastModifiedBy>
  <cp:revision>267</cp:revision>
  <cp:lastPrinted>2017-08-23T16:50:31Z</cp:lastPrinted>
  <dcterms:created xsi:type="dcterms:W3CDTF">2017-04-07T17:29:45Z</dcterms:created>
  <dcterms:modified xsi:type="dcterms:W3CDTF">2019-10-15T02:35:24Z</dcterms:modified>
</cp:coreProperties>
</file>