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2" r:id="rId3"/>
    <p:sldId id="263" r:id="rId4"/>
    <p:sldId id="264" r:id="rId5"/>
    <p:sldId id="265" r:id="rId6"/>
    <p:sldId id="271" r:id="rId7"/>
    <p:sldId id="266" r:id="rId8"/>
    <p:sldId id="267" r:id="rId9"/>
    <p:sldId id="268" r:id="rId10"/>
    <p:sldId id="270" r:id="rId11"/>
  </p:sldIdLst>
  <p:sldSz cx="9144000" cy="6858000" type="screen4x3"/>
  <p:notesSz cx="7010400" cy="9296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9472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FECABA-4881-405A-AD62-99D906E86D6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4D4B4D-4156-4CC6-9E0B-BDD23D986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4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98409" y="10065013"/>
            <a:ext cx="3211859" cy="529834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2F4A0229-23A5-4759-8B31-4757C0EAE2D6}" type="slidenum">
              <a:rPr lang="en-IN" smtClean="0">
                <a:solidFill>
                  <a:prstClr val="black"/>
                </a:solidFill>
                <a:latin typeface="Calibri"/>
                <a:ea typeface=""/>
                <a:cs typeface=""/>
              </a:rPr>
              <a:pPr/>
              <a:t>9</a:t>
            </a:fld>
            <a:endParaRPr lang="en-IN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8740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2028-34AE-4024-BFF7-4D194B83B97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B5A4-5758-4870-921F-B9F48772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B3E6-3C5D-4B7B-BDF2-8F0A4BA41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67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5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408899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32401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s.sac.gov.in/" TargetMode="External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Agency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Updates – ISRO</a:t>
            </a:r>
            <a:endParaRPr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759200"/>
            <a:ext cx="5244611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Dr.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P.G.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Diwakar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ISRO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2020 Plenary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3.2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Ha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Noi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Viet Nam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14-16  October 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87817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514600" y="4114800"/>
            <a:ext cx="3656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1pPr>
            <a:lvl2pPr marL="742950" indent="-28575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2pPr>
            <a:lvl3pPr marL="1143000" indent="-22860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3pPr>
            <a:lvl4pPr marL="1600200" indent="-22860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4pPr>
            <a:lvl5pPr marL="2057400" indent="-22860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800000"/>
                </a:solidFill>
              </a:rPr>
              <a:t>THANK YOU</a:t>
            </a:r>
          </a:p>
        </p:txBody>
      </p:sp>
      <p:sp>
        <p:nvSpPr>
          <p:cNvPr id="5" name="Shape 3"/>
          <p:cNvSpPr/>
          <p:nvPr/>
        </p:nvSpPr>
        <p:spPr>
          <a:xfrm>
            <a:off x="152400" y="65532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94173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7" y="76200"/>
            <a:ext cx="7391943" cy="422427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Operational Earth </a:t>
            </a:r>
            <a:r>
              <a:rPr lang="en-US" b="1" dirty="0" smtClean="0">
                <a:latin typeface="Arial Narrow" panose="020B0606020202030204" pitchFamily="34" charset="0"/>
              </a:rPr>
              <a:t>Observation</a:t>
            </a:r>
            <a:br>
              <a:rPr lang="en-US" b="1" dirty="0" smtClean="0">
                <a:latin typeface="Arial Narrow" panose="020B0606020202030204" pitchFamily="34" charset="0"/>
              </a:rPr>
            </a:br>
            <a:r>
              <a:rPr lang="en-US" b="1" dirty="0" smtClean="0">
                <a:latin typeface="Arial Narrow" panose="020B0606020202030204" pitchFamily="34" charset="0"/>
              </a:rPr>
              <a:t>Satellites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649" y="1432977"/>
            <a:ext cx="2389188" cy="1911279"/>
            <a:chOff x="39497" y="785174"/>
            <a:chExt cx="2389188" cy="1911279"/>
          </a:xfrm>
        </p:grpSpPr>
        <p:sp>
          <p:nvSpPr>
            <p:cNvPr id="7" name="Rectangle 6"/>
            <p:cNvSpPr/>
            <p:nvPr/>
          </p:nvSpPr>
          <p:spPr>
            <a:xfrm>
              <a:off x="39497" y="785174"/>
              <a:ext cx="2389188" cy="277724"/>
            </a:xfrm>
            <a:prstGeom prst="rect">
              <a:avLst/>
            </a:prstGeom>
            <a:solidFill>
              <a:srgbClr val="FEF6F0"/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RESOURCESAT-2/2A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675" y="2444773"/>
              <a:ext cx="1987550" cy="251680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56 / 23 / 5.8 </a:t>
              </a: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Meters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pic>
          <p:nvPicPr>
            <p:cNvPr id="9" name="Picture 1029" descr="tracing5"/>
            <p:cNvPicPr>
              <a:picLocks noChangeAspect="1" noChangeArrowheads="1"/>
            </p:cNvPicPr>
            <p:nvPr/>
          </p:nvPicPr>
          <p:blipFill>
            <a:blip r:embed="rId4" cstate="print"/>
            <a:srcRect t="11189"/>
            <a:stretch>
              <a:fillRect/>
            </a:stretch>
          </p:blipFill>
          <p:spPr bwMode="auto">
            <a:xfrm>
              <a:off x="193675" y="1219223"/>
              <a:ext cx="1987550" cy="115093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2519363" y="1437804"/>
            <a:ext cx="3938587" cy="1905353"/>
            <a:chOff x="2586038" y="812469"/>
            <a:chExt cx="3938587" cy="1905353"/>
          </a:xfrm>
        </p:grpSpPr>
        <p:pic>
          <p:nvPicPr>
            <p:cNvPr id="18" name="Picture 17" descr="21-koria_stadium-c2.jpg"/>
            <p:cNvPicPr>
              <a:picLocks/>
            </p:cNvPicPr>
            <p:nvPr/>
          </p:nvPicPr>
          <p:blipFill>
            <a:blip r:embed="rId5" cstate="print"/>
            <a:srcRect l="47557" t="9053" r="23449" b="49846"/>
            <a:stretch>
              <a:fillRect/>
            </a:stretch>
          </p:blipFill>
          <p:spPr>
            <a:xfrm>
              <a:off x="4727575" y="1212873"/>
              <a:ext cx="1797050" cy="1144587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3"/>
            <p:cNvPicPr>
              <a:picLocks noChangeArrowheads="1"/>
            </p:cNvPicPr>
            <p:nvPr/>
          </p:nvPicPr>
          <p:blipFill>
            <a:blip r:embed="rId6" cstate="print"/>
            <a:srcRect b="6724"/>
            <a:stretch>
              <a:fillRect/>
            </a:stretch>
          </p:blipFill>
          <p:spPr bwMode="auto">
            <a:xfrm>
              <a:off x="2586038" y="1212873"/>
              <a:ext cx="2009775" cy="117633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586038" y="812469"/>
              <a:ext cx="3938587" cy="274320"/>
            </a:xfrm>
            <a:prstGeom prst="rect">
              <a:avLst/>
            </a:prstGeom>
            <a:solidFill>
              <a:srgbClr val="FEF6F0"/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CARTOSAT- 1     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          CARTOSAT-2/2E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05088" y="2444773"/>
              <a:ext cx="1990725" cy="273049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2.5 Meter - Stereo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72025" y="2444773"/>
              <a:ext cx="1752600" cy="264738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Sub- meter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34162" y="1437804"/>
            <a:ext cx="2154238" cy="1905353"/>
            <a:chOff x="6858000" y="812469"/>
            <a:chExt cx="2154238" cy="1905353"/>
          </a:xfrm>
        </p:grpSpPr>
        <p:pic>
          <p:nvPicPr>
            <p:cNvPr id="24" name="Picture 6"/>
            <p:cNvPicPr>
              <a:picLocks noChangeArrowheads="1"/>
            </p:cNvPicPr>
            <p:nvPr/>
          </p:nvPicPr>
          <p:blipFill>
            <a:blip r:embed="rId7" cstate="print"/>
            <a:srcRect l="2546" t="21255" r="56726" b="29026"/>
            <a:stretch>
              <a:fillRect/>
            </a:stretch>
          </p:blipFill>
          <p:spPr bwMode="auto">
            <a:xfrm>
              <a:off x="6873875" y="1212873"/>
              <a:ext cx="2138363" cy="1127125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9955" r="53499" b="17223"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73875" y="812469"/>
              <a:ext cx="2138363" cy="2743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RISAT-1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2444773"/>
              <a:ext cx="2154238" cy="273049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All Weather Imaging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443" y="1087324"/>
            <a:ext cx="9071999" cy="360476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anose="02040503050406030204" pitchFamily="18" charset="0"/>
              </a:rPr>
              <a:t>Land &amp; Water Resources Management &amp; Infrastructure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anose="02040503050406030204" pitchFamily="18" charset="0"/>
              </a:rPr>
              <a:t>Planning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8611" y="3344810"/>
            <a:ext cx="3974964" cy="320484"/>
          </a:xfrm>
          <a:prstGeom prst="rect">
            <a:avLst/>
          </a:prstGeom>
          <a:noFill/>
          <a:ln w="952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</a:rPr>
              <a:t>Weather &amp;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</a:rPr>
              <a:t>Climate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9225" y="3650186"/>
            <a:ext cx="2329138" cy="1772069"/>
            <a:chOff x="149225" y="3329914"/>
            <a:chExt cx="2436813" cy="1680438"/>
          </a:xfrm>
        </p:grpSpPr>
        <p:sp>
          <p:nvSpPr>
            <p:cNvPr id="35" name="Rectangle 34"/>
            <p:cNvSpPr/>
            <p:nvPr/>
          </p:nvSpPr>
          <p:spPr>
            <a:xfrm>
              <a:off x="179388" y="3673475"/>
              <a:ext cx="1262062" cy="1023938"/>
            </a:xfrm>
            <a:prstGeom prst="rect">
              <a:avLst/>
            </a:prstGeom>
            <a:noFill/>
            <a:ln w="3175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304800" y="3706813"/>
            <a:ext cx="9906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orelPhotoPaint.Image.10" r:id="rId8" imgW="2158730" imgH="2171429" progId="">
                    <p:embed/>
                  </p:oleObj>
                </mc:Choice>
                <mc:Fallback>
                  <p:oleObj name="CorelPhotoPaint.Image.10" r:id="rId8" imgW="2158730" imgH="2171429" progId="">
                    <p:embed/>
                    <p:pic>
                      <p:nvPicPr>
                        <p:cNvPr id="36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203359"/>
                            </a:clrFrom>
                            <a:clrTo>
                              <a:srgbClr val="203359">
                                <a:alpha val="0"/>
                              </a:srgbClr>
                            </a:clrTo>
                          </a:clrChange>
                          <a:lum bright="3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3706813"/>
                          <a:ext cx="990600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149225" y="3329914"/>
              <a:ext cx="1884291" cy="2895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KALPANA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3200" y="4767263"/>
              <a:ext cx="2382838" cy="243089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 Band VHRR - 2 / 8 </a:t>
              </a: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km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1476375" y="3689350"/>
              <a:ext cx="11096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Visible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WV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Thermal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87400" y="3741748"/>
            <a:ext cx="2955925" cy="1680507"/>
            <a:chOff x="3103563" y="3329914"/>
            <a:chExt cx="2955925" cy="1696194"/>
          </a:xfrm>
        </p:grpSpPr>
        <p:sp>
          <p:nvSpPr>
            <p:cNvPr id="41" name="TextBox 10"/>
            <p:cNvSpPr txBox="1">
              <a:spLocks noChangeArrowheads="1"/>
            </p:cNvSpPr>
            <p:nvPr/>
          </p:nvSpPr>
          <p:spPr bwMode="auto">
            <a:xfrm>
              <a:off x="4206875" y="3714750"/>
              <a:ext cx="1852613" cy="84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6 Bands IMAGER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19 Channel Sounder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48 images per day</a:t>
              </a:r>
            </a:p>
          </p:txBody>
        </p:sp>
        <p:pic>
          <p:nvPicPr>
            <p:cNvPr id="42" name="Picture 1" descr="amv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93" t="7768" r="25662" b="25299"/>
            <a:stretch>
              <a:fillRect/>
            </a:stretch>
          </p:blipFill>
          <p:spPr bwMode="auto">
            <a:xfrm>
              <a:off x="3141663" y="3678238"/>
              <a:ext cx="1046162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3103563" y="3329914"/>
              <a:ext cx="2876550" cy="274320"/>
            </a:xfrm>
            <a:prstGeom prst="rect">
              <a:avLst/>
            </a:prstGeom>
            <a:solidFill>
              <a:srgbClr val="FEF6F0"/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INSAT-3D &amp;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3DR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03563" y="4767264"/>
              <a:ext cx="2876550" cy="258844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Imager  - 1 / 4 km ;  Sounder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61468" y="3741748"/>
            <a:ext cx="2710531" cy="1424057"/>
            <a:chOff x="6524625" y="3329914"/>
            <a:chExt cx="2710531" cy="1667317"/>
          </a:xfrm>
        </p:grpSpPr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7467037" y="3706813"/>
              <a:ext cx="1768119" cy="86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Radiation Budget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Atm. Profiles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Radio Occult</a:t>
              </a:r>
              <a:r>
                <a:rPr lang="en-US" altLang="en-US" sz="14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ation</a:t>
              </a:r>
              <a:endPara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pic>
          <p:nvPicPr>
            <p:cNvPr id="47" name="Picture 2" descr="C:\Users\CHAIRMAN\Desktop\Picture Library December 29, 2011\Satellites\ocean2sat_00012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425" y="4067175"/>
              <a:ext cx="1164069" cy="93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6524625" y="3329914"/>
              <a:ext cx="2487613" cy="274320"/>
            </a:xfrm>
            <a:prstGeom prst="rect">
              <a:avLst/>
            </a:prstGeom>
            <a:solidFill>
              <a:srgbClr val="FEF6F0"/>
            </a:solidFill>
            <a:ln w="952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MEGHA-TROPIQUES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0" y="5410956"/>
            <a:ext cx="9072000" cy="298763"/>
          </a:xfrm>
          <a:prstGeom prst="rect">
            <a:avLst/>
          </a:prstGeom>
          <a:noFill/>
          <a:ln w="952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E89D5"/>
                </a:solidFill>
                <a:effectLst/>
                <a:uLnTx/>
                <a:uFillTx/>
                <a:latin typeface="Cambria" panose="02040503050406030204" pitchFamily="18" charset="0"/>
              </a:rPr>
              <a:t>Oceanography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E89D5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200025" y="5627320"/>
            <a:ext cx="8624888" cy="1173163"/>
            <a:chOff x="126" y="3434"/>
            <a:chExt cx="5433" cy="739"/>
          </a:xfrm>
        </p:grpSpPr>
        <p:sp>
          <p:nvSpPr>
            <p:cNvPr id="11" name="AutoShape 9"/>
            <p:cNvSpPr>
              <a:spLocks noChangeAspect="1" noChangeArrowheads="1" noTextEdit="1"/>
            </p:cNvSpPr>
            <p:nvPr/>
          </p:nvSpPr>
          <p:spPr bwMode="auto">
            <a:xfrm>
              <a:off x="126" y="3434"/>
              <a:ext cx="541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48" y="3718"/>
              <a:ext cx="87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Ocean Altimetry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48" y="3874"/>
              <a:ext cx="11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Ka BAND ALTIMETER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22" y="3710"/>
              <a:ext cx="66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Ocean Color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22" y="3841"/>
              <a:ext cx="80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anose="02040503050406030204" pitchFamily="18" charset="0"/>
                </a:rPr>
                <a:t>360 m / 2 days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661"/>
              <a:ext cx="603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661"/>
              <a:ext cx="603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595" y="3653"/>
              <a:ext cx="68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Wind Vector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95" y="3809"/>
              <a:ext cx="54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Ku BAND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4595" y="3918"/>
              <a:ext cx="96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SCATTEROMETER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3610"/>
              <a:ext cx="568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" y="3610"/>
              <a:ext cx="542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4460" y="4115"/>
              <a:ext cx="4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3632"/>
              <a:ext cx="101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4580" y="4115"/>
              <a:ext cx="3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149" y="3454"/>
              <a:ext cx="1486" cy="146"/>
            </a:xfrm>
            <a:prstGeom prst="rect">
              <a:avLst/>
            </a:prstGeom>
            <a:solidFill>
              <a:srgbClr val="FEF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49" y="3454"/>
              <a:ext cx="1486" cy="146"/>
            </a:xfrm>
            <a:prstGeom prst="rect">
              <a:avLst/>
            </a:prstGeom>
            <a:noFill/>
            <a:ln w="9525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7"/>
            <p:cNvSpPr>
              <a:spLocks noChangeArrowheads="1"/>
            </p:cNvSpPr>
            <p:nvPr/>
          </p:nvSpPr>
          <p:spPr bwMode="auto">
            <a:xfrm>
              <a:off x="593" y="3466"/>
              <a:ext cx="61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OCEANSAT-2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1927" y="3454"/>
              <a:ext cx="1486" cy="146"/>
            </a:xfrm>
            <a:prstGeom prst="rect">
              <a:avLst/>
            </a:prstGeom>
            <a:solidFill>
              <a:srgbClr val="FEF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9"/>
            <p:cNvSpPr>
              <a:spLocks noChangeArrowheads="1"/>
            </p:cNvSpPr>
            <p:nvPr/>
          </p:nvSpPr>
          <p:spPr bwMode="auto">
            <a:xfrm>
              <a:off x="1927" y="3454"/>
              <a:ext cx="1486" cy="146"/>
            </a:xfrm>
            <a:prstGeom prst="rect">
              <a:avLst/>
            </a:prstGeom>
            <a:noFill/>
            <a:ln w="9525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2481" y="3467"/>
              <a:ext cx="45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SARAL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3987" y="3454"/>
              <a:ext cx="1457" cy="146"/>
            </a:xfrm>
            <a:prstGeom prst="rect">
              <a:avLst/>
            </a:prstGeom>
            <a:solidFill>
              <a:srgbClr val="FEF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2"/>
            <p:cNvSpPr>
              <a:spLocks noChangeArrowheads="1"/>
            </p:cNvSpPr>
            <p:nvPr/>
          </p:nvSpPr>
          <p:spPr bwMode="auto">
            <a:xfrm>
              <a:off x="3987" y="3454"/>
              <a:ext cx="1457" cy="146"/>
            </a:xfrm>
            <a:prstGeom prst="rect">
              <a:avLst/>
            </a:prstGeom>
            <a:noFill/>
            <a:ln w="9525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3"/>
            <p:cNvSpPr>
              <a:spLocks noChangeArrowheads="1"/>
            </p:cNvSpPr>
            <p:nvPr/>
          </p:nvSpPr>
          <p:spPr bwMode="auto">
            <a:xfrm>
              <a:off x="4415" y="3467"/>
              <a:ext cx="60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SCATSAT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4897" y="3467"/>
              <a:ext cx="11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5"/>
            <p:cNvSpPr>
              <a:spLocks noChangeArrowheads="1"/>
            </p:cNvSpPr>
            <p:nvPr/>
          </p:nvSpPr>
          <p:spPr bwMode="auto">
            <a:xfrm>
              <a:off x="4937" y="3467"/>
              <a:ext cx="1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mbria" panose="02040503050406030204" pitchFamily="18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625"/>
              <a:ext cx="643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625"/>
              <a:ext cx="643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3635"/>
              <a:ext cx="64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3635"/>
              <a:ext cx="64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3635"/>
              <a:ext cx="631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" name="Shape 3"/>
          <p:cNvSpPr/>
          <p:nvPr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840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5169" y="1234902"/>
            <a:ext cx="205697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Cartosat-3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(2019)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 rot="9006374">
            <a:off x="3852357" y="1138857"/>
            <a:ext cx="855950" cy="838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85096" y="1252528"/>
            <a:ext cx="29120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HRSAT-1 (2020) – 3 Nos.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37328" t="35502" r="46419" b="15572"/>
          <a:stretch/>
        </p:blipFill>
        <p:spPr bwMode="auto">
          <a:xfrm>
            <a:off x="4330640" y="2272961"/>
            <a:ext cx="1080565" cy="103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459914" y="1729230"/>
          <a:ext cx="3684086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100430">
                  <a:extLst>
                    <a:ext uri="{9D8B030D-6E8A-4147-A177-3AD203B41FA5}">
                      <a16:colId xmlns:a16="http://schemas.microsoft.com/office/drawing/2014/main" val="2589165698"/>
                    </a:ext>
                  </a:extLst>
                </a:gridCol>
                <a:gridCol w="783509">
                  <a:extLst>
                    <a:ext uri="{9D8B030D-6E8A-4147-A177-3AD203B41FA5}">
                      <a16:colId xmlns:a16="http://schemas.microsoft.com/office/drawing/2014/main" val="2535154203"/>
                    </a:ext>
                  </a:extLst>
                </a:gridCol>
                <a:gridCol w="783509">
                  <a:extLst>
                    <a:ext uri="{9D8B030D-6E8A-4147-A177-3AD203B41FA5}">
                      <a16:colId xmlns:a16="http://schemas.microsoft.com/office/drawing/2014/main" val="109073442"/>
                    </a:ext>
                  </a:extLst>
                </a:gridCol>
                <a:gridCol w="1016638">
                  <a:extLst>
                    <a:ext uri="{9D8B030D-6E8A-4147-A177-3AD203B41FA5}">
                      <a16:colId xmlns:a16="http://schemas.microsoft.com/office/drawing/2014/main" val="2003770724"/>
                    </a:ext>
                  </a:extLst>
                </a:gridCol>
              </a:tblGrid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Sensor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Swath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08372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km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Daily of 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Interest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14109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4 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km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10773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LWIR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km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6258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3165" y="1699512"/>
          <a:ext cx="380269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859165">
                  <a:extLst>
                    <a:ext uri="{9D8B030D-6E8A-4147-A177-3AD203B41FA5}">
                      <a16:colId xmlns:a16="http://schemas.microsoft.com/office/drawing/2014/main" val="2480419179"/>
                    </a:ext>
                  </a:extLst>
                </a:gridCol>
                <a:gridCol w="1179246">
                  <a:extLst>
                    <a:ext uri="{9D8B030D-6E8A-4147-A177-3AD203B41FA5}">
                      <a16:colId xmlns:a16="http://schemas.microsoft.com/office/drawing/2014/main" val="4168132821"/>
                    </a:ext>
                  </a:extLst>
                </a:gridCol>
                <a:gridCol w="842318">
                  <a:extLst>
                    <a:ext uri="{9D8B030D-6E8A-4147-A177-3AD203B41FA5}">
                      <a16:colId xmlns:a16="http://schemas.microsoft.com/office/drawing/2014/main" val="3580805500"/>
                    </a:ext>
                  </a:extLst>
                </a:gridCol>
                <a:gridCol w="921961">
                  <a:extLst>
                    <a:ext uri="{9D8B030D-6E8A-4147-A177-3AD203B41FA5}">
                      <a16:colId xmlns:a16="http://schemas.microsoft.com/office/drawing/2014/main" val="2913179214"/>
                    </a:ext>
                  </a:extLst>
                </a:gridCol>
              </a:tblGrid>
              <a:tr h="1638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Sensor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Swath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68322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0.25 </a:t>
                      </a:r>
                      <a:r>
                        <a:rPr lang="en-GB" sz="20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mt.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km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82436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MX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1.mt.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km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35510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66460" y="3544835"/>
            <a:ext cx="4660960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Sampler –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3S/3SA (2020,21)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contrast="6000"/>
          </a:blip>
          <a:srcRect l="15537" t="21109" r="36375" b="16931"/>
          <a:stretch/>
        </p:blipFill>
        <p:spPr bwMode="auto">
          <a:xfrm>
            <a:off x="7201428" y="5255934"/>
            <a:ext cx="1829779" cy="155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756150" y="4135596"/>
          <a:ext cx="4276577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914399">
                  <a:extLst>
                    <a:ext uri="{9D8B030D-6E8A-4147-A177-3AD203B41FA5}">
                      <a16:colId xmlns:a16="http://schemas.microsoft.com/office/drawing/2014/main" val="24818320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8742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6229554"/>
                    </a:ext>
                  </a:extLst>
                </a:gridCol>
                <a:gridCol w="1533378">
                  <a:extLst>
                    <a:ext uri="{9D8B030D-6E8A-4147-A177-3AD203B41FA5}">
                      <a16:colId xmlns:a16="http://schemas.microsoft.com/office/drawing/2014/main" val="199685107"/>
                    </a:ext>
                  </a:extLst>
                </a:gridCol>
              </a:tblGrid>
              <a:tr h="1638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Sensor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Swath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467441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 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 km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Revisit </a:t>
                      </a: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490023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 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 km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7075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4490711" y="5255934"/>
            <a:ext cx="2857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dvanced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stereo PAN &amp; </a:t>
            </a:r>
            <a:endParaRPr kumimoji="0" lang="en-GB" sz="1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Multi-spectral imaging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996" y="164821"/>
            <a:ext cx="5685430" cy="68038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rial Narrow" panose="020B0606020202030204" pitchFamily="34" charset="0"/>
              </a:rPr>
              <a:t>EO</a:t>
            </a:r>
            <a:r>
              <a:rPr lang="en-US" b="1" dirty="0">
                <a:latin typeface="Arial Narrow" panose="020B0606020202030204" pitchFamily="34" charset="0"/>
              </a:rPr>
              <a:t> Satellites in </a:t>
            </a:r>
            <a:r>
              <a:rPr lang="en-US" b="1" dirty="0" smtClean="0">
                <a:latin typeface="Arial Narrow" panose="020B0606020202030204" pitchFamily="34" charset="0"/>
              </a:rPr>
              <a:t>making</a:t>
            </a:r>
            <a:endParaRPr lang="en-US" b="1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809549"/>
              </p:ext>
            </p:extLst>
          </p:nvPr>
        </p:nvGraphicFramePr>
        <p:xfrm>
          <a:off x="23165" y="3990390"/>
          <a:ext cx="4244035" cy="162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035">
                  <a:extLst>
                    <a:ext uri="{9D8B030D-6E8A-4147-A177-3AD203B41FA5}">
                      <a16:colId xmlns:a16="http://schemas.microsoft.com/office/drawing/2014/main" val="87001662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88518596"/>
                    </a:ext>
                  </a:extLst>
                </a:gridCol>
              </a:tblGrid>
              <a:tr h="30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Sensor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Ocean Colour Monitor (ii) </a:t>
                      </a:r>
                      <a:r>
                        <a:rPr lang="en-US" sz="16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SSTM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                       (iii) </a:t>
                      </a:r>
                      <a:r>
                        <a:rPr lang="en-US" sz="1600" b="1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Scatterometer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 (iv) ARGOS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70838844"/>
                  </a:ext>
                </a:extLst>
              </a:tr>
              <a:tr h="323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Res.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OCM: 360 x 236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 (across x along track), SSTM:1080m, Scat: 25km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25524744"/>
                  </a:ext>
                </a:extLst>
              </a:tr>
              <a:tr h="46703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Swath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1420 km, 1440</a:t>
                      </a:r>
                      <a:r>
                        <a:rPr lang="en-US" sz="16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km</a:t>
                      </a:r>
                      <a:r>
                        <a:rPr lang="en-US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, 1800km</a:t>
                      </a:r>
                      <a:endParaRPr lang="en-US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137999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6835" y="3526679"/>
            <a:ext cx="32280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OCEANSAT-3/3A (2020/21)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75" descr="Dep_IS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94570">
            <a:off x="595918" y="5549831"/>
            <a:ext cx="1607527" cy="10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8" name="Shape 3"/>
          <p:cNvSpPr/>
          <p:nvPr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621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9906" y="1050248"/>
            <a:ext cx="4572953" cy="2739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37185" y="1445452"/>
          <a:ext cx="4706815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005780">
                  <a:extLst>
                    <a:ext uri="{9D8B030D-6E8A-4147-A177-3AD203B41FA5}">
                      <a16:colId xmlns:a16="http://schemas.microsoft.com/office/drawing/2014/main" val="1166962166"/>
                    </a:ext>
                  </a:extLst>
                </a:gridCol>
                <a:gridCol w="799851">
                  <a:extLst>
                    <a:ext uri="{9D8B030D-6E8A-4147-A177-3AD203B41FA5}">
                      <a16:colId xmlns:a16="http://schemas.microsoft.com/office/drawing/2014/main" val="2775460556"/>
                    </a:ext>
                  </a:extLst>
                </a:gridCol>
                <a:gridCol w="879836">
                  <a:extLst>
                    <a:ext uri="{9D8B030D-6E8A-4147-A177-3AD203B41FA5}">
                      <a16:colId xmlns:a16="http://schemas.microsoft.com/office/drawing/2014/main" val="656510068"/>
                    </a:ext>
                  </a:extLst>
                </a:gridCol>
                <a:gridCol w="1021348">
                  <a:extLst>
                    <a:ext uri="{9D8B030D-6E8A-4147-A177-3AD203B41FA5}">
                      <a16:colId xmlns:a16="http://schemas.microsoft.com/office/drawing/2014/main" val="598815646"/>
                    </a:ext>
                  </a:extLst>
                </a:gridCol>
              </a:tblGrid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Sensor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GSD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Swath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911198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ALISS-3 (A,B&amp;C)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925 km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days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5781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ALISS-3 (C)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 km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232136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ATCOR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0.4-1 µm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240 m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689737"/>
                  </a:ext>
                </a:extLst>
              </a:tr>
              <a:tr h="16383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Spectral bands : B1-B5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9937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0" y="4095330"/>
            <a:ext cx="3159839" cy="2762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0" y="3882964"/>
            <a:ext cx="3159839" cy="4247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RISAT-1A (2020)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1B (2021)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80227" y="3657600"/>
          <a:ext cx="5598942" cy="3200400"/>
        </p:xfrm>
        <a:graphic>
          <a:graphicData uri="http://schemas.openxmlformats.org/drawingml/2006/table">
            <a:tbl>
              <a:tblPr/>
              <a:tblGrid>
                <a:gridCol w="1828801">
                  <a:extLst>
                    <a:ext uri="{9D8B030D-6E8A-4147-A177-3AD203B41FA5}">
                      <a16:colId xmlns:a16="http://schemas.microsoft.com/office/drawing/2014/main" val="2071009801"/>
                    </a:ext>
                  </a:extLst>
                </a:gridCol>
                <a:gridCol w="3770141">
                  <a:extLst>
                    <a:ext uri="{9D8B030D-6E8A-4147-A177-3AD203B41FA5}">
                      <a16:colId xmlns:a16="http://schemas.microsoft.com/office/drawing/2014/main" val="3293555246"/>
                    </a:ext>
                  </a:extLst>
                </a:gridCol>
              </a:tblGrid>
              <a:tr h="370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C-band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(5.35 GHz)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473514"/>
                  </a:ext>
                </a:extLst>
              </a:tr>
              <a:tr h="370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Polarization 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Dual , &amp; Circular (Hybrid</a:t>
                      </a: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138107"/>
                  </a:ext>
                </a:extLst>
              </a:tr>
              <a:tr h="370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Swath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 to 240 km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445513"/>
                  </a:ext>
                </a:extLst>
              </a:tr>
              <a:tr h="370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Incidence Angles 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° – 49°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397027"/>
                  </a:ext>
                </a:extLst>
              </a:tr>
              <a:tr h="370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Spatial Resolution 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to 6, 25, 50 m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007943"/>
                  </a:ext>
                </a:extLst>
              </a:tr>
              <a:tr h="370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Repetivity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 for 240 km swath – </a:t>
                      </a: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systematic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652756"/>
                  </a:ext>
                </a:extLst>
              </a:tr>
              <a:tr h="370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Stripmap</a:t>
                      </a: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CRS, MRS, Spotlight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46963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170992"/>
            <a:ext cx="272805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RS-3 &amp; 3A (2021 / 2021)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hape 3"/>
          <p:cNvSpPr/>
          <p:nvPr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647996" y="164821"/>
            <a:ext cx="5685430" cy="680388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 Narrow" panose="020B0606020202030204" pitchFamily="34" charset="0"/>
              </a:rPr>
              <a:t>EO Satellites in making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1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407" y="1237169"/>
            <a:ext cx="179626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GISAT-1 (2020)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193" y="4967883"/>
            <a:ext cx="1932965" cy="424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TRISHNA (2022)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4365"/>
            <a:ext cx="1742358" cy="1434093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95600" y="1144085"/>
          <a:ext cx="523191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72236873"/>
                    </a:ext>
                  </a:extLst>
                </a:gridCol>
                <a:gridCol w="981613">
                  <a:extLst>
                    <a:ext uri="{9D8B030D-6E8A-4147-A177-3AD203B41FA5}">
                      <a16:colId xmlns:a16="http://schemas.microsoft.com/office/drawing/2014/main" val="870016626"/>
                    </a:ext>
                  </a:extLst>
                </a:gridCol>
                <a:gridCol w="4042021">
                  <a:extLst>
                    <a:ext uri="{9D8B030D-6E8A-4147-A177-3AD203B41FA5}">
                      <a16:colId xmlns:a16="http://schemas.microsoft.com/office/drawing/2014/main" val="4188518596"/>
                    </a:ext>
                  </a:extLst>
                </a:gridCol>
              </a:tblGrid>
              <a:tr h="305173">
                <a:tc rowSpan="3">
                  <a:txBody>
                    <a:bodyPr/>
                    <a:lstStyle/>
                    <a:p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Orbit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Geosynchronous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80642"/>
                  </a:ext>
                </a:extLst>
              </a:tr>
              <a:tr h="10301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Payloads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Multispectral – VNIR (6 bands)    : </a:t>
                      </a:r>
                      <a:r>
                        <a:rPr lang="en-US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50 meter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600" baseline="0" dirty="0" err="1" smtClean="0">
                          <a:latin typeface="Arial Narrow" panose="020B0606020202030204" pitchFamily="34" charset="0"/>
                        </a:rPr>
                        <a:t>LWIR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- (6 bands)                          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1.5 x 1.5 km</a:t>
                      </a:r>
                      <a:endParaRPr lang="en-US" sz="1600" baseline="0" dirty="0" smtClean="0">
                        <a:latin typeface="Arial Narrow" panose="020B060602020203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Hyperspectral - VNIR                   : </a:t>
                      </a:r>
                      <a:r>
                        <a:rPr lang="en-US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320 meter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Hyperspectral – SWIR                 : </a:t>
                      </a:r>
                      <a:r>
                        <a:rPr lang="en-US" sz="160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192 meter</a:t>
                      </a:r>
                      <a:endParaRPr lang="en-US" sz="1600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38844"/>
                  </a:ext>
                </a:extLst>
              </a:tr>
              <a:tr h="3051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Swath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1000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X 1000 km, 3000 X 3000 km, 6000 X 6000 km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7999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2620343" y="5326821"/>
          <a:ext cx="6428934" cy="14924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04534">
                  <a:extLst>
                    <a:ext uri="{9D8B030D-6E8A-4147-A177-3AD203B41FA5}">
                      <a16:colId xmlns:a16="http://schemas.microsoft.com/office/drawing/2014/main" val="4187399128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789408410"/>
                    </a:ext>
                  </a:extLst>
                </a:gridCol>
              </a:tblGrid>
              <a:tr h="816553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anose="020B0606020202030204" pitchFamily="34" charset="0"/>
                        </a:rPr>
                        <a:t>Thermal Infrared Instrument</a:t>
                      </a:r>
                      <a:endParaRPr lang="en-GB" sz="1800" b="0" dirty="0">
                        <a:latin typeface="Arial Narrow" panose="020B0606020202030204" pitchFamily="34" charset="0"/>
                      </a:endParaRPr>
                    </a:p>
                  </a:txBody>
                  <a:tcPr marL="107450" marR="10745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bands (8.6 to 11.5 </a:t>
                      </a:r>
                      <a:r>
                        <a:rPr kumimoji="0" lang="el-G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μ</a:t>
                      </a:r>
                      <a:r>
                        <a:rPr kumimoji="0" lang="en-US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 m  resolution at NADIR, 932 km swath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450" marR="107450"/>
                </a:tc>
                <a:extLst>
                  <a:ext uri="{0D108BD9-81ED-4DB2-BD59-A6C34878D82A}">
                    <a16:rowId xmlns:a16="http://schemas.microsoft.com/office/drawing/2014/main" val="4197150637"/>
                  </a:ext>
                </a:extLst>
              </a:tr>
              <a:tr h="67586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Narrow" panose="020B0606020202030204" pitchFamily="34" charset="0"/>
                        </a:rPr>
                        <a:t>VNIR Instrument</a:t>
                      </a:r>
                      <a:endParaRPr lang="en-GB" sz="1800" b="0" dirty="0">
                        <a:latin typeface="Arial Narrow" panose="020B0606020202030204" pitchFamily="34" charset="0"/>
                      </a:endParaRPr>
                    </a:p>
                  </a:txBody>
                  <a:tcPr marL="107450" marR="107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bands </a:t>
                      </a:r>
                      <a:r>
                        <a:rPr kumimoji="0" lang="en-US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(485 to 2130 nm)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 m  resolution at NADIR,932 km swath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7450" marR="107450"/>
                </a:tc>
                <a:extLst>
                  <a:ext uri="{0D108BD9-81ED-4DB2-BD59-A6C34878D82A}">
                    <a16:rowId xmlns:a16="http://schemas.microsoft.com/office/drawing/2014/main" val="320842258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4406"/>
            <a:ext cx="1880668" cy="155078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239108" y="2958779"/>
          <a:ext cx="6810169" cy="2213373"/>
        </p:xfrm>
        <a:graphic>
          <a:graphicData uri="http://schemas.openxmlformats.org/drawingml/2006/table">
            <a:tbl>
              <a:tblPr/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Parameters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L-band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SAR 1.25 GHz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S-band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SAR 3.2 GHz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Orbit</a:t>
                      </a: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747 Km with 98.5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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Inclination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Repeat, Nodal Crossing Time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12 days repeat, 6AM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/ 6PM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Polarization</a:t>
                      </a: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Single,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Dual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, Circular,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Quad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and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Quasi-quad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pol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Incidence angle range</a:t>
                      </a: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33 – 47 deg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Resolution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(Azimuth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Slant range)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6.9m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 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7.5m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(for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20MHz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bw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6.9m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  1.9m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for 80MHz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bw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Mincho" charset="-128"/>
                        <a:cs typeface="Calibri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6.4m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  6m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at 25MHz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bw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6.4m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  <a:sym typeface="Symbol" charset="2"/>
                        </a:rPr>
                        <a:t>  2m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for 75MHz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bw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Mincho" charset="-128"/>
                        <a:cs typeface="Calibri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Max. Swath width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&gt; 240 Km 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327" marR="44327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65646" y="3206363"/>
            <a:ext cx="163378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NISAR (2022)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4" y="3575695"/>
            <a:ext cx="1163638" cy="14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3"/>
          <p:cNvSpPr/>
          <p:nvPr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47996" y="164821"/>
            <a:ext cx="5685430" cy="680388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dirty="0" smtClean="0">
                <a:latin typeface="Arial Narrow" panose="020B0606020202030204" pitchFamily="34" charset="0"/>
              </a:rPr>
              <a:t>EO Satellites in making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10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315897"/>
            <a:ext cx="9144000" cy="37578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  <a:ea typeface="黑体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Recent Efforts to Augment EO Data Availability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956" y="1543454"/>
            <a:ext cx="84964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Aft>
                <a:spcPts val="600"/>
              </a:spcAft>
            </a:pPr>
            <a:r>
              <a:rPr lang="en-US" sz="2400" b="1" kern="1200" dirty="0">
                <a:solidFill>
                  <a:srgbClr val="000066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Times New Roman" pitchFamily="18" charset="0"/>
              </a:rPr>
              <a:t>Landsat Data Acquisition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Cooperation </a:t>
            </a:r>
            <a:r>
              <a:rPr lang="en-US" sz="2400" spc="-5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exchange </a:t>
            </a: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USGS satellite </a:t>
            </a:r>
            <a:r>
              <a:rPr lang="en-US" sz="2400" spc="-5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(</a:t>
            </a: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Landsat-7 &amp; 8</a:t>
            </a:r>
            <a:r>
              <a:rPr lang="en-US" sz="2400" spc="-5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ISRO's Resourcesat-2'. </a:t>
            </a:r>
            <a:endParaRPr lang="en-US" sz="2400" spc="-5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kern="1200" dirty="0" smtClean="0">
                <a:solidFill>
                  <a:srgbClr val="000066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Times New Roman" pitchFamily="18" charset="0"/>
              </a:rPr>
              <a:t>Copernicus Arrangement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Cooperation for direct access of all Sentinel satellite data on real time basis on International data </a:t>
            </a: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hub and IRS data exchange</a:t>
            </a:r>
            <a:endParaRPr lang="en-US" altLang="en-US" sz="2400" b="1" kern="1200" dirty="0">
              <a:solidFill>
                <a:srgbClr val="000066"/>
              </a:solidFill>
              <a:latin typeface="Arial Narrow" panose="020B0606020202030204" pitchFamily="34" charset="0"/>
              <a:ea typeface="黑体" panose="02010609060101010101" pitchFamily="49" charset="-122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kern="1200" dirty="0" smtClean="0">
                <a:solidFill>
                  <a:srgbClr val="000066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Times New Roman" pitchFamily="18" charset="0"/>
              </a:rPr>
              <a:t>Virtual </a:t>
            </a:r>
            <a:r>
              <a:rPr lang="en-US" sz="2400" b="1" kern="1200" dirty="0">
                <a:solidFill>
                  <a:srgbClr val="000066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Times New Roman" pitchFamily="18" charset="0"/>
              </a:rPr>
              <a:t>Ground </a:t>
            </a:r>
            <a:r>
              <a:rPr lang="en-US" sz="2400" b="1" kern="1200" dirty="0" smtClean="0">
                <a:solidFill>
                  <a:srgbClr val="000066"/>
                </a:solidFill>
                <a:latin typeface="Arial Narrow" panose="020B0606020202030204" pitchFamily="34" charset="0"/>
                <a:ea typeface="黑体" panose="02010609060101010101" pitchFamily="49" charset="-122"/>
                <a:cs typeface="Times New Roman" pitchFamily="18" charset="0"/>
              </a:rPr>
              <a:t>Station</a:t>
            </a:r>
            <a:endParaRPr lang="en-US" sz="2400" b="1" kern="1200" dirty="0" smtClean="0">
              <a:solidFill>
                <a:srgbClr val="000066"/>
              </a:solidFill>
              <a:latin typeface="Arial Narrow" panose="020B0606020202030204" pitchFamily="34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virtual ground station (VGS) @ NRSC to acquire sub-meter resolution data over Indian sub continent through the Satellite’s on-board </a:t>
            </a: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recorder</a:t>
            </a: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5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to </a:t>
            </a:r>
            <a:r>
              <a:rPr lang="en-US" sz="2400" spc="-50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NovaSAR</a:t>
            </a: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S-Band </a:t>
            </a:r>
            <a:r>
              <a:rPr lang="en-US" sz="2400" spc="-5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en-US" sz="2400" spc="-5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spc="-5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70790"/>
            <a:ext cx="9144000" cy="26135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 defTabSz="44935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57094C"/>
                </a:solidFill>
              </a:rPr>
              <a:t>Ground Segment for </a:t>
            </a:r>
            <a:r>
              <a:rPr lang="en-US" b="1" dirty="0" err="1" smtClean="0">
                <a:solidFill>
                  <a:srgbClr val="57094C"/>
                </a:solidFill>
              </a:rPr>
              <a:t>EO</a:t>
            </a:r>
            <a:r>
              <a:rPr lang="en-US" b="1" dirty="0" smtClean="0">
                <a:solidFill>
                  <a:srgbClr val="57094C"/>
                </a:solidFill>
              </a:rPr>
              <a:t> Satellites </a:t>
            </a:r>
          </a:p>
          <a:p>
            <a:pPr marL="297180" indent="-297180" algn="just" defTabSz="4493544" fontAlgn="auto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err="1" smtClean="0"/>
              <a:t>Shadnagar</a:t>
            </a:r>
            <a:r>
              <a:rPr lang="en-US" dirty="0" smtClean="0"/>
              <a:t> </a:t>
            </a:r>
            <a:r>
              <a:rPr lang="en-US" dirty="0"/>
              <a:t>ground station </a:t>
            </a:r>
            <a:r>
              <a:rPr lang="en-US" dirty="0" smtClean="0"/>
              <a:t>S/X-7.5M(4), L-1.2M(1), S/X-4.5 M(1) Antenna Systems </a:t>
            </a:r>
          </a:p>
          <a:p>
            <a:pPr marL="297180" indent="-297180" defTabSz="4493544" fontAlgn="auto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SzPct val="99000"/>
              <a:buFont typeface="Wingdings" charset="2"/>
              <a:buChar char="Ø"/>
              <a:defRPr/>
            </a:pPr>
            <a:r>
              <a:rPr lang="en-US" dirty="0" smtClean="0"/>
              <a:t>Antarctica ground station </a:t>
            </a:r>
            <a:r>
              <a:rPr lang="en-US" dirty="0" smtClean="0">
                <a:solidFill>
                  <a:srgbClr val="57094C"/>
                </a:solidFill>
              </a:rPr>
              <a:t>for </a:t>
            </a:r>
            <a:r>
              <a:rPr lang="en-US" dirty="0" err="1" smtClean="0">
                <a:solidFill>
                  <a:srgbClr val="57094C"/>
                </a:solidFill>
              </a:rPr>
              <a:t>EO</a:t>
            </a:r>
            <a:r>
              <a:rPr lang="en-US" dirty="0" smtClean="0">
                <a:solidFill>
                  <a:srgbClr val="57094C"/>
                </a:solidFill>
              </a:rPr>
              <a:t> Satellites (AGEOS) at Antarctica (</a:t>
            </a:r>
            <a:r>
              <a:rPr lang="en-US" dirty="0" smtClean="0"/>
              <a:t>7.5M S/X and S/X/</a:t>
            </a:r>
            <a:r>
              <a:rPr lang="en-US" dirty="0" err="1" smtClean="0"/>
              <a:t>Ka</a:t>
            </a:r>
            <a:r>
              <a:rPr lang="en-US" dirty="0" smtClean="0"/>
              <a:t> DRS) </a:t>
            </a:r>
          </a:p>
          <a:p>
            <a:pPr marL="297180" indent="-297180" defTabSz="4493544" fontAlgn="auto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SzPct val="99000"/>
              <a:buFont typeface="Wingdings" charset="2"/>
              <a:buChar char="Ø"/>
              <a:defRPr/>
            </a:pPr>
            <a:r>
              <a:rPr lang="en-US" dirty="0" smtClean="0"/>
              <a:t>AGEOS - TTC </a:t>
            </a:r>
            <a:r>
              <a:rPr lang="en-US" dirty="0"/>
              <a:t>&amp; Payload  data supported for 14 IRS missions/ 55 passes</a:t>
            </a:r>
            <a:endParaRPr lang="en-US" dirty="0" smtClean="0"/>
          </a:p>
          <a:p>
            <a:pPr marL="297180" indent="-297180" defTabSz="4493544">
              <a:lnSpc>
                <a:spcPts val="2460"/>
              </a:lnSpc>
              <a:buSzPct val="99000"/>
              <a:buFont typeface="Wingdings" charset="2"/>
              <a:buChar char="Ø"/>
              <a:defRPr/>
            </a:pPr>
            <a:r>
              <a:rPr lang="en-US" dirty="0" smtClean="0"/>
              <a:t>Data Communication Networks (ISRO / </a:t>
            </a:r>
            <a:r>
              <a:rPr lang="en-US" dirty="0" err="1" smtClean="0"/>
              <a:t>Spacenet</a:t>
            </a:r>
            <a:r>
              <a:rPr lang="en-US" dirty="0"/>
              <a:t>) </a:t>
            </a:r>
            <a:endParaRPr lang="en-US" dirty="0" smtClean="0"/>
          </a:p>
          <a:p>
            <a:pPr marL="297180" indent="-297180" defTabSz="4493544">
              <a:lnSpc>
                <a:spcPts val="2460"/>
              </a:lnSpc>
              <a:buSzPct val="99000"/>
              <a:buFont typeface="Wingdings" charset="2"/>
              <a:buChar char="Ø"/>
              <a:defRPr/>
            </a:pPr>
            <a:r>
              <a:rPr lang="en-US" dirty="0" smtClean="0"/>
              <a:t>Bore </a:t>
            </a:r>
            <a:r>
              <a:rPr lang="en-US" dirty="0"/>
              <a:t>Sight Test </a:t>
            </a:r>
            <a:r>
              <a:rPr lang="en-US" dirty="0" smtClean="0"/>
              <a:t>Facility</a:t>
            </a:r>
          </a:p>
          <a:p>
            <a:pPr marL="297180" indent="-297180" defTabSz="4493544" fontAlgn="auto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SzPct val="99000"/>
              <a:buFont typeface="Wingdings" charset="2"/>
              <a:buChar char="Ø"/>
              <a:defRPr/>
            </a:pPr>
            <a:r>
              <a:rPr lang="en-US" dirty="0" err="1" smtClean="0"/>
              <a:t>AGEOS</a:t>
            </a:r>
            <a:r>
              <a:rPr lang="en-US" dirty="0" smtClean="0"/>
              <a:t> Communication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87" y="3657600"/>
            <a:ext cx="5948113" cy="31563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0001" y="4359495"/>
            <a:ext cx="2995886" cy="1752600"/>
            <a:chOff x="2977480" y="5322332"/>
            <a:chExt cx="2957513" cy="1468520"/>
          </a:xfrm>
        </p:grpSpPr>
        <p:pic>
          <p:nvPicPr>
            <p:cNvPr id="6" name="Picture 5" descr="F:\Basheer_1 May 2018\AGEOS-II\Ags-II selec event photos-1\IMG_20180408_132427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7480" y="5322332"/>
              <a:ext cx="2957513" cy="146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3310635" y="541909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IMGEOS</a:t>
              </a:r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423014" y="236028"/>
            <a:ext cx="4297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defTabSz="44935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ea typeface="Arial Bold"/>
                <a:cs typeface="Arial Bold"/>
                <a:sym typeface="Arial Bold"/>
              </a:rPr>
              <a:t>Satellite </a:t>
            </a:r>
            <a:r>
              <a:rPr lang="en-US" sz="3200" b="1">
                <a:solidFill>
                  <a:srgbClr val="FFFFFF"/>
                </a:solidFill>
                <a:latin typeface="Arial Narrow" panose="020B0606020202030204" pitchFamily="34" charset="0"/>
                <a:ea typeface="Arial Bold"/>
                <a:cs typeface="Arial Bold"/>
                <a:sym typeface="Arial Bold"/>
              </a:rPr>
              <a:t>data </a:t>
            </a:r>
            <a:r>
              <a:rPr lang="en-US" sz="3200" b="1" smtClean="0">
                <a:solidFill>
                  <a:srgbClr val="FFFFFF"/>
                </a:solidFill>
                <a:latin typeface="Arial Narrow" panose="020B0606020202030204" pitchFamily="34" charset="0"/>
                <a:ea typeface="Arial Bold"/>
                <a:cs typeface="Arial Bold"/>
                <a:sym typeface="Arial Bold"/>
              </a:rPr>
              <a:t>&amp; reception </a:t>
            </a:r>
            <a:endParaRPr lang="en-US" sz="3200" b="1" dirty="0">
              <a:solidFill>
                <a:srgbClr val="FFFFFF"/>
              </a:solidFill>
              <a:latin typeface="Arial Narrow" panose="020B0606020202030204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3915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9020" y="1220212"/>
            <a:ext cx="6163397" cy="304698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Design</a:t>
            </a: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</a:t>
            </a:r>
            <a:r>
              <a:rPr lang="en-IN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D</a:t>
            </a:r>
            <a:r>
              <a:rPr lang="en-IN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 &amp; of </a:t>
            </a:r>
            <a:r>
              <a:rPr lang="en-IN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perforated detachable Corner Reflector of 2m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for </a:t>
            </a: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SAR calibration</a:t>
            </a:r>
            <a:endParaRPr lang="en-IN" altLang="en-US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Design &amp; Development </a:t>
            </a: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of CR for permanent deployment in Antarctica as a part of establishing permanent SAR calibration site in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Antarctica</a:t>
            </a:r>
            <a:endParaRPr lang="en-US" altLang="en-US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Dev. of </a:t>
            </a:r>
            <a:r>
              <a:rPr lang="en-IN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Active </a:t>
            </a:r>
            <a:r>
              <a:rPr lang="en-IN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Radar Calibrator </a:t>
            </a: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for SAR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Dev. </a:t>
            </a: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of Cal-Val network for SAR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calibration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Periodic </a:t>
            </a:r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calibration of IRS sensors (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space/airborne</a:t>
            </a:r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) </a:t>
            </a:r>
            <a:endParaRPr lang="en-US" altLang="en-US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r="30477"/>
          <a:stretch/>
        </p:blipFill>
        <p:spPr bwMode="auto">
          <a:xfrm>
            <a:off x="6260014" y="1145518"/>
            <a:ext cx="2859246" cy="1448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TextBox 3"/>
          <p:cNvSpPr txBox="1">
            <a:spLocks noChangeArrowheads="1"/>
          </p:cNvSpPr>
          <p:nvPr/>
        </p:nvSpPr>
        <p:spPr bwMode="auto">
          <a:xfrm>
            <a:off x="2163793" y="208848"/>
            <a:ext cx="5205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FFFF"/>
                </a:solidFill>
                <a:latin typeface="Arial Narrow" panose="020B0606020202030204" pitchFamily="34" charset="0"/>
                <a:ea typeface="Arial Bold"/>
                <a:cs typeface="Arial Bold"/>
                <a:sym typeface="Arial Bold"/>
              </a:rPr>
              <a:t>Cal-Val Initiatives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0292"/>
          <a:stretch/>
        </p:blipFill>
        <p:spPr bwMode="auto">
          <a:xfrm>
            <a:off x="6260014" y="2618460"/>
            <a:ext cx="2860647" cy="173682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284" y="4421736"/>
            <a:ext cx="2860675" cy="1181100"/>
          </a:xfrm>
          <a:prstGeom prst="rect">
            <a:avLst/>
          </a:prstGeom>
          <a:solidFill>
            <a:srgbClr val="B8CCE4"/>
          </a:solidFill>
          <a:ln w="28575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6182417" y="5688904"/>
            <a:ext cx="2928926" cy="1143008"/>
            <a:chOff x="6215074" y="5714992"/>
            <a:chExt cx="2928926" cy="1143008"/>
          </a:xfrm>
        </p:grpSpPr>
        <p:pic>
          <p:nvPicPr>
            <p:cNvPr id="25" name="Picture 24" descr="x.bmp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5714992"/>
              <a:ext cx="1357322" cy="114300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6" name="Picture 25" descr="C:\Users\nrsc\Desktop\tir 2.jpg"/>
            <p:cNvPicPr/>
            <p:nvPr/>
          </p:nvPicPr>
          <p:blipFill>
            <a:blip r:embed="rId5" cstate="print"/>
            <a:srcRect r="64371" b="67935"/>
            <a:stretch>
              <a:fillRect/>
            </a:stretch>
          </p:blipFill>
          <p:spPr bwMode="auto">
            <a:xfrm>
              <a:off x="7643770" y="5715016"/>
              <a:ext cx="1500230" cy="11429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0" y="4332519"/>
          <a:ext cx="563000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7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Data</a:t>
                      </a:r>
                      <a:r>
                        <a:rPr lang="en-US" sz="15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Type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Targets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Optical</a:t>
                      </a:r>
                    </a:p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VNIR</a:t>
                      </a:r>
                      <a:r>
                        <a:rPr lang="en-US" sz="15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&amp; SWIR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Natural Soil/Stone </a:t>
                      </a:r>
                    </a:p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Contrast bars</a:t>
                      </a:r>
                    </a:p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Edge /Point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28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Microwave </a:t>
                      </a:r>
                    </a:p>
                    <a:p>
                      <a:endParaRPr lang="en-US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Square Trihedral  and dihedral CRs </a:t>
                      </a:r>
                    </a:p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en-US" sz="15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40 to 125 cm)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48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Thermal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Natural</a:t>
                      </a:r>
                      <a:r>
                        <a:rPr lang="en-US" sz="15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material</a:t>
                      </a:r>
                    </a:p>
                    <a:p>
                      <a:r>
                        <a:rPr lang="en-US" sz="15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Water body</a:t>
                      </a:r>
                      <a:endParaRPr lang="en-US" sz="15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87076" y="5618635"/>
            <a:ext cx="25717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Targets for IR region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492" y="4332519"/>
            <a:ext cx="25717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High resolution targets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38200" y="1071166"/>
            <a:ext cx="26109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3" hangingPunct="1"/>
            <a:r>
              <a:rPr lang="en-US" sz="1600" b="1" dirty="0">
                <a:solidFill>
                  <a:srgbClr val="000090"/>
                </a:solidFill>
                <a:latin typeface="Arial Narrow" pitchFamily="34" charset="0"/>
              </a:rPr>
              <a:t>http://</a:t>
            </a:r>
            <a:r>
              <a:rPr lang="en-US" sz="1600" b="1" dirty="0" err="1">
                <a:solidFill>
                  <a:srgbClr val="000090"/>
                </a:solidFill>
                <a:latin typeface="Arial Narrow" pitchFamily="34" charset="0"/>
              </a:rPr>
              <a:t>www.bhuvan.nrsc.gov.in</a:t>
            </a:r>
            <a:endParaRPr lang="en-US" sz="1600" b="1" dirty="0">
              <a:solidFill>
                <a:srgbClr val="000090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6818" y="-6518"/>
            <a:ext cx="6426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3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cs typeface="Calibri"/>
              </a:rPr>
              <a:t>Data Dissemination Platforms</a:t>
            </a:r>
            <a:endParaRPr lang="en-US" sz="3600" b="1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96670" y="3980676"/>
            <a:ext cx="4824045" cy="2801124"/>
            <a:chOff x="1" y="1068742"/>
            <a:chExt cx="3966856" cy="2665058"/>
          </a:xfrm>
        </p:grpSpPr>
        <p:pic>
          <p:nvPicPr>
            <p:cNvPr id="14" name="Picture 13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l="19042" t="7608" r="19643" b="5280"/>
            <a:stretch/>
          </p:blipFill>
          <p:spPr>
            <a:xfrm>
              <a:off x="1" y="1143001"/>
              <a:ext cx="3966856" cy="2590799"/>
            </a:xfrm>
            <a:prstGeom prst="rect">
              <a:avLst/>
            </a:prstGeom>
          </p:spPr>
        </p:pic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667134" y="1068742"/>
              <a:ext cx="2546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353" hangingPunct="1"/>
              <a:r>
                <a:rPr lang="en-US" sz="1600" b="1" dirty="0">
                  <a:solidFill>
                    <a:srgbClr val="000090"/>
                  </a:solidFill>
                  <a:latin typeface="Arial Narrow" pitchFamily="34" charset="0"/>
                </a:rPr>
                <a:t>http://vedas.sac.gov.in/vedas/</a:t>
              </a:r>
            </a:p>
          </p:txBody>
        </p:sp>
      </p:grp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5486400" y="1082890"/>
            <a:ext cx="2247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3" hangingPunct="1"/>
            <a:r>
              <a:rPr lang="en-US" sz="1600" b="1" dirty="0">
                <a:solidFill>
                  <a:srgbClr val="002060"/>
                </a:solidFill>
                <a:latin typeface="Arial Narrow" pitchFamily="34" charset="0"/>
              </a:rPr>
              <a:t>http://</a:t>
            </a:r>
            <a:r>
              <a:rPr lang="en-US" sz="1600" b="1" dirty="0" err="1">
                <a:solidFill>
                  <a:srgbClr val="002060"/>
                </a:solidFill>
                <a:latin typeface="Arial Narrow" pitchFamily="34" charset="0"/>
              </a:rPr>
              <a:t>www.mosdac.gov.in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8" y="1287075"/>
            <a:ext cx="4773433" cy="2714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9" y="1364419"/>
            <a:ext cx="3725568" cy="2794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8" y="4101442"/>
            <a:ext cx="3675411" cy="2756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2764" y="3455719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492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9126</TotalTime>
  <Words>872</Words>
  <Application>Microsoft Office PowerPoint</Application>
  <PresentationFormat>On-screen Show (4:3)</PresentationFormat>
  <Paragraphs>215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MS Mincho</vt:lpstr>
      <vt:lpstr>Arial</vt:lpstr>
      <vt:lpstr>Arial Bold</vt:lpstr>
      <vt:lpstr>Arial Narrow</vt:lpstr>
      <vt:lpstr>Avenir Roman</vt:lpstr>
      <vt:lpstr>Calibri</vt:lpstr>
      <vt:lpstr>Cambria</vt:lpstr>
      <vt:lpstr>Droid Serif</vt:lpstr>
      <vt:lpstr>Helvetica</vt:lpstr>
      <vt:lpstr>Proxima Nova Regular</vt:lpstr>
      <vt:lpstr>黑体</vt:lpstr>
      <vt:lpstr>Symbol</vt:lpstr>
      <vt:lpstr>Times New Roman</vt:lpstr>
      <vt:lpstr>Wingdings</vt:lpstr>
      <vt:lpstr>Default</vt:lpstr>
      <vt:lpstr>CorelPhotoPaint.Image.10</vt:lpstr>
      <vt:lpstr>Agency Updates – ISRO</vt:lpstr>
      <vt:lpstr>Operational Earth Observation Satellites</vt:lpstr>
      <vt:lpstr>EO Satellites in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RAJEEV JAISWAL</cp:lastModifiedBy>
  <cp:revision>150</cp:revision>
  <cp:lastPrinted>2019-10-11T09:56:32Z</cp:lastPrinted>
  <dcterms:modified xsi:type="dcterms:W3CDTF">2019-10-11T11:25:47Z</dcterms:modified>
</cp:coreProperties>
</file>