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314" r:id="rId6"/>
    <p:sldId id="260" r:id="rId7"/>
    <p:sldId id="262" r:id="rId8"/>
    <p:sldId id="297" r:id="rId9"/>
    <p:sldId id="300" r:id="rId10"/>
    <p:sldId id="269" r:id="rId11"/>
    <p:sldId id="273" r:id="rId12"/>
    <p:sldId id="274" r:id="rId13"/>
    <p:sldId id="301" r:id="rId14"/>
    <p:sldId id="302" r:id="rId15"/>
    <p:sldId id="303" r:id="rId16"/>
    <p:sldId id="316" r:id="rId17"/>
    <p:sldId id="317" r:id="rId18"/>
    <p:sldId id="307" r:id="rId19"/>
    <p:sldId id="308" r:id="rId20"/>
    <p:sldId id="277" r:id="rId21"/>
    <p:sldId id="318" r:id="rId22"/>
    <p:sldId id="319" r:id="rId23"/>
    <p:sldId id="320" r:id="rId24"/>
    <p:sldId id="322" r:id="rId25"/>
    <p:sldId id="323" r:id="rId26"/>
    <p:sldId id="330" r:id="rId27"/>
    <p:sldId id="331" r:id="rId28"/>
    <p:sldId id="332" r:id="rId29"/>
    <p:sldId id="285" r:id="rId30"/>
    <p:sldId id="329" r:id="rId31"/>
    <p:sldId id="264" r:id="rId32"/>
    <p:sldId id="321" r:id="rId33"/>
    <p:sldId id="265" r:id="rId34"/>
    <p:sldId id="312" r:id="rId35"/>
    <p:sldId id="292" r:id="rId3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1" autoAdjust="0"/>
    <p:restoredTop sz="93455" autoAdjust="0"/>
  </p:normalViewPr>
  <p:slideViewPr>
    <p:cSldViewPr>
      <p:cViewPr>
        <p:scale>
          <a:sx n="60" d="100"/>
          <a:sy n="60" d="100"/>
        </p:scale>
        <p:origin x="1024" y="1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88"/>
    </p:cViewPr>
  </p:sorterViewPr>
  <p:notesViewPr>
    <p:cSldViewPr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A0306-311F-4562-B84A-82A908FEC22F}" type="datetimeFigureOut">
              <a:rPr lang="it-IT" smtClean="0"/>
              <a:t>16/10/2019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65722-3AD2-44E6-BA02-EAD1CD0D2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37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857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0591" y="9721810"/>
            <a:ext cx="3077034" cy="511154"/>
          </a:xfrm>
          <a:prstGeom prst="rect">
            <a:avLst/>
          </a:prstGeom>
          <a:ln/>
        </p:spPr>
        <p:txBody>
          <a:bodyPr lIns="95601" tIns="47800" rIns="95601" bIns="47800"/>
          <a:lstStyle/>
          <a:p>
            <a:fld id="{BF2C5D61-81B2-D54B-BA60-5FF838BD4513}" type="slidenum">
              <a:rPr lang="en-US"/>
              <a:pPr/>
              <a:t>19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10601" y="4860905"/>
            <a:ext cx="5678099" cy="460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5601" tIns="47800" rIns="95601" bIns="47800" anchor="ctr"/>
          <a:lstStyle/>
          <a:p>
            <a:endParaRPr lang="fr-FR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020591" y="9721810"/>
            <a:ext cx="3075357" cy="51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601" tIns="47800" rIns="95601" bIns="47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C8BE91-F3EF-AA4A-8148-347316020035}" type="slidenum">
              <a:rPr lang="en-US" sz="1300">
                <a:cs typeface="+mn-ea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US" sz="13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6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Category</a:t>
            </a:r>
            <a:r>
              <a:rPr lang="it-IT" dirty="0" smtClean="0"/>
              <a:t> A: </a:t>
            </a:r>
            <a:r>
              <a:rPr lang="en-US" dirty="0" smtClean="0"/>
              <a:t>eruption since 1990 in populated regions with PEI ≥ 2 (</a:t>
            </a:r>
            <a:r>
              <a:rPr lang="en-US" dirty="0" err="1" smtClean="0"/>
              <a:t>Loughlin</a:t>
            </a:r>
            <a:r>
              <a:rPr lang="en-US" dirty="0" smtClean="0"/>
              <a:t> et al. 2016), eruptions in all PEI regions in last 5 years (in other words 2014) and </a:t>
            </a:r>
            <a:r>
              <a:rPr lang="en-GB" sz="2400" dirty="0" smtClean="0">
                <a:effectLst/>
              </a:rPr>
              <a:t>eruption from 1990, but not in last 5 years (i.e. before 2014) with a PEI of 1-2</a:t>
            </a:r>
            <a:endParaRPr lang="en-GB" sz="2400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06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GSNL network is composed </a:t>
            </a:r>
            <a:r>
              <a:rPr lang="en-GB" sz="2400" b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of ten  Permanent Supersites and one Natural Laboratory.</a:t>
            </a:r>
          </a:p>
        </p:txBody>
      </p:sp>
    </p:spTree>
    <p:extLst>
      <p:ext uri="{BB962C8B-B14F-4D97-AF65-F5344CB8AC3E}">
        <p14:creationId xmlns:p14="http://schemas.microsoft.com/office/powerpoint/2010/main" val="384209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781-9744-4547-9764-3D475E27AAEC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19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14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400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33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latinLnBrk="1" hangingPunct="0">
              <a:buFont typeface="Arial" panose="020B0604020202020204" pitchFamily="34" charset="0"/>
              <a:buNone/>
            </a:pPr>
            <a:endParaRPr lang="fr-F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51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0591" y="9721810"/>
            <a:ext cx="3077034" cy="511154"/>
          </a:xfrm>
          <a:prstGeom prst="rect">
            <a:avLst/>
          </a:prstGeom>
          <a:ln/>
        </p:spPr>
        <p:txBody>
          <a:bodyPr lIns="95601" tIns="47800" rIns="95601" bIns="47800"/>
          <a:lstStyle/>
          <a:p>
            <a:fld id="{44EE393F-787D-CF48-A8C6-B0AA66ED94CB}" type="slidenum">
              <a:rPr lang="en-US"/>
              <a:pPr/>
              <a:t>18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10601" y="4860905"/>
            <a:ext cx="5678099" cy="460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5601" tIns="47800" rIns="95601" bIns="47800" anchor="ctr"/>
          <a:lstStyle/>
          <a:p>
            <a:endParaRPr lang="fr-FR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020591" y="9721810"/>
            <a:ext cx="3075357" cy="51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601" tIns="47800" rIns="95601" bIns="47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33C0B7-B75A-BB4C-BD5D-C57B5D243D1E}" type="slidenum">
              <a:rPr lang="en-US" sz="1300">
                <a:cs typeface="+mn-ea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US" sz="13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7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19, 14-16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A9EA-46C8-486D-88D6-A1BF54A44D97}" type="datetime1">
              <a:rPr lang="fr-BE"/>
              <a:pPr>
                <a:defRPr/>
              </a:pPr>
              <a:t>15-10-19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A7AB-692C-44E3-9BED-9E194A95409B}" type="slidenum">
              <a:rPr lang="fr-BE" altLang="it-IT"/>
              <a:pPr/>
              <a:t>‹N›</a:t>
            </a:fld>
            <a:endParaRPr lang="fr-BE" altLang="it-IT"/>
          </a:p>
        </p:txBody>
      </p:sp>
    </p:spTree>
    <p:extLst>
      <p:ext uri="{BB962C8B-B14F-4D97-AF65-F5344CB8AC3E}">
        <p14:creationId xmlns:p14="http://schemas.microsoft.com/office/powerpoint/2010/main" val="40258372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V Convegno Nazionale del Gruppo GIT         14-16 Giugno 2010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‹N›</a:t>
            </a:fld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2286000" y="228600"/>
            <a:ext cx="9144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5168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ACA6-3635-DC4C-85EC-A0C2A6F9BE93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B7B1982E-A29E-5F44-AB61-A27699690E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6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60265" y="6453963"/>
            <a:ext cx="1639186" cy="318977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2365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6117-F053-FB42-97CE-ED36C2F2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96620-1958-2C4C-B55C-FBFD34CF4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5230-7D4B-D841-B011-072A0C19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7C983-76EB-A349-BDCB-2CC14D318F05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3B8E-92CE-6F43-AA04-C9F0E31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852B-0DD3-5647-AC4B-EA2DCDA0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D8E2-C3E0-414B-B295-4B87426EA80C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8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6997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Report from WG Disasters</a:t>
            </a:r>
            <a:endParaRPr lang="en-US"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Simona Zoffoli, ASI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David Green, NASA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2019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 5.3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Ha </a:t>
            </a:r>
            <a:r>
              <a:rPr lang="en-US" dirty="0" err="1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Noi</a:t>
            </a: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, Viet Nam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14 – 16 October 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310386"/>
            <a:ext cx="5715000" cy="6211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GB" dirty="0"/>
              <a:t>RO Thematic Products</a:t>
            </a:r>
            <a:endParaRPr lang="en-US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38644" y="2928811"/>
            <a:ext cx="7874738" cy="332399"/>
          </a:xfr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smtClean="0"/>
              <a:t>Les Produits</a:t>
            </a:r>
            <a:endParaRPr lang="fr-FR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045299"/>
              </p:ext>
            </p:extLst>
          </p:nvPr>
        </p:nvGraphicFramePr>
        <p:xfrm>
          <a:off x="152400" y="2966008"/>
          <a:ext cx="8919622" cy="3806932"/>
        </p:xfrm>
        <a:graphic>
          <a:graphicData uri="http://schemas.openxmlformats.org/drawingml/2006/table">
            <a:tbl>
              <a:tblPr firstRow="1" bandRow="1">
                <a:noFill/>
                <a:tableStyleId>{08FB837D-C827-4EFA-A057-4D05807E0F7C}</a:tableStyleId>
              </a:tblPr>
              <a:tblGrid>
                <a:gridCol w="358795">
                  <a:extLst>
                    <a:ext uri="{9D8B030D-6E8A-4147-A177-3AD203B41FA5}">
                      <a16:colId xmlns:a16="http://schemas.microsoft.com/office/drawing/2014/main" val="3193416060"/>
                    </a:ext>
                  </a:extLst>
                </a:gridCol>
                <a:gridCol w="216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Product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Key user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CEOS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err="1" smtClean="0"/>
                        <a:t>Sat</a:t>
                      </a:r>
                      <a:r>
                        <a:rPr lang="fr-FR" sz="1400" noProof="0" dirty="0" smtClean="0"/>
                        <a:t>. Data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300" b="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Buildings Mapping</a:t>
                      </a:r>
                      <a:endParaRPr lang="en-IE" sz="1400" b="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CIAT / Planning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r>
                        <a:rPr lang="en-IE" sz="1300" baseline="0" noProof="0" dirty="0" smtClean="0"/>
                        <a:t>,</a:t>
                      </a:r>
                      <a:br>
                        <a:rPr lang="en-IE" sz="1300" baseline="0" noProof="0" dirty="0" smtClean="0"/>
                      </a:br>
                      <a:r>
                        <a:rPr lang="en-IE" sz="1300" noProof="0" dirty="0" smtClean="0"/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Pléiades, WorldView-3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9316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ctr" fontAlgn="ctr"/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Terrain Motion</a:t>
                      </a:r>
                      <a:b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Change Detection</a:t>
                      </a:r>
                      <a:endParaRPr lang="en-IE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BME / URGeo</a:t>
                      </a:r>
                      <a:endParaRPr lang="en-IE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ASI, </a:t>
                      </a:r>
                      <a:r>
                        <a:rPr lang="fr-FR" sz="1300" noProof="0" dirty="0" smtClean="0"/>
                        <a:t>CNES/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EOST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COSMO-SkyMed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,</a:t>
                      </a:r>
                      <a:r>
                        <a:rPr lang="fr-FR" sz="13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Pléiades, Spot 6/7, </a:t>
                      </a:r>
                      <a:r>
                        <a:rPr lang="fr-FR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TerraSAR-X</a:t>
                      </a:r>
                      <a:r>
                        <a:rPr lang="fr-FR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3245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Watershed / Flood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ASI/CIMA Foundation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Pléiades, COSMO-SkyMed</a:t>
                      </a:r>
                      <a:endParaRPr lang="fr-FR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3502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Agriculture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 Spot</a:t>
                      </a:r>
                      <a:r>
                        <a:rPr lang="en-IE" sz="1300" baseline="0" noProof="0" dirty="0" smtClean="0"/>
                        <a:t> 6/7, GeoEye-1,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99263"/>
                  </a:ext>
                </a:extLst>
              </a:tr>
              <a:tr h="53492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baseline="0" noProof="0" dirty="0" smtClean="0"/>
                        <a:t>Macaya Park Monitoring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ANAP</a:t>
                      </a:r>
                      <a:r>
                        <a:rPr lang="en-IE" sz="1300" baseline="0" noProof="0" dirty="0" smtClean="0"/>
                        <a:t> / </a:t>
                      </a:r>
                      <a:r>
                        <a:rPr lang="en-IE" sz="1300" noProof="0" dirty="0" smtClean="0"/>
                        <a:t>ONEV / Environment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noProof="0" dirty="0" smtClean="0"/>
                        <a:t>Copernicus EMS R&amp;R,</a:t>
                      </a:r>
                    </a:p>
                    <a:p>
                      <a:pPr algn="ctr"/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Spot 6/7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06308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Environmental</a:t>
                      </a:r>
                      <a:r>
                        <a:rPr lang="en-IE" sz="1400" baseline="0" noProof="0" dirty="0" smtClean="0"/>
                        <a:t> Impact</a:t>
                      </a:r>
                      <a:r>
                        <a:rPr lang="en-IE" sz="1400" noProof="0" dirty="0" smtClean="0"/>
                        <a:t> 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Environment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</a:t>
                      </a:r>
                      <a:r>
                        <a:rPr lang="en-IE" sz="1300" baseline="0" noProof="0" dirty="0" smtClean="0"/>
                        <a:t> Spot 6/7, Pléiades,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10944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Land Use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All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CNIGS,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CNES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65661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4904625"/>
            <a:ext cx="294840" cy="2948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3342926"/>
            <a:ext cx="294840" cy="294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5416498"/>
            <a:ext cx="294840" cy="2948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5932470"/>
            <a:ext cx="294840" cy="2948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3914272"/>
            <a:ext cx="294840" cy="2948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6386128"/>
            <a:ext cx="294840" cy="2948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4449380"/>
            <a:ext cx="294894" cy="294894"/>
          </a:xfrm>
          <a:prstGeom prst="rect">
            <a:avLst/>
          </a:prstGeom>
        </p:spPr>
      </p:pic>
      <p:pic>
        <p:nvPicPr>
          <p:cNvPr id="15" name="Image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5" t="13271" b="7109"/>
          <a:stretch/>
        </p:blipFill>
        <p:spPr>
          <a:xfrm>
            <a:off x="2377468" y="1177978"/>
            <a:ext cx="3797089" cy="17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99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58" y="4042043"/>
            <a:ext cx="4704080" cy="2685566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59536" y="6175159"/>
            <a:ext cx="2949649" cy="552450"/>
          </a:xfrm>
          <a:prstGeom prst="rect">
            <a:avLst/>
          </a:prstGeom>
        </p:spPr>
      </p:pic>
      <p:pic>
        <p:nvPicPr>
          <p:cNvPr id="5" name="Image 4" descr="https://lh6.googleusercontent.com/sXlEg5BLbx0_NBCvBNekOqaSPqyEWFPK6bLTnQmgldljEBBq5Vj5LsfUVktUym_Mhhr6SrHmtHXr4f3Xt0ZfYoHSJ4Zmsd5uPyB6c2_kWv3o_QYExLtIm1rAyCIJTlpp4Jb3LHzudeQgZGdZx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381" y="4957567"/>
            <a:ext cx="2086797" cy="16984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33600" y="408026"/>
            <a:ext cx="8748000" cy="508520"/>
          </a:xfrm>
          <a:prstGeom prst="rect">
            <a:avLst/>
          </a:prstGeom>
          <a:extLst/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fr-FR" dirty="0"/>
              <a:t> Land Use Land </a:t>
            </a:r>
            <a:r>
              <a:rPr lang="fr-FR" dirty="0" err="1"/>
              <a:t>Cover</a:t>
            </a:r>
            <a:r>
              <a:rPr lang="fr-FR" dirty="0"/>
              <a:t> </a:t>
            </a:r>
            <a:r>
              <a:rPr lang="fr-FR" dirty="0" err="1"/>
              <a:t>Mapping</a:t>
            </a:r>
            <a:endParaRPr lang="fr-FR" dirty="0"/>
          </a:p>
          <a:p>
            <a:r>
              <a:rPr lang="fr-FR" dirty="0"/>
              <a:t>   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81000" y="1447800"/>
            <a:ext cx="4493597" cy="462647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Exploitation of S2A times series to produce a LULC map using Iota2 (first map in 2018 by </a:t>
            </a:r>
            <a:r>
              <a:rPr lang="en-GB" sz="1400" dirty="0" err="1">
                <a:solidFill>
                  <a:schemeClr val="tx1"/>
                </a:solidFill>
              </a:rPr>
              <a:t>C</a:t>
            </a:r>
            <a:r>
              <a:rPr lang="en-GB" sz="1400" dirty="0" err="1" smtClean="0">
                <a:solidFill>
                  <a:schemeClr val="tx1"/>
                </a:solidFill>
              </a:rPr>
              <a:t>esbio</a:t>
            </a:r>
            <a:r>
              <a:rPr lang="en-GB" sz="1400" dirty="0" smtClean="0">
                <a:solidFill>
                  <a:schemeClr val="tx1"/>
                </a:solidFill>
              </a:rPr>
              <a:t> / CNES)</a:t>
            </a:r>
            <a:endParaRPr lang="en-GB" sz="14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In 2019, developments to improve LULC map with automatic </a:t>
            </a:r>
            <a:r>
              <a:rPr lang="en-GB" sz="1400" dirty="0">
                <a:solidFill>
                  <a:schemeClr val="tx1"/>
                </a:solidFill>
              </a:rPr>
              <a:t>sampling strategies </a:t>
            </a:r>
            <a:r>
              <a:rPr lang="en-GB" sz="1400" dirty="0" smtClean="0">
                <a:solidFill>
                  <a:schemeClr val="tx1"/>
                </a:solidFill>
              </a:rPr>
              <a:t>to discriminate vegetation - high and low - or urban classes - dense or sparse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Objective : production </a:t>
            </a:r>
            <a:r>
              <a:rPr lang="en-GB" sz="1400" dirty="0">
                <a:solidFill>
                  <a:schemeClr val="tx1"/>
                </a:solidFill>
              </a:rPr>
              <a:t>of an annual </a:t>
            </a:r>
            <a:r>
              <a:rPr lang="en-GB" sz="1400" dirty="0" err="1">
                <a:solidFill>
                  <a:schemeClr val="tx1"/>
                </a:solidFill>
              </a:rPr>
              <a:t>landcover</a:t>
            </a:r>
            <a:r>
              <a:rPr lang="en-GB" sz="1400" dirty="0">
                <a:solidFill>
                  <a:schemeClr val="tx1"/>
                </a:solidFill>
              </a:rPr>
              <a:t>/use map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Image 8" descr="https://lh4.googleusercontent.com/jGj-Se_Ax0XsmB2FsRdszHx3Fgp0boQxFDcBv69w1J4KXVtLT-O5VDk2V_yMazVQjExjMzyKcwhCRq7Q6PvUUV9lqN52eBZatd3vlvtif8Kk0stDcpeeL3I9WdUYeTZ8N-n-KZGrre1MC2JzjQ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345" y="3074068"/>
            <a:ext cx="3036870" cy="17163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0" name="Image 9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912" y="1219200"/>
            <a:ext cx="1127096" cy="1761771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489" y="1295400"/>
            <a:ext cx="1034547" cy="17932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59182" y="2100084"/>
            <a:ext cx="815777" cy="5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609061" y="2121351"/>
            <a:ext cx="815777" cy="5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5819346" y="2624620"/>
            <a:ext cx="1789715" cy="4494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424837" y="2624620"/>
            <a:ext cx="431378" cy="4494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867400" y="1295400"/>
            <a:ext cx="4898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2018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1400" y="1295400"/>
            <a:ext cx="4898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8624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828800" y="228600"/>
            <a:ext cx="5943600" cy="396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en-GB" dirty="0"/>
              <a:t>Damaged buildings in </a:t>
            </a:r>
            <a:r>
              <a:rPr lang="en-GB" dirty="0" err="1"/>
              <a:t>Jérémie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End Users Map)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83754"/>
            <a:ext cx="8153400" cy="57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1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7504113" y="6453188"/>
            <a:ext cx="1639887" cy="319087"/>
          </a:xfrm>
        </p:spPr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057400" y="451515"/>
            <a:ext cx="5491716" cy="4335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en-GB" altLang="ja-JP" dirty="0"/>
              <a:t>Local User Workshops #2</a:t>
            </a:r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0212" y="1219200"/>
            <a:ext cx="8957588" cy="369332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sz="2000" b="1" u="sng" dirty="0" smtClean="0">
                <a:solidFill>
                  <a:schemeClr val="tx2"/>
                </a:solidFill>
              </a:rPr>
              <a:t>2</a:t>
            </a:r>
            <a:r>
              <a:rPr lang="fr-FR" sz="2000" b="1" u="sng" baseline="30000" dirty="0" smtClean="0">
                <a:solidFill>
                  <a:schemeClr val="tx2"/>
                </a:solidFill>
              </a:rPr>
              <a:t>nd</a:t>
            </a:r>
            <a:r>
              <a:rPr lang="fr-FR" sz="2000" b="1" u="sng" dirty="0" smtClean="0">
                <a:solidFill>
                  <a:schemeClr val="tx2"/>
                </a:solidFill>
              </a:rPr>
              <a:t> Local User Workshop at Jérémie – April / May 2019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10212" y="1752600"/>
            <a:ext cx="9209267" cy="50004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800" dirty="0" smtClean="0">
                <a:solidFill>
                  <a:srgbClr val="FF0000"/>
                </a:solidFill>
              </a:rPr>
              <a:t>Presence of ASI and CNES</a:t>
            </a:r>
          </a:p>
          <a:p>
            <a:pPr defTabSz="914400"/>
            <a:r>
              <a:rPr lang="en-US" sz="1800" dirty="0" smtClean="0"/>
              <a:t>About 60 participants including :</a:t>
            </a:r>
          </a:p>
          <a:p>
            <a:pPr lvl="1" defTabSz="914400"/>
            <a:r>
              <a:rPr lang="en-US" sz="1800" dirty="0" smtClean="0"/>
              <a:t>The Mayors of </a:t>
            </a:r>
            <a:r>
              <a:rPr lang="en-US" sz="1800" dirty="0" err="1" smtClean="0"/>
              <a:t>Jérémie</a:t>
            </a:r>
            <a:r>
              <a:rPr lang="en-US" sz="1800" dirty="0" smtClean="0"/>
              <a:t> and Dame Marie </a:t>
            </a:r>
          </a:p>
          <a:p>
            <a:pPr lvl="1" defTabSz="914400"/>
            <a:r>
              <a:rPr lang="en-US" sz="1800" dirty="0" err="1" smtClean="0"/>
              <a:t>Marfranc</a:t>
            </a:r>
            <a:r>
              <a:rPr lang="en-US" sz="1800" dirty="0" smtClean="0"/>
              <a:t>, </a:t>
            </a:r>
            <a:r>
              <a:rPr lang="en-US" sz="1800" dirty="0" err="1" smtClean="0"/>
              <a:t>Irois</a:t>
            </a:r>
            <a:r>
              <a:rPr lang="en-US" sz="1800" dirty="0" smtClean="0"/>
              <a:t>, Beaumont municipalities</a:t>
            </a:r>
          </a:p>
          <a:p>
            <a:pPr lvl="1" defTabSz="914400"/>
            <a:r>
              <a:rPr lang="en-US" sz="1800" dirty="0" smtClean="0"/>
              <a:t>UNDP</a:t>
            </a:r>
          </a:p>
          <a:p>
            <a:pPr lvl="1" defTabSz="914400"/>
            <a:r>
              <a:rPr lang="en-US" sz="1800" dirty="0" smtClean="0"/>
              <a:t>Environment Min. / UGP-Macaya</a:t>
            </a:r>
          </a:p>
          <a:p>
            <a:pPr lvl="1" defTabSz="914400"/>
            <a:r>
              <a:rPr lang="en-US" sz="1800" dirty="0" smtClean="0"/>
              <a:t>….</a:t>
            </a:r>
          </a:p>
          <a:p>
            <a:pPr marL="457200" lvl="1" indent="0" defTabSz="914400">
              <a:buNone/>
            </a:pPr>
            <a:endParaRPr lang="en-US" sz="1800" dirty="0" smtClean="0"/>
          </a:p>
          <a:p>
            <a:pPr marL="457200" lvl="1" indent="0" defTabSz="914400">
              <a:buNone/>
            </a:pPr>
            <a:endParaRPr lang="en-US" sz="1800" dirty="0" smtClean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Number of participants x2 compared to last year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Thematic Products Presentations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Awareness of project objectives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Clear commitment of local actors in support of the project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Identification of needs for new version of Copernicus RRM products</a:t>
            </a:r>
            <a:endParaRPr lang="en-US" sz="1800" dirty="0"/>
          </a:p>
        </p:txBody>
      </p:sp>
      <p:sp>
        <p:nvSpPr>
          <p:cNvPr id="7" name="TextBox 4"/>
          <p:cNvSpPr txBox="1"/>
          <p:nvPr/>
        </p:nvSpPr>
        <p:spPr>
          <a:xfrm>
            <a:off x="5518638" y="4657949"/>
            <a:ext cx="35814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Opening</a:t>
            </a:r>
            <a:r>
              <a:rPr kumimoji="0" lang="fr-FR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by CNIGS </a:t>
            </a: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director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691" y="1724071"/>
            <a:ext cx="3937109" cy="29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5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1C7796-189B-984C-B5BB-1D79EA068375}"/>
              </a:ext>
            </a:extLst>
          </p:cNvPr>
          <p:cNvSpPr/>
          <p:nvPr/>
        </p:nvSpPr>
        <p:spPr>
          <a:xfrm>
            <a:off x="225700" y="1503432"/>
            <a:ext cx="876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3CDFB0-DC17-5542-A32E-14CB678ED9A3}"/>
              </a:ext>
            </a:extLst>
          </p:cNvPr>
          <p:cNvSpPr/>
          <p:nvPr/>
        </p:nvSpPr>
        <p:spPr>
          <a:xfrm>
            <a:off x="2057400" y="381000"/>
            <a:ext cx="6151630" cy="4616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Survey (DIS-12)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91D46-F08E-E24D-ABEA-B223F58FF8A0}"/>
              </a:ext>
            </a:extLst>
          </p:cNvPr>
          <p:cNvSpPr txBox="1"/>
          <p:nvPr/>
        </p:nvSpPr>
        <p:spPr>
          <a:xfrm>
            <a:off x="152400" y="1371600"/>
            <a:ext cx="8765900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29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responses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mostly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end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users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to the 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ey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Survey questionnaire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RO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  <a:sym typeface="Arial Bold"/>
              </a:rPr>
              <a:t>products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were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 the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Haitian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context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provided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contribution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 Post-Matthew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recovery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85%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quality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RO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excellent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good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Three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damage to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built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structures, land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cover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environmental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impact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80%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fully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agreed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agreed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fully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met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organization’s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expectations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for the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project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very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large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majority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important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element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pursue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reinforce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short-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training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(one to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two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weeks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) on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EO techniques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04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3702B-9293-024D-9E34-AA30A2BCE6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DA8EE-B87A-CC44-80EA-1BB8B9CF16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295400"/>
            <a:ext cx="8229600" cy="4267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PREFACE	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1.	INTRODUCTION	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1.1	The UN Experience	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1.2	World Bank and the Global Facility for Disaster Reduction and Recovery (GFDRR)	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1.3	EU/EC Copernicus	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1.4	Post-Disaster Needs Assessments	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1.5	Recovery and Peacebuilding Assessments 	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1.6	Generic Recovery Observatory ad hoc Team	6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2.	RECOVERY ISSUES AND EO SATELLITE CONTRIBUTIONS	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dirty="0"/>
              <a:t>2.1	</a:t>
            </a:r>
            <a:r>
              <a:rPr lang="en-US" altLang="ja-JP" sz="1200" dirty="0"/>
              <a:t>Early Recovery and Recovery Planning	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2.2	Recovery Monitoring and Capacity Building	12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3.	CHALLENGES AND LESSONS LEARNED	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dirty="0"/>
              <a:t>3.1	</a:t>
            </a:r>
            <a:r>
              <a:rPr lang="en-US" altLang="ja-JP" sz="1200" dirty="0"/>
              <a:t>Institutional Arrangements	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3.2	Addressing cost of Data and Value Adding	18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3.3	Capacity Building	18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3.4	Satellite Data Limitations	19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4.	IMPLEMENTING MORE SYSTEMATIC EO SATELLITE DATA USE	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5.	ONE STEP FURTHER 	24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Advocacy paper draft circulated to WGDisasters and to WGISS September 2019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CA" sz="1600" b="1" dirty="0">
                <a:solidFill>
                  <a:srgbClr val="FF0000"/>
                </a:solidFill>
              </a:rPr>
              <a:t>Text to be e-published by GFDRR in fall 2019</a:t>
            </a:r>
            <a:endParaRPr lang="it-IT" sz="1600" b="1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CA1B6-CA28-4545-9939-BF6EE45E14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62600" cy="533400"/>
          </a:xfrm>
        </p:spPr>
        <p:txBody>
          <a:bodyPr/>
          <a:lstStyle/>
          <a:p>
            <a:pPr defTabSz="457200"/>
            <a:r>
              <a:rPr lang="en-US" dirty="0"/>
              <a:t>Advocacy Paper </a:t>
            </a:r>
            <a:r>
              <a:rPr lang="en-US" dirty="0" err="1"/>
              <a:t>ToC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52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615" y="4132620"/>
            <a:ext cx="4010054" cy="27218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20467" y="5996199"/>
            <a:ext cx="1537716" cy="7386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(Forecast)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727" y="1226832"/>
            <a:ext cx="3925942" cy="266480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067" y="1587145"/>
            <a:ext cx="2175933" cy="21759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65642" y="1226831"/>
            <a:ext cx="4041752" cy="26648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" descr="http://blogs.agu.org/landslideblog/files/2011/01/11_01-Nova-Friburgo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42" y="4115549"/>
            <a:ext cx="4041752" cy="26945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7134" y="5919999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4951" y="1301111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(Type, Activity)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20467" y="1347999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(Displacement, 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Mechanism)</a:t>
            </a:r>
          </a:p>
        </p:txBody>
      </p:sp>
      <p:pic>
        <p:nvPicPr>
          <p:cNvPr id="2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62" y="1895069"/>
            <a:ext cx="3885996" cy="373602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42" y="6496289"/>
            <a:ext cx="359420" cy="359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5240" y="421580"/>
            <a:ext cx="5622750" cy="4616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/>
              <a:t>Landslide </a:t>
            </a:r>
            <a:r>
              <a:rPr lang="en-US" dirty="0" smtClean="0"/>
              <a:t>Pilot </a:t>
            </a:r>
            <a:r>
              <a:rPr lang="en-US" dirty="0"/>
              <a:t>update (DIS-16)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7060" y="4906212"/>
            <a:ext cx="2198038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Precipitation</a:t>
            </a:r>
          </a:p>
          <a:p>
            <a:r>
              <a:rPr lang="en-US" sz="1800" dirty="0"/>
              <a:t>Earthquake triggers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9930" y="2290535"/>
            <a:ext cx="2568253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SAR Sensors, Optical image tracking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043" y="2289680"/>
            <a:ext cx="2020757" cy="1200329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Fusion of multiple sensors and techniques (in situ and remote)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308" y="4734657"/>
            <a:ext cx="2283666" cy="923330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Optical data, </a:t>
            </a:r>
          </a:p>
          <a:p>
            <a:r>
              <a:rPr lang="en-US" sz="1800" dirty="0"/>
              <a:t>Citizen Science and Inventory sharing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521041" y="2844394"/>
            <a:ext cx="18614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Landslide </a:t>
            </a:r>
          </a:p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28422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17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399" y="400214"/>
            <a:ext cx="4953000" cy="533400"/>
          </a:xfrm>
        </p:spPr>
        <p:txBody>
          <a:bodyPr/>
          <a:lstStyle/>
          <a:p>
            <a:pPr defTabSz="457200"/>
            <a:r>
              <a:rPr lang="en-US" dirty="0"/>
              <a:t>Landslide </a:t>
            </a:r>
            <a:r>
              <a:rPr lang="en-US" dirty="0" smtClean="0"/>
              <a:t>pilot – Test Sites</a:t>
            </a:r>
            <a:endParaRPr lang="en-US" dirty="0"/>
          </a:p>
        </p:txBody>
      </p:sp>
      <p:sp>
        <p:nvSpPr>
          <p:cNvPr id="27" name="Rettangolo 26"/>
          <p:cNvSpPr/>
          <p:nvPr/>
        </p:nvSpPr>
        <p:spPr>
          <a:xfrm>
            <a:off x="381000" y="4515768"/>
            <a:ext cx="8534400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Continuation of data provision from Space Agencies 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Results 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on Nepal, Pacific Northwest, Africa, Caribbean and China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Ongoing research in the study sites to develop new methodologies for processing SAR and optical data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Launch of https://landslides.nasa.gov and work with the GEP have greatly expanded the potential for inventories being shared across geographic </a:t>
            </a:r>
            <a:r>
              <a:rPr lang="en-US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areas</a:t>
            </a:r>
            <a:endParaRPr lang="en-US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55734" y="1262462"/>
            <a:ext cx="7956331" cy="3107382"/>
            <a:chOff x="0" y="2057400"/>
            <a:chExt cx="9144000" cy="3810000"/>
          </a:xfrm>
        </p:grpSpPr>
        <p:grpSp>
          <p:nvGrpSpPr>
            <p:cNvPr id="28" name="Grouper 10"/>
            <p:cNvGrpSpPr/>
            <p:nvPr/>
          </p:nvGrpSpPr>
          <p:grpSpPr>
            <a:xfrm>
              <a:off x="0" y="2057400"/>
              <a:ext cx="9144000" cy="3810000"/>
              <a:chOff x="0" y="1447800"/>
              <a:chExt cx="9144000" cy="3810000"/>
            </a:xfrm>
          </p:grpSpPr>
          <p:sp>
            <p:nvSpPr>
              <p:cNvPr id="29" name="Rectangle 11"/>
              <p:cNvSpPr/>
              <p:nvPr/>
            </p:nvSpPr>
            <p:spPr>
              <a:xfrm>
                <a:off x="0" y="1447800"/>
                <a:ext cx="9144000" cy="381000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endParaRPr>
              </a:p>
            </p:txBody>
          </p:sp>
          <p:grpSp>
            <p:nvGrpSpPr>
              <p:cNvPr id="30" name="Grouper 12"/>
              <p:cNvGrpSpPr/>
              <p:nvPr/>
            </p:nvGrpSpPr>
            <p:grpSpPr>
              <a:xfrm>
                <a:off x="165100" y="1524000"/>
                <a:ext cx="8826500" cy="3665989"/>
                <a:chOff x="241300" y="914400"/>
                <a:chExt cx="8826500" cy="3665989"/>
              </a:xfrm>
            </p:grpSpPr>
            <p:pic>
              <p:nvPicPr>
                <p:cNvPr id="45" name="Image 30" descr="Capture d’écran 2018-06-27 à 11.26.27.jpg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1300" y="914400"/>
                  <a:ext cx="8826500" cy="3665989"/>
                </a:xfrm>
                <a:prstGeom prst="rect">
                  <a:avLst/>
                </a:prstGeom>
              </p:spPr>
            </p:pic>
            <p:grpSp>
              <p:nvGrpSpPr>
                <p:cNvPr id="46" name="Grouper 31"/>
                <p:cNvGrpSpPr/>
                <p:nvPr/>
              </p:nvGrpSpPr>
              <p:grpSpPr>
                <a:xfrm>
                  <a:off x="304800" y="2743200"/>
                  <a:ext cx="2133600" cy="1828800"/>
                  <a:chOff x="304800" y="2743200"/>
                  <a:chExt cx="2133600" cy="1828800"/>
                </a:xfrm>
              </p:grpSpPr>
              <p:sp>
                <p:nvSpPr>
                  <p:cNvPr id="48" name="Rectangle 33"/>
                  <p:cNvSpPr/>
                  <p:nvPr/>
                </p:nvSpPr>
                <p:spPr>
                  <a:xfrm>
                    <a:off x="304800" y="2743200"/>
                    <a:ext cx="1600200" cy="1828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Rectangle 34"/>
                  <p:cNvSpPr/>
                  <p:nvPr/>
                </p:nvSpPr>
                <p:spPr>
                  <a:xfrm>
                    <a:off x="838200" y="2895600"/>
                    <a:ext cx="1600200" cy="304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47" name="Image 32" descr="Capture d’écran 2018-06-27 à 11.26.37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" y="2590800"/>
                  <a:ext cx="965200" cy="1076569"/>
                </a:xfrm>
                <a:prstGeom prst="rect">
                  <a:avLst/>
                </a:prstGeom>
              </p:spPr>
            </p:pic>
          </p:grpSp>
          <p:sp>
            <p:nvSpPr>
              <p:cNvPr id="31" name="ZoneTexte 13"/>
              <p:cNvSpPr txBox="1"/>
              <p:nvPr/>
            </p:nvSpPr>
            <p:spPr>
              <a:xfrm>
                <a:off x="422210" y="4259759"/>
                <a:ext cx="163519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 smtClean="0"/>
                  <a:t>Global </a:t>
                </a:r>
                <a:r>
                  <a:rPr lang="fr-FR" sz="1100" b="1" dirty="0" err="1" smtClean="0"/>
                  <a:t>Landslide</a:t>
                </a:r>
                <a:r>
                  <a:rPr lang="fr-FR" sz="1100" b="1" dirty="0" smtClean="0"/>
                  <a:t> </a:t>
                </a:r>
                <a:r>
                  <a:rPr lang="fr-FR" sz="1100" b="1" dirty="0" err="1" smtClean="0"/>
                  <a:t>Susceptibility</a:t>
                </a:r>
                <a:endParaRPr lang="fr-FR" sz="1100" b="1" dirty="0" smtClean="0"/>
              </a:p>
              <a:p>
                <a:r>
                  <a:rPr lang="fr-FR" sz="1100" b="1" dirty="0" smtClean="0"/>
                  <a:t>1:2M</a:t>
                </a:r>
                <a:endParaRPr lang="fr-FR" sz="1100" b="1" dirty="0"/>
              </a:p>
            </p:txBody>
          </p:sp>
          <p:sp>
            <p:nvSpPr>
              <p:cNvPr id="32" name="ZoneTexte 14"/>
              <p:cNvSpPr txBox="1"/>
              <p:nvPr/>
            </p:nvSpPr>
            <p:spPr>
              <a:xfrm>
                <a:off x="76200" y="5026968"/>
                <a:ext cx="1685809" cy="2308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/>
                  <a:t>Stanley &amp; </a:t>
                </a:r>
                <a:r>
                  <a:rPr lang="fr-FR" sz="900" dirty="0" err="1" smtClean="0"/>
                  <a:t>Kirschbaum</a:t>
                </a:r>
                <a:r>
                  <a:rPr lang="fr-FR" sz="900" dirty="0" smtClean="0"/>
                  <a:t> (2015)</a:t>
                </a:r>
                <a:endParaRPr lang="fr-FR" sz="900" dirty="0"/>
              </a:p>
            </p:txBody>
          </p:sp>
          <p:sp>
            <p:nvSpPr>
              <p:cNvPr id="33" name="Rectangle 15"/>
              <p:cNvSpPr/>
              <p:nvPr/>
            </p:nvSpPr>
            <p:spPr>
              <a:xfrm>
                <a:off x="2514600" y="29718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16"/>
              <p:cNvSpPr txBox="1"/>
              <p:nvPr/>
            </p:nvSpPr>
            <p:spPr>
              <a:xfrm>
                <a:off x="2514600" y="2694801"/>
                <a:ext cx="80598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Caribbean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35" name="Rectangle 17"/>
              <p:cNvSpPr/>
              <p:nvPr/>
            </p:nvSpPr>
            <p:spPr>
              <a:xfrm>
                <a:off x="5334000" y="3733800"/>
                <a:ext cx="3048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18"/>
              <p:cNvSpPr txBox="1"/>
              <p:nvPr/>
            </p:nvSpPr>
            <p:spPr>
              <a:xfrm>
                <a:off x="5638800" y="3810000"/>
                <a:ext cx="46153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EAR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37" name="Grouper 19"/>
              <p:cNvGrpSpPr/>
              <p:nvPr/>
            </p:nvGrpSpPr>
            <p:grpSpPr>
              <a:xfrm>
                <a:off x="6172200" y="4572000"/>
                <a:ext cx="1447800" cy="609600"/>
                <a:chOff x="6858000" y="5638800"/>
                <a:chExt cx="1447800" cy="609600"/>
              </a:xfrm>
            </p:grpSpPr>
            <p:sp>
              <p:nvSpPr>
                <p:cNvPr id="42" name="Rectangle 26"/>
                <p:cNvSpPr/>
                <p:nvPr/>
              </p:nvSpPr>
              <p:spPr>
                <a:xfrm>
                  <a:off x="6858000" y="5638800"/>
                  <a:ext cx="1447800" cy="60960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43" name="Rectangle 28"/>
                <p:cNvSpPr/>
                <p:nvPr/>
              </p:nvSpPr>
              <p:spPr>
                <a:xfrm>
                  <a:off x="7696200" y="5638800"/>
                  <a:ext cx="457200" cy="152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Rectangle 29"/>
                <p:cNvSpPr/>
                <p:nvPr/>
              </p:nvSpPr>
              <p:spPr>
                <a:xfrm>
                  <a:off x="8001000" y="5791200"/>
                  <a:ext cx="3048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8" name="Rectangle 20"/>
              <p:cNvSpPr/>
              <p:nvPr/>
            </p:nvSpPr>
            <p:spPr>
              <a:xfrm>
                <a:off x="6629400" y="26670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21"/>
              <p:cNvSpPr txBox="1"/>
              <p:nvPr/>
            </p:nvSpPr>
            <p:spPr>
              <a:xfrm>
                <a:off x="6705600" y="23622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Nepal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40" name="Rectangle 22"/>
              <p:cNvSpPr/>
              <p:nvPr/>
            </p:nvSpPr>
            <p:spPr>
              <a:xfrm>
                <a:off x="7696200" y="2133600"/>
                <a:ext cx="762000" cy="5334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23"/>
              <p:cNvSpPr txBox="1"/>
              <p:nvPr/>
            </p:nvSpPr>
            <p:spPr>
              <a:xfrm>
                <a:off x="8534400" y="24384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China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50" name="Rectangle 37"/>
            <p:cNvSpPr/>
            <p:nvPr/>
          </p:nvSpPr>
          <p:spPr>
            <a:xfrm>
              <a:off x="1295400" y="2895600"/>
              <a:ext cx="304800" cy="381000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38"/>
            <p:cNvSpPr txBox="1"/>
            <p:nvPr/>
          </p:nvSpPr>
          <p:spPr>
            <a:xfrm>
              <a:off x="762000" y="2819400"/>
              <a:ext cx="5052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800000"/>
                  </a:solidFill>
                </a:rPr>
                <a:t>PNW</a:t>
              </a:r>
              <a:endParaRPr lang="fr-FR" sz="105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672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905000" y="270655"/>
            <a:ext cx="5908104" cy="789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ALADIM service: automatic landslide detection and inventory mapping</a:t>
            </a:r>
            <a:endParaRPr lang="en-US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1000" y="1286470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 Narrow"/>
                <a:cs typeface="Arial Narrow"/>
              </a:rPr>
              <a:t>Available</a:t>
            </a:r>
            <a:r>
              <a:rPr lang="fr-FR" b="1" dirty="0">
                <a:solidFill>
                  <a:srgbClr val="000000"/>
                </a:solidFill>
                <a:latin typeface="Arial Narrow"/>
                <a:cs typeface="Arial Narrow"/>
              </a:rPr>
              <a:t> on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                                          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  <a:sym typeface="Wingdings"/>
              </a:rPr>
              <a:t>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Arial Narrow"/>
                <a:cs typeface="Arial Narrow"/>
              </a:rPr>
              <a:t>ALADIM-S2 and ALADIM-VHR</a:t>
            </a:r>
          </a:p>
        </p:txBody>
      </p:sp>
      <p:pic>
        <p:nvPicPr>
          <p:cNvPr id="2" name="Image 1" descr="Capture d’écran 2019-05-15 à 08.17.49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2362200"/>
            <a:ext cx="911297" cy="1054680"/>
          </a:xfrm>
          <a:prstGeom prst="rect">
            <a:avLst/>
          </a:prstGeom>
        </p:spPr>
      </p:pic>
      <p:pic>
        <p:nvPicPr>
          <p:cNvPr id="3" name="Image 2" descr="Capture d’écran 2019-05-15 à 08.17.1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419600"/>
            <a:ext cx="1466981" cy="1987967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7" name="Image 6" descr="Capture d’écran 2019-05-15 à 08.19.2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274290"/>
            <a:ext cx="1984791" cy="478310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2400" y="1906320"/>
            <a:ext cx="4819292" cy="2175041"/>
            <a:chOff x="152400" y="1906320"/>
            <a:chExt cx="4819292" cy="2175041"/>
          </a:xfr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grpSpPr>
        <p:pic>
          <p:nvPicPr>
            <p:cNvPr id="5" name="Image 4" descr="Capture d’écran 2019-05-15 à 08.19.24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1906320"/>
              <a:ext cx="4819292" cy="1389244"/>
            </a:xfrm>
            <a:prstGeom prst="rect">
              <a:avLst/>
            </a:prstGeom>
          </p:spPr>
        </p:pic>
        <p:pic>
          <p:nvPicPr>
            <p:cNvPr id="8" name="Image 7" descr="Capture d’écran 2019-05-15 à 08.19.24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3276600"/>
              <a:ext cx="4819292" cy="804761"/>
            </a:xfrm>
            <a:prstGeom prst="rect">
              <a:avLst/>
            </a:prstGeom>
          </p:spPr>
        </p:pic>
      </p:grpSp>
      <p:pic>
        <p:nvPicPr>
          <p:cNvPr id="9" name="Image 8" descr="Capture d’écran 2019-05-15 à 08.17.3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4191000"/>
            <a:ext cx="4629745" cy="2514600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2" name="Flèche vers la droite 11"/>
          <p:cNvSpPr/>
          <p:nvPr/>
        </p:nvSpPr>
        <p:spPr>
          <a:xfrm rot="2093131">
            <a:off x="1143000" y="4191000"/>
            <a:ext cx="533400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Flèche vers la droite 13"/>
          <p:cNvSpPr/>
          <p:nvPr/>
        </p:nvSpPr>
        <p:spPr>
          <a:xfrm>
            <a:off x="3352800" y="5084996"/>
            <a:ext cx="533400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8600" y="4572000"/>
            <a:ext cx="13643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Service </a:t>
            </a:r>
            <a:r>
              <a:rPr kumimoji="0" lang="fr-FR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selection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09018" y="5358827"/>
            <a:ext cx="6533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Service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use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6543388"/>
            <a:ext cx="41910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Aline </a:t>
            </a:r>
            <a:r>
              <a:rPr lang="en-US" sz="1400" dirty="0" err="1"/>
              <a:t>Déprez</a:t>
            </a:r>
            <a:r>
              <a:rPr lang="en-US" sz="1400" dirty="0"/>
              <a:t>/Jean-Philippe </a:t>
            </a:r>
            <a:r>
              <a:rPr lang="en-US" sz="1400" dirty="0" err="1"/>
              <a:t>Malet</a:t>
            </a:r>
            <a:r>
              <a:rPr lang="en-US" sz="1400" dirty="0"/>
              <a:t> (CNRS/EOST)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0306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pal_pleiade_2016_tile_2_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3000"/>
            <a:ext cx="8001000" cy="5657964"/>
          </a:xfrm>
          <a:prstGeom prst="rect">
            <a:avLst/>
          </a:prstGeom>
        </p:spPr>
      </p:pic>
      <p:pic>
        <p:nvPicPr>
          <p:cNvPr id="2" name="Picture 1" descr="nepal_pleiade_2016_tile_2_all_result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3000"/>
            <a:ext cx="8002747" cy="565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23108" y="5012562"/>
            <a:ext cx="609600" cy="381000"/>
          </a:xfrm>
          <a:prstGeom prst="rect">
            <a:avLst/>
          </a:prstGeom>
          <a:noFill/>
          <a:ln w="53975" cap="rnd">
            <a:solidFill>
              <a:srgbClr val="21FF06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 w="76200" cmpd="sng">
                <a:solidFill>
                  <a:srgbClr val="000000"/>
                </a:solidFill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01895" y="2049507"/>
            <a:ext cx="317490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Nepal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/ Pléiades data </a:t>
            </a:r>
            <a:r>
              <a:rPr kumimoji="0" lang="mr-IN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–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Thrishuli</a:t>
            </a:r>
            <a:r>
              <a:rPr kumimoji="0" lang="fr-FR" sz="1400" b="0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400" b="0" i="0" u="none" strike="noStrike" cap="none" spc="0" normalizeH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valley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3600" y="6019800"/>
            <a:ext cx="2334483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Landslide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detection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with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ALADIM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0" y="6543388"/>
            <a:ext cx="41910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Aline </a:t>
            </a:r>
            <a:r>
              <a:rPr lang="en-US" sz="1400" dirty="0" err="1"/>
              <a:t>Déprez</a:t>
            </a:r>
            <a:r>
              <a:rPr lang="en-US" sz="1400" dirty="0"/>
              <a:t>/Jean-Philippe </a:t>
            </a:r>
            <a:r>
              <a:rPr lang="en-US" sz="1400" dirty="0" err="1"/>
              <a:t>Malet</a:t>
            </a:r>
            <a:r>
              <a:rPr lang="en-US" sz="1400" dirty="0"/>
              <a:t> (CNRS/EOST)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05000" y="270655"/>
            <a:ext cx="5908104" cy="789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ALADIM service: automatic landslide detection and inventory mapping</a:t>
            </a:r>
            <a:endParaRPr lang="en-US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56247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Key activities from </a:t>
            </a:r>
            <a:r>
              <a:rPr lang="en-US" sz="2400" dirty="0" smtClean="0"/>
              <a:t>2019</a:t>
            </a:r>
          </a:p>
          <a:p>
            <a:r>
              <a:rPr lang="en-US" sz="2400" dirty="0" smtClean="0"/>
              <a:t>Updated </a:t>
            </a:r>
            <a:r>
              <a:rPr lang="en-US" sz="2400" dirty="0"/>
              <a:t>Terms of Reference (For Endorsement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Vice-Chair Nomination (For Endorsement)</a:t>
            </a:r>
            <a:endParaRPr lang="en-US" sz="2400" dirty="0"/>
          </a:p>
          <a:p>
            <a:r>
              <a:rPr lang="en-US" sz="2400" dirty="0" smtClean="0"/>
              <a:t>Handover </a:t>
            </a:r>
            <a:r>
              <a:rPr lang="en-US" sz="2400" dirty="0"/>
              <a:t>to the New </a:t>
            </a:r>
            <a:r>
              <a:rPr lang="en-US" sz="2400" dirty="0" err="1"/>
              <a:t>WGDisasters</a:t>
            </a:r>
            <a:r>
              <a:rPr lang="en-US" sz="2400" dirty="0"/>
              <a:t> </a:t>
            </a:r>
            <a:r>
              <a:rPr lang="en-US" sz="2400" dirty="0" smtClean="0"/>
              <a:t>Chair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(*) For deliverables status refer to the </a:t>
            </a:r>
            <a:r>
              <a:rPr lang="en-US" sz="2400" dirty="0" err="1" smtClean="0"/>
              <a:t>Wokplan</a:t>
            </a:r>
            <a:r>
              <a:rPr lang="en-US" sz="2400" dirty="0" smtClean="0"/>
              <a:t> Progress Report (see 1.4 S. Hosford presentation).</a:t>
            </a:r>
          </a:p>
          <a:p>
            <a:pPr marL="0" indent="0">
              <a:buNone/>
            </a:pPr>
            <a:r>
              <a:rPr lang="en-US" sz="2400" dirty="0" smtClean="0"/>
              <a:t>(**) No open actions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WG </a:t>
            </a:r>
            <a:r>
              <a:rPr lang="it-IT" dirty="0" err="1" smtClean="0"/>
              <a:t>Disasters</a:t>
            </a:r>
            <a:r>
              <a:rPr lang="it-IT" dirty="0" smtClean="0"/>
              <a:t> report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0205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ozambique_results_zone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828800"/>
            <a:ext cx="6781800" cy="44762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1447800"/>
            <a:ext cx="80772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imCLASS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results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landslides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+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probability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of classification</a:t>
            </a:r>
            <a:endParaRPr kumimoji="0" lang="fr-FR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Computation: 1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hour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for 1 S2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tile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-&gt; 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for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this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sub-region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/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experiment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, 550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landslides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detected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mr-IN" dirty="0">
                <a:solidFill>
                  <a:srgbClr val="000000"/>
                </a:solidFill>
                <a:latin typeface="Arial Narrow"/>
                <a:cs typeface="Arial Narrow"/>
              </a:rPr>
              <a:t>…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.. 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Zone 1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248400" cy="666289"/>
          </a:xfr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Mozambique</a:t>
            </a:r>
            <a:br>
              <a:rPr lang="fr-FR" sz="2400" dirty="0" smtClean="0">
                <a:solidFill>
                  <a:schemeClr val="bg1"/>
                </a:solidFill>
                <a:latin typeface="+mj-lt"/>
              </a:rPr>
            </a:b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cyclone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dai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march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2019, S2 data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6273227"/>
            <a:ext cx="700884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ESA/LPS317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Deprez et al.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ImClass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: A user-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tailored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 Image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CLASSification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 service for land surface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mapping</a:t>
            </a:r>
            <a:endParaRPr kumimoji="0" lang="fr-FR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09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505074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Volcano Demonstrator  </a:t>
            </a:r>
          </a:p>
        </p:txBody>
      </p:sp>
      <p:sp>
        <p:nvSpPr>
          <p:cNvPr id="20" name="Shape 10">
            <a:extLst>
              <a:ext uri="{FF2B5EF4-FFF2-40B4-BE49-F238E27FC236}">
                <a16:creationId xmlns:a16="http://schemas.microsoft.com/office/drawing/2014/main" id="{2DF6D259-346D-4F49-A5A8-EA455F03C0D2}"/>
              </a:ext>
            </a:extLst>
          </p:cNvPr>
          <p:cNvSpPr txBox="1">
            <a:spLocks/>
          </p:cNvSpPr>
          <p:nvPr/>
        </p:nvSpPr>
        <p:spPr>
          <a:xfrm>
            <a:off x="230597" y="1371600"/>
            <a:ext cx="4079036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Leads: 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S.Ebmeier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(Univ. Leeds, UK)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M.Poland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(USGS, USA)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 Lead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M.Pritchard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(Cornell Univ., USA)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J.Biggs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(Univ. Bristol, UK)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 Leads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Y.Aoki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(Univ. Tokyo, Japan)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I.Hamling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(GNS Science, NZ)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BDE2A-1349-4247-A368-A1B6944218A4}"/>
              </a:ext>
            </a:extLst>
          </p:cNvPr>
          <p:cNvGrpSpPr/>
          <p:nvPr/>
        </p:nvGrpSpPr>
        <p:grpSpPr>
          <a:xfrm>
            <a:off x="4263918" y="1643789"/>
            <a:ext cx="4648201" cy="2754973"/>
            <a:chOff x="76200" y="1219200"/>
            <a:chExt cx="8458200" cy="4917122"/>
          </a:xfrm>
          <a:solidFill>
            <a:schemeClr val="bg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0AC4F2-DCFC-0745-8DDD-5CACC4D033A4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1219200"/>
              <a:ext cx="8458200" cy="4917122"/>
            </a:xfrm>
            <a:prstGeom prst="rect">
              <a:avLst/>
            </a:prstGeom>
            <a:grpFill/>
            <a:ln w="12700">
              <a:solidFill>
                <a:schemeClr val="accent6"/>
              </a:solidFill>
            </a:ln>
          </p:spPr>
        </p:pic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AE22A81-6AC9-5C4B-B9BF-E8B8C40F0D7D}"/>
                </a:ext>
              </a:extLst>
            </p:cNvPr>
            <p:cNvSpPr/>
            <p:nvPr/>
          </p:nvSpPr>
          <p:spPr>
            <a:xfrm>
              <a:off x="1473158" y="2869753"/>
              <a:ext cx="1512495" cy="2457805"/>
            </a:xfrm>
            <a:custGeom>
              <a:avLst/>
              <a:gdLst>
                <a:gd name="connsiteX0" fmla="*/ 168812 w 2025747"/>
                <a:gd name="connsiteY0" fmla="*/ 0 h 3291840"/>
                <a:gd name="connsiteX1" fmla="*/ 168812 w 2025747"/>
                <a:gd name="connsiteY1" fmla="*/ 56270 h 3291840"/>
                <a:gd name="connsiteX2" fmla="*/ 0 w 2025747"/>
                <a:gd name="connsiteY2" fmla="*/ 98473 h 3291840"/>
                <a:gd name="connsiteX3" fmla="*/ 379827 w 2025747"/>
                <a:gd name="connsiteY3" fmla="*/ 731520 h 3291840"/>
                <a:gd name="connsiteX4" fmla="*/ 801858 w 2025747"/>
                <a:gd name="connsiteY4" fmla="*/ 1125415 h 3291840"/>
                <a:gd name="connsiteX5" fmla="*/ 1181686 w 2025747"/>
                <a:gd name="connsiteY5" fmla="*/ 1885070 h 3291840"/>
                <a:gd name="connsiteX6" fmla="*/ 1434904 w 2025747"/>
                <a:gd name="connsiteY6" fmla="*/ 3277772 h 3291840"/>
                <a:gd name="connsiteX7" fmla="*/ 1674055 w 2025747"/>
                <a:gd name="connsiteY7" fmla="*/ 3291840 h 3291840"/>
                <a:gd name="connsiteX8" fmla="*/ 1800664 w 2025747"/>
                <a:gd name="connsiteY8" fmla="*/ 3108960 h 3291840"/>
                <a:gd name="connsiteX9" fmla="*/ 1702190 w 2025747"/>
                <a:gd name="connsiteY9" fmla="*/ 2883877 h 3291840"/>
                <a:gd name="connsiteX10" fmla="*/ 1659987 w 2025747"/>
                <a:gd name="connsiteY10" fmla="*/ 2475913 h 3291840"/>
                <a:gd name="connsiteX11" fmla="*/ 1856935 w 2025747"/>
                <a:gd name="connsiteY11" fmla="*/ 1814732 h 3291840"/>
                <a:gd name="connsiteX12" fmla="*/ 1885070 w 2025747"/>
                <a:gd name="connsiteY12" fmla="*/ 1617784 h 3291840"/>
                <a:gd name="connsiteX13" fmla="*/ 1491175 w 2025747"/>
                <a:gd name="connsiteY13" fmla="*/ 1181686 h 3291840"/>
                <a:gd name="connsiteX14" fmla="*/ 1772529 w 2025747"/>
                <a:gd name="connsiteY14" fmla="*/ 956603 h 3291840"/>
                <a:gd name="connsiteX15" fmla="*/ 2025747 w 2025747"/>
                <a:gd name="connsiteY15" fmla="*/ 773723 h 3291840"/>
                <a:gd name="connsiteX16" fmla="*/ 2011680 w 2025747"/>
                <a:gd name="connsiteY16" fmla="*/ 548640 h 3291840"/>
                <a:gd name="connsiteX17" fmla="*/ 1871003 w 2025747"/>
                <a:gd name="connsiteY17" fmla="*/ 407963 h 3291840"/>
                <a:gd name="connsiteX18" fmla="*/ 1364566 w 2025747"/>
                <a:gd name="connsiteY18" fmla="*/ 675249 h 3291840"/>
                <a:gd name="connsiteX19" fmla="*/ 1026941 w 2025747"/>
                <a:gd name="connsiteY19" fmla="*/ 450166 h 3291840"/>
                <a:gd name="connsiteX20" fmla="*/ 562707 w 2025747"/>
                <a:gd name="connsiteY20" fmla="*/ 196947 h 3291840"/>
                <a:gd name="connsiteX21" fmla="*/ 422030 w 2025747"/>
                <a:gd name="connsiteY21" fmla="*/ 112541 h 3291840"/>
                <a:gd name="connsiteX22" fmla="*/ 168812 w 2025747"/>
                <a:gd name="connsiteY22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25747" h="3291840">
                  <a:moveTo>
                    <a:pt x="168812" y="0"/>
                  </a:moveTo>
                  <a:lnTo>
                    <a:pt x="168812" y="56270"/>
                  </a:lnTo>
                  <a:lnTo>
                    <a:pt x="0" y="98473"/>
                  </a:lnTo>
                  <a:lnTo>
                    <a:pt x="379827" y="731520"/>
                  </a:lnTo>
                  <a:lnTo>
                    <a:pt x="801858" y="1125415"/>
                  </a:lnTo>
                  <a:lnTo>
                    <a:pt x="1181686" y="1885070"/>
                  </a:lnTo>
                  <a:lnTo>
                    <a:pt x="1434904" y="3277772"/>
                  </a:lnTo>
                  <a:lnTo>
                    <a:pt x="1674055" y="3291840"/>
                  </a:lnTo>
                  <a:lnTo>
                    <a:pt x="1800664" y="3108960"/>
                  </a:lnTo>
                  <a:lnTo>
                    <a:pt x="1702190" y="2883877"/>
                  </a:lnTo>
                  <a:lnTo>
                    <a:pt x="1659987" y="2475913"/>
                  </a:lnTo>
                  <a:lnTo>
                    <a:pt x="1856935" y="1814732"/>
                  </a:lnTo>
                  <a:lnTo>
                    <a:pt x="1885070" y="1617784"/>
                  </a:lnTo>
                  <a:lnTo>
                    <a:pt x="1491175" y="1181686"/>
                  </a:lnTo>
                  <a:lnTo>
                    <a:pt x="1772529" y="956603"/>
                  </a:lnTo>
                  <a:lnTo>
                    <a:pt x="2025747" y="773723"/>
                  </a:lnTo>
                  <a:lnTo>
                    <a:pt x="2011680" y="548640"/>
                  </a:lnTo>
                  <a:lnTo>
                    <a:pt x="1871003" y="407963"/>
                  </a:lnTo>
                  <a:lnTo>
                    <a:pt x="1364566" y="675249"/>
                  </a:lnTo>
                  <a:lnTo>
                    <a:pt x="1026941" y="450166"/>
                  </a:lnTo>
                  <a:lnTo>
                    <a:pt x="562707" y="196947"/>
                  </a:lnTo>
                  <a:lnTo>
                    <a:pt x="422030" y="112541"/>
                  </a:lnTo>
                  <a:lnTo>
                    <a:pt x="168812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ABD6C-F2AC-CA43-8203-61B0F2D71E1F}"/>
                </a:ext>
              </a:extLst>
            </p:cNvPr>
            <p:cNvSpPr/>
            <p:nvPr/>
          </p:nvSpPr>
          <p:spPr>
            <a:xfrm>
              <a:off x="6420277" y="2985290"/>
              <a:ext cx="2006156" cy="1428468"/>
            </a:xfrm>
            <a:custGeom>
              <a:avLst/>
              <a:gdLst>
                <a:gd name="connsiteX0" fmla="*/ 2489981 w 2686929"/>
                <a:gd name="connsiteY0" fmla="*/ 1913206 h 1913206"/>
                <a:gd name="connsiteX1" fmla="*/ 2686929 w 2686929"/>
                <a:gd name="connsiteY1" fmla="*/ 1688123 h 1913206"/>
                <a:gd name="connsiteX2" fmla="*/ 2447778 w 2686929"/>
                <a:gd name="connsiteY2" fmla="*/ 1167619 h 1913206"/>
                <a:gd name="connsiteX3" fmla="*/ 2152357 w 2686929"/>
                <a:gd name="connsiteY3" fmla="*/ 1012874 h 1913206"/>
                <a:gd name="connsiteX4" fmla="*/ 1856935 w 2686929"/>
                <a:gd name="connsiteY4" fmla="*/ 914400 h 1913206"/>
                <a:gd name="connsiteX5" fmla="*/ 1589649 w 2686929"/>
                <a:gd name="connsiteY5" fmla="*/ 900333 h 1913206"/>
                <a:gd name="connsiteX6" fmla="*/ 1294227 w 2686929"/>
                <a:gd name="connsiteY6" fmla="*/ 872197 h 1913206"/>
                <a:gd name="connsiteX7" fmla="*/ 1209821 w 2686929"/>
                <a:gd name="connsiteY7" fmla="*/ 590843 h 1913206"/>
                <a:gd name="connsiteX8" fmla="*/ 1111347 w 2686929"/>
                <a:gd name="connsiteY8" fmla="*/ 365760 h 1913206"/>
                <a:gd name="connsiteX9" fmla="*/ 1111347 w 2686929"/>
                <a:gd name="connsiteY9" fmla="*/ 140677 h 1913206"/>
                <a:gd name="connsiteX10" fmla="*/ 1055077 w 2686929"/>
                <a:gd name="connsiteY10" fmla="*/ 0 h 1913206"/>
                <a:gd name="connsiteX11" fmla="*/ 914400 w 2686929"/>
                <a:gd name="connsiteY11" fmla="*/ 0 h 1913206"/>
                <a:gd name="connsiteX12" fmla="*/ 829993 w 2686929"/>
                <a:gd name="connsiteY12" fmla="*/ 196948 h 1913206"/>
                <a:gd name="connsiteX13" fmla="*/ 829993 w 2686929"/>
                <a:gd name="connsiteY13" fmla="*/ 436099 h 1913206"/>
                <a:gd name="connsiteX14" fmla="*/ 872197 w 2686929"/>
                <a:gd name="connsiteY14" fmla="*/ 604911 h 1913206"/>
                <a:gd name="connsiteX15" fmla="*/ 773723 w 2686929"/>
                <a:gd name="connsiteY15" fmla="*/ 773723 h 1913206"/>
                <a:gd name="connsiteX16" fmla="*/ 759655 w 2686929"/>
                <a:gd name="connsiteY16" fmla="*/ 900333 h 1913206"/>
                <a:gd name="connsiteX17" fmla="*/ 900332 w 2686929"/>
                <a:gd name="connsiteY17" fmla="*/ 1026942 h 1913206"/>
                <a:gd name="connsiteX18" fmla="*/ 703384 w 2686929"/>
                <a:gd name="connsiteY18" fmla="*/ 1055077 h 1913206"/>
                <a:gd name="connsiteX19" fmla="*/ 492369 w 2686929"/>
                <a:gd name="connsiteY19" fmla="*/ 900333 h 1913206"/>
                <a:gd name="connsiteX20" fmla="*/ 351692 w 2686929"/>
                <a:gd name="connsiteY20" fmla="*/ 773723 h 1913206"/>
                <a:gd name="connsiteX21" fmla="*/ 267286 w 2686929"/>
                <a:gd name="connsiteY21" fmla="*/ 590843 h 1913206"/>
                <a:gd name="connsiteX22" fmla="*/ 196947 w 2686929"/>
                <a:gd name="connsiteY22" fmla="*/ 422031 h 1913206"/>
                <a:gd name="connsiteX23" fmla="*/ 0 w 2686929"/>
                <a:gd name="connsiteY23" fmla="*/ 407963 h 1913206"/>
                <a:gd name="connsiteX24" fmla="*/ 14067 w 2686929"/>
                <a:gd name="connsiteY24" fmla="*/ 647114 h 1913206"/>
                <a:gd name="connsiteX25" fmla="*/ 98473 w 2686929"/>
                <a:gd name="connsiteY25" fmla="*/ 928468 h 1913206"/>
                <a:gd name="connsiteX26" fmla="*/ 225083 w 2686929"/>
                <a:gd name="connsiteY26" fmla="*/ 1125416 h 1913206"/>
                <a:gd name="connsiteX27" fmla="*/ 407963 w 2686929"/>
                <a:gd name="connsiteY27" fmla="*/ 1237957 h 1913206"/>
                <a:gd name="connsiteX28" fmla="*/ 703384 w 2686929"/>
                <a:gd name="connsiteY28" fmla="*/ 1336431 h 1913206"/>
                <a:gd name="connsiteX29" fmla="*/ 1055077 w 2686929"/>
                <a:gd name="connsiteY29" fmla="*/ 1336431 h 1913206"/>
                <a:gd name="connsiteX30" fmla="*/ 1322363 w 2686929"/>
                <a:gd name="connsiteY30" fmla="*/ 1237957 h 1913206"/>
                <a:gd name="connsiteX31" fmla="*/ 1533378 w 2686929"/>
                <a:gd name="connsiteY31" fmla="*/ 1237957 h 1913206"/>
                <a:gd name="connsiteX32" fmla="*/ 1744393 w 2686929"/>
                <a:gd name="connsiteY32" fmla="*/ 1322363 h 1913206"/>
                <a:gd name="connsiteX33" fmla="*/ 2011680 w 2686929"/>
                <a:gd name="connsiteY33" fmla="*/ 1364566 h 1913206"/>
                <a:gd name="connsiteX34" fmla="*/ 2152357 w 2686929"/>
                <a:gd name="connsiteY34" fmla="*/ 1575582 h 1913206"/>
                <a:gd name="connsiteX35" fmla="*/ 2489981 w 2686929"/>
                <a:gd name="connsiteY35" fmla="*/ 1913206 h 19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929" h="1913206">
                  <a:moveTo>
                    <a:pt x="2489981" y="1913206"/>
                  </a:moveTo>
                  <a:lnTo>
                    <a:pt x="2686929" y="1688123"/>
                  </a:lnTo>
                  <a:lnTo>
                    <a:pt x="2447778" y="1167619"/>
                  </a:lnTo>
                  <a:lnTo>
                    <a:pt x="2152357" y="1012874"/>
                  </a:lnTo>
                  <a:lnTo>
                    <a:pt x="1856935" y="914400"/>
                  </a:lnTo>
                  <a:lnTo>
                    <a:pt x="1589649" y="900333"/>
                  </a:lnTo>
                  <a:lnTo>
                    <a:pt x="1294227" y="872197"/>
                  </a:lnTo>
                  <a:lnTo>
                    <a:pt x="1209821" y="590843"/>
                  </a:lnTo>
                  <a:lnTo>
                    <a:pt x="1111347" y="365760"/>
                  </a:lnTo>
                  <a:lnTo>
                    <a:pt x="1111347" y="140677"/>
                  </a:lnTo>
                  <a:lnTo>
                    <a:pt x="1055077" y="0"/>
                  </a:lnTo>
                  <a:lnTo>
                    <a:pt x="914400" y="0"/>
                  </a:lnTo>
                  <a:lnTo>
                    <a:pt x="829993" y="196948"/>
                  </a:lnTo>
                  <a:lnTo>
                    <a:pt x="829993" y="436099"/>
                  </a:lnTo>
                  <a:lnTo>
                    <a:pt x="872197" y="604911"/>
                  </a:lnTo>
                  <a:lnTo>
                    <a:pt x="773723" y="773723"/>
                  </a:lnTo>
                  <a:lnTo>
                    <a:pt x="759655" y="900333"/>
                  </a:lnTo>
                  <a:lnTo>
                    <a:pt x="900332" y="1026942"/>
                  </a:lnTo>
                  <a:lnTo>
                    <a:pt x="703384" y="1055077"/>
                  </a:lnTo>
                  <a:lnTo>
                    <a:pt x="492369" y="900333"/>
                  </a:lnTo>
                  <a:lnTo>
                    <a:pt x="351692" y="773723"/>
                  </a:lnTo>
                  <a:lnTo>
                    <a:pt x="267286" y="590843"/>
                  </a:lnTo>
                  <a:lnTo>
                    <a:pt x="196947" y="422031"/>
                  </a:lnTo>
                  <a:lnTo>
                    <a:pt x="0" y="407963"/>
                  </a:lnTo>
                  <a:lnTo>
                    <a:pt x="14067" y="647114"/>
                  </a:lnTo>
                  <a:lnTo>
                    <a:pt x="98473" y="928468"/>
                  </a:lnTo>
                  <a:lnTo>
                    <a:pt x="225083" y="1125416"/>
                  </a:lnTo>
                  <a:lnTo>
                    <a:pt x="407963" y="1237957"/>
                  </a:lnTo>
                  <a:lnTo>
                    <a:pt x="703384" y="1336431"/>
                  </a:lnTo>
                  <a:lnTo>
                    <a:pt x="1055077" y="1336431"/>
                  </a:lnTo>
                  <a:lnTo>
                    <a:pt x="1322363" y="1237957"/>
                  </a:lnTo>
                  <a:lnTo>
                    <a:pt x="1533378" y="1237957"/>
                  </a:lnTo>
                  <a:lnTo>
                    <a:pt x="1744393" y="1322363"/>
                  </a:lnTo>
                  <a:lnTo>
                    <a:pt x="2011680" y="1364566"/>
                  </a:lnTo>
                  <a:lnTo>
                    <a:pt x="2152357" y="1575582"/>
                  </a:lnTo>
                  <a:lnTo>
                    <a:pt x="2489981" y="191320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1">
              <a:extLst>
                <a:ext uri="{FF2B5EF4-FFF2-40B4-BE49-F238E27FC236}">
                  <a16:creationId xmlns:a16="http://schemas.microsoft.com/office/drawing/2014/main" id="{C20B4B52-2F3B-6A43-AF06-070772576FED}"/>
                </a:ext>
              </a:extLst>
            </p:cNvPr>
            <p:cNvSpPr/>
            <p:nvPr/>
          </p:nvSpPr>
          <p:spPr>
            <a:xfrm>
              <a:off x="3644900" y="2895600"/>
              <a:ext cx="1968500" cy="1333500"/>
            </a:xfrm>
            <a:custGeom>
              <a:avLst/>
              <a:gdLst>
                <a:gd name="connsiteX0" fmla="*/ 25400 w 1968500"/>
                <a:gd name="connsiteY0" fmla="*/ 254000 h 1333500"/>
                <a:gd name="connsiteX1" fmla="*/ 0 w 1968500"/>
                <a:gd name="connsiteY1" fmla="*/ 571500 h 1333500"/>
                <a:gd name="connsiteX2" fmla="*/ 546100 w 1968500"/>
                <a:gd name="connsiteY2" fmla="*/ 558800 h 1333500"/>
                <a:gd name="connsiteX3" fmla="*/ 812800 w 1968500"/>
                <a:gd name="connsiteY3" fmla="*/ 889000 h 1333500"/>
                <a:gd name="connsiteX4" fmla="*/ 1104900 w 1968500"/>
                <a:gd name="connsiteY4" fmla="*/ 711200 h 1333500"/>
                <a:gd name="connsiteX5" fmla="*/ 1219200 w 1968500"/>
                <a:gd name="connsiteY5" fmla="*/ 711200 h 1333500"/>
                <a:gd name="connsiteX6" fmla="*/ 1358900 w 1968500"/>
                <a:gd name="connsiteY6" fmla="*/ 1066800 h 1333500"/>
                <a:gd name="connsiteX7" fmla="*/ 1549400 w 1968500"/>
                <a:gd name="connsiteY7" fmla="*/ 1295400 h 1333500"/>
                <a:gd name="connsiteX8" fmla="*/ 1828800 w 1968500"/>
                <a:gd name="connsiteY8" fmla="*/ 1333500 h 1333500"/>
                <a:gd name="connsiteX9" fmla="*/ 1917700 w 1968500"/>
                <a:gd name="connsiteY9" fmla="*/ 990600 h 1333500"/>
                <a:gd name="connsiteX10" fmla="*/ 1663700 w 1968500"/>
                <a:gd name="connsiteY10" fmla="*/ 965200 h 1333500"/>
                <a:gd name="connsiteX11" fmla="*/ 1689100 w 1968500"/>
                <a:gd name="connsiteY11" fmla="*/ 774700 h 1333500"/>
                <a:gd name="connsiteX12" fmla="*/ 1778000 w 1968500"/>
                <a:gd name="connsiteY12" fmla="*/ 533400 h 1333500"/>
                <a:gd name="connsiteX13" fmla="*/ 1968500 w 1968500"/>
                <a:gd name="connsiteY13" fmla="*/ 419100 h 1333500"/>
                <a:gd name="connsiteX14" fmla="*/ 1866900 w 1968500"/>
                <a:gd name="connsiteY14" fmla="*/ 317500 h 1333500"/>
                <a:gd name="connsiteX15" fmla="*/ 1562100 w 1968500"/>
                <a:gd name="connsiteY15" fmla="*/ 317500 h 1333500"/>
                <a:gd name="connsiteX16" fmla="*/ 1143000 w 1968500"/>
                <a:gd name="connsiteY16" fmla="*/ 0 h 1333500"/>
                <a:gd name="connsiteX17" fmla="*/ 1016000 w 1968500"/>
                <a:gd name="connsiteY17" fmla="*/ 50800 h 1333500"/>
                <a:gd name="connsiteX18" fmla="*/ 25400 w 1968500"/>
                <a:gd name="connsiteY18" fmla="*/ 254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68500" h="1333500">
                  <a:moveTo>
                    <a:pt x="25400" y="254000"/>
                  </a:moveTo>
                  <a:lnTo>
                    <a:pt x="0" y="571500"/>
                  </a:lnTo>
                  <a:lnTo>
                    <a:pt x="546100" y="558800"/>
                  </a:lnTo>
                  <a:lnTo>
                    <a:pt x="812800" y="889000"/>
                  </a:lnTo>
                  <a:lnTo>
                    <a:pt x="1104900" y="711200"/>
                  </a:lnTo>
                  <a:lnTo>
                    <a:pt x="1219200" y="711200"/>
                  </a:lnTo>
                  <a:lnTo>
                    <a:pt x="1358900" y="1066800"/>
                  </a:lnTo>
                  <a:lnTo>
                    <a:pt x="1549400" y="1295400"/>
                  </a:lnTo>
                  <a:lnTo>
                    <a:pt x="1828800" y="1333500"/>
                  </a:lnTo>
                  <a:lnTo>
                    <a:pt x="1917700" y="990600"/>
                  </a:lnTo>
                  <a:lnTo>
                    <a:pt x="1663700" y="965200"/>
                  </a:lnTo>
                  <a:lnTo>
                    <a:pt x="1689100" y="774700"/>
                  </a:lnTo>
                  <a:lnTo>
                    <a:pt x="1778000" y="533400"/>
                  </a:lnTo>
                  <a:lnTo>
                    <a:pt x="1968500" y="419100"/>
                  </a:lnTo>
                  <a:lnTo>
                    <a:pt x="1866900" y="317500"/>
                  </a:lnTo>
                  <a:lnTo>
                    <a:pt x="1562100" y="317500"/>
                  </a:lnTo>
                  <a:lnTo>
                    <a:pt x="1143000" y="0"/>
                  </a:lnTo>
                  <a:lnTo>
                    <a:pt x="1016000" y="50800"/>
                  </a:lnTo>
                  <a:lnTo>
                    <a:pt x="25400" y="2540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1A6450-6C48-E940-AE76-01C54190DDD7}"/>
              </a:ext>
            </a:extLst>
          </p:cNvPr>
          <p:cNvGrpSpPr/>
          <p:nvPr/>
        </p:nvGrpSpPr>
        <p:grpSpPr>
          <a:xfrm>
            <a:off x="5083243" y="2514754"/>
            <a:ext cx="3828570" cy="1387445"/>
            <a:chOff x="6814797" y="1445936"/>
            <a:chExt cx="5104760" cy="18499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86E96B-0363-A94B-84A8-45A733C622A6}"/>
                </a:ext>
              </a:extLst>
            </p:cNvPr>
            <p:cNvSpPr/>
            <p:nvPr/>
          </p:nvSpPr>
          <p:spPr>
            <a:xfrm>
              <a:off x="8332320" y="1445936"/>
              <a:ext cx="1516169" cy="1153437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BAA30D-6D22-D042-9F69-39EA4F80FF93}"/>
                </a:ext>
              </a:extLst>
            </p:cNvPr>
            <p:cNvSpPr/>
            <p:nvPr/>
          </p:nvSpPr>
          <p:spPr>
            <a:xfrm>
              <a:off x="6814797" y="1445936"/>
              <a:ext cx="1239254" cy="1849927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C59A40-96AF-BE4A-8337-B07B003EF5A0}"/>
                </a:ext>
              </a:extLst>
            </p:cNvPr>
            <p:cNvSpPr/>
            <p:nvPr/>
          </p:nvSpPr>
          <p:spPr>
            <a:xfrm>
              <a:off x="10360603" y="1575920"/>
              <a:ext cx="1558954" cy="116728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1737D03-1238-0B41-BB5E-7CE6CFD6410B}"/>
              </a:ext>
            </a:extLst>
          </p:cNvPr>
          <p:cNvSpPr/>
          <p:nvPr/>
        </p:nvSpPr>
        <p:spPr>
          <a:xfrm>
            <a:off x="4191000" y="4815427"/>
            <a:ext cx="1352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Volcano Pilot Latin America: 2014-2017</a:t>
            </a:r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B73842-18A7-114A-BF5D-D9CD53ABB57E}"/>
              </a:ext>
            </a:extLst>
          </p:cNvPr>
          <p:cNvSpPr/>
          <p:nvPr/>
        </p:nvSpPr>
        <p:spPr>
          <a:xfrm>
            <a:off x="6682317" y="4803623"/>
            <a:ext cx="2476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Volcano Demonstrator :</a:t>
            </a:r>
          </a:p>
          <a:p>
            <a:pPr algn="ctr"/>
            <a:r>
              <a:rPr lang="en-GB" b="1" dirty="0"/>
              <a:t>Latin America, Africa &amp; SE Asia 2019-2021</a:t>
            </a:r>
            <a:endParaRPr lang="en-US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2174A4-AC9F-4141-A195-9AEC32F2C55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606383" y="3902200"/>
            <a:ext cx="941580" cy="870965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3BFA30-B29D-114B-8D9F-B858DF98B86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786294" y="3407329"/>
            <a:ext cx="1134231" cy="1396294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CF317-96E6-1146-A65D-4E488CF9BA85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920525" y="3500173"/>
            <a:ext cx="479615" cy="130345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C571BC-43A9-834A-B6BA-562C5A5B860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512124" y="3916838"/>
            <a:ext cx="2408401" cy="88678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587F3D1-86FB-6E4C-864B-D1C4836C2790}"/>
              </a:ext>
            </a:extLst>
          </p:cNvPr>
          <p:cNvSpPr/>
          <p:nvPr/>
        </p:nvSpPr>
        <p:spPr>
          <a:xfrm>
            <a:off x="5708170" y="4911804"/>
            <a:ext cx="974147" cy="46845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3" y="2679499"/>
            <a:ext cx="3986512" cy="41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A77FD2-AAB5-1F42-849E-26115592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07837"/>
            <a:ext cx="8347982" cy="41371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5C3066-8F30-5A45-B8F8-5D3ECDEBD8AE}"/>
              </a:ext>
            </a:extLst>
          </p:cNvPr>
          <p:cNvSpPr/>
          <p:nvPr/>
        </p:nvSpPr>
        <p:spPr>
          <a:xfrm>
            <a:off x="27878" y="5644999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Pritchard et al., in prep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4F9673-0FFD-DB42-AE3D-1A497942FC5D}"/>
              </a:ext>
            </a:extLst>
          </p:cNvPr>
          <p:cNvSpPr/>
          <p:nvPr/>
        </p:nvSpPr>
        <p:spPr>
          <a:xfrm>
            <a:off x="6144017" y="3703789"/>
            <a:ext cx="854901" cy="84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1656C9-7A65-A840-B77A-7EF66E1FD477}"/>
              </a:ext>
            </a:extLst>
          </p:cNvPr>
          <p:cNvSpPr/>
          <p:nvPr/>
        </p:nvSpPr>
        <p:spPr>
          <a:xfrm>
            <a:off x="3364805" y="4268984"/>
            <a:ext cx="854901" cy="84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BF7F94-A88A-484C-B06C-7CB3C7D2BB6A}"/>
              </a:ext>
            </a:extLst>
          </p:cNvPr>
          <p:cNvSpPr/>
          <p:nvPr/>
        </p:nvSpPr>
        <p:spPr>
          <a:xfrm>
            <a:off x="4229100" y="1835845"/>
            <a:ext cx="854901" cy="84965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3">
            <a:extLst>
              <a:ext uri="{FF2B5EF4-FFF2-40B4-BE49-F238E27FC236}">
                <a16:creationId xmlns:a16="http://schemas.microsoft.com/office/drawing/2014/main" id="{A6F1C6D3-D0C7-7E49-A738-EC0C646EE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44" y="4912338"/>
            <a:ext cx="1185469" cy="1834654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505074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Observation Gaps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721713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1189D-07D6-7041-89E3-4D49CC302D6D}"/>
              </a:ext>
            </a:extLst>
          </p:cNvPr>
          <p:cNvSpPr/>
          <p:nvPr/>
        </p:nvSpPr>
        <p:spPr>
          <a:xfrm>
            <a:off x="84374" y="1489421"/>
            <a:ext cx="4922621" cy="45243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• </a:t>
            </a:r>
            <a:r>
              <a:rPr lang="en-GB" dirty="0">
                <a:latin typeface="+mj-lt"/>
              </a:rPr>
              <a:t>Proposal put together by Matt Pritchard &amp; others accepted for Cities on Volcanoes 11, May 2020.  Funded by VDAP, WOVODAT, UK NERC &amp; GLOVOREMID with joint goals of increasing capacity in remote sensing and cataloguing monitoring capacity  </a:t>
            </a:r>
          </a:p>
          <a:p>
            <a:endParaRPr lang="en-GB" dirty="0">
              <a:latin typeface="+mj-lt"/>
            </a:endParaRPr>
          </a:p>
          <a:p>
            <a:pPr marL="257175" indent="-257175">
              <a:buFontTx/>
              <a:buChar char="-"/>
            </a:pPr>
            <a:r>
              <a:rPr lang="en-GB" dirty="0">
                <a:latin typeface="+mj-lt"/>
              </a:rPr>
              <a:t>Workshop aims to build understanding of current monitoring capacity from ground and space, and solicit feedback on online tools designed to make satellite imagery accessible</a:t>
            </a:r>
          </a:p>
          <a:p>
            <a:pPr marL="257175" indent="-257175">
              <a:buFontTx/>
              <a:buChar char="-"/>
            </a:pPr>
            <a:r>
              <a:rPr lang="en-GB" dirty="0">
                <a:latin typeface="+mj-lt"/>
              </a:rPr>
              <a:t>Supported places for volcano observatory scientists. </a:t>
            </a:r>
          </a:p>
          <a:p>
            <a:pPr marL="257175" indent="-257175">
              <a:buFontTx/>
              <a:buChar char="-"/>
            </a:pP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45CE9-8A4B-334E-B4D8-95391BCA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45" y="1646037"/>
            <a:ext cx="3946468" cy="3859413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451898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Capacity Building developments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638396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6" y="1246911"/>
            <a:ext cx="5717725" cy="56110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548" y="1772817"/>
            <a:ext cx="2531947" cy="4894683"/>
          </a:xfrm>
        </p:spPr>
        <p:txBody>
          <a:bodyPr>
            <a:normAutofit/>
          </a:bodyPr>
          <a:lstStyle/>
          <a:p>
            <a:r>
              <a:rPr lang="es-CL" dirty="0"/>
              <a:t>Over 50 capitals of the least developed countries are located on or near a major fault and are at </a:t>
            </a:r>
            <a:r>
              <a:rPr lang="es-CL" dirty="0" err="1"/>
              <a:t>increasing</a:t>
            </a:r>
            <a:r>
              <a:rPr lang="es-CL" dirty="0"/>
              <a:t> </a:t>
            </a:r>
            <a:r>
              <a:rPr lang="es-CL" dirty="0" err="1"/>
              <a:t>risk</a:t>
            </a:r>
            <a:r>
              <a:rPr lang="es-CL" dirty="0"/>
              <a:t> </a:t>
            </a:r>
            <a:r>
              <a:rPr lang="es-CL" dirty="0" err="1"/>
              <a:t>from</a:t>
            </a:r>
            <a:r>
              <a:rPr lang="es-CL" dirty="0"/>
              <a:t> </a:t>
            </a:r>
            <a:r>
              <a:rPr lang="es-CL" dirty="0" err="1"/>
              <a:t>earthquakes</a:t>
            </a:r>
            <a:r>
              <a:rPr lang="es-CL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341805" y="3618678"/>
            <a:ext cx="3268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Proxy for Seismic Hazard Increasing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3778" y="2934595"/>
            <a:ext cx="0" cy="914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contenuto 3"/>
          <p:cNvSpPr txBox="1">
            <a:spLocks/>
          </p:cNvSpPr>
          <p:nvPr/>
        </p:nvSpPr>
        <p:spPr>
          <a:xfrm>
            <a:off x="2057400" y="304800"/>
            <a:ext cx="4953000" cy="533400"/>
          </a:xfrm>
        </p:spPr>
        <p:txBody>
          <a:bodyPr/>
          <a:lstStyle>
            <a:lvl1pPr algn="l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</a:lstStyle>
          <a:p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Hazard</a:t>
            </a:r>
            <a:r>
              <a:rPr lang="it-IT" dirty="0"/>
              <a:t> </a:t>
            </a:r>
            <a:r>
              <a:rPr lang="it-IT" dirty="0" err="1"/>
              <a:t>Demonstrator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67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12313" r="10534" b="14095"/>
          <a:stretch/>
        </p:blipFill>
        <p:spPr>
          <a:xfrm>
            <a:off x="3760" y="1842602"/>
            <a:ext cx="9144000" cy="4078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019800"/>
            <a:ext cx="8652634" cy="369332"/>
          </a:xfrm>
          <a:prstGeom prst="rect">
            <a:avLst/>
          </a:prstGeom>
          <a:noFill/>
          <a:ln w="19050"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can derive high-resolution DEMs to better map small splays in the city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C73219-C198-0F4A-9C00-BF8E5B3AFA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8400" y="428625"/>
            <a:ext cx="5435600" cy="627063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Pleiades Stereo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81000" y="1371600"/>
            <a:ext cx="2460949" cy="1932214"/>
            <a:chOff x="510851" y="2127923"/>
            <a:chExt cx="3803054" cy="2852291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51" y="2127923"/>
              <a:ext cx="3803054" cy="2852291"/>
            </a:xfrm>
            <a:prstGeom prst="rect">
              <a:avLst/>
            </a:prstGeom>
          </p:spPr>
        </p:pic>
        <p:cxnSp>
          <p:nvCxnSpPr>
            <p:cNvPr id="10" name="Straight Connector 5"/>
            <p:cNvCxnSpPr/>
            <p:nvPr/>
          </p:nvCxnSpPr>
          <p:spPr>
            <a:xfrm>
              <a:off x="2721043" y="4459420"/>
              <a:ext cx="1236595" cy="197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890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26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Geohazard</a:t>
            </a:r>
            <a:r>
              <a:rPr lang="en-US" dirty="0" smtClean="0"/>
              <a:t> Exploitation Platform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98568" y="5825882"/>
            <a:ext cx="8228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Support CEOS WG Disasters initiatives with </a:t>
            </a:r>
            <a:r>
              <a:rPr lang="en-US" dirty="0" smtClean="0">
                <a:latin typeface="+mj-lt"/>
              </a:rPr>
              <a:t>data storage, data access,  hosting processing and on line tools.</a:t>
            </a: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 rotWithShape="1">
          <a:blip r:embed="rId2"/>
          <a:srcRect l="605" t="7963" r="28788" b="1111"/>
          <a:stretch/>
        </p:blipFill>
        <p:spPr>
          <a:xfrm>
            <a:off x="31214" y="1219200"/>
            <a:ext cx="5139009" cy="4315950"/>
          </a:xfrm>
          <a:prstGeom prst="rect">
            <a:avLst/>
          </a:prstGeom>
        </p:spPr>
      </p:pic>
      <p:pic>
        <p:nvPicPr>
          <p:cNvPr id="11" name="Image 2"/>
          <p:cNvPicPr>
            <a:picLocks noChangeAspect="1"/>
          </p:cNvPicPr>
          <p:nvPr/>
        </p:nvPicPr>
        <p:blipFill rotWithShape="1">
          <a:blip r:embed="rId3"/>
          <a:srcRect l="71975" t="12376" r="1208" b="1112"/>
          <a:stretch/>
        </p:blipFill>
        <p:spPr>
          <a:xfrm>
            <a:off x="6989066" y="1759899"/>
            <a:ext cx="1790459" cy="3766988"/>
          </a:xfrm>
          <a:prstGeom prst="rect">
            <a:avLst/>
          </a:prstGeom>
        </p:spPr>
      </p:pic>
      <p:pic>
        <p:nvPicPr>
          <p:cNvPr id="12" name="Image 5"/>
          <p:cNvPicPr>
            <a:picLocks noChangeAspect="1"/>
          </p:cNvPicPr>
          <p:nvPr/>
        </p:nvPicPr>
        <p:blipFill rotWithShape="1">
          <a:blip r:embed="rId2"/>
          <a:srcRect l="71365" t="7963" r="1086" b="1111"/>
          <a:stretch/>
        </p:blipFill>
        <p:spPr>
          <a:xfrm>
            <a:off x="5066609" y="1600199"/>
            <a:ext cx="1824237" cy="39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63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27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153400" cy="4724400"/>
          </a:xfrm>
        </p:spPr>
        <p:txBody>
          <a:bodyPr/>
          <a:lstStyle/>
          <a:p>
            <a:r>
              <a:rPr lang="en-US" sz="2400" dirty="0"/>
              <a:t>GEO/LEO participants and members of the </a:t>
            </a:r>
            <a:r>
              <a:rPr lang="en-US" sz="2400" dirty="0" err="1"/>
              <a:t>WGDisasters</a:t>
            </a:r>
            <a:r>
              <a:rPr lang="en-US" sz="2400" dirty="0"/>
              <a:t> team have met virtually in a series of conference calls following the last SIT </a:t>
            </a:r>
            <a:r>
              <a:rPr lang="en-US" sz="2400" dirty="0" smtClean="0"/>
              <a:t>34 gathering </a:t>
            </a:r>
            <a:r>
              <a:rPr lang="en-US" sz="2400" dirty="0"/>
              <a:t>in </a:t>
            </a:r>
            <a:r>
              <a:rPr lang="en-US" sz="2400" dirty="0" smtClean="0"/>
              <a:t>Miami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mphasis </a:t>
            </a:r>
            <a:r>
              <a:rPr lang="en-US" sz="2400" dirty="0"/>
              <a:t>in discussions have been on how to explore integration of SAR as a LEO </a:t>
            </a:r>
            <a:r>
              <a:rPr lang="en-US" sz="2400" dirty="0" smtClean="0"/>
              <a:t>contribution for </a:t>
            </a:r>
            <a:r>
              <a:rPr lang="en-US" sz="2400" dirty="0" smtClean="0"/>
              <a:t>new products and applications</a:t>
            </a:r>
          </a:p>
          <a:p>
            <a:r>
              <a:rPr lang="en-US" sz="2400" dirty="0" smtClean="0"/>
              <a:t>Targetin</a:t>
            </a:r>
            <a:r>
              <a:rPr lang="en-US" sz="2400" dirty="0" smtClean="0"/>
              <a:t>g area of intensive flood risk such as coastal and urban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81000"/>
            <a:ext cx="4953000" cy="533400"/>
          </a:xfrm>
        </p:spPr>
        <p:txBody>
          <a:bodyPr/>
          <a:lstStyle/>
          <a:p>
            <a:r>
              <a:rPr lang="en-US" dirty="0"/>
              <a:t>GEO / LEO </a:t>
            </a:r>
            <a:r>
              <a:rPr lang="en-US" dirty="0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28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2019 Meetings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90196" y="1454209"/>
            <a:ext cx="36016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it-IT" dirty="0" err="1"/>
              <a:t>Harokopio</a:t>
            </a:r>
            <a:r>
              <a:rPr lang="it-IT" dirty="0"/>
              <a:t> </a:t>
            </a:r>
            <a:r>
              <a:rPr lang="it-IT" dirty="0" err="1"/>
              <a:t>University</a:t>
            </a:r>
            <a:r>
              <a:rPr lang="it-IT" dirty="0"/>
              <a:t> </a:t>
            </a:r>
            <a:r>
              <a:rPr lang="it-IT" dirty="0" smtClean="0"/>
              <a:t>Athens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</a:t>
            </a:r>
          </a:p>
          <a:p>
            <a:pPr algn="l" rtl="0" latinLnBrk="1" hangingPunct="0"/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Athens, </a:t>
            </a:r>
            <a:r>
              <a:rPr lang="it-IT" dirty="0" smtClean="0"/>
              <a:t>March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1030" y="5638800"/>
            <a:ext cx="40386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University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of Iceland,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Reykjavik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</a:t>
            </a:r>
          </a:p>
          <a:p>
            <a:pPr algn="l" rtl="0" latinLnBrk="1" hangingPunct="0"/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September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2019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26" name="Picture 2" descr="98395345-5862-419b-9739-db06f7f6ae01@eurprd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4" y="2379677"/>
            <a:ext cx="4345498" cy="325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45f0428b-a678-40f4-981d-e3e76be855b3@eurprd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87" y="4117009"/>
            <a:ext cx="3599568" cy="26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11" y="1175070"/>
            <a:ext cx="4556589" cy="34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11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29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r>
              <a:rPr lang="en-GB" sz="1800" dirty="0" smtClean="0"/>
              <a:t>WG Disasters </a:t>
            </a:r>
            <a:r>
              <a:rPr lang="en-GB" sz="1800" dirty="0" err="1" smtClean="0"/>
              <a:t>ToR</a:t>
            </a:r>
            <a:r>
              <a:rPr lang="en-GB" sz="1800" dirty="0" smtClean="0"/>
              <a:t>, approved at Plenary 2013</a:t>
            </a:r>
          </a:p>
          <a:p>
            <a:r>
              <a:rPr lang="en-GB" sz="1800" dirty="0" smtClean="0"/>
              <a:t>WG Disasters review of the </a:t>
            </a:r>
            <a:r>
              <a:rPr lang="en-GB" sz="1800" dirty="0" err="1" smtClean="0"/>
              <a:t>ToR</a:t>
            </a:r>
            <a:r>
              <a:rPr lang="en-GB" sz="1800" dirty="0" smtClean="0"/>
              <a:t> in 2019 on the basis of new Sendai </a:t>
            </a:r>
            <a:r>
              <a:rPr lang="en-GB" sz="1800" dirty="0" smtClean="0"/>
              <a:t>Strategy (endorsed in 2015 by UN GA)</a:t>
            </a:r>
            <a:endParaRPr lang="en-GB" sz="1800" dirty="0" smtClean="0"/>
          </a:p>
          <a:p>
            <a:r>
              <a:rPr lang="en-GB" sz="1800" dirty="0" smtClean="0"/>
              <a:t>Updated </a:t>
            </a:r>
            <a:r>
              <a:rPr lang="en-GB" sz="1800" dirty="0" err="1" smtClean="0"/>
              <a:t>ToR</a:t>
            </a:r>
            <a:r>
              <a:rPr lang="en-GB" sz="1800" dirty="0" smtClean="0"/>
              <a:t> shared with the SEC in July, presented at the SIT TW in September</a:t>
            </a:r>
          </a:p>
          <a:p>
            <a:pPr lvl="1"/>
            <a:r>
              <a:rPr lang="en-GB" sz="1800" dirty="0" smtClean="0"/>
              <a:t>new high-level objectives, reference to the Sendai Framework for DRR and in particular to </a:t>
            </a:r>
            <a:r>
              <a:rPr lang="en-GB" sz="1800" dirty="0" smtClean="0"/>
              <a:t>Priority </a:t>
            </a:r>
            <a:r>
              <a:rPr lang="en-GB" sz="1800" dirty="0" smtClean="0"/>
              <a:t>1, Understanding Risk</a:t>
            </a:r>
          </a:p>
          <a:p>
            <a:pPr lvl="1"/>
            <a:r>
              <a:rPr lang="en-US" sz="1800" dirty="0"/>
              <a:t>Emphasis</a:t>
            </a:r>
            <a:r>
              <a:rPr lang="en-GB" sz="1800" dirty="0" smtClean="0"/>
              <a:t> on</a:t>
            </a:r>
          </a:p>
          <a:p>
            <a:pPr lvl="2"/>
            <a:r>
              <a:rPr lang="en-GB" sz="1800" dirty="0" smtClean="0"/>
              <a:t>Risk (hazard, exposure, vulnerability) </a:t>
            </a:r>
          </a:p>
          <a:p>
            <a:pPr lvl="2"/>
            <a:r>
              <a:rPr lang="en-GB" sz="1800" dirty="0" smtClean="0"/>
              <a:t>Full </a:t>
            </a:r>
            <a:r>
              <a:rPr lang="en-GB" sz="1800" dirty="0"/>
              <a:t>cycle </a:t>
            </a:r>
            <a:r>
              <a:rPr lang="en-GB" sz="1800" dirty="0" smtClean="0"/>
              <a:t>of </a:t>
            </a:r>
            <a:r>
              <a:rPr lang="en-GB" sz="1800" dirty="0"/>
              <a:t>DRM, </a:t>
            </a:r>
            <a:endParaRPr lang="en-GB" sz="1800" dirty="0" smtClean="0"/>
          </a:p>
          <a:p>
            <a:pPr lvl="2"/>
            <a:r>
              <a:rPr lang="en-GB" sz="1800" dirty="0" smtClean="0"/>
              <a:t>Multiple </a:t>
            </a:r>
            <a:r>
              <a:rPr lang="en-GB" sz="1800" dirty="0"/>
              <a:t>hazards </a:t>
            </a:r>
            <a:r>
              <a:rPr lang="en-GB" sz="1800" dirty="0" smtClean="0"/>
              <a:t>type</a:t>
            </a:r>
            <a:endParaRPr lang="en-GB" sz="1800" dirty="0"/>
          </a:p>
          <a:p>
            <a:pPr lvl="2"/>
            <a:r>
              <a:rPr lang="en-GB" sz="1800" dirty="0" smtClean="0"/>
              <a:t>User driven approach</a:t>
            </a:r>
          </a:p>
          <a:p>
            <a:pPr lvl="1"/>
            <a:r>
              <a:rPr lang="en-GB" sz="1800" dirty="0" smtClean="0"/>
              <a:t>Identification of a sub group, the Data Coordination Team  (DCT), responsible to coordinate the response to data request for disaster related activities</a:t>
            </a:r>
            <a:endParaRPr lang="en-US" sz="1800" b="1" i="1" u="sng" dirty="0" smtClean="0"/>
          </a:p>
          <a:p>
            <a:r>
              <a:rPr lang="en-US" sz="1800" b="1" i="1" u="sng" dirty="0" smtClean="0"/>
              <a:t>Request </a:t>
            </a:r>
            <a:r>
              <a:rPr lang="en-US" sz="1800" b="1" i="1" u="sng" dirty="0"/>
              <a:t>for endorsement </a:t>
            </a:r>
            <a:r>
              <a:rPr lang="en-US" sz="1800" b="1" i="1" u="sng" dirty="0" smtClean="0"/>
              <a:t>at CEOS Plenary 2019</a:t>
            </a:r>
            <a:endParaRPr lang="en-US" sz="1800" b="1" i="1" u="sng" dirty="0"/>
          </a:p>
          <a:p>
            <a:endParaRPr lang="en-GB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 smtClean="0"/>
              <a:t>Term</a:t>
            </a:r>
            <a:r>
              <a:rPr lang="it-IT" dirty="0" smtClean="0"/>
              <a:t> of Reference - </a:t>
            </a:r>
            <a:r>
              <a:rPr lang="en-GB" dirty="0" smtClean="0"/>
              <a:t>Endorsement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248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 Disasters … at a glance</a:t>
            </a:r>
            <a:endParaRPr lang="en-US" dirty="0"/>
          </a:p>
        </p:txBody>
      </p:sp>
      <p:sp>
        <p:nvSpPr>
          <p:cNvPr id="7" name="Rettangolo arrotondato 6"/>
          <p:cNvSpPr/>
          <p:nvPr/>
        </p:nvSpPr>
        <p:spPr>
          <a:xfrm>
            <a:off x="604519" y="134639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400" dirty="0" smtClean="0">
                <a:latin typeface="+mj-lt"/>
              </a:rPr>
              <a:t>GEO </a:t>
            </a:r>
            <a:r>
              <a:rPr lang="en-US" sz="2400" dirty="0" smtClean="0">
                <a:latin typeface="+mj-lt"/>
              </a:rPr>
              <a:t>initiatives</a:t>
            </a:r>
            <a:endParaRPr lang="en-US" sz="2400" dirty="0">
              <a:latin typeface="+mj-lt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5868" y="3351645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CEOS DRM Observation Strategy</a:t>
            </a:r>
            <a:endParaRPr lang="en-US" sz="2400" dirty="0">
              <a:latin typeface="+mj-lt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683868" y="1979494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GEODARMA</a:t>
            </a:r>
            <a:endParaRPr lang="it-IT" sz="2200" dirty="0">
              <a:latin typeface="+mj-lt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604519" y="4007613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Volcano Demonstrator</a:t>
            </a:r>
            <a:endParaRPr lang="en-US" sz="2200" dirty="0">
              <a:latin typeface="+mj-lt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85489" y="3998983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Seismic Hazard Demonstrator</a:t>
            </a:r>
            <a:endParaRPr lang="en-US" sz="2200" dirty="0">
              <a:latin typeface="+mj-lt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19127" y="46458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Recovery Observatory</a:t>
            </a:r>
            <a:endParaRPr lang="en-US" sz="2200" dirty="0">
              <a:latin typeface="+mj-lt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685489" y="46458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Landslide Pilot</a:t>
            </a:r>
            <a:endParaRPr lang="en-US" sz="2200" dirty="0">
              <a:latin typeface="+mj-lt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30476" y="60936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err="1" smtClean="0">
                <a:latin typeface="+mj-lt"/>
              </a:rPr>
              <a:t>GeoHazards</a:t>
            </a:r>
            <a:r>
              <a:rPr lang="en-US" sz="2200" dirty="0" smtClean="0">
                <a:latin typeface="+mj-lt"/>
              </a:rPr>
              <a:t> Lab</a:t>
            </a:r>
            <a:endParaRPr lang="en-US" sz="2200" dirty="0">
              <a:latin typeface="+mj-lt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15868" y="541020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Cross-Cutting Activities</a:t>
            </a:r>
            <a:endParaRPr lang="en-US" sz="2400" dirty="0">
              <a:latin typeface="+mj-lt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619127" y="1984577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GSNL</a:t>
            </a:r>
            <a:endParaRPr lang="it-IT" sz="2200" dirty="0">
              <a:latin typeface="+mj-lt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30476" y="2651653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EO4DRM</a:t>
            </a:r>
            <a:endParaRPr lang="it-IT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2474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30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077200" cy="3733800"/>
          </a:xfrm>
        </p:spPr>
        <p:txBody>
          <a:bodyPr/>
          <a:lstStyle/>
          <a:p>
            <a:pPr marL="0" indent="0">
              <a:buNone/>
            </a:pPr>
            <a:r>
              <a:rPr lang="en-US" b="1" i="1" u="sng" dirty="0"/>
              <a:t>Working Group Vice Chair Nomination</a:t>
            </a:r>
          </a:p>
          <a:p>
            <a:r>
              <a:rPr lang="en-US" dirty="0"/>
              <a:t>Current Chair term terminates with </a:t>
            </a:r>
            <a:br>
              <a:rPr lang="en-US" dirty="0"/>
            </a:br>
            <a:r>
              <a:rPr lang="en-US" dirty="0" smtClean="0"/>
              <a:t>CEOS </a:t>
            </a:r>
            <a:r>
              <a:rPr lang="en-US" dirty="0"/>
              <a:t>plenary </a:t>
            </a:r>
            <a:r>
              <a:rPr lang="en-US" dirty="0" smtClean="0"/>
              <a:t>2019</a:t>
            </a:r>
            <a:endParaRPr lang="en-US" dirty="0"/>
          </a:p>
          <a:p>
            <a:r>
              <a:rPr lang="en-US" dirty="0"/>
              <a:t>Need of Vice Chair </a:t>
            </a:r>
            <a:r>
              <a:rPr lang="en-US" dirty="0" smtClean="0"/>
              <a:t>nomination</a:t>
            </a:r>
            <a:endParaRPr lang="en-US" dirty="0"/>
          </a:p>
          <a:p>
            <a:r>
              <a:rPr lang="en-US" dirty="0"/>
              <a:t>Candidate: Pierric </a:t>
            </a:r>
            <a:r>
              <a:rPr lang="en-US" dirty="0" smtClean="0"/>
              <a:t>Ferrier /CNES</a:t>
            </a:r>
          </a:p>
          <a:p>
            <a:pPr lvl="1"/>
            <a:r>
              <a:rPr lang="en-US" dirty="0"/>
              <a:t>Currently in charge of the Space and Risk /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Disaster </a:t>
            </a:r>
            <a:r>
              <a:rPr lang="en-US" dirty="0"/>
              <a:t>thematic at CNES since </a:t>
            </a:r>
            <a:r>
              <a:rPr lang="en-US" dirty="0" smtClean="0"/>
              <a:t>Mid-2018</a:t>
            </a:r>
          </a:p>
          <a:p>
            <a:pPr lvl="1"/>
            <a:r>
              <a:rPr lang="en-US" dirty="0" smtClean="0"/>
              <a:t>Previously</a:t>
            </a:r>
            <a:r>
              <a:rPr lang="en-US" dirty="0"/>
              <a:t>: Satellite project </a:t>
            </a:r>
            <a:r>
              <a:rPr lang="en-US" dirty="0" smtClean="0"/>
              <a:t>Manager </a:t>
            </a:r>
            <a:r>
              <a:rPr lang="en-US" dirty="0"/>
              <a:t>for </a:t>
            </a:r>
            <a:r>
              <a:rPr lang="en-US" dirty="0" err="1"/>
              <a:t>Venµs</a:t>
            </a:r>
            <a:r>
              <a:rPr lang="en-US" dirty="0"/>
              <a:t>: an Earth observation mission combining high resolution, spectral richness and frequent revisit time. </a:t>
            </a:r>
            <a:endParaRPr lang="en-US" dirty="0" smtClean="0"/>
          </a:p>
          <a:p>
            <a:r>
              <a:rPr lang="en-US" dirty="0" smtClean="0"/>
              <a:t>CEOS </a:t>
            </a:r>
            <a:r>
              <a:rPr lang="en-US" dirty="0" err="1" smtClean="0"/>
              <a:t>WGDisasters</a:t>
            </a:r>
            <a:r>
              <a:rPr lang="en-US" dirty="0" smtClean="0"/>
              <a:t> recommends </a:t>
            </a:r>
            <a:r>
              <a:rPr lang="en-US" dirty="0"/>
              <a:t>the nomination of Dr F</a:t>
            </a:r>
            <a:r>
              <a:rPr lang="en-US" dirty="0" smtClean="0"/>
              <a:t>errier</a:t>
            </a:r>
            <a:endParaRPr lang="en-US" dirty="0"/>
          </a:p>
          <a:p>
            <a:pPr marL="0" indent="0">
              <a:buNone/>
            </a:pPr>
            <a:endParaRPr lang="en-US" b="1" i="1" u="sng" dirty="0" smtClean="0"/>
          </a:p>
          <a:p>
            <a:pPr marL="0" indent="0">
              <a:buNone/>
            </a:pPr>
            <a:r>
              <a:rPr lang="en-US" b="1" i="1" u="sng" dirty="0" smtClean="0"/>
              <a:t>Request </a:t>
            </a:r>
            <a:r>
              <a:rPr lang="en-US" b="1" i="1" u="sng" dirty="0"/>
              <a:t>for endorsement of Dr </a:t>
            </a:r>
            <a:r>
              <a:rPr lang="en-US" b="1" i="1" u="sng" dirty="0" smtClean="0"/>
              <a:t>Ferrier </a:t>
            </a:r>
            <a:r>
              <a:rPr lang="en-US" b="1" i="1" u="sng" dirty="0"/>
              <a:t>as incoming Vice-Chair </a:t>
            </a:r>
            <a:r>
              <a:rPr lang="en-US" b="1" i="1" u="sng" dirty="0" smtClean="0"/>
              <a:t>2019-2021</a:t>
            </a:r>
            <a:endParaRPr lang="en-US" b="1" i="1" u="sng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10200" cy="533400"/>
          </a:xfrm>
        </p:spPr>
        <p:txBody>
          <a:bodyPr/>
          <a:lstStyle/>
          <a:p>
            <a:r>
              <a:rPr lang="en-US" dirty="0" smtClean="0"/>
              <a:t>Vice </a:t>
            </a:r>
            <a:r>
              <a:rPr lang="en-US" dirty="0"/>
              <a:t>Chair </a:t>
            </a:r>
            <a:r>
              <a:rPr lang="en-US" dirty="0" smtClean="0"/>
              <a:t>Nomination - Endorsement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7" y="1295400"/>
            <a:ext cx="2580888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8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31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48006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New </a:t>
            </a:r>
            <a:r>
              <a:rPr lang="en-US" dirty="0" smtClean="0"/>
              <a:t>WG Disasters Chair </a:t>
            </a:r>
            <a:endParaRPr lang="en-US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David Green – NASA</a:t>
            </a:r>
          </a:p>
          <a:p>
            <a:pPr marL="0" indent="0" algn="ctr">
              <a:buNone/>
            </a:pPr>
            <a:r>
              <a:rPr lang="en-US" dirty="0"/>
              <a:t>Disasters Program </a:t>
            </a:r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Chairmanship handover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51" y="1511969"/>
            <a:ext cx="2679032" cy="267903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0724"/>
            <a:ext cx="3106296" cy="10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3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52"/>
            <a:ext cx="9119517" cy="683963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32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1104" y="1600199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THANK YOU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57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257800" cy="533400"/>
          </a:xfrm>
        </p:spPr>
        <p:txBody>
          <a:bodyPr/>
          <a:lstStyle/>
          <a:p>
            <a:r>
              <a:rPr lang="it-IT" dirty="0" err="1" smtClean="0"/>
              <a:t>Supersite</a:t>
            </a:r>
            <a:r>
              <a:rPr lang="it-IT" dirty="0" smtClean="0"/>
              <a:t> network in 2019 – 11 </a:t>
            </a:r>
            <a:r>
              <a:rPr lang="it-IT" dirty="0" err="1" smtClean="0"/>
              <a:t>sites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" y="1154910"/>
            <a:ext cx="8886825" cy="47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735846" y="5795040"/>
            <a:ext cx="3279566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Courtesy of Stefano Salvi (INGV)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Chair of the Supersites Advisory </a:t>
            </a:r>
            <a:r>
              <a:rPr lang="en-US" sz="1100" kern="1200" dirty="0" smtClean="0">
                <a:solidFill>
                  <a:schemeClr val="tx2"/>
                </a:solidFill>
                <a:latin typeface="+mj-lt"/>
              </a:rPr>
              <a:t>Committee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en-US" sz="1100" kern="12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128587" y="5797680"/>
            <a:ext cx="5607259" cy="679320"/>
            <a:chOff x="449494" y="228600"/>
            <a:chExt cx="8237306" cy="1066800"/>
          </a:xfrm>
        </p:grpSpPr>
        <p:pic>
          <p:nvPicPr>
            <p:cNvPr id="8" name="Picture 2" descr="http://supersites.earthobservations.org/Supersites_website_banner_new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94" y="228600"/>
              <a:ext cx="8237306" cy="1066800"/>
            </a:xfrm>
            <a:prstGeom prst="rect">
              <a:avLst/>
            </a:prstGeom>
            <a:noFill/>
          </p:spPr>
        </p:pic>
        <p:pic>
          <p:nvPicPr>
            <p:cNvPr id="9" name="Immagine 8" descr="GSNL-NEW-logo_titl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79226" y="228600"/>
              <a:ext cx="2531374" cy="1059180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5334000" y="3048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26902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81200" y="353992"/>
            <a:ext cx="9220200" cy="56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 smtClean="0"/>
              <a:t>Wolf </a:t>
            </a:r>
            <a:r>
              <a:rPr lang="en-US" dirty="0"/>
              <a:t>volcano, Galapagos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1000" y="1371600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There are not GPS or </a:t>
            </a:r>
            <a:r>
              <a:rPr lang="en-US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tiltmeters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in the volcano, so </a:t>
            </a:r>
            <a:r>
              <a:rPr lang="en-US" u="sng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InSAR</a:t>
            </a:r>
            <a:r>
              <a:rPr lang="en-US" u="sng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is the only tool to monitor patterns of deformation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. Sentinel 1 data. Inflation up to 70 mm between December 2016 and August 2019 is visible in the caldera. </a:t>
            </a:r>
          </a:p>
          <a:p>
            <a:pPr algn="just">
              <a:spcBef>
                <a:spcPts val="600"/>
              </a:spcBef>
            </a:pPr>
            <a:endParaRPr lang="en-US" dirty="0">
              <a:latin typeface="Calibri" pitchFamily="34" charset="0"/>
            </a:endParaRPr>
          </a:p>
          <a:p>
            <a:pPr algn="just">
              <a:spcBef>
                <a:spcPts val="600"/>
              </a:spcBef>
            </a:pPr>
            <a:endParaRPr lang="it-IT" dirty="0">
              <a:latin typeface="Calibri" pitchFamily="34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 cstate="print"/>
          <a:srcRect r="-1082"/>
          <a:stretch/>
        </p:blipFill>
        <p:spPr>
          <a:xfrm>
            <a:off x="4750766" y="5093854"/>
            <a:ext cx="3805805" cy="172559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62000" y="5087369"/>
            <a:ext cx="3810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  <a:buSzPct val="100000"/>
            </a:pP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Displacement in LOS </a:t>
            </a:r>
            <a:r>
              <a:rPr lang="en-US" sz="1100" dirty="0" err="1">
                <a:latin typeface="+mj-lt"/>
                <a:ea typeface="Arial Bold"/>
                <a:cs typeface="Arial" panose="020B0604020202020204" pitchFamily="34" charset="0"/>
              </a:rPr>
              <a:t>interferogram</a:t>
            </a: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 in the Wolf volcano between December 2016 and August 2019 (S. </a:t>
            </a:r>
            <a:r>
              <a:rPr lang="en-US" sz="1100" dirty="0" err="1">
                <a:latin typeface="+mj-lt"/>
                <a:ea typeface="Arial Bold"/>
                <a:cs typeface="Arial" panose="020B0604020202020204" pitchFamily="34" charset="0"/>
              </a:rPr>
              <a:t>Aguaiza</a:t>
            </a: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 – IGEPN).</a:t>
            </a:r>
            <a:endParaRPr lang="it-IT" sz="1100" dirty="0">
              <a:latin typeface="+mj-lt"/>
              <a:ea typeface="Arial Bold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766" y="2362200"/>
            <a:ext cx="3891211" cy="2589424"/>
          </a:xfrm>
          <a:prstGeom prst="rect">
            <a:avLst/>
          </a:prstGeom>
        </p:spPr>
      </p:pic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5" cstate="print"/>
          <a:srcRect l="25135" t="24375" r="26976" b="17053"/>
          <a:stretch/>
        </p:blipFill>
        <p:spPr>
          <a:xfrm>
            <a:off x="827494" y="2386277"/>
            <a:ext cx="3787169" cy="2604175"/>
          </a:xfrm>
          <a:prstGeom prst="rect">
            <a:avLst/>
          </a:prstGeom>
        </p:spPr>
      </p:pic>
      <p:sp>
        <p:nvSpPr>
          <p:cNvPr id="12" name="CuadroTexto 4"/>
          <p:cNvSpPr txBox="1"/>
          <p:nvPr/>
        </p:nvSpPr>
        <p:spPr>
          <a:xfrm>
            <a:off x="827495" y="6376344"/>
            <a:ext cx="3821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 smtClean="0"/>
              <a:t>Displacement in LOS in [mm] in the profile North-South of the caldera of Wolf volcano </a:t>
            </a:r>
            <a:r>
              <a:rPr lang="en-US" sz="1100" dirty="0">
                <a:ea typeface="Arial Bold"/>
                <a:cs typeface="Arial" panose="020B0604020202020204" pitchFamily="34" charset="0"/>
              </a:rPr>
              <a:t>(S. </a:t>
            </a:r>
            <a:r>
              <a:rPr lang="en-US" sz="1100" dirty="0" err="1">
                <a:ea typeface="Arial Bold"/>
                <a:cs typeface="Arial" panose="020B0604020202020204" pitchFamily="34" charset="0"/>
              </a:rPr>
              <a:t>Aguaiza</a:t>
            </a:r>
            <a:r>
              <a:rPr lang="en-US" sz="1100" dirty="0">
                <a:ea typeface="Arial Bold"/>
                <a:cs typeface="Arial" panose="020B0604020202020204" pitchFamily="34" charset="0"/>
              </a:rPr>
              <a:t> – IGEPN</a:t>
            </a:r>
            <a:r>
              <a:rPr lang="en-US" sz="1100" dirty="0" smtClean="0">
                <a:ea typeface="Arial Bold"/>
                <a:cs typeface="Arial" panose="020B0604020202020204" pitchFamily="34" charset="0"/>
              </a:rPr>
              <a:t>)</a:t>
            </a:r>
            <a:r>
              <a:rPr lang="en-AU" sz="1100" dirty="0" smtClean="0"/>
              <a:t>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130961" y="5632061"/>
            <a:ext cx="33129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First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local processing of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InSAR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data at IGEPN</a:t>
            </a:r>
            <a:endParaRPr lang="it-IT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FE327498-3077-744D-9892-F607C511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33869"/>
            <a:ext cx="8298179" cy="306261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3EEB2E-01CF-534B-9715-1A84EE3A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00598"/>
            <a:ext cx="2581835" cy="2353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99D249-8CA5-1F4F-B340-D79B828674F6}"/>
              </a:ext>
            </a:extLst>
          </p:cNvPr>
          <p:cNvSpPr txBox="1"/>
          <p:nvPr/>
        </p:nvSpPr>
        <p:spPr>
          <a:xfrm>
            <a:off x="3570678" y="6330114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Participants: </a:t>
            </a:r>
            <a:r>
              <a:rPr lang="is-IS" dirty="0">
                <a:sym typeface="Symbol" pitchFamily="2" charset="2"/>
              </a:rPr>
              <a:t></a:t>
            </a:r>
            <a:r>
              <a:rPr lang="en-US" dirty="0"/>
              <a:t> 2100, 84 countries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895600" y="4346421"/>
            <a:ext cx="5969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MOOC (massive open online) course, available for all, on volcano monitoring and magma movements, offered by University of Iceland through its participation in </a:t>
            </a:r>
            <a:r>
              <a:rPr lang="en-US" dirty="0" err="1"/>
              <a:t>edX</a:t>
            </a:r>
            <a:r>
              <a:rPr lang="en-US" dirty="0"/>
              <a:t>. 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https://www.edx.org/course/monitoring-volcanoes-and-magma-movements</a:t>
            </a:r>
            <a:br>
              <a:rPr lang="en-US" dirty="0"/>
            </a:br>
            <a:endParaRPr lang="it-IT" dirty="0"/>
          </a:p>
        </p:txBody>
      </p:sp>
      <p:sp>
        <p:nvSpPr>
          <p:cNvPr id="10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it-IT" sz="2400" dirty="0" err="1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Icelandic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Supersite</a:t>
            </a:r>
            <a:endParaRPr lang="it-IT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02002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799"/>
            <a:ext cx="5557690" cy="603875"/>
          </a:xfrm>
        </p:spPr>
        <p:txBody>
          <a:bodyPr/>
          <a:lstStyle/>
          <a:p>
            <a:r>
              <a:rPr lang="it-IT" dirty="0" err="1" smtClean="0"/>
              <a:t>Virunga</a:t>
            </a:r>
            <a:r>
              <a:rPr lang="it-IT" dirty="0" smtClean="0"/>
              <a:t> </a:t>
            </a:r>
            <a:r>
              <a:rPr lang="it-IT" dirty="0" err="1" smtClean="0"/>
              <a:t>Supersite</a:t>
            </a:r>
            <a:r>
              <a:rPr lang="it-IT" dirty="0" smtClean="0"/>
              <a:t> – CEOS </a:t>
            </a:r>
            <a:r>
              <a:rPr lang="it-IT" dirty="0" err="1" smtClean="0"/>
              <a:t>contribution</a:t>
            </a:r>
            <a:endParaRPr lang="it-IT" dirty="0"/>
          </a:p>
        </p:txBody>
      </p:sp>
      <p:pic>
        <p:nvPicPr>
          <p:cNvPr id="12" name="Immagine 7" descr="GSNL-NEW-logo_tit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130" y="3730435"/>
            <a:ext cx="1072772" cy="7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OVG logo NEW2ligh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090" y="1440180"/>
            <a:ext cx="10398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AVCEIvolcano.org - International Association of Volcanology and Chemistry of the Earth's Interi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410" y="2884180"/>
            <a:ext cx="1428750" cy="4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ARLOS\Documents\MY COMPUTER\CARLOS' DATA\CHARLES' PAPERS\Natural hazards\Photos\P1160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0" y="1132170"/>
            <a:ext cx="7160052" cy="53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854" y="2937966"/>
            <a:ext cx="2374063" cy="259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482" y="1499882"/>
            <a:ext cx="3385317" cy="31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3267" y="4769049"/>
            <a:ext cx="2855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</a:rPr>
              <a:t>COSMO-</a:t>
            </a:r>
            <a:r>
              <a:rPr lang="en-US" altLang="en-US" sz="1400" dirty="0" err="1">
                <a:solidFill>
                  <a:schemeClr val="bg1"/>
                </a:solidFill>
              </a:rPr>
              <a:t>SkyMed</a:t>
            </a:r>
            <a:r>
              <a:rPr lang="en-US" altLang="en-US" sz="1400" dirty="0">
                <a:solidFill>
                  <a:schemeClr val="bg1"/>
                </a:solidFill>
              </a:rPr>
              <a:t> SAR data are available through the ESA-GEP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570376" y="5638800"/>
            <a:ext cx="2407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chemeClr val="bg1"/>
                </a:solidFill>
              </a:rPr>
              <a:t>Pléiades</a:t>
            </a:r>
            <a:r>
              <a:rPr lang="en-US" altLang="en-US" sz="1400" dirty="0">
                <a:solidFill>
                  <a:schemeClr val="bg1"/>
                </a:solidFill>
              </a:rPr>
              <a:t> acquisition plan nearly completed</a:t>
            </a:r>
          </a:p>
        </p:txBody>
      </p:sp>
    </p:spTree>
    <p:extLst>
      <p:ext uri="{BB962C8B-B14F-4D97-AF65-F5344CB8AC3E}">
        <p14:creationId xmlns:p14="http://schemas.microsoft.com/office/powerpoint/2010/main" val="836474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Regional assessment for Asia and Africa completed in 2018</a:t>
            </a:r>
          </a:p>
          <a:p>
            <a:r>
              <a:rPr lang="en-US" dirty="0" smtClean="0"/>
              <a:t>Regional </a:t>
            </a:r>
            <a:r>
              <a:rPr lang="en-US" dirty="0"/>
              <a:t>assessment </a:t>
            </a:r>
            <a:r>
              <a:rPr lang="en-US" dirty="0" smtClean="0"/>
              <a:t>for Latin America and Caribbean has </a:t>
            </a:r>
            <a:r>
              <a:rPr lang="en-US" dirty="0"/>
              <a:t>been </a:t>
            </a:r>
            <a:r>
              <a:rPr lang="en-US" dirty="0" smtClean="0"/>
              <a:t>prepared and was </a:t>
            </a:r>
            <a:r>
              <a:rPr lang="en-US" dirty="0"/>
              <a:t>presented at the </a:t>
            </a:r>
            <a:r>
              <a:rPr lang="en-US" dirty="0" err="1"/>
              <a:t>AmeriGEO</a:t>
            </a:r>
            <a:r>
              <a:rPr lang="en-US" dirty="0"/>
              <a:t> meeting in </a:t>
            </a:r>
            <a:r>
              <a:rPr lang="en-US" dirty="0" smtClean="0"/>
              <a:t>Lima, </a:t>
            </a:r>
            <a:r>
              <a:rPr lang="en-US" dirty="0"/>
              <a:t>Peru in August </a:t>
            </a:r>
            <a:r>
              <a:rPr lang="en-US" dirty="0" smtClean="0"/>
              <a:t>2019</a:t>
            </a:r>
          </a:p>
          <a:p>
            <a:r>
              <a:rPr lang="en-US" dirty="0"/>
              <a:t>Project </a:t>
            </a:r>
            <a:r>
              <a:rPr lang="en-US" dirty="0" smtClean="0"/>
              <a:t>proposals </a:t>
            </a:r>
            <a:r>
              <a:rPr lang="en-US" dirty="0"/>
              <a:t>are being developed in each of the regions, in line with the regional assessments.</a:t>
            </a:r>
            <a:endParaRPr lang="en-US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GEO-DARMA (DIS-15)</a:t>
            </a:r>
            <a:endParaRPr lang="it-IT" dirty="0"/>
          </a:p>
        </p:txBody>
      </p:sp>
      <p:pic>
        <p:nvPicPr>
          <p:cNvPr id="29" name="Picture 3" descr="kiribati wa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048000" cy="1981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12372"/>
          <a:stretch/>
        </p:blipFill>
        <p:spPr>
          <a:xfrm>
            <a:off x="3075895" y="4064000"/>
            <a:ext cx="3060000" cy="19555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39" r="16055"/>
          <a:stretch/>
        </p:blipFill>
        <p:spPr>
          <a:xfrm>
            <a:off x="6176490" y="4038600"/>
            <a:ext cx="291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4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Recovery Observatory (DIS-12)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304800" y="4926372"/>
            <a:ext cx="81534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Demonstrate the </a:t>
            </a:r>
            <a:r>
              <a:rPr lang="en-CA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value of using satellite Earth Observations to </a:t>
            </a: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support recovery after a </a:t>
            </a:r>
            <a:r>
              <a:rPr lang="en-CA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major </a:t>
            </a: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disaster</a:t>
            </a:r>
          </a:p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Work with the recovery community to define a sustainable vision for increased use of satellite Earth observations in support of </a:t>
            </a:r>
            <a:r>
              <a:rPr lang="en-US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recovery</a:t>
            </a:r>
          </a:p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Establish institutional relationships between CEOS satellite data providers and stakeholders from the international recovery </a:t>
            </a:r>
            <a:r>
              <a:rPr lang="en-US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community</a:t>
            </a:r>
          </a:p>
        </p:txBody>
      </p:sp>
      <p:sp>
        <p:nvSpPr>
          <p:cNvPr id="9" name="Rettangolo 8"/>
          <p:cNvSpPr/>
          <p:nvPr/>
        </p:nvSpPr>
        <p:spPr>
          <a:xfrm>
            <a:off x="1066800" y="3657600"/>
            <a:ext cx="3001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Triggered after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 Hurricane Matthew in October 2016</a:t>
            </a: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36576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6286500" y="4492823"/>
            <a:ext cx="2856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 Reminder of Haiti’s diversity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638824" y="1660148"/>
            <a:ext cx="2438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Hurricane Matthew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dirty="0" err="1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dirty="0" smtClean="0">
              <a:solidFill>
                <a:srgbClr val="C0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/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Oct 4</a:t>
            </a:r>
            <a:r>
              <a:rPr lang="en-GB" sz="1600" b="1" baseline="300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th</a:t>
            </a:r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2016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12" name="Étoile à 10 branches 8"/>
          <p:cNvSpPr/>
          <p:nvPr/>
        </p:nvSpPr>
        <p:spPr>
          <a:xfrm>
            <a:off x="1582448" y="1176822"/>
            <a:ext cx="551152" cy="499578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6134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7311C92AC23A9429019CD54AECBB5B4" ma:contentTypeVersion="11" ma:contentTypeDescription="Creare un nuovo documento." ma:contentTypeScope="" ma:versionID="12a63bf461df3b84d6e609ad1f315ac6">
  <xsd:schema xmlns:xsd="http://www.w3.org/2001/XMLSchema" xmlns:xs="http://www.w3.org/2001/XMLSchema" xmlns:p="http://schemas.microsoft.com/office/2006/metadata/properties" xmlns:ns3="4ad02101-dda4-4863-9fad-bb6e717f26d0" xmlns:ns4="0f83512e-4cf0-41d5-8f1b-ab56c364966d" targetNamespace="http://schemas.microsoft.com/office/2006/metadata/properties" ma:root="true" ma:fieldsID="14c69784efac61a95f6c9a0acb4dd498" ns3:_="" ns4:_="">
    <xsd:import namespace="4ad02101-dda4-4863-9fad-bb6e717f26d0"/>
    <xsd:import namespace="0f83512e-4cf0-41d5-8f1b-ab56c36496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02101-dda4-4863-9fad-bb6e717f2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3512e-4cf0-41d5-8f1b-ab56c364966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0ED0FA-A8CA-462C-A8FD-5F621FFBAE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02101-dda4-4863-9fad-bb6e717f26d0"/>
    <ds:schemaRef ds:uri="0f83512e-4cf0-41d5-8f1b-ab56c36496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4B0FC7-C9AE-4822-B8AB-E37A569DDD3D}">
  <ds:schemaRefs>
    <ds:schemaRef ds:uri="http://purl.org/dc/elements/1.1/"/>
    <ds:schemaRef ds:uri="http://www.w3.org/XML/1998/namespace"/>
    <ds:schemaRef ds:uri="0f83512e-4cf0-41d5-8f1b-ab56c364966d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ad02101-dda4-4863-9fad-bb6e717f26d0"/>
  </ds:schemaRefs>
</ds:datastoreItem>
</file>

<file path=customXml/itemProps3.xml><?xml version="1.0" encoding="utf-8"?>
<ds:datastoreItem xmlns:ds="http://schemas.openxmlformats.org/officeDocument/2006/customXml" ds:itemID="{4D6D33D2-6A91-457D-851B-F4DF015FBD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17770</TotalTime>
  <Words>1605</Words>
  <Application>Microsoft Office PowerPoint</Application>
  <PresentationFormat>Presentazione su schermo (4:3)</PresentationFormat>
  <Paragraphs>287</Paragraphs>
  <Slides>32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50" baseType="lpstr">
      <vt:lpstr>ＭＳ Ｐゴシック</vt:lpstr>
      <vt:lpstr>Adobe Gothic Std B</vt:lpstr>
      <vt:lpstr>Arial</vt:lpstr>
      <vt:lpstr>Arial Bold</vt:lpstr>
      <vt:lpstr>Arial Narrow</vt:lpstr>
      <vt:lpstr>Avenir Roman</vt:lpstr>
      <vt:lpstr>Calibri</vt:lpstr>
      <vt:lpstr>Century Gothic</vt:lpstr>
      <vt:lpstr>Courier New</vt:lpstr>
      <vt:lpstr>Droid Serif</vt:lpstr>
      <vt:lpstr>Georgia</vt:lpstr>
      <vt:lpstr>Helvetica</vt:lpstr>
      <vt:lpstr>Proxima Nova Regular</vt:lpstr>
      <vt:lpstr>Symbol</vt:lpstr>
      <vt:lpstr>Times New Roman</vt:lpstr>
      <vt:lpstr>Verdana</vt:lpstr>
      <vt:lpstr>Wingdings</vt:lpstr>
      <vt:lpstr>Default</vt:lpstr>
      <vt:lpstr>Report from WG Disasters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Mozambique cyclone Idai – march 2019, S2 data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Pleiades Stereo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Zoffoli Simona</cp:lastModifiedBy>
  <cp:revision>304</cp:revision>
  <dcterms:modified xsi:type="dcterms:W3CDTF">2019-10-16T01:10:11Z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0x01010047311C92AC23A9429019CD54AECBB5B4</vt:lpwstr>
  </property>
</Properties>
</file>