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65" r:id="rId4"/>
    <p:sldId id="266" r:id="rId5"/>
    <p:sldId id="264" r:id="rId6"/>
    <p:sldId id="261" r:id="rId7"/>
    <p:sldId id="262" r:id="rId8"/>
    <p:sldId id="263" r:id="rId9"/>
    <p:sldId id="268" r:id="rId10"/>
    <p:sldId id="270" r:id="rId11"/>
    <p:sldId id="271" r:id="rId12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/>
    <p:restoredTop sz="94694"/>
  </p:normalViewPr>
  <p:slideViewPr>
    <p:cSldViewPr>
      <p:cViewPr varScale="1">
        <p:scale>
          <a:sx n="81" d="100"/>
          <a:sy n="81" d="100"/>
        </p:scale>
        <p:origin x="917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3228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‹N°›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19, 14-16 October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t>‹N°›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://ceos.org/document_management/Meetings/Plenary/33/documents/CEOS_Work_Plan_19-21_Progress_Report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76830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3600" dirty="0">
                <a:solidFill>
                  <a:schemeClr val="bg1"/>
                </a:solidFill>
              </a:rPr>
              <a:t>CEOS Work Plan </a:t>
            </a:r>
            <a:r>
              <a:rPr lang="en-GB" sz="3600" dirty="0" smtClean="0">
                <a:solidFill>
                  <a:schemeClr val="bg1"/>
                </a:solidFill>
              </a:rPr>
              <a:t>Progress Report</a:t>
            </a:r>
            <a:endParaRPr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Steven Hosford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CEOS Executive Officer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CEOS Plenary </a:t>
            </a:r>
            <a:r>
              <a:rPr lang="en-GB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2019</a:t>
            </a:r>
            <a:endParaRPr lang="en-GB" dirty="0">
              <a:solidFill>
                <a:srgbClr val="FFFFFF"/>
              </a:solidFill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chemeClr val="bg1"/>
                </a:solidFill>
              </a:rPr>
              <a:t>Ha </a:t>
            </a:r>
            <a:r>
              <a:rPr lang="en-AU" dirty="0">
                <a:solidFill>
                  <a:schemeClr val="bg1"/>
                </a:solidFill>
              </a:rPr>
              <a:t>Noi, Viet Nam</a:t>
            </a:r>
            <a:endParaRPr dirty="0">
              <a:solidFill>
                <a:schemeClr val="bg1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14 – 16 October 2019</a:t>
            </a:r>
            <a:endParaRPr dirty="0">
              <a:solidFill>
                <a:schemeClr val="bg1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sz="2100" dirty="0"/>
              <a:t>CEOS 2020-2022 Work Plan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485900" y="1828800"/>
            <a:ext cx="6115050" cy="3543300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CEO emails CEOS entities requesting updates 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FF0000"/>
                </a:solidFill>
              </a:rPr>
              <a:t>?</a:t>
            </a:r>
            <a:r>
              <a:rPr lang="en-GB" sz="1800" baseline="30000" dirty="0" err="1">
                <a:solidFill>
                  <a:srgbClr val="FF0000"/>
                </a:solidFill>
              </a:rPr>
              <a:t>th</a:t>
            </a:r>
            <a:r>
              <a:rPr lang="en-GB" sz="1800" dirty="0">
                <a:solidFill>
                  <a:srgbClr val="FF0000"/>
                </a:solidFill>
              </a:rPr>
              <a:t> November</a:t>
            </a:r>
          </a:p>
          <a:p>
            <a:pPr marL="0" indent="0">
              <a:buNone/>
            </a:pPr>
            <a:endParaRPr lang="en-GB" sz="375" dirty="0"/>
          </a:p>
          <a:p>
            <a:pPr marL="0" indent="0">
              <a:buNone/>
            </a:pPr>
            <a:r>
              <a:rPr lang="en-GB" sz="1800" dirty="0"/>
              <a:t>Deadline for updates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FF0000"/>
                </a:solidFill>
              </a:rPr>
              <a:t>?</a:t>
            </a:r>
            <a:r>
              <a:rPr lang="en-GB" sz="1800" baseline="30000" dirty="0" err="1">
                <a:solidFill>
                  <a:srgbClr val="FF0000"/>
                </a:solidFill>
              </a:rPr>
              <a:t>th</a:t>
            </a:r>
            <a:r>
              <a:rPr lang="en-GB" sz="1800" dirty="0">
                <a:solidFill>
                  <a:srgbClr val="FF0000"/>
                </a:solidFill>
              </a:rPr>
              <a:t> November + 10 days</a:t>
            </a:r>
          </a:p>
          <a:p>
            <a:pPr marL="0" indent="0">
              <a:buNone/>
            </a:pPr>
            <a:endParaRPr lang="en-GB" sz="1350" dirty="0"/>
          </a:p>
          <a:p>
            <a:pPr marL="0" indent="0">
              <a:buNone/>
            </a:pPr>
            <a:r>
              <a:rPr lang="en-GB" sz="1800" dirty="0"/>
              <a:t>Work Plan V0 released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FF0000"/>
                </a:solidFill>
              </a:rPr>
              <a:t>?</a:t>
            </a:r>
            <a:r>
              <a:rPr lang="en-GB" sz="1800" baseline="30000" dirty="0" err="1">
                <a:solidFill>
                  <a:srgbClr val="FF0000"/>
                </a:solidFill>
              </a:rPr>
              <a:t>th</a:t>
            </a:r>
            <a:r>
              <a:rPr lang="en-GB" sz="1800" dirty="0">
                <a:solidFill>
                  <a:srgbClr val="FF0000"/>
                </a:solidFill>
              </a:rPr>
              <a:t> January</a:t>
            </a:r>
          </a:p>
          <a:p>
            <a:pPr marL="0" indent="0">
              <a:buNone/>
            </a:pPr>
            <a:endParaRPr lang="en-GB" sz="900" dirty="0"/>
          </a:p>
          <a:p>
            <a:pPr marL="0" indent="0">
              <a:buNone/>
            </a:pPr>
            <a:r>
              <a:rPr lang="en-GB" sz="1800" dirty="0"/>
              <a:t>Work Plan V0 comments by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FF0000"/>
                </a:solidFill>
              </a:rPr>
              <a:t>?</a:t>
            </a:r>
            <a:r>
              <a:rPr lang="en-GB" sz="1800" baseline="30000" dirty="0" err="1">
                <a:solidFill>
                  <a:srgbClr val="FF0000"/>
                </a:solidFill>
              </a:rPr>
              <a:t>th</a:t>
            </a:r>
            <a:r>
              <a:rPr lang="en-GB" sz="1800" dirty="0">
                <a:solidFill>
                  <a:srgbClr val="FF0000"/>
                </a:solidFill>
              </a:rPr>
              <a:t> January + 14 days</a:t>
            </a:r>
          </a:p>
          <a:p>
            <a:pPr marL="0" indent="0">
              <a:buNone/>
            </a:pPr>
            <a:endParaRPr lang="en-GB" sz="825" dirty="0"/>
          </a:p>
          <a:p>
            <a:pPr marL="0" indent="0">
              <a:buNone/>
            </a:pPr>
            <a:r>
              <a:rPr lang="en-GB" sz="1800" dirty="0"/>
              <a:t>Work Plan V1 released</a:t>
            </a:r>
          </a:p>
          <a:p>
            <a:pPr marL="0" indent="0">
              <a:buNone/>
            </a:pPr>
            <a:r>
              <a:rPr lang="en-GB" sz="1800" dirty="0"/>
              <a:t> </a:t>
            </a:r>
            <a:r>
              <a:rPr lang="en-GB" sz="1800" dirty="0">
                <a:solidFill>
                  <a:srgbClr val="FF0000"/>
                </a:solidFill>
              </a:rPr>
              <a:t>?</a:t>
            </a:r>
            <a:r>
              <a:rPr lang="en-GB" sz="1800" baseline="30000" dirty="0" err="1">
                <a:solidFill>
                  <a:srgbClr val="FF0000"/>
                </a:solidFill>
              </a:rPr>
              <a:t>nd</a:t>
            </a:r>
            <a:r>
              <a:rPr lang="en-GB" sz="1800" dirty="0">
                <a:solidFill>
                  <a:srgbClr val="FF0000"/>
                </a:solidFill>
              </a:rPr>
              <a:t> February</a:t>
            </a:r>
            <a:endParaRPr lang="en-GB" sz="1800" dirty="0"/>
          </a:p>
        </p:txBody>
      </p:sp>
      <p:grpSp>
        <p:nvGrpSpPr>
          <p:cNvPr id="9" name="Group 8"/>
          <p:cNvGrpSpPr/>
          <p:nvPr/>
        </p:nvGrpSpPr>
        <p:grpSpPr>
          <a:xfrm>
            <a:off x="4572001" y="2285999"/>
            <a:ext cx="2501347" cy="630100"/>
            <a:chOff x="4572000" y="2286000"/>
            <a:chExt cx="3335130" cy="840133"/>
          </a:xfrm>
        </p:grpSpPr>
        <p:sp>
          <p:nvSpPr>
            <p:cNvPr id="5" name="Down Arrow 4"/>
            <p:cNvSpPr/>
            <p:nvPr/>
          </p:nvSpPr>
          <p:spPr>
            <a:xfrm>
              <a:off x="4572000" y="2512668"/>
              <a:ext cx="685800" cy="613465"/>
            </a:xfrm>
            <a:prstGeom prst="downArrow">
              <a:avLst/>
            </a:prstGeom>
            <a:solidFill>
              <a:schemeClr val="accent6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ctr">
              <a:spAutoFit/>
            </a:bodyPr>
            <a:lstStyle/>
            <a:p>
              <a:pPr defTabSz="342900" latinLnBrk="1" hangingPunct="0"/>
              <a:endParaRPr lang="en-GB">
                <a:solidFill>
                  <a:srgbClr val="002569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81600" y="2286000"/>
              <a:ext cx="2725530" cy="830994"/>
            </a:xfrm>
            <a:prstGeom prst="rect">
              <a:avLst/>
            </a:prstGeom>
            <a:noFill/>
            <a:ln w="28575" cap="flat">
              <a:solidFill>
                <a:schemeClr val="accent6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4289" tIns="34289" rIns="34289" bIns="34289" numCol="1" spcCol="38100" rtlCol="0" anchor="t">
              <a:spAutoFit/>
            </a:bodyPr>
            <a:lstStyle/>
            <a:p>
              <a:pPr defTabSz="342900" latinLnBrk="1" hangingPunct="0"/>
              <a:r>
                <a:rPr lang="en-GB" dirty="0" smtClean="0"/>
                <a:t>10 days</a:t>
              </a:r>
              <a:r>
                <a:rPr lang="en-GB" dirty="0" smtClean="0">
                  <a:solidFill>
                    <a:srgbClr val="002569"/>
                  </a:solidFill>
                </a:rPr>
                <a:t> </a:t>
              </a:r>
              <a:r>
                <a:rPr lang="en-GB" dirty="0">
                  <a:solidFill>
                    <a:srgbClr val="002569"/>
                  </a:solidFill>
                </a:rPr>
                <a:t>for </a:t>
              </a:r>
            </a:p>
            <a:p>
              <a:pPr defTabSz="342900" latinLnBrk="1" hangingPunct="0"/>
              <a:r>
                <a:rPr lang="en-GB" dirty="0">
                  <a:solidFill>
                    <a:srgbClr val="002569"/>
                  </a:solidFill>
                </a:rPr>
                <a:t>CEOS Entity inputs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72001" y="3611426"/>
            <a:ext cx="2814575" cy="623246"/>
            <a:chOff x="4572000" y="4815230"/>
            <a:chExt cx="3752766" cy="830994"/>
          </a:xfrm>
        </p:grpSpPr>
        <p:sp>
          <p:nvSpPr>
            <p:cNvPr id="7" name="Down Arrow 6"/>
            <p:cNvSpPr/>
            <p:nvPr/>
          </p:nvSpPr>
          <p:spPr>
            <a:xfrm>
              <a:off x="4572000" y="5027267"/>
              <a:ext cx="685800" cy="613465"/>
            </a:xfrm>
            <a:prstGeom prst="downArrow">
              <a:avLst/>
            </a:prstGeom>
            <a:solidFill>
              <a:schemeClr val="accent6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ctr">
              <a:spAutoFit/>
            </a:bodyPr>
            <a:lstStyle/>
            <a:p>
              <a:pPr defTabSz="342900" latinLnBrk="1" hangingPunct="0"/>
              <a:endParaRPr lang="en-GB">
                <a:solidFill>
                  <a:srgbClr val="002569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71769" y="4815230"/>
              <a:ext cx="3152997" cy="830994"/>
            </a:xfrm>
            <a:prstGeom prst="rect">
              <a:avLst/>
            </a:prstGeom>
            <a:noFill/>
            <a:ln w="28575" cap="flat">
              <a:solidFill>
                <a:schemeClr val="accent6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4289" tIns="34289" rIns="34289" bIns="34289" numCol="1" spcCol="38100" rtlCol="0" anchor="t">
              <a:spAutoFit/>
            </a:bodyPr>
            <a:lstStyle>
              <a:lvl1pPr marL="0" marR="0" indent="0" algn="l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lvl1pPr>
            </a:lstStyle>
            <a:p>
              <a:r>
                <a:rPr lang="en-GB" dirty="0"/>
                <a:t>2</a:t>
              </a:r>
              <a:r>
                <a:rPr lang="en-GB" dirty="0" smtClean="0"/>
                <a:t> </a:t>
              </a:r>
              <a:r>
                <a:rPr lang="en-GB" dirty="0"/>
                <a:t>weeks for</a:t>
              </a:r>
            </a:p>
            <a:p>
              <a:r>
                <a:rPr lang="en-GB" dirty="0"/>
                <a:t>CEOS Entity feedback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13549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729555" y="1925551"/>
            <a:ext cx="3753000" cy="3704129"/>
            <a:chOff x="2115406" y="1424400"/>
            <a:chExt cx="5004000" cy="4938839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115406" y="3886200"/>
              <a:ext cx="5004000" cy="0"/>
            </a:xfrm>
            <a:prstGeom prst="line">
              <a:avLst/>
            </a:prstGeom>
            <a:noFill/>
            <a:ln w="25400" cap="flat">
              <a:solidFill>
                <a:srgbClr val="FF9A00">
                  <a:alpha val="57000"/>
                </a:srgbClr>
              </a:solidFill>
              <a:prstDash val="sysDash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2200200" y="3872400"/>
              <a:ext cx="4896000" cy="0"/>
            </a:xfrm>
            <a:prstGeom prst="line">
              <a:avLst/>
            </a:prstGeom>
            <a:noFill/>
            <a:ln w="25400" cap="flat">
              <a:solidFill>
                <a:srgbClr val="FF9A00">
                  <a:alpha val="57000"/>
                </a:srgbClr>
              </a:solidFill>
              <a:prstDash val="sysDash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" name="Straight Connector 16"/>
            <p:cNvCxnSpPr/>
            <p:nvPr/>
          </p:nvCxnSpPr>
          <p:spPr>
            <a:xfrm rot="1800000">
              <a:off x="2230353" y="3864000"/>
              <a:ext cx="4788000" cy="0"/>
            </a:xfrm>
            <a:prstGeom prst="line">
              <a:avLst/>
            </a:prstGeom>
            <a:noFill/>
            <a:ln w="25400" cap="flat">
              <a:solidFill>
                <a:srgbClr val="FF9A00">
                  <a:alpha val="57000"/>
                </a:srgbClr>
              </a:solidFill>
              <a:prstDash val="sysDash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" name="Straight Connector 17"/>
            <p:cNvCxnSpPr/>
            <p:nvPr/>
          </p:nvCxnSpPr>
          <p:spPr>
            <a:xfrm rot="3600000">
              <a:off x="2209690" y="3854746"/>
              <a:ext cx="4824000" cy="0"/>
            </a:xfrm>
            <a:prstGeom prst="line">
              <a:avLst/>
            </a:prstGeom>
            <a:noFill/>
            <a:ln w="25400" cap="flat">
              <a:solidFill>
                <a:srgbClr val="FF9A00">
                  <a:alpha val="57000"/>
                </a:srgbClr>
              </a:solidFill>
              <a:prstDash val="sysDash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" name="Straight Connector 18"/>
            <p:cNvCxnSpPr/>
            <p:nvPr/>
          </p:nvCxnSpPr>
          <p:spPr>
            <a:xfrm rot="7200000">
              <a:off x="2182690" y="3933239"/>
              <a:ext cx="4860000" cy="0"/>
            </a:xfrm>
            <a:prstGeom prst="line">
              <a:avLst/>
            </a:prstGeom>
            <a:noFill/>
            <a:ln w="25400" cap="flat">
              <a:solidFill>
                <a:srgbClr val="FF9A00">
                  <a:alpha val="57000"/>
                </a:srgbClr>
              </a:solidFill>
              <a:prstDash val="sysDash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" name="Straight Connector 19"/>
            <p:cNvCxnSpPr/>
            <p:nvPr/>
          </p:nvCxnSpPr>
          <p:spPr>
            <a:xfrm rot="9000000">
              <a:off x="2219723" y="3873000"/>
              <a:ext cx="4824000" cy="0"/>
            </a:xfrm>
            <a:prstGeom prst="line">
              <a:avLst/>
            </a:prstGeom>
            <a:noFill/>
            <a:ln w="25400" cap="flat">
              <a:solidFill>
                <a:srgbClr val="FF9A00">
                  <a:alpha val="57000"/>
                </a:srgbClr>
              </a:solidFill>
              <a:prstDash val="sysDash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1" name="Oval 20"/>
          <p:cNvSpPr/>
          <p:nvPr/>
        </p:nvSpPr>
        <p:spPr>
          <a:xfrm>
            <a:off x="3015089" y="3579070"/>
            <a:ext cx="3151125" cy="486888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defTabSz="342900" latinLnBrk="1" hangingPunct="0"/>
            <a:endParaRPr lang="en-GB">
              <a:solidFill>
                <a:srgbClr val="00256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>
                <a:latin typeface="Calibri" charset="0"/>
                <a:ea typeface="Calibri" charset="0"/>
                <a:cs typeface="Calibri" charset="0"/>
              </a:rPr>
              <a:t>CEOS (still) needs you!</a:t>
            </a:r>
          </a:p>
          <a:p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180" y="2012597"/>
            <a:ext cx="2826944" cy="3510428"/>
          </a:xfrm>
          <a:prstGeom prst="rect">
            <a:avLst/>
          </a:prstGeom>
        </p:spPr>
      </p:pic>
      <p:sp>
        <p:nvSpPr>
          <p:cNvPr id="9" name="Content Placeholder 1"/>
          <p:cNvSpPr>
            <a:spLocks noGrp="1"/>
          </p:cNvSpPr>
          <p:nvPr>
            <p:ph sz="quarter" idx="10"/>
          </p:nvPr>
        </p:nvSpPr>
        <p:spPr>
          <a:xfrm rot="20815872">
            <a:off x="4673021" y="5203826"/>
            <a:ext cx="1028700" cy="400050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January</a:t>
            </a:r>
          </a:p>
          <a:p>
            <a:pPr marL="0" indent="0">
              <a:buNone/>
            </a:pPr>
            <a:endParaRPr lang="en-AU"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4" name="Content Placeholder 1"/>
          <p:cNvSpPr txBox="1">
            <a:spLocks/>
          </p:cNvSpPr>
          <p:nvPr/>
        </p:nvSpPr>
        <p:spPr>
          <a:xfrm rot="18852440">
            <a:off x="5354651" y="4708691"/>
            <a:ext cx="1028700" cy="40005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AU" sz="1500" dirty="0">
                <a:latin typeface="Calibri" charset="0"/>
                <a:ea typeface="Calibri" charset="0"/>
                <a:cs typeface="Calibri" charset="0"/>
              </a:rPr>
              <a:t>February</a:t>
            </a:r>
          </a:p>
          <a:p>
            <a:pPr marL="0" indent="0">
              <a:buNone/>
            </a:pPr>
            <a:endParaRPr lang="en-AU"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" name="Content Placeholder 1"/>
          <p:cNvSpPr txBox="1">
            <a:spLocks/>
          </p:cNvSpPr>
          <p:nvPr/>
        </p:nvSpPr>
        <p:spPr>
          <a:xfrm rot="17414780">
            <a:off x="5809701" y="3788834"/>
            <a:ext cx="1028700" cy="40005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AU" sz="1500" dirty="0">
                <a:latin typeface="Calibri" charset="0"/>
                <a:ea typeface="Calibri" charset="0"/>
                <a:cs typeface="Calibri" charset="0"/>
              </a:rPr>
              <a:t>March</a:t>
            </a:r>
          </a:p>
          <a:p>
            <a:pPr marL="0" indent="0">
              <a:buNone/>
            </a:pPr>
            <a:endParaRPr lang="en-AU"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6" name="Content Placeholder 1"/>
          <p:cNvSpPr txBox="1">
            <a:spLocks/>
          </p:cNvSpPr>
          <p:nvPr/>
        </p:nvSpPr>
        <p:spPr>
          <a:xfrm rot="15539337">
            <a:off x="5694050" y="2857661"/>
            <a:ext cx="1028700" cy="40005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AU" sz="1500" dirty="0">
                <a:latin typeface="Calibri" charset="0"/>
                <a:ea typeface="Calibri" charset="0"/>
                <a:cs typeface="Calibri" charset="0"/>
              </a:rPr>
              <a:t>April</a:t>
            </a:r>
          </a:p>
          <a:p>
            <a:pPr marL="0" indent="0">
              <a:buNone/>
            </a:pPr>
            <a:endParaRPr lang="en-AU"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7" name="Content Placeholder 1"/>
          <p:cNvSpPr txBox="1">
            <a:spLocks/>
          </p:cNvSpPr>
          <p:nvPr/>
        </p:nvSpPr>
        <p:spPr>
          <a:xfrm rot="2533477">
            <a:off x="5515683" y="2402119"/>
            <a:ext cx="500036" cy="40005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AU" sz="1500" dirty="0">
                <a:latin typeface="Calibri" charset="0"/>
                <a:ea typeface="Calibri" charset="0"/>
                <a:cs typeface="Calibri" charset="0"/>
              </a:rPr>
              <a:t>May</a:t>
            </a:r>
            <a:endParaRPr lang="en-AU"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8" name="Content Placeholder 1"/>
          <p:cNvSpPr txBox="1">
            <a:spLocks/>
          </p:cNvSpPr>
          <p:nvPr/>
        </p:nvSpPr>
        <p:spPr>
          <a:xfrm rot="963985">
            <a:off x="4786610" y="2013969"/>
            <a:ext cx="568606" cy="40005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AU" sz="1500" dirty="0">
                <a:latin typeface="Calibri" charset="0"/>
                <a:ea typeface="Calibri" charset="0"/>
                <a:cs typeface="Calibri" charset="0"/>
              </a:rPr>
              <a:t>June</a:t>
            </a:r>
          </a:p>
          <a:p>
            <a:pPr marL="0" indent="0">
              <a:buNone/>
            </a:pPr>
            <a:endParaRPr lang="en-AU"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Content Placeholder 1"/>
          <p:cNvSpPr txBox="1">
            <a:spLocks/>
          </p:cNvSpPr>
          <p:nvPr/>
        </p:nvSpPr>
        <p:spPr>
          <a:xfrm rot="20423997">
            <a:off x="3964194" y="1969730"/>
            <a:ext cx="568606" cy="40005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AU" sz="1500" dirty="0">
                <a:latin typeface="Calibri" charset="0"/>
                <a:ea typeface="Calibri" charset="0"/>
                <a:cs typeface="Calibri" charset="0"/>
              </a:rPr>
              <a:t>July</a:t>
            </a:r>
          </a:p>
          <a:p>
            <a:pPr marL="0" indent="0">
              <a:buNone/>
            </a:pPr>
            <a:endParaRPr lang="en-AU"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0" name="Content Placeholder 1"/>
          <p:cNvSpPr txBox="1">
            <a:spLocks/>
          </p:cNvSpPr>
          <p:nvPr/>
        </p:nvSpPr>
        <p:spPr>
          <a:xfrm rot="18919172">
            <a:off x="3150900" y="2419397"/>
            <a:ext cx="714396" cy="40005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AU" sz="1500" dirty="0">
                <a:latin typeface="Calibri" charset="0"/>
                <a:ea typeface="Calibri" charset="0"/>
                <a:cs typeface="Calibri" charset="0"/>
              </a:rPr>
              <a:t>August</a:t>
            </a:r>
          </a:p>
          <a:p>
            <a:pPr marL="0" indent="0">
              <a:buNone/>
            </a:pPr>
            <a:endParaRPr lang="en-AU"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1" name="Content Placeholder 1"/>
          <p:cNvSpPr txBox="1">
            <a:spLocks/>
          </p:cNvSpPr>
          <p:nvPr/>
        </p:nvSpPr>
        <p:spPr>
          <a:xfrm rot="17409751">
            <a:off x="2565642" y="3151463"/>
            <a:ext cx="1009535" cy="40005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AU" sz="1500" dirty="0">
                <a:latin typeface="Calibri" charset="0"/>
                <a:ea typeface="Calibri" charset="0"/>
                <a:cs typeface="Calibri" charset="0"/>
              </a:rPr>
              <a:t>September</a:t>
            </a:r>
          </a:p>
          <a:p>
            <a:pPr marL="0" indent="0">
              <a:buNone/>
            </a:pPr>
            <a:endParaRPr lang="en-AU"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2" name="Content Placeholder 1"/>
          <p:cNvSpPr txBox="1">
            <a:spLocks/>
          </p:cNvSpPr>
          <p:nvPr/>
        </p:nvSpPr>
        <p:spPr>
          <a:xfrm rot="3985976">
            <a:off x="2509291" y="4114516"/>
            <a:ext cx="1009535" cy="40005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AU" sz="1500" dirty="0">
                <a:latin typeface="Calibri" charset="0"/>
                <a:ea typeface="Calibri" charset="0"/>
                <a:cs typeface="Calibri" charset="0"/>
              </a:rPr>
              <a:t>October</a:t>
            </a:r>
          </a:p>
          <a:p>
            <a:pPr marL="0" indent="0">
              <a:buNone/>
            </a:pPr>
            <a:endParaRPr lang="en-AU"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Content Placeholder 1"/>
          <p:cNvSpPr txBox="1">
            <a:spLocks/>
          </p:cNvSpPr>
          <p:nvPr/>
        </p:nvSpPr>
        <p:spPr>
          <a:xfrm rot="2399681">
            <a:off x="2952514" y="4808713"/>
            <a:ext cx="1009535" cy="40005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AU" sz="1500" dirty="0">
                <a:latin typeface="Calibri" charset="0"/>
                <a:ea typeface="Calibri" charset="0"/>
                <a:cs typeface="Calibri" charset="0"/>
              </a:rPr>
              <a:t>November</a:t>
            </a:r>
          </a:p>
        </p:txBody>
      </p:sp>
      <p:sp>
        <p:nvSpPr>
          <p:cNvPr id="34" name="Content Placeholder 1"/>
          <p:cNvSpPr txBox="1">
            <a:spLocks/>
          </p:cNvSpPr>
          <p:nvPr/>
        </p:nvSpPr>
        <p:spPr>
          <a:xfrm rot="800160">
            <a:off x="3733631" y="5229661"/>
            <a:ext cx="1009535" cy="40005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AU" sz="1500" dirty="0">
                <a:latin typeface="Calibri" charset="0"/>
                <a:ea typeface="Calibri" charset="0"/>
                <a:cs typeface="Calibri" charset="0"/>
              </a:rPr>
              <a:t>December</a:t>
            </a:r>
          </a:p>
          <a:p>
            <a:pPr marL="0" indent="0">
              <a:buNone/>
            </a:pPr>
            <a:endParaRPr lang="en-AU" sz="12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04383" y="4755387"/>
            <a:ext cx="1481454" cy="512769"/>
            <a:chOff x="881843" y="5197516"/>
            <a:chExt cx="1975272" cy="683692"/>
          </a:xfrm>
        </p:grpSpPr>
        <p:sp>
          <p:nvSpPr>
            <p:cNvPr id="56" name="Content Placeholder 1"/>
            <p:cNvSpPr txBox="1">
              <a:spLocks/>
            </p:cNvSpPr>
            <p:nvPr/>
          </p:nvSpPr>
          <p:spPr>
            <a:xfrm flipH="1">
              <a:off x="881843" y="5446775"/>
              <a:ext cx="1596182" cy="434433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>
                <a:buNone/>
              </a:pPr>
              <a:r>
                <a:rPr lang="en-AU" sz="900" b="1" dirty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GEO-XV Plenary, </a:t>
              </a:r>
              <a:r>
                <a:rPr lang="en-AU" sz="900" dirty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Kyoto, 31</a:t>
              </a:r>
              <a:r>
                <a:rPr lang="en-AU" sz="900" baseline="30000" dirty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st</a:t>
              </a:r>
              <a:r>
                <a:rPr lang="en-AU" sz="900" dirty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-1</a:t>
              </a:r>
              <a:r>
                <a:rPr lang="en-AU" sz="900" baseline="30000" dirty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st</a:t>
              </a:r>
              <a:r>
                <a:rPr lang="en-AU" sz="900" dirty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 Nov</a:t>
              </a:r>
              <a:endParaRPr lang="en-AU" sz="135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7" name="Right Arrow 56"/>
            <p:cNvSpPr/>
            <p:nvPr/>
          </p:nvSpPr>
          <p:spPr>
            <a:xfrm rot="7707261" flipH="1">
              <a:off x="2217679" y="4919879"/>
              <a:ext cx="361800" cy="917073"/>
            </a:xfrm>
            <a:prstGeom prst="rightArrow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ctr">
              <a:spAutoFit/>
            </a:bodyPr>
            <a:lstStyle/>
            <a:p>
              <a:pPr defTabSz="342900" latinLnBrk="1" hangingPunct="0"/>
              <a:endParaRPr lang="en-GB">
                <a:solidFill>
                  <a:srgbClr val="002569"/>
                </a:solidFill>
              </a:endParaRPr>
            </a:p>
          </p:txBody>
        </p:sp>
      </p:grpSp>
      <p:sp>
        <p:nvSpPr>
          <p:cNvPr id="59" name="Content Placeholder 1"/>
          <p:cNvSpPr txBox="1">
            <a:spLocks/>
          </p:cNvSpPr>
          <p:nvPr/>
        </p:nvSpPr>
        <p:spPr>
          <a:xfrm rot="439333">
            <a:off x="6724622" y="3859676"/>
            <a:ext cx="818052" cy="51435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endParaRPr lang="en-AU" sz="1350" dirty="0">
              <a:solidFill>
                <a:schemeClr val="accent6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14450" y="1853459"/>
            <a:ext cx="5267451" cy="3888000"/>
            <a:chOff x="228600" y="1328278"/>
            <a:chExt cx="7023268" cy="5184000"/>
          </a:xfrm>
        </p:grpSpPr>
        <p:sp>
          <p:nvSpPr>
            <p:cNvPr id="37" name="Arc 36"/>
            <p:cNvSpPr>
              <a:spLocks noChangeAspect="1"/>
            </p:cNvSpPr>
            <p:nvPr/>
          </p:nvSpPr>
          <p:spPr>
            <a:xfrm rot="14069384">
              <a:off x="2067868" y="1328278"/>
              <a:ext cx="5184000" cy="5184000"/>
            </a:xfrm>
            <a:prstGeom prst="arc">
              <a:avLst>
                <a:gd name="adj1" fmla="val 17120359"/>
                <a:gd name="adj2" fmla="val 17412613"/>
              </a:avLst>
            </a:prstGeom>
            <a:ln w="1143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68579" tIns="34289" rIns="68579" bIns="34289" numCol="1" spcCol="38100" rtlCol="0" anchor="t">
              <a:noAutofit/>
            </a:bodyPr>
            <a:lstStyle/>
            <a:p>
              <a:pPr latinLnBrk="1" hangingPunct="0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4" name="Content Placeholder 1"/>
            <p:cNvSpPr txBox="1">
              <a:spLocks/>
            </p:cNvSpPr>
            <p:nvPr/>
          </p:nvSpPr>
          <p:spPr>
            <a:xfrm>
              <a:off x="228600" y="4365033"/>
              <a:ext cx="2241120" cy="587967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AU" sz="900" b="1" dirty="0">
                  <a:latin typeface="Calibri" charset="0"/>
                  <a:ea typeface="Calibri" charset="0"/>
                  <a:cs typeface="Calibri" charset="0"/>
                </a:rPr>
                <a:t>CEOS 32nd Plenary</a:t>
              </a:r>
              <a:r>
                <a:rPr lang="en-AU" sz="900" dirty="0">
                  <a:latin typeface="Calibri" charset="0"/>
                  <a:ea typeface="Calibri" charset="0"/>
                  <a:cs typeface="Calibri" charset="0"/>
                </a:rPr>
                <a:t>, Brussels, 16</a:t>
              </a:r>
              <a:r>
                <a:rPr lang="en-AU" sz="900" baseline="30000" dirty="0"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900" dirty="0">
                  <a:latin typeface="Calibri" charset="0"/>
                  <a:ea typeface="Calibri" charset="0"/>
                  <a:cs typeface="Calibri" charset="0"/>
                </a:rPr>
                <a:t>-18</a:t>
              </a:r>
              <a:r>
                <a:rPr lang="en-AU" sz="900" baseline="30000" dirty="0"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900" dirty="0">
                  <a:latin typeface="Calibri" charset="0"/>
                  <a:ea typeface="Calibri" charset="0"/>
                  <a:cs typeface="Calibri" charset="0"/>
                </a:rPr>
                <a:t> Oct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695113" y="1844937"/>
            <a:ext cx="5705937" cy="3888000"/>
            <a:chOff x="2069484" y="1316916"/>
            <a:chExt cx="7607916" cy="5184000"/>
          </a:xfrm>
        </p:grpSpPr>
        <p:sp>
          <p:nvSpPr>
            <p:cNvPr id="36" name="Arc 35"/>
            <p:cNvSpPr>
              <a:spLocks noChangeAspect="1"/>
            </p:cNvSpPr>
            <p:nvPr/>
          </p:nvSpPr>
          <p:spPr>
            <a:xfrm rot="3625178">
              <a:off x="2069484" y="1316916"/>
              <a:ext cx="5184000" cy="5184000"/>
            </a:xfrm>
            <a:prstGeom prst="arc">
              <a:avLst>
                <a:gd name="adj1" fmla="val 17486667"/>
                <a:gd name="adj2" fmla="val 17985828"/>
              </a:avLst>
            </a:prstGeom>
            <a:ln w="1143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68579" tIns="34289" rIns="68579" bIns="34289" numCol="1" spcCol="38100" rtlCol="0" anchor="t">
              <a:noAutofit/>
            </a:bodyPr>
            <a:lstStyle/>
            <a:p>
              <a:pPr latinLnBrk="1" hangingPunct="0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7" name="Content Placeholder 1"/>
            <p:cNvSpPr txBox="1">
              <a:spLocks/>
            </p:cNvSpPr>
            <p:nvPr/>
          </p:nvSpPr>
          <p:spPr>
            <a:xfrm>
              <a:off x="7436280" y="3450633"/>
              <a:ext cx="2241120" cy="587967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AU" sz="900" b="1" dirty="0">
                  <a:latin typeface="Calibri" charset="0"/>
                  <a:ea typeface="Calibri" charset="0"/>
                  <a:cs typeface="Calibri" charset="0"/>
                </a:rPr>
                <a:t>SIT-34</a:t>
              </a:r>
              <a:r>
                <a:rPr lang="en-AU" sz="900" dirty="0">
                  <a:latin typeface="Calibri" charset="0"/>
                  <a:ea typeface="Calibri" charset="0"/>
                  <a:cs typeface="Calibri" charset="0"/>
                </a:rPr>
                <a:t>, TBD, USA, </a:t>
              </a:r>
            </a:p>
            <a:p>
              <a:pPr marL="0" indent="0">
                <a:spcBef>
                  <a:spcPts val="0"/>
                </a:spcBef>
                <a:buNone/>
              </a:pPr>
              <a:r>
                <a:rPr lang="en-AU" sz="900" dirty="0">
                  <a:latin typeface="Calibri" charset="0"/>
                  <a:ea typeface="Calibri" charset="0"/>
                  <a:cs typeface="Calibri" charset="0"/>
                </a:rPr>
                <a:t>1</a:t>
              </a:r>
              <a:r>
                <a:rPr lang="en-AU" sz="900" baseline="30000" dirty="0">
                  <a:latin typeface="Calibri" charset="0"/>
                  <a:ea typeface="Calibri" charset="0"/>
                  <a:cs typeface="Calibri" charset="0"/>
                </a:rPr>
                <a:t>st</a:t>
              </a:r>
              <a:r>
                <a:rPr lang="en-AU" sz="900" dirty="0">
                  <a:latin typeface="Calibri" charset="0"/>
                  <a:ea typeface="Calibri" charset="0"/>
                  <a:cs typeface="Calibri" charset="0"/>
                </a:rPr>
                <a:t>-5</a:t>
              </a:r>
              <a:r>
                <a:rPr lang="en-AU" sz="900" baseline="30000" dirty="0"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900" dirty="0">
                  <a:latin typeface="Calibri" charset="0"/>
                  <a:ea typeface="Calibri" charset="0"/>
                  <a:cs typeface="Calibri" charset="0"/>
                </a:rPr>
                <a:t> Oct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587113" y="1722936"/>
            <a:ext cx="5023836" cy="4931956"/>
            <a:chOff x="1925484" y="1154248"/>
            <a:chExt cx="6698448" cy="6575941"/>
          </a:xfrm>
        </p:grpSpPr>
        <p:sp>
          <p:nvSpPr>
            <p:cNvPr id="41" name="Arc 40"/>
            <p:cNvSpPr>
              <a:spLocks noChangeAspect="1"/>
            </p:cNvSpPr>
            <p:nvPr/>
          </p:nvSpPr>
          <p:spPr>
            <a:xfrm rot="19840134">
              <a:off x="1925484" y="1172916"/>
              <a:ext cx="5472000" cy="5472000"/>
            </a:xfrm>
            <a:prstGeom prst="arc">
              <a:avLst>
                <a:gd name="adj1" fmla="val 4910651"/>
                <a:gd name="adj2" fmla="val 5770504"/>
              </a:avLst>
            </a:prstGeom>
            <a:ln w="1143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68579" tIns="34289" rIns="68579" bIns="34289" numCol="1" spcCol="38100" rtlCol="0" anchor="t">
              <a:noAutofit/>
            </a:bodyPr>
            <a:lstStyle/>
            <a:p>
              <a:pPr latinLnBrk="1" hangingPunct="0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8" name="Arc 57"/>
            <p:cNvSpPr>
              <a:spLocks noChangeAspect="1"/>
            </p:cNvSpPr>
            <p:nvPr/>
          </p:nvSpPr>
          <p:spPr>
            <a:xfrm rot="2573295">
              <a:off x="1974520" y="1154248"/>
              <a:ext cx="5472000" cy="5472000"/>
            </a:xfrm>
            <a:prstGeom prst="arc">
              <a:avLst>
                <a:gd name="adj1" fmla="val 3815670"/>
                <a:gd name="adj2" fmla="val 5770504"/>
              </a:avLst>
            </a:prstGeom>
            <a:ln w="1143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68579" tIns="34289" rIns="68579" bIns="34289" numCol="1" spcCol="38100" rtlCol="0" anchor="t">
              <a:noAutofit/>
            </a:bodyPr>
            <a:lstStyle/>
            <a:p>
              <a:pPr latinLnBrk="1" hangingPunct="0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553199" y="5791200"/>
              <a:ext cx="2070733" cy="19389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t">
              <a:spAutoFit/>
            </a:bodyPr>
            <a:lstStyle/>
            <a:p>
              <a:pPr defTabSz="342900" latinLnBrk="1" hangingPunct="0"/>
              <a:r>
                <a:rPr lang="en-GB" b="1" dirty="0">
                  <a:solidFill>
                    <a:srgbClr val="FF0000"/>
                  </a:solidFill>
                </a:rPr>
                <a:t>CEOS Work Plan </a:t>
              </a:r>
            </a:p>
            <a:p>
              <a:pPr defTabSz="342900" latinLnBrk="1" hangingPunct="0"/>
              <a:r>
                <a:rPr lang="en-GB" b="1" dirty="0">
                  <a:solidFill>
                    <a:srgbClr val="FF0000"/>
                  </a:solidFill>
                </a:rPr>
                <a:t>inputs from CEOS entity leads</a:t>
              </a:r>
            </a:p>
          </p:txBody>
        </p:sp>
      </p:grpSp>
      <p:sp>
        <p:nvSpPr>
          <p:cNvPr id="8" name="Arc 7"/>
          <p:cNvSpPr/>
          <p:nvPr/>
        </p:nvSpPr>
        <p:spPr>
          <a:xfrm>
            <a:off x="2803113" y="1952937"/>
            <a:ext cx="3672000" cy="3672000"/>
          </a:xfrm>
          <a:prstGeom prst="arc">
            <a:avLst>
              <a:gd name="adj1" fmla="val 16200000"/>
              <a:gd name="adj2" fmla="val 16183746"/>
            </a:avLst>
          </a:prstGeom>
          <a:ln w="1143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68579" tIns="34289" rIns="68579" bIns="34289" numCol="1" spcCol="38100" rtlCol="0" anchor="t">
            <a:noAutofit/>
          </a:bodyPr>
          <a:lstStyle/>
          <a:p>
            <a:pPr latinLnBrk="1" hangingPunct="0"/>
            <a:endParaRPr lang="en-GB">
              <a:solidFill>
                <a:srgbClr val="000000"/>
              </a:solidFill>
            </a:endParaRPr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087" y="2831236"/>
            <a:ext cx="1999508" cy="1999508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472445" y="1505499"/>
            <a:ext cx="6614155" cy="4209501"/>
            <a:chOff x="472445" y="1505499"/>
            <a:chExt cx="6614155" cy="4209501"/>
          </a:xfrm>
        </p:grpSpPr>
        <p:sp>
          <p:nvSpPr>
            <p:cNvPr id="6" name="Rounded Rectangle 5"/>
            <p:cNvSpPr/>
            <p:nvPr/>
          </p:nvSpPr>
          <p:spPr>
            <a:xfrm>
              <a:off x="2563119" y="4872218"/>
              <a:ext cx="4523481" cy="842782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ctr">
              <a:spAutoFit/>
            </a:bodyPr>
            <a:lstStyle/>
            <a:p>
              <a:pPr defTabSz="342900" latinLnBrk="1" hangingPunct="0"/>
              <a:r>
                <a:rPr lang="en-GB" sz="4500" dirty="0">
                  <a:solidFill>
                    <a:srgbClr val="FF0000"/>
                  </a:solidFill>
                  <a:latin typeface="Maiandra GD" panose="020E0502030308020204" pitchFamily="34" charset="0"/>
                </a:rPr>
                <a:t>CEOS needs you!</a:t>
              </a:r>
            </a:p>
          </p:txBody>
        </p:sp>
        <p:grpSp>
          <p:nvGrpSpPr>
            <p:cNvPr id="42" name="Groupe 41"/>
            <p:cNvGrpSpPr/>
            <p:nvPr/>
          </p:nvGrpSpPr>
          <p:grpSpPr>
            <a:xfrm>
              <a:off x="472445" y="1505499"/>
              <a:ext cx="1582455" cy="2291960"/>
              <a:chOff x="2332972" y="4439433"/>
              <a:chExt cx="1582455" cy="2291960"/>
            </a:xfrm>
          </p:grpSpPr>
          <p:sp>
            <p:nvSpPr>
              <p:cNvPr id="43" name="Rectangle à coins arrondis 42"/>
              <p:cNvSpPr/>
              <p:nvPr/>
            </p:nvSpPr>
            <p:spPr>
              <a:xfrm>
                <a:off x="2332972" y="4439433"/>
                <a:ext cx="1582455" cy="2291960"/>
              </a:xfrm>
              <a:prstGeom prst="roundRect">
                <a:avLst>
                  <a:gd name="adj" fmla="val 28540"/>
                </a:avLst>
              </a:prstGeom>
              <a:solidFill>
                <a:srgbClr val="FFFFFF">
                  <a:alpha val="73000"/>
                </a:srgbClr>
              </a:solidFill>
              <a:ln w="25400" cap="flat">
                <a:noFill/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spc="0" normalizeH="0" baseline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endParaRPr>
              </a:p>
            </p:txBody>
          </p:sp>
          <p:pic>
            <p:nvPicPr>
              <p:cNvPr id="44" name="Image 4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38400" y="4495800"/>
                <a:ext cx="1371600" cy="204107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620885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 err="1" smtClean="0"/>
              <a:t>Overview</a:t>
            </a:r>
            <a:endParaRPr lang="fr-FR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304800" y="1371600"/>
            <a:ext cx="6324600" cy="4724400"/>
          </a:xfrm>
        </p:spPr>
        <p:txBody>
          <a:bodyPr/>
          <a:lstStyle/>
          <a:p>
            <a:pPr marL="0" indent="0">
              <a:buNone/>
            </a:pPr>
            <a:endParaRPr lang="en-GB" sz="2400" b="1" dirty="0" smtClean="0"/>
          </a:p>
          <a:p>
            <a:pPr marL="0" indent="0">
              <a:buNone/>
            </a:pPr>
            <a:r>
              <a:rPr lang="en-GB" sz="2200" b="1" dirty="0" smtClean="0"/>
              <a:t>Progress against CEOS 2019-2021 Work Plan</a:t>
            </a:r>
          </a:p>
          <a:p>
            <a:r>
              <a:rPr lang="en-GB" dirty="0" smtClean="0"/>
              <a:t>Changes to work planning</a:t>
            </a:r>
          </a:p>
          <a:p>
            <a:r>
              <a:rPr lang="en-GB" dirty="0" smtClean="0"/>
              <a:t>Overview of progress against WP</a:t>
            </a:r>
            <a:endParaRPr lang="en-GB" dirty="0"/>
          </a:p>
          <a:p>
            <a:r>
              <a:rPr lang="en-GB" dirty="0" smtClean="0"/>
              <a:t>Conclusions</a:t>
            </a:r>
          </a:p>
          <a:p>
            <a:pPr marL="0" indent="0">
              <a:buNone/>
            </a:pPr>
            <a:endParaRPr lang="en-GB" sz="4000" b="1" dirty="0" smtClean="0"/>
          </a:p>
          <a:p>
            <a:pPr marL="0" indent="0">
              <a:buNone/>
            </a:pPr>
            <a:r>
              <a:rPr lang="en-GB" sz="2200" b="1" dirty="0" smtClean="0"/>
              <a:t>CEOS 2020-2022 </a:t>
            </a:r>
            <a:r>
              <a:rPr lang="en-GB" sz="2200" b="1" dirty="0"/>
              <a:t>Work Plan </a:t>
            </a:r>
            <a:r>
              <a:rPr lang="en-GB" sz="2200" b="1" dirty="0" smtClean="0"/>
              <a:t>Development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219200"/>
            <a:ext cx="2116328" cy="27360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060087"/>
            <a:ext cx="2114182" cy="2736000"/>
          </a:xfrm>
          <a:prstGeom prst="rect">
            <a:avLst/>
          </a:prstGeom>
          <a:ln>
            <a:solidFill>
              <a:schemeClr val="tx2"/>
            </a:solidFill>
          </a:ln>
        </p:spPr>
      </p:pic>
      <p:grpSp>
        <p:nvGrpSpPr>
          <p:cNvPr id="20" name="Groupe 19"/>
          <p:cNvGrpSpPr/>
          <p:nvPr/>
        </p:nvGrpSpPr>
        <p:grpSpPr>
          <a:xfrm>
            <a:off x="2768252" y="4439433"/>
            <a:ext cx="2565748" cy="2291960"/>
            <a:chOff x="2768252" y="4439433"/>
            <a:chExt cx="2565748" cy="2291960"/>
          </a:xfrm>
        </p:grpSpPr>
        <p:grpSp>
          <p:nvGrpSpPr>
            <p:cNvPr id="12" name="Groupe 11"/>
            <p:cNvGrpSpPr/>
            <p:nvPr/>
          </p:nvGrpSpPr>
          <p:grpSpPr>
            <a:xfrm>
              <a:off x="3751545" y="4439433"/>
              <a:ext cx="1582455" cy="2291960"/>
              <a:chOff x="2332972" y="4439433"/>
              <a:chExt cx="1582455" cy="2291960"/>
            </a:xfrm>
          </p:grpSpPr>
          <p:sp>
            <p:nvSpPr>
              <p:cNvPr id="11" name="Rectangle à coins arrondis 10"/>
              <p:cNvSpPr/>
              <p:nvPr/>
            </p:nvSpPr>
            <p:spPr>
              <a:xfrm>
                <a:off x="2332972" y="4439433"/>
                <a:ext cx="1582455" cy="2291960"/>
              </a:xfrm>
              <a:prstGeom prst="roundRect">
                <a:avLst>
                  <a:gd name="adj" fmla="val 28540"/>
                </a:avLst>
              </a:prstGeom>
              <a:solidFill>
                <a:srgbClr val="FFFFFF">
                  <a:alpha val="73000"/>
                </a:srgbClr>
              </a:solidFill>
              <a:ln w="25400" cap="flat">
                <a:noFill/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spc="0" normalizeH="0" baseline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endParaRPr>
              </a:p>
            </p:txBody>
          </p:sp>
          <p:pic>
            <p:nvPicPr>
              <p:cNvPr id="9" name="Image 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38400" y="4495800"/>
                <a:ext cx="1371600" cy="2041071"/>
              </a:xfrm>
              <a:prstGeom prst="rect">
                <a:avLst/>
              </a:prstGeom>
            </p:spPr>
          </p:pic>
        </p:grpSp>
        <p:sp>
          <p:nvSpPr>
            <p:cNvPr id="15" name="Flèche droite 14"/>
            <p:cNvSpPr/>
            <p:nvPr/>
          </p:nvSpPr>
          <p:spPr>
            <a:xfrm>
              <a:off x="2768252" y="5334000"/>
              <a:ext cx="723900" cy="533400"/>
            </a:xfrm>
            <a:prstGeom prst="rightArrow">
              <a:avLst/>
            </a:prstGeom>
            <a:solidFill>
              <a:srgbClr val="FF0000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pic>
        <p:nvPicPr>
          <p:cNvPr id="18" name="Imag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991" y="4495800"/>
            <a:ext cx="947485" cy="217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053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IE" sz="2400" dirty="0" smtClean="0"/>
              <a:t>Rigorous work planning, execution and monitoring is critical to CEOS’s credibility</a:t>
            </a:r>
            <a:endParaRPr lang="en-IE" sz="24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189220" cy="533400"/>
          </a:xfrm>
        </p:spPr>
        <p:txBody>
          <a:bodyPr/>
          <a:lstStyle/>
          <a:p>
            <a:r>
              <a:rPr lang="fr-FR" dirty="0" err="1" smtClean="0"/>
              <a:t>Why</a:t>
            </a:r>
            <a:r>
              <a:rPr lang="fr-FR" dirty="0" smtClean="0"/>
              <a:t>? </a:t>
            </a:r>
            <a:r>
              <a:rPr lang="fr-FR" dirty="0" err="1" smtClean="0"/>
              <a:t>Work</a:t>
            </a:r>
            <a:r>
              <a:rPr lang="fr-FR" dirty="0" smtClean="0"/>
              <a:t> Planning and monitoring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180" y="2580739"/>
            <a:ext cx="5425440" cy="3820061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997488" y="4683086"/>
            <a:ext cx="3536412" cy="2133599"/>
            <a:chOff x="997488" y="4683086"/>
            <a:chExt cx="3536412" cy="2133599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2" r="-91"/>
            <a:stretch/>
          </p:blipFill>
          <p:spPr>
            <a:xfrm>
              <a:off x="2942542" y="4683086"/>
              <a:ext cx="1591358" cy="213359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8" name="ZoneTexte 7"/>
            <p:cNvSpPr txBox="1"/>
            <p:nvPr/>
          </p:nvSpPr>
          <p:spPr>
            <a:xfrm>
              <a:off x="997488" y="5334000"/>
              <a:ext cx="2964912" cy="954105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0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</a:rPr>
                <a:t>CEOS </a:t>
              </a:r>
              <a:r>
                <a:rPr kumimoji="0" lang="fr-FR" sz="2800" b="0" i="0" u="none" strike="noStrike" cap="none" spc="0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</a:rPr>
                <a:t>Work</a:t>
              </a:r>
              <a:r>
                <a:rPr kumimoji="0" lang="fr-FR" sz="2800" b="0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</a:rPr>
                <a:t> Plan </a:t>
              </a:r>
            </a:p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0" i="0" u="none" strike="noStrike" cap="none" spc="0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</a:rPr>
                <a:t>updated</a:t>
              </a:r>
              <a:r>
                <a:rPr kumimoji="0" lang="fr-FR" sz="2800" b="0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</a:rPr>
                <a:t> </a:t>
              </a:r>
              <a:r>
                <a:rPr kumimoji="0" lang="fr-FR" sz="2800" b="0" i="0" u="none" strike="noStrike" cap="none" spc="0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</a:rPr>
                <a:t>annually</a:t>
              </a:r>
              <a:endParaRPr kumimoji="0" lang="fr-FR" sz="2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4800600" y="2514600"/>
            <a:ext cx="3962400" cy="2134800"/>
            <a:chOff x="4800600" y="2514600"/>
            <a:chExt cx="3962400" cy="213480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1"/>
            <a:stretch/>
          </p:blipFill>
          <p:spPr>
            <a:xfrm>
              <a:off x="4800600" y="2514600"/>
              <a:ext cx="1610193" cy="213480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10" name="ZoneTexte 9"/>
            <p:cNvSpPr txBox="1"/>
            <p:nvPr/>
          </p:nvSpPr>
          <p:spPr>
            <a:xfrm>
              <a:off x="5790072" y="2743200"/>
              <a:ext cx="2972928" cy="1384993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0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</a:rPr>
                <a:t>CEOS </a:t>
              </a:r>
              <a:r>
                <a:rPr kumimoji="0" lang="fr-FR" sz="2800" b="0" i="0" u="none" strike="noStrike" cap="none" spc="0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</a:rPr>
                <a:t>Work</a:t>
              </a:r>
              <a:r>
                <a:rPr kumimoji="0" lang="fr-FR" sz="2800" b="0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</a:rPr>
                <a:t> Plan </a:t>
              </a:r>
            </a:p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0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</a:rPr>
                <a:t>Progress</a:t>
              </a:r>
              <a:r>
                <a:rPr kumimoji="0" lang="fr-FR" sz="2800" b="0" i="0" u="none" strike="noStrike" cap="none" spc="0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</a:rPr>
                <a:t> </a:t>
              </a:r>
              <a:r>
                <a:rPr kumimoji="0" lang="fr-FR" sz="2800" b="0" i="0" u="none" strike="noStrike" cap="none" spc="0" normalizeH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</a:rPr>
                <a:t>reported</a:t>
              </a:r>
              <a:endParaRPr kumimoji="0" lang="fr-FR" sz="2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</a:endParaRPr>
            </a:p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0" i="0" u="none" strike="noStrike" cap="none" spc="0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</a:rPr>
                <a:t>annually</a:t>
              </a:r>
              <a:endParaRPr kumimoji="0" lang="fr-FR" sz="2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06669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 err="1"/>
              <a:t>Work</a:t>
            </a:r>
            <a:r>
              <a:rPr lang="fr-FR" dirty="0"/>
              <a:t> Planning and monitoring</a:t>
            </a:r>
          </a:p>
          <a:p>
            <a:endParaRPr lang="fr-FR" dirty="0"/>
          </a:p>
        </p:txBody>
      </p:sp>
      <p:grpSp>
        <p:nvGrpSpPr>
          <p:cNvPr id="5" name="Group 34"/>
          <p:cNvGrpSpPr/>
          <p:nvPr/>
        </p:nvGrpSpPr>
        <p:grpSpPr>
          <a:xfrm>
            <a:off x="83783" y="1219200"/>
            <a:ext cx="7017462" cy="5472000"/>
            <a:chOff x="157649" y="1172916"/>
            <a:chExt cx="7017462" cy="5472000"/>
          </a:xfrm>
        </p:grpSpPr>
        <p:sp>
          <p:nvSpPr>
            <p:cNvPr id="46" name="Content Placeholder 1"/>
            <p:cNvSpPr txBox="1">
              <a:spLocks/>
            </p:cNvSpPr>
            <p:nvPr/>
          </p:nvSpPr>
          <p:spPr>
            <a:xfrm>
              <a:off x="157649" y="2993434"/>
              <a:ext cx="3576151" cy="968966"/>
            </a:xfrm>
            <a:prstGeom prst="rect">
              <a:avLst/>
            </a:prstGeom>
          </p:spPr>
          <p:txBody>
            <a:bodyPr/>
            <a:lstStyle>
              <a:lvl1pPr defTabSz="457200">
                <a:defRPr>
                  <a:solidFill>
                    <a:srgbClr val="002569"/>
                  </a:solidFill>
                </a:defRPr>
              </a:lvl1pPr>
              <a:lvl2pPr indent="457200" defTabSz="457200">
                <a:defRPr>
                  <a:solidFill>
                    <a:srgbClr val="002569"/>
                  </a:solidFill>
                </a:defRPr>
              </a:lvl2pPr>
              <a:lvl3pPr indent="914400" defTabSz="457200">
                <a:defRPr>
                  <a:solidFill>
                    <a:srgbClr val="002569"/>
                  </a:solidFill>
                </a:defRPr>
              </a:lvl3pPr>
              <a:lvl4pPr indent="1371600" defTabSz="457200">
                <a:defRPr>
                  <a:solidFill>
                    <a:srgbClr val="002569"/>
                  </a:solidFill>
                </a:defRPr>
              </a:lvl4pPr>
              <a:lvl5pPr indent="1828800" defTabSz="457200">
                <a:defRPr>
                  <a:solidFill>
                    <a:srgbClr val="002569"/>
                  </a:solidFill>
                </a:defRPr>
              </a:lvl5pPr>
              <a:lvl6pPr indent="2286000" defTabSz="457200">
                <a:defRPr>
                  <a:solidFill>
                    <a:srgbClr val="002569"/>
                  </a:solidFill>
                </a:defRPr>
              </a:lvl6pPr>
              <a:lvl7pPr indent="2743200" defTabSz="457200">
                <a:defRPr>
                  <a:solidFill>
                    <a:srgbClr val="002569"/>
                  </a:solidFill>
                </a:defRPr>
              </a:lvl7pPr>
              <a:lvl8pPr indent="3200400" defTabSz="457200">
                <a:defRPr>
                  <a:solidFill>
                    <a:srgbClr val="002569"/>
                  </a:solidFill>
                </a:defRPr>
              </a:lvl8pPr>
              <a:lvl9pPr indent="3657600" defTabSz="457200">
                <a:defRPr>
                  <a:solidFill>
                    <a:srgbClr val="002569"/>
                  </a:solidFill>
                </a:defRPr>
              </a:lvl9pPr>
            </a:lstStyle>
            <a:p>
              <a:pPr marL="0" indent="0" defTabSz="914400">
                <a:spcBef>
                  <a:spcPts val="0"/>
                </a:spcBef>
                <a:buFont typeface="Arial"/>
                <a:buNone/>
              </a:pPr>
              <a:r>
                <a:rPr lang="en-AU" sz="2400" b="1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Deliverable</a:t>
              </a:r>
            </a:p>
            <a:p>
              <a:pPr marL="0" indent="0" defTabSz="914400">
                <a:spcBef>
                  <a:spcPts val="0"/>
                </a:spcBef>
                <a:buFont typeface="Arial"/>
                <a:buNone/>
              </a:pPr>
              <a:r>
                <a:rPr lang="en-AU" sz="2400" b="1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Updates</a:t>
              </a:r>
            </a:p>
            <a:p>
              <a:pPr marL="0" indent="0" defTabSz="914400">
                <a:spcBef>
                  <a:spcPts val="0"/>
                </a:spcBef>
                <a:buFont typeface="Arial"/>
                <a:buNone/>
              </a:pPr>
              <a:endParaRPr lang="en-AU" sz="2400" b="1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7" name="Arc 46"/>
            <p:cNvSpPr>
              <a:spLocks noChangeAspect="1"/>
            </p:cNvSpPr>
            <p:nvPr/>
          </p:nvSpPr>
          <p:spPr>
            <a:xfrm rot="7973980">
              <a:off x="1703111" y="1172916"/>
              <a:ext cx="5472000" cy="5472000"/>
            </a:xfrm>
            <a:prstGeom prst="arc">
              <a:avLst>
                <a:gd name="adj1" fmla="val 2815808"/>
                <a:gd name="adj2" fmla="val 5209401"/>
              </a:avLst>
            </a:prstGeom>
            <a:ln w="1143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="horz" wrap="square" lIns="91439" tIns="45719" rIns="91439" bIns="45719" numCol="1" spcCol="38100" rtlCol="0" anchor="t">
              <a:noAutofit/>
            </a:bodyPr>
            <a:lstStyle>
              <a:lvl1pPr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indent="4572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indent="9144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indent="13716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indent="18288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indent="22860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indent="27432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indent="32004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indent="36576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sp>
        <p:nvSpPr>
          <p:cNvPr id="6" name="Content Placeholder 1"/>
          <p:cNvSpPr>
            <a:spLocks noGrp="1"/>
          </p:cNvSpPr>
          <p:nvPr/>
        </p:nvSpPr>
        <p:spPr>
          <a:xfrm rot="20815872">
            <a:off x="4435548" y="5841718"/>
            <a:ext cx="1371600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January</a:t>
            </a:r>
          </a:p>
          <a:p>
            <a:pPr marL="0" indent="0"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7" name="Group 52"/>
          <p:cNvGrpSpPr/>
          <p:nvPr/>
        </p:nvGrpSpPr>
        <p:grpSpPr>
          <a:xfrm>
            <a:off x="1844260" y="1470684"/>
            <a:ext cx="5004000" cy="4938839"/>
            <a:chOff x="2115406" y="1424400"/>
            <a:chExt cx="5004000" cy="4938839"/>
          </a:xfrm>
        </p:grpSpPr>
        <p:sp>
          <p:nvSpPr>
            <p:cNvPr id="38" name="Arc 37"/>
            <p:cNvSpPr/>
            <p:nvPr/>
          </p:nvSpPr>
          <p:spPr>
            <a:xfrm>
              <a:off x="2213484" y="1460916"/>
              <a:ext cx="4896000" cy="4896000"/>
            </a:xfrm>
            <a:prstGeom prst="arc">
              <a:avLst>
                <a:gd name="adj1" fmla="val 16200000"/>
                <a:gd name="adj2" fmla="val 16183746"/>
              </a:avLst>
            </a:prstGeom>
            <a:ln w="11430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="horz" wrap="square" lIns="91439" tIns="45719" rIns="91439" bIns="45719" numCol="1" spcCol="38100" rtlCol="0" anchor="t">
              <a:noAutofit/>
            </a:bodyPr>
            <a:lstStyle>
              <a:lvl1pPr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indent="4572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indent="9144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indent="13716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indent="18288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indent="22860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indent="27432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indent="32004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indent="36576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grpSp>
          <p:nvGrpSpPr>
            <p:cNvPr id="39" name="Group 50"/>
            <p:cNvGrpSpPr/>
            <p:nvPr/>
          </p:nvGrpSpPr>
          <p:grpSpPr>
            <a:xfrm>
              <a:off x="2115406" y="1424400"/>
              <a:ext cx="5004000" cy="4938839"/>
              <a:chOff x="2115406" y="1424400"/>
              <a:chExt cx="5004000" cy="4938839"/>
            </a:xfrm>
          </p:grpSpPr>
          <p:cxnSp>
            <p:nvCxnSpPr>
              <p:cNvPr id="40" name="Straight Connector 11"/>
              <p:cNvCxnSpPr/>
              <p:nvPr/>
            </p:nvCxnSpPr>
            <p:spPr>
              <a:xfrm>
                <a:off x="2115406" y="3886200"/>
                <a:ext cx="5004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1" name="Straight Connector 12"/>
              <p:cNvCxnSpPr/>
              <p:nvPr/>
            </p:nvCxnSpPr>
            <p:spPr>
              <a:xfrm rot="5400000">
                <a:off x="2200200" y="3872400"/>
                <a:ext cx="4896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2" name="Straight Connector 16"/>
              <p:cNvCxnSpPr/>
              <p:nvPr/>
            </p:nvCxnSpPr>
            <p:spPr>
              <a:xfrm rot="1800000">
                <a:off x="2230353" y="3864000"/>
                <a:ext cx="4788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3" name="Straight Connector 17"/>
              <p:cNvCxnSpPr/>
              <p:nvPr/>
            </p:nvCxnSpPr>
            <p:spPr>
              <a:xfrm rot="3600000">
                <a:off x="2209690" y="3854746"/>
                <a:ext cx="4824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4" name="Straight Connector 18"/>
              <p:cNvCxnSpPr/>
              <p:nvPr/>
            </p:nvCxnSpPr>
            <p:spPr>
              <a:xfrm rot="7200000">
                <a:off x="2182690" y="3933239"/>
                <a:ext cx="4860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5" name="Straight Connector 19"/>
              <p:cNvCxnSpPr/>
              <p:nvPr/>
            </p:nvCxnSpPr>
            <p:spPr>
              <a:xfrm rot="9000000">
                <a:off x="2219723" y="3873000"/>
                <a:ext cx="4824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sp>
        <p:nvSpPr>
          <p:cNvPr id="8" name="Content Placeholder 1"/>
          <p:cNvSpPr txBox="1">
            <a:spLocks/>
          </p:cNvSpPr>
          <p:nvPr/>
        </p:nvSpPr>
        <p:spPr>
          <a:xfrm rot="18852440">
            <a:off x="5344388" y="5181539"/>
            <a:ext cx="1371600" cy="533400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February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 rot="17414780">
            <a:off x="5951122" y="3955063"/>
            <a:ext cx="1371600" cy="533400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March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 rot="15539337">
            <a:off x="5796921" y="2713498"/>
            <a:ext cx="1371600" cy="533400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April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 rot="2533477">
            <a:off x="5559098" y="2106109"/>
            <a:ext cx="666714" cy="533400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May</a:t>
            </a: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 rot="963985">
            <a:off x="4586999" y="1588576"/>
            <a:ext cx="758141" cy="533400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June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 rot="20423997">
            <a:off x="3490445" y="1529591"/>
            <a:ext cx="758141" cy="533400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July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 rot="18919172">
            <a:off x="2406054" y="2129147"/>
            <a:ext cx="952528" cy="533400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August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 rot="17409751">
            <a:off x="1625710" y="3105235"/>
            <a:ext cx="1346046" cy="533400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September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 rot="3985976">
            <a:off x="1550576" y="4389305"/>
            <a:ext cx="1346046" cy="533400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October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" name="Content Placeholder 1"/>
          <p:cNvSpPr txBox="1">
            <a:spLocks/>
          </p:cNvSpPr>
          <p:nvPr/>
        </p:nvSpPr>
        <p:spPr>
          <a:xfrm rot="2399681">
            <a:off x="2141540" y="5314901"/>
            <a:ext cx="1346046" cy="533400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November</a:t>
            </a: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 rot="800160">
            <a:off x="3183029" y="5876165"/>
            <a:ext cx="1346046" cy="533400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December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Content Placeholder 1"/>
          <p:cNvSpPr txBox="1">
            <a:spLocks/>
          </p:cNvSpPr>
          <p:nvPr/>
        </p:nvSpPr>
        <p:spPr>
          <a:xfrm rot="439333">
            <a:off x="7171017" y="4049518"/>
            <a:ext cx="1090736" cy="685800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marL="0" indent="0" defTabSz="914400">
              <a:buFont typeface="Arial"/>
              <a:buNone/>
            </a:pPr>
            <a:endParaRPr lang="en-AU" sz="1800" dirty="0" smtClean="0">
              <a:solidFill>
                <a:schemeClr val="accent6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20" name="Group 4"/>
          <p:cNvGrpSpPr/>
          <p:nvPr/>
        </p:nvGrpSpPr>
        <p:grpSpPr>
          <a:xfrm>
            <a:off x="1648045" y="1252193"/>
            <a:ext cx="7524360" cy="5593771"/>
            <a:chOff x="1919191" y="1205909"/>
            <a:chExt cx="7524360" cy="5593771"/>
          </a:xfrm>
        </p:grpSpPr>
        <p:sp>
          <p:nvSpPr>
            <p:cNvPr id="36" name="Arc 35"/>
            <p:cNvSpPr>
              <a:spLocks noChangeAspect="1"/>
            </p:cNvSpPr>
            <p:nvPr/>
          </p:nvSpPr>
          <p:spPr>
            <a:xfrm rot="12948272">
              <a:off x="1919191" y="1205909"/>
              <a:ext cx="5472000" cy="5472000"/>
            </a:xfrm>
            <a:prstGeom prst="arc">
              <a:avLst>
                <a:gd name="adj1" fmla="val 9538152"/>
                <a:gd name="adj2" fmla="val 16940065"/>
              </a:avLst>
            </a:prstGeom>
            <a:ln w="1143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="horz" wrap="square" lIns="91439" tIns="45719" rIns="91439" bIns="45719" numCol="1" spcCol="38100" rtlCol="0" anchor="t">
              <a:noAutofit/>
            </a:bodyPr>
            <a:lstStyle>
              <a:lvl1pPr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indent="4572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indent="9144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indent="13716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indent="18288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indent="22860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indent="27432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indent="32004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indent="36576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37" name="Content Placeholder 1"/>
            <p:cNvSpPr txBox="1">
              <a:spLocks/>
            </p:cNvSpPr>
            <p:nvPr/>
          </p:nvSpPr>
          <p:spPr>
            <a:xfrm>
              <a:off x="5867400" y="6407425"/>
              <a:ext cx="3576151" cy="392255"/>
            </a:xfrm>
            <a:prstGeom prst="rect">
              <a:avLst/>
            </a:prstGeom>
          </p:spPr>
          <p:txBody>
            <a:bodyPr/>
            <a:lstStyle>
              <a:lvl1pPr defTabSz="457200">
                <a:defRPr>
                  <a:solidFill>
                    <a:srgbClr val="002569"/>
                  </a:solidFill>
                </a:defRPr>
              </a:lvl1pPr>
              <a:lvl2pPr indent="457200" defTabSz="457200">
                <a:defRPr>
                  <a:solidFill>
                    <a:srgbClr val="002569"/>
                  </a:solidFill>
                </a:defRPr>
              </a:lvl2pPr>
              <a:lvl3pPr indent="914400" defTabSz="457200">
                <a:defRPr>
                  <a:solidFill>
                    <a:srgbClr val="002569"/>
                  </a:solidFill>
                </a:defRPr>
              </a:lvl3pPr>
              <a:lvl4pPr indent="1371600" defTabSz="457200">
                <a:defRPr>
                  <a:solidFill>
                    <a:srgbClr val="002569"/>
                  </a:solidFill>
                </a:defRPr>
              </a:lvl4pPr>
              <a:lvl5pPr indent="1828800" defTabSz="457200">
                <a:defRPr>
                  <a:solidFill>
                    <a:srgbClr val="002569"/>
                  </a:solidFill>
                </a:defRPr>
              </a:lvl5pPr>
              <a:lvl6pPr indent="2286000" defTabSz="457200">
                <a:defRPr>
                  <a:solidFill>
                    <a:srgbClr val="002569"/>
                  </a:solidFill>
                </a:defRPr>
              </a:lvl6pPr>
              <a:lvl7pPr indent="2743200" defTabSz="457200">
                <a:defRPr>
                  <a:solidFill>
                    <a:srgbClr val="002569"/>
                  </a:solidFill>
                </a:defRPr>
              </a:lvl7pPr>
              <a:lvl8pPr indent="3200400" defTabSz="457200">
                <a:defRPr>
                  <a:solidFill>
                    <a:srgbClr val="002569"/>
                  </a:solidFill>
                </a:defRPr>
              </a:lvl8pPr>
              <a:lvl9pPr indent="3657600" defTabSz="457200">
                <a:defRPr>
                  <a:solidFill>
                    <a:srgbClr val="002569"/>
                  </a:solidFill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2400" b="1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Work Plan development</a:t>
              </a:r>
              <a:endParaRPr lang="en-AU" sz="11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21" name="Group 10"/>
          <p:cNvGrpSpPr/>
          <p:nvPr/>
        </p:nvGrpSpPr>
        <p:grpSpPr>
          <a:xfrm>
            <a:off x="1037814" y="1374562"/>
            <a:ext cx="5942908" cy="5184000"/>
            <a:chOff x="1308960" y="1328278"/>
            <a:chExt cx="5942908" cy="5184000"/>
          </a:xfrm>
        </p:grpSpPr>
        <p:sp>
          <p:nvSpPr>
            <p:cNvPr id="34" name="Arc 33"/>
            <p:cNvSpPr>
              <a:spLocks noChangeAspect="1"/>
            </p:cNvSpPr>
            <p:nvPr/>
          </p:nvSpPr>
          <p:spPr>
            <a:xfrm rot="14069384">
              <a:off x="2067868" y="1328278"/>
              <a:ext cx="5184000" cy="5184000"/>
            </a:xfrm>
            <a:prstGeom prst="arc">
              <a:avLst>
                <a:gd name="adj1" fmla="val 17120359"/>
                <a:gd name="adj2" fmla="val 17412613"/>
              </a:avLst>
            </a:prstGeom>
            <a:ln w="1143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="horz" wrap="square" lIns="91439" tIns="45719" rIns="91439" bIns="45719" numCol="1" spcCol="38100" rtlCol="0" anchor="t">
              <a:noAutofit/>
            </a:bodyPr>
            <a:lstStyle>
              <a:lvl1pPr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indent="4572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indent="9144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indent="13716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indent="18288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indent="22860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indent="27432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indent="32004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indent="36576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35" name="Content Placeholder 1"/>
            <p:cNvSpPr txBox="1">
              <a:spLocks/>
            </p:cNvSpPr>
            <p:nvPr/>
          </p:nvSpPr>
          <p:spPr>
            <a:xfrm>
              <a:off x="1308960" y="4648200"/>
              <a:ext cx="2241120" cy="607845"/>
            </a:xfrm>
            <a:prstGeom prst="rect">
              <a:avLst/>
            </a:prstGeom>
          </p:spPr>
          <p:txBody>
            <a:bodyPr/>
            <a:lstStyle>
              <a:lvl1pPr defTabSz="457200">
                <a:defRPr>
                  <a:solidFill>
                    <a:srgbClr val="002569"/>
                  </a:solidFill>
                </a:defRPr>
              </a:lvl1pPr>
              <a:lvl2pPr indent="457200" defTabSz="457200">
                <a:defRPr>
                  <a:solidFill>
                    <a:srgbClr val="002569"/>
                  </a:solidFill>
                </a:defRPr>
              </a:lvl2pPr>
              <a:lvl3pPr indent="914400" defTabSz="457200">
                <a:defRPr>
                  <a:solidFill>
                    <a:srgbClr val="002569"/>
                  </a:solidFill>
                </a:defRPr>
              </a:lvl3pPr>
              <a:lvl4pPr indent="1371600" defTabSz="457200">
                <a:defRPr>
                  <a:solidFill>
                    <a:srgbClr val="002569"/>
                  </a:solidFill>
                </a:defRPr>
              </a:lvl4pPr>
              <a:lvl5pPr indent="1828800" defTabSz="457200">
                <a:defRPr>
                  <a:solidFill>
                    <a:srgbClr val="002569"/>
                  </a:solidFill>
                </a:defRPr>
              </a:lvl5pPr>
              <a:lvl6pPr indent="2286000" defTabSz="457200">
                <a:defRPr>
                  <a:solidFill>
                    <a:srgbClr val="002569"/>
                  </a:solidFill>
                </a:defRPr>
              </a:lvl6pPr>
              <a:lvl7pPr indent="2743200" defTabSz="457200">
                <a:defRPr>
                  <a:solidFill>
                    <a:srgbClr val="002569"/>
                  </a:solidFill>
                </a:defRPr>
              </a:lvl7pPr>
              <a:lvl8pPr indent="3200400" defTabSz="457200">
                <a:defRPr>
                  <a:solidFill>
                    <a:srgbClr val="002569"/>
                  </a:solidFill>
                </a:defRPr>
              </a:lvl8pPr>
              <a:lvl9pPr indent="3657600" defTabSz="457200">
                <a:defRPr>
                  <a:solidFill>
                    <a:srgbClr val="002569"/>
                  </a:solidFill>
                </a:defRPr>
              </a:lvl9pPr>
            </a:lstStyle>
            <a:p>
              <a:pPr marL="0" indent="0" algn="l" defTabSz="914400">
                <a:spcBef>
                  <a:spcPts val="0"/>
                </a:spcBef>
                <a:buFont typeface="Arial"/>
                <a:buNone/>
              </a:pPr>
              <a:r>
                <a:rPr lang="en-AU" sz="2400" b="1" dirty="0" smtClean="0">
                  <a:latin typeface="Calibri" charset="0"/>
                  <a:ea typeface="Calibri" charset="0"/>
                  <a:cs typeface="Calibri" charset="0"/>
                </a:rPr>
                <a:t>CEOS </a:t>
              </a:r>
            </a:p>
            <a:p>
              <a:pPr marL="0" indent="0" algn="l" defTabSz="914400">
                <a:spcBef>
                  <a:spcPts val="0"/>
                </a:spcBef>
                <a:buFont typeface="Arial"/>
                <a:buNone/>
              </a:pPr>
              <a:r>
                <a:rPr lang="en-AU" sz="2400" b="1" dirty="0" smtClean="0">
                  <a:latin typeface="Calibri" charset="0"/>
                  <a:ea typeface="Calibri" charset="0"/>
                  <a:cs typeface="Calibri" charset="0"/>
                </a:rPr>
                <a:t>Plenary</a:t>
              </a:r>
              <a:endParaRPr lang="en-AU" sz="1200" dirty="0" smtClean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22" name="Group 9"/>
          <p:cNvGrpSpPr/>
          <p:nvPr/>
        </p:nvGrpSpPr>
        <p:grpSpPr>
          <a:xfrm>
            <a:off x="1190214" y="1360837"/>
            <a:ext cx="5799193" cy="5184000"/>
            <a:chOff x="1461360" y="1314553"/>
            <a:chExt cx="5799193" cy="5184000"/>
          </a:xfrm>
        </p:grpSpPr>
        <p:sp>
          <p:nvSpPr>
            <p:cNvPr id="32" name="Arc 31"/>
            <p:cNvSpPr>
              <a:spLocks noChangeAspect="1"/>
            </p:cNvSpPr>
            <p:nvPr/>
          </p:nvSpPr>
          <p:spPr>
            <a:xfrm rot="17344918">
              <a:off x="2076553" y="1314553"/>
              <a:ext cx="5184000" cy="5184000"/>
            </a:xfrm>
            <a:prstGeom prst="arc">
              <a:avLst>
                <a:gd name="adj1" fmla="val 16200000"/>
                <a:gd name="adj2" fmla="val 16494824"/>
              </a:avLst>
            </a:prstGeom>
            <a:ln w="1143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="horz" wrap="square" lIns="91439" tIns="45719" rIns="91439" bIns="45719" numCol="1" spcCol="38100" rtlCol="0" anchor="t">
              <a:noAutofit/>
            </a:bodyPr>
            <a:lstStyle>
              <a:lvl1pPr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indent="4572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indent="9144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indent="13716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indent="18288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indent="22860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indent="27432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indent="32004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indent="36576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33" name="Content Placeholder 1"/>
            <p:cNvSpPr txBox="1">
              <a:spLocks/>
            </p:cNvSpPr>
            <p:nvPr/>
          </p:nvSpPr>
          <p:spPr>
            <a:xfrm>
              <a:off x="1461360" y="2438400"/>
              <a:ext cx="2241120" cy="587967"/>
            </a:xfrm>
            <a:prstGeom prst="rect">
              <a:avLst/>
            </a:prstGeom>
          </p:spPr>
          <p:txBody>
            <a:bodyPr/>
            <a:lstStyle>
              <a:lvl1pPr defTabSz="457200">
                <a:defRPr>
                  <a:solidFill>
                    <a:srgbClr val="002569"/>
                  </a:solidFill>
                </a:defRPr>
              </a:lvl1pPr>
              <a:lvl2pPr indent="457200" defTabSz="457200">
                <a:defRPr>
                  <a:solidFill>
                    <a:srgbClr val="002569"/>
                  </a:solidFill>
                </a:defRPr>
              </a:lvl2pPr>
              <a:lvl3pPr indent="914400" defTabSz="457200">
                <a:defRPr>
                  <a:solidFill>
                    <a:srgbClr val="002569"/>
                  </a:solidFill>
                </a:defRPr>
              </a:lvl3pPr>
              <a:lvl4pPr indent="1371600" defTabSz="457200">
                <a:defRPr>
                  <a:solidFill>
                    <a:srgbClr val="002569"/>
                  </a:solidFill>
                </a:defRPr>
              </a:lvl4pPr>
              <a:lvl5pPr indent="1828800" defTabSz="457200">
                <a:defRPr>
                  <a:solidFill>
                    <a:srgbClr val="002569"/>
                  </a:solidFill>
                </a:defRPr>
              </a:lvl5pPr>
              <a:lvl6pPr indent="2286000" defTabSz="457200">
                <a:defRPr>
                  <a:solidFill>
                    <a:srgbClr val="002569"/>
                  </a:solidFill>
                </a:defRPr>
              </a:lvl6pPr>
              <a:lvl7pPr indent="2743200" defTabSz="457200">
                <a:defRPr>
                  <a:solidFill>
                    <a:srgbClr val="002569"/>
                  </a:solidFill>
                </a:defRPr>
              </a:lvl7pPr>
              <a:lvl8pPr indent="3200400" defTabSz="457200">
                <a:defRPr>
                  <a:solidFill>
                    <a:srgbClr val="002569"/>
                  </a:solidFill>
                </a:defRPr>
              </a:lvl8pPr>
              <a:lvl9pPr indent="3657600" defTabSz="457200">
                <a:defRPr>
                  <a:solidFill>
                    <a:srgbClr val="002569"/>
                  </a:solidFill>
                </a:defRPr>
              </a:lvl9pPr>
            </a:lstStyle>
            <a:p>
              <a:r>
                <a:rPr lang="en-AU" dirty="0"/>
                <a:t>SIT TW</a:t>
              </a:r>
            </a:p>
          </p:txBody>
        </p:sp>
      </p:grpSp>
      <p:grpSp>
        <p:nvGrpSpPr>
          <p:cNvPr id="23" name="Group 3"/>
          <p:cNvGrpSpPr/>
          <p:nvPr/>
        </p:nvGrpSpPr>
        <p:grpSpPr>
          <a:xfrm>
            <a:off x="1792168" y="1363200"/>
            <a:ext cx="7482021" cy="5184000"/>
            <a:chOff x="2063314" y="1316916"/>
            <a:chExt cx="7482021" cy="5184000"/>
          </a:xfrm>
        </p:grpSpPr>
        <p:sp>
          <p:nvSpPr>
            <p:cNvPr id="30" name="Arc 29"/>
            <p:cNvSpPr>
              <a:spLocks noChangeAspect="1"/>
            </p:cNvSpPr>
            <p:nvPr/>
          </p:nvSpPr>
          <p:spPr>
            <a:xfrm rot="3625178">
              <a:off x="2063314" y="1316916"/>
              <a:ext cx="5184000" cy="5184000"/>
            </a:xfrm>
            <a:prstGeom prst="arc">
              <a:avLst>
                <a:gd name="adj1" fmla="val 17486667"/>
                <a:gd name="adj2" fmla="val 17985828"/>
              </a:avLst>
            </a:prstGeom>
            <a:ln w="1143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="horz" wrap="square" lIns="91439" tIns="45719" rIns="91439" bIns="45719" numCol="1" spcCol="38100" rtlCol="0" anchor="t">
              <a:noAutofit/>
            </a:bodyPr>
            <a:lstStyle>
              <a:lvl1pPr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indent="4572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indent="9144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indent="13716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indent="18288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indent="22860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indent="27432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indent="32004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indent="36576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31" name="Content Placeholder 1"/>
            <p:cNvSpPr txBox="1">
              <a:spLocks/>
            </p:cNvSpPr>
            <p:nvPr/>
          </p:nvSpPr>
          <p:spPr>
            <a:xfrm>
              <a:off x="7304215" y="3495261"/>
              <a:ext cx="2241120" cy="587967"/>
            </a:xfrm>
            <a:prstGeom prst="rect">
              <a:avLst/>
            </a:prstGeom>
          </p:spPr>
          <p:txBody>
            <a:bodyPr/>
            <a:lstStyle>
              <a:lvl1pPr defTabSz="457200">
                <a:defRPr>
                  <a:solidFill>
                    <a:srgbClr val="002569"/>
                  </a:solidFill>
                </a:defRPr>
              </a:lvl1pPr>
              <a:lvl2pPr indent="457200" defTabSz="457200">
                <a:defRPr>
                  <a:solidFill>
                    <a:srgbClr val="002569"/>
                  </a:solidFill>
                </a:defRPr>
              </a:lvl2pPr>
              <a:lvl3pPr indent="914400" defTabSz="457200">
                <a:defRPr>
                  <a:solidFill>
                    <a:srgbClr val="002569"/>
                  </a:solidFill>
                </a:defRPr>
              </a:lvl3pPr>
              <a:lvl4pPr indent="1371600" defTabSz="457200">
                <a:defRPr>
                  <a:solidFill>
                    <a:srgbClr val="002569"/>
                  </a:solidFill>
                </a:defRPr>
              </a:lvl4pPr>
              <a:lvl5pPr indent="1828800" defTabSz="457200">
                <a:defRPr>
                  <a:solidFill>
                    <a:srgbClr val="002569"/>
                  </a:solidFill>
                </a:defRPr>
              </a:lvl5pPr>
              <a:lvl6pPr indent="2286000" defTabSz="457200">
                <a:defRPr>
                  <a:solidFill>
                    <a:srgbClr val="002569"/>
                  </a:solidFill>
                </a:defRPr>
              </a:lvl6pPr>
              <a:lvl7pPr indent="2743200" defTabSz="457200">
                <a:defRPr>
                  <a:solidFill>
                    <a:srgbClr val="002569"/>
                  </a:solidFill>
                </a:defRPr>
              </a:lvl7pPr>
              <a:lvl8pPr indent="3200400" defTabSz="457200">
                <a:defRPr>
                  <a:solidFill>
                    <a:srgbClr val="002569"/>
                  </a:solidFill>
                </a:defRPr>
              </a:lvl8pPr>
              <a:lvl9pPr indent="3657600" defTabSz="457200">
                <a:defRPr>
                  <a:solidFill>
                    <a:srgbClr val="002569"/>
                  </a:solidFill>
                </a:defRPr>
              </a:lvl9pPr>
            </a:lstStyle>
            <a:p>
              <a:pPr marL="0" indent="0" algn="l" defTabSz="914400">
                <a:spcBef>
                  <a:spcPts val="0"/>
                </a:spcBef>
                <a:buFont typeface="Arial"/>
                <a:buNone/>
              </a:pPr>
              <a:r>
                <a:rPr lang="en-AU" sz="2400" b="1" dirty="0" smtClean="0">
                  <a:latin typeface="Calibri" charset="0"/>
                  <a:ea typeface="Calibri" charset="0"/>
                  <a:cs typeface="Calibri" charset="0"/>
                </a:rPr>
                <a:t>SIT</a:t>
              </a:r>
              <a:endParaRPr lang="en-AU" sz="1200" dirty="0" smtClean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24" name="Group 37"/>
          <p:cNvGrpSpPr/>
          <p:nvPr/>
        </p:nvGrpSpPr>
        <p:grpSpPr>
          <a:xfrm>
            <a:off x="-130188" y="1233295"/>
            <a:ext cx="7231433" cy="5472000"/>
            <a:chOff x="-56322" y="1187011"/>
            <a:chExt cx="7231433" cy="5472000"/>
          </a:xfrm>
        </p:grpSpPr>
        <p:sp>
          <p:nvSpPr>
            <p:cNvPr id="28" name="Arc 27"/>
            <p:cNvSpPr>
              <a:spLocks noChangeAspect="1"/>
            </p:cNvSpPr>
            <p:nvPr/>
          </p:nvSpPr>
          <p:spPr>
            <a:xfrm rot="7973980">
              <a:off x="1703111" y="1187011"/>
              <a:ext cx="5472000" cy="5472000"/>
            </a:xfrm>
            <a:prstGeom prst="arc">
              <a:avLst>
                <a:gd name="adj1" fmla="val 1941931"/>
                <a:gd name="adj2" fmla="val 2828476"/>
              </a:avLst>
            </a:prstGeom>
            <a:ln w="11430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="horz" wrap="square" lIns="91439" tIns="45719" rIns="91439" bIns="45719" numCol="1" spcCol="38100" rtlCol="0" anchor="t">
              <a:noAutofit/>
            </a:bodyPr>
            <a:lstStyle>
              <a:lvl1pPr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indent="4572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indent="9144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indent="13716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indent="18288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indent="22860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indent="27432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indent="32004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indent="3657600" defTabSz="457200"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-56322" y="3881735"/>
              <a:ext cx="2056437" cy="461665"/>
            </a:xfrm>
            <a:prstGeom prst="rect">
              <a:avLst/>
            </a:prstGeom>
          </p:spPr>
          <p:txBody>
            <a:bodyPr/>
            <a:lstStyle>
              <a:lvl1pPr defTabSz="457200">
                <a:defRPr>
                  <a:solidFill>
                    <a:srgbClr val="002569"/>
                  </a:solidFill>
                </a:defRPr>
              </a:lvl1pPr>
              <a:lvl2pPr indent="457200" defTabSz="457200">
                <a:defRPr>
                  <a:solidFill>
                    <a:srgbClr val="002569"/>
                  </a:solidFill>
                </a:defRPr>
              </a:lvl2pPr>
              <a:lvl3pPr indent="914400" defTabSz="457200">
                <a:defRPr>
                  <a:solidFill>
                    <a:srgbClr val="002569"/>
                  </a:solidFill>
                </a:defRPr>
              </a:lvl3pPr>
              <a:lvl4pPr indent="1371600" defTabSz="457200">
                <a:defRPr>
                  <a:solidFill>
                    <a:srgbClr val="002569"/>
                  </a:solidFill>
                </a:defRPr>
              </a:lvl4pPr>
              <a:lvl5pPr indent="1828800" defTabSz="457200">
                <a:defRPr>
                  <a:solidFill>
                    <a:srgbClr val="002569"/>
                  </a:solidFill>
                </a:defRPr>
              </a:lvl5pPr>
              <a:lvl6pPr indent="2286000" defTabSz="457200">
                <a:defRPr>
                  <a:solidFill>
                    <a:srgbClr val="002569"/>
                  </a:solidFill>
                </a:defRPr>
              </a:lvl6pPr>
              <a:lvl7pPr indent="2743200" defTabSz="457200">
                <a:defRPr>
                  <a:solidFill>
                    <a:srgbClr val="002569"/>
                  </a:solidFill>
                </a:defRPr>
              </a:lvl7pPr>
              <a:lvl8pPr indent="3200400" defTabSz="457200">
                <a:defRPr>
                  <a:solidFill>
                    <a:srgbClr val="002569"/>
                  </a:solidFill>
                </a:defRPr>
              </a:lvl8pPr>
              <a:lvl9pPr indent="3657600" defTabSz="457200">
                <a:defRPr>
                  <a:solidFill>
                    <a:srgbClr val="002569"/>
                  </a:solidFill>
                </a:defRPr>
              </a:lvl9pPr>
            </a:lstStyle>
            <a:p>
              <a:pPr defTabSz="914400">
                <a:buSzPct val="100000"/>
                <a:buFont typeface="Arial"/>
                <a:buNone/>
              </a:pPr>
              <a:r>
                <a:rPr lang="en-AU" sz="2400" b="1" dirty="0">
                  <a:solidFill>
                    <a:srgbClr val="0070C0"/>
                  </a:solidFill>
                  <a:latin typeface="Calibri" charset="0"/>
                  <a:ea typeface="Calibri" charset="0"/>
                  <a:cs typeface="Calibri" charset="0"/>
                </a:rPr>
                <a:t>WP </a:t>
              </a:r>
              <a:r>
                <a:rPr lang="en-AU" sz="2400" b="1" dirty="0" smtClean="0">
                  <a:solidFill>
                    <a:srgbClr val="0070C0"/>
                  </a:solidFill>
                  <a:latin typeface="Calibri" charset="0"/>
                  <a:ea typeface="Calibri" charset="0"/>
                  <a:cs typeface="Calibri" charset="0"/>
                </a:rPr>
                <a:t>Progress</a:t>
              </a:r>
            </a:p>
            <a:p>
              <a:pPr defTabSz="914400">
                <a:buSzPct val="100000"/>
                <a:buFont typeface="Arial"/>
                <a:buNone/>
              </a:pPr>
              <a:r>
                <a:rPr lang="en-AU" sz="2400" b="1" dirty="0" smtClean="0">
                  <a:solidFill>
                    <a:srgbClr val="0070C0"/>
                  </a:solidFill>
                  <a:latin typeface="Calibri" charset="0"/>
                  <a:ea typeface="Calibri" charset="0"/>
                  <a:cs typeface="Calibri" charset="0"/>
                </a:rPr>
                <a:t>Report (CEO)</a:t>
              </a:r>
              <a:endParaRPr lang="en-AU" sz="24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25" name="Group 22"/>
          <p:cNvGrpSpPr/>
          <p:nvPr/>
        </p:nvGrpSpPr>
        <p:grpSpPr>
          <a:xfrm>
            <a:off x="6916400" y="4101857"/>
            <a:ext cx="2103922" cy="973627"/>
            <a:chOff x="6990266" y="4055573"/>
            <a:chExt cx="2103922" cy="973627"/>
          </a:xfrm>
        </p:grpSpPr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7387824" y="4055573"/>
              <a:ext cx="1706364" cy="973627"/>
            </a:xfrm>
            <a:prstGeom prst="rect">
              <a:avLst/>
            </a:prstGeom>
          </p:spPr>
          <p:txBody>
            <a:bodyPr/>
            <a:lstStyle>
              <a:lvl1pPr defTabSz="457200">
                <a:defRPr>
                  <a:solidFill>
                    <a:srgbClr val="002569"/>
                  </a:solidFill>
                </a:defRPr>
              </a:lvl1pPr>
              <a:lvl2pPr indent="457200" defTabSz="457200">
                <a:defRPr>
                  <a:solidFill>
                    <a:srgbClr val="002569"/>
                  </a:solidFill>
                </a:defRPr>
              </a:lvl2pPr>
              <a:lvl3pPr indent="914400" defTabSz="457200">
                <a:defRPr>
                  <a:solidFill>
                    <a:srgbClr val="002569"/>
                  </a:solidFill>
                </a:defRPr>
              </a:lvl3pPr>
              <a:lvl4pPr indent="1371600" defTabSz="457200">
                <a:defRPr>
                  <a:solidFill>
                    <a:srgbClr val="002569"/>
                  </a:solidFill>
                </a:defRPr>
              </a:lvl4pPr>
              <a:lvl5pPr indent="1828800" defTabSz="457200">
                <a:defRPr>
                  <a:solidFill>
                    <a:srgbClr val="002569"/>
                  </a:solidFill>
                </a:defRPr>
              </a:lvl5pPr>
              <a:lvl6pPr indent="2286000" defTabSz="457200">
                <a:defRPr>
                  <a:solidFill>
                    <a:srgbClr val="002569"/>
                  </a:solidFill>
                </a:defRPr>
              </a:lvl6pPr>
              <a:lvl7pPr indent="2743200" defTabSz="457200">
                <a:defRPr>
                  <a:solidFill>
                    <a:srgbClr val="002569"/>
                  </a:solidFill>
                </a:defRPr>
              </a:lvl7pPr>
              <a:lvl8pPr indent="3200400" defTabSz="457200">
                <a:defRPr>
                  <a:solidFill>
                    <a:srgbClr val="002569"/>
                  </a:solidFill>
                </a:defRPr>
              </a:lvl8pPr>
              <a:lvl9pPr indent="3657600" defTabSz="457200">
                <a:defRPr>
                  <a:solidFill>
                    <a:srgbClr val="002569"/>
                  </a:solidFill>
                </a:defRPr>
              </a:lvl9pPr>
            </a:lstStyle>
            <a:p>
              <a:pPr marL="0" indent="0" defTabSz="914400">
                <a:spcBef>
                  <a:spcPts val="0"/>
                </a:spcBef>
                <a:buFont typeface="Arial"/>
                <a:buNone/>
              </a:pPr>
              <a:r>
                <a:rPr lang="en-AU" sz="18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</a:p>
            <a:p>
              <a:pPr marL="0" indent="0" defTabSz="914400">
                <a:spcBef>
                  <a:spcPts val="0"/>
                </a:spcBef>
                <a:buFont typeface="Arial"/>
                <a:buNone/>
              </a:pPr>
              <a:r>
                <a:rPr lang="en-AU" sz="18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CEOS Work Plan</a:t>
              </a:r>
            </a:p>
            <a:p>
              <a:pPr marL="0" indent="0" defTabSz="914400">
                <a:spcBef>
                  <a:spcPts val="0"/>
                </a:spcBef>
                <a:buFont typeface="Arial"/>
                <a:buNone/>
              </a:pPr>
              <a:r>
                <a:rPr lang="en-AU" sz="1800" b="1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ENDORSED</a:t>
              </a:r>
            </a:p>
          </p:txBody>
        </p:sp>
        <p:sp>
          <p:nvSpPr>
            <p:cNvPr id="27" name="Right Arrow 21"/>
            <p:cNvSpPr/>
            <p:nvPr/>
          </p:nvSpPr>
          <p:spPr>
            <a:xfrm rot="11435779">
              <a:off x="6990266" y="4225042"/>
              <a:ext cx="292128" cy="340383"/>
            </a:xfrm>
            <a:prstGeom prst="rightArrow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45719" tIns="45719" rIns="45719" bIns="45719" numCol="1" spcCol="38100" rtlCol="0" anchor="ctr">
              <a:spAutoFit/>
            </a:bodyPr>
            <a:lstStyle>
              <a:lvl1pPr defTabSz="457200">
                <a:defRPr>
                  <a:solidFill>
                    <a:srgbClr val="002569"/>
                  </a:solidFill>
                </a:defRPr>
              </a:lvl1pPr>
              <a:lvl2pPr indent="457200" defTabSz="457200">
                <a:defRPr>
                  <a:solidFill>
                    <a:srgbClr val="002569"/>
                  </a:solidFill>
                </a:defRPr>
              </a:lvl2pPr>
              <a:lvl3pPr indent="914400" defTabSz="457200">
                <a:defRPr>
                  <a:solidFill>
                    <a:srgbClr val="002569"/>
                  </a:solidFill>
                </a:defRPr>
              </a:lvl3pPr>
              <a:lvl4pPr indent="1371600" defTabSz="457200">
                <a:defRPr>
                  <a:solidFill>
                    <a:srgbClr val="002569"/>
                  </a:solidFill>
                </a:defRPr>
              </a:lvl4pPr>
              <a:lvl5pPr indent="1828800" defTabSz="457200">
                <a:defRPr>
                  <a:solidFill>
                    <a:srgbClr val="002569"/>
                  </a:solidFill>
                </a:defRPr>
              </a:lvl5pPr>
              <a:lvl6pPr indent="2286000" defTabSz="457200">
                <a:defRPr>
                  <a:solidFill>
                    <a:srgbClr val="002569"/>
                  </a:solidFill>
                </a:defRPr>
              </a:lvl6pPr>
              <a:lvl7pPr indent="2743200" defTabSz="457200">
                <a:defRPr>
                  <a:solidFill>
                    <a:srgbClr val="002569"/>
                  </a:solidFill>
                </a:defRPr>
              </a:lvl7pPr>
              <a:lvl8pPr indent="3200400" defTabSz="457200">
                <a:defRPr>
                  <a:solidFill>
                    <a:srgbClr val="002569"/>
                  </a:solidFill>
                </a:defRPr>
              </a:lvl8pPr>
              <a:lvl9pPr indent="3657600" defTabSz="457200">
                <a:defRPr>
                  <a:solidFill>
                    <a:srgbClr val="002569"/>
                  </a:solidFill>
                </a:defRPr>
              </a:lvl9pPr>
            </a:lstStyle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30709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153400" cy="47244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b="1" dirty="0">
                <a:latin typeface="Arial" panose="020B0604020202020204" pitchFamily="34" charset="0"/>
              </a:rPr>
              <a:t>Using the WP to improve work traceability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latin typeface="Arial" panose="020B0604020202020204" pitchFamily="34" charset="0"/>
              </a:rPr>
              <a:t>Better </a:t>
            </a:r>
            <a:r>
              <a:rPr lang="en-US" dirty="0">
                <a:latin typeface="Arial" panose="020B0604020202020204" pitchFamily="34" charset="0"/>
              </a:rPr>
              <a:t>define WP deliverables</a:t>
            </a:r>
          </a:p>
          <a:p>
            <a:pPr lvl="1" indent="-342900">
              <a:lnSpc>
                <a:spcPct val="90000"/>
              </a:lnSpc>
            </a:pPr>
            <a:r>
              <a:rPr lang="en-US" b="1" dirty="0">
                <a:latin typeface="Arial" panose="020B0604020202020204" pitchFamily="34" charset="0"/>
              </a:rPr>
              <a:t>Who:</a:t>
            </a:r>
            <a:r>
              <a:rPr lang="en-US" dirty="0">
                <a:latin typeface="Arial" panose="020B0604020202020204" pitchFamily="34" charset="0"/>
              </a:rPr>
              <a:t> CEOS entity (+ nominative), Contributing agencies (+</a:t>
            </a:r>
            <a:r>
              <a:rPr lang="en-US" dirty="0" smtClean="0">
                <a:latin typeface="Arial" panose="020B0604020202020204" pitchFamily="34" charset="0"/>
              </a:rPr>
              <a:t>nominative), </a:t>
            </a:r>
            <a:r>
              <a:rPr lang="en-US" dirty="0">
                <a:latin typeface="Arial" panose="020B0604020202020204" pitchFamily="34" charset="0"/>
              </a:rPr>
              <a:t>Resource </a:t>
            </a:r>
            <a:r>
              <a:rPr lang="en-US" dirty="0" smtClean="0">
                <a:latin typeface="Arial" panose="020B0604020202020204" pitchFamily="34" charset="0"/>
              </a:rPr>
              <a:t>estimates</a:t>
            </a:r>
            <a:endParaRPr lang="en-US" dirty="0">
              <a:latin typeface="Arial" panose="020B0604020202020204" pitchFamily="34" charset="0"/>
            </a:endParaRPr>
          </a:p>
          <a:p>
            <a:pPr lvl="1" indent="-342900">
              <a:lnSpc>
                <a:spcPct val="90000"/>
              </a:lnSpc>
            </a:pPr>
            <a:r>
              <a:rPr lang="en-US" b="1" dirty="0">
                <a:latin typeface="Arial" panose="020B0604020202020204" pitchFamily="34" charset="0"/>
              </a:rPr>
              <a:t>What</a:t>
            </a:r>
            <a:r>
              <a:rPr lang="en-US" dirty="0">
                <a:latin typeface="Arial" panose="020B0604020202020204" pitchFamily="34" charset="0"/>
              </a:rPr>
              <a:t>: More detailed deliverable descriptions and breakdown into </a:t>
            </a:r>
            <a:r>
              <a:rPr lang="en-US" dirty="0" smtClean="0">
                <a:latin typeface="Arial" panose="020B0604020202020204" pitchFamily="34" charset="0"/>
              </a:rPr>
              <a:t>milestones (where relevant) </a:t>
            </a:r>
            <a:endParaRPr lang="en-US" dirty="0">
              <a:latin typeface="Arial" panose="020B0604020202020204" pitchFamily="34" charset="0"/>
            </a:endParaRPr>
          </a:p>
          <a:p>
            <a:pPr lvl="1" indent="-342900">
              <a:lnSpc>
                <a:spcPct val="90000"/>
              </a:lnSpc>
            </a:pPr>
            <a:r>
              <a:rPr lang="en-US" b="1" dirty="0">
                <a:latin typeface="Arial" panose="020B0604020202020204" pitchFamily="34" charset="0"/>
              </a:rPr>
              <a:t>When:</a:t>
            </a:r>
            <a:r>
              <a:rPr lang="en-US" dirty="0">
                <a:latin typeface="Arial" panose="020B0604020202020204" pitchFamily="34" charset="0"/>
              </a:rPr>
              <a:t>  Temporal information on milestones/resources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latin typeface="Arial" panose="020B0604020202020204" pitchFamily="34" charset="0"/>
              </a:rPr>
              <a:t>… </a:t>
            </a:r>
            <a:r>
              <a:rPr lang="en-US" dirty="0" smtClean="0">
                <a:latin typeface="Arial" panose="020B0604020202020204" pitchFamily="34" charset="0"/>
              </a:rPr>
              <a:t>gradual </a:t>
            </a:r>
            <a:r>
              <a:rPr lang="en-US" dirty="0">
                <a:latin typeface="Arial" panose="020B0604020202020204" pitchFamily="34" charset="0"/>
              </a:rPr>
              <a:t>implementation/upgrading of deliverable tracking tools. </a:t>
            </a:r>
            <a:endParaRPr lang="en-US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sz="1400" b="1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GB" b="1" dirty="0" smtClean="0"/>
              <a:t>Links from CEOS WP deliverables to GEO </a:t>
            </a:r>
            <a:r>
              <a:rPr lang="en-GB" b="1" dirty="0"/>
              <a:t>Work Programme elements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latin typeface="Arial" panose="020B0604020202020204" pitchFamily="34" charset="0"/>
              </a:rPr>
              <a:t>As the Space Arm of GEO, we need to know where our work is supporting the implementation of the GEOSS.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2019-2021 WP Development</a:t>
            </a:r>
          </a:p>
          <a:p>
            <a:r>
              <a:rPr lang="en-GB" dirty="0" smtClean="0"/>
              <a:t>- Proposed changes</a:t>
            </a:r>
            <a:endParaRPr lang="en-GB" dirty="0"/>
          </a:p>
        </p:txBody>
      </p:sp>
      <p:pic>
        <p:nvPicPr>
          <p:cNvPr id="2050" name="Picture 2" descr="GEO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15000"/>
            <a:ext cx="3276600" cy="75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1427480" y="5556161"/>
            <a:ext cx="3373120" cy="646331"/>
            <a:chOff x="1427480" y="5556161"/>
            <a:chExt cx="3373120" cy="646331"/>
          </a:xfrm>
        </p:grpSpPr>
        <p:pic>
          <p:nvPicPr>
            <p:cNvPr id="9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480" y="5570341"/>
              <a:ext cx="629920" cy="609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57400" y="5556161"/>
              <a:ext cx="2743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 latinLnBrk="1" hangingPunct="0"/>
              <a:r>
                <a:rPr lang="en-GB" b="1" dirty="0">
                  <a:solidFill>
                    <a:schemeClr val="accent6">
                      <a:lumMod val="75000"/>
                    </a:schemeClr>
                  </a:solidFill>
                </a:rPr>
                <a:t>Some info provided, </a:t>
              </a:r>
            </a:p>
            <a:p>
              <a:pPr algn="l" rtl="0" latinLnBrk="1" hangingPunct="0"/>
              <a:r>
                <a:rPr lang="en-GB" b="1" dirty="0">
                  <a:solidFill>
                    <a:schemeClr val="accent6">
                      <a:lumMod val="75000"/>
                    </a:schemeClr>
                  </a:solidFill>
                </a:rPr>
                <a:t>Improvements </a:t>
              </a:r>
              <a:r>
                <a:rPr lang="en-GB" b="1" dirty="0" smtClean="0">
                  <a:solidFill>
                    <a:schemeClr val="accent6">
                      <a:lumMod val="75000"/>
                    </a:schemeClr>
                  </a:solidFill>
                </a:rPr>
                <a:t>needed</a:t>
              </a:r>
              <a:endParaRPr lang="en-GB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5867400" y="1447800"/>
            <a:ext cx="3276600" cy="646331"/>
            <a:chOff x="5867400" y="1447800"/>
            <a:chExt cx="3276600" cy="646331"/>
          </a:xfrm>
        </p:grpSpPr>
        <p:pic>
          <p:nvPicPr>
            <p:cNvPr id="7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00" y="1447800"/>
              <a:ext cx="718670" cy="6096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400800" y="1447800"/>
              <a:ext cx="2743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 latinLnBrk="1" hangingPunct="0"/>
              <a:r>
                <a:rPr lang="en-GB" b="1" dirty="0" smtClean="0">
                  <a:solidFill>
                    <a:schemeClr val="accent6">
                      <a:lumMod val="75000"/>
                    </a:schemeClr>
                  </a:solidFill>
                </a:rPr>
                <a:t>Resource estimates, </a:t>
              </a:r>
            </a:p>
            <a:p>
              <a:pPr algn="l" rtl="0" latinLnBrk="1" hangingPunct="0"/>
              <a:r>
                <a:rPr lang="en-GB" b="1" dirty="0" smtClean="0">
                  <a:solidFill>
                    <a:schemeClr val="accent6">
                      <a:lumMod val="75000"/>
                    </a:schemeClr>
                  </a:solidFill>
                </a:rPr>
                <a:t>and milestones needed</a:t>
              </a:r>
              <a:endParaRPr lang="en-GB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0895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8" r="16898"/>
          <a:stretch/>
        </p:blipFill>
        <p:spPr bwMode="auto">
          <a:xfrm>
            <a:off x="457200" y="3380534"/>
            <a:ext cx="3048000" cy="2382931"/>
          </a:xfrm>
          <a:prstGeom prst="rect">
            <a:avLst/>
          </a:prstGeom>
          <a:noFill/>
        </p:spPr>
      </p:pic>
      <p:pic>
        <p:nvPicPr>
          <p:cNvPr id="15" name="Imag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441" y="3151505"/>
            <a:ext cx="4603115" cy="279209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8763000" y="7127915"/>
            <a:ext cx="304800" cy="187285"/>
          </a:xfrm>
        </p:spPr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534400" cy="472440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Better progress made!</a:t>
            </a:r>
            <a:r>
              <a:rPr lang="en-GB" dirty="0" smtClean="0"/>
              <a:t> (see detailed </a:t>
            </a:r>
            <a:r>
              <a:rPr lang="en-GB" dirty="0" smtClean="0">
                <a:hlinkClick r:id="rId4"/>
              </a:rPr>
              <a:t>WP Progress report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Updated information provided on 98% of deliverables</a:t>
            </a:r>
          </a:p>
          <a:p>
            <a:pPr lvl="1"/>
            <a:r>
              <a:rPr lang="en-GB" b="1" dirty="0" smtClean="0"/>
              <a:t>All WP:</a:t>
            </a:r>
            <a:r>
              <a:rPr lang="en-GB" dirty="0" smtClean="0"/>
              <a:t> 74% Completed/On track, 24% delay + new due dates </a:t>
            </a:r>
          </a:p>
          <a:p>
            <a:pPr lvl="1"/>
            <a:r>
              <a:rPr lang="en-GB" b="1" dirty="0" smtClean="0"/>
              <a:t>Due 2018:</a:t>
            </a:r>
            <a:r>
              <a:rPr lang="en-GB" dirty="0" smtClean="0"/>
              <a:t> 72% Completed/On track, 26% delay + new due dates</a:t>
            </a:r>
            <a:r>
              <a:rPr lang="en-GB" b="1" dirty="0" smtClean="0"/>
              <a:t> 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b="1" dirty="0"/>
              <a:t>Progress against </a:t>
            </a:r>
            <a:r>
              <a:rPr lang="en-GB" b="1" dirty="0" smtClean="0"/>
              <a:t>2019-2021 WP</a:t>
            </a:r>
            <a:endParaRPr lang="en-GB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5750" y="5984915"/>
            <a:ext cx="6174250" cy="42405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2206613" y="3124200"/>
            <a:ext cx="2898787" cy="2075255"/>
            <a:chOff x="2206613" y="3334945"/>
            <a:chExt cx="2898787" cy="2075255"/>
          </a:xfrm>
        </p:grpSpPr>
        <p:grpSp>
          <p:nvGrpSpPr>
            <p:cNvPr id="21" name="Group 20"/>
            <p:cNvGrpSpPr/>
            <p:nvPr/>
          </p:nvGrpSpPr>
          <p:grpSpPr>
            <a:xfrm>
              <a:off x="2640206" y="3334945"/>
              <a:ext cx="2465194" cy="2075255"/>
              <a:chOff x="2640206" y="3334945"/>
              <a:chExt cx="2465194" cy="2075255"/>
            </a:xfrm>
          </p:grpSpPr>
          <p:sp>
            <p:nvSpPr>
              <p:cNvPr id="18" name="Explosion 2 17"/>
              <p:cNvSpPr/>
              <p:nvPr/>
            </p:nvSpPr>
            <p:spPr>
              <a:xfrm>
                <a:off x="2640206" y="3334945"/>
                <a:ext cx="2209800" cy="2075255"/>
              </a:xfrm>
              <a:prstGeom prst="irregularSeal2">
                <a:avLst/>
              </a:prstGeom>
              <a:solidFill>
                <a:srgbClr val="FF0000"/>
              </a:solidFill>
              <a:ln w="25400" cap="flat">
                <a:solidFill>
                  <a:srgbClr val="FF000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algn="l" rtl="0" latinLnBrk="1" hangingPunct="0"/>
                <a:r>
                  <a:rPr lang="en-GB" dirty="0">
                    <a:solidFill>
                      <a:schemeClr val="bg1"/>
                    </a:solidFill>
                  </a:rPr>
                  <a:t>Need to stay on </a:t>
                </a:r>
                <a:r>
                  <a:rPr lang="en-GB" dirty="0" smtClean="0">
                    <a:solidFill>
                      <a:schemeClr val="bg1"/>
                    </a:solidFill>
                  </a:rPr>
                  <a:t>track!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Right Arrow 18"/>
              <p:cNvSpPr/>
              <p:nvPr/>
            </p:nvSpPr>
            <p:spPr>
              <a:xfrm>
                <a:off x="4038600" y="4191000"/>
                <a:ext cx="1066800" cy="381000"/>
              </a:xfrm>
              <a:prstGeom prst="rightArrow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spc="0" normalizeH="0" baseline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endParaRPr>
              </a:p>
            </p:txBody>
          </p:sp>
        </p:grpSp>
        <p:sp>
          <p:nvSpPr>
            <p:cNvPr id="22" name="Right Arrow 21"/>
            <p:cNvSpPr/>
            <p:nvPr/>
          </p:nvSpPr>
          <p:spPr>
            <a:xfrm rot="8385340">
              <a:off x="2206613" y="4657051"/>
              <a:ext cx="1066800" cy="381000"/>
            </a:xfrm>
            <a:prstGeom prst="rightArrow">
              <a:avLst/>
            </a:prstGeom>
            <a:solidFill>
              <a:srgbClr val="FFFFFF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0282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Naming and shaming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970391"/>
            <a:ext cx="1002076" cy="9697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286000"/>
            <a:ext cx="1002076" cy="96975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611437"/>
            <a:ext cx="8388000" cy="192078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019626"/>
            <a:ext cx="8388000" cy="1390574"/>
          </a:xfrm>
          <a:prstGeom prst="rect">
            <a:avLst/>
          </a:prstGeom>
        </p:spPr>
      </p:pic>
      <p:grpSp>
        <p:nvGrpSpPr>
          <p:cNvPr id="19" name="Groupe 18"/>
          <p:cNvGrpSpPr/>
          <p:nvPr/>
        </p:nvGrpSpPr>
        <p:grpSpPr>
          <a:xfrm>
            <a:off x="5427335" y="4940142"/>
            <a:ext cx="2726065" cy="1677635"/>
            <a:chOff x="5427335" y="4940142"/>
            <a:chExt cx="2726065" cy="167763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9362" y="4940142"/>
              <a:ext cx="1002076" cy="969751"/>
            </a:xfrm>
            <a:prstGeom prst="rect">
              <a:avLst/>
            </a:prstGeom>
          </p:spPr>
        </p:pic>
        <p:sp>
          <p:nvSpPr>
            <p:cNvPr id="18" name="TextBox 14"/>
            <p:cNvSpPr txBox="1"/>
            <p:nvPr/>
          </p:nvSpPr>
          <p:spPr>
            <a:xfrm>
              <a:off x="5427335" y="5909893"/>
              <a:ext cx="2726065" cy="7078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1" i="0" u="none" strike="noStrike" cap="none" spc="0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uFillTx/>
                </a:rPr>
                <a:t>Information provided </a:t>
              </a:r>
            </a:p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1" i="0" u="none" strike="noStrike" cap="none" spc="0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uFillTx/>
                </a:rPr>
                <a:t>since 30</a:t>
              </a:r>
              <a:r>
                <a:rPr kumimoji="0" lang="en-GB" sz="2000" b="1" i="0" u="none" strike="noStrike" cap="none" spc="0" normalizeH="0" baseline="30000" dirty="0" smtClean="0">
                  <a:ln>
                    <a:noFill/>
                  </a:ln>
                  <a:solidFill>
                    <a:srgbClr val="00B050"/>
                  </a:solidFill>
                  <a:effectLst/>
                  <a:uFillTx/>
                </a:rPr>
                <a:t>th</a:t>
              </a:r>
              <a:r>
                <a:rPr kumimoji="0" lang="en-GB" sz="2000" b="1" i="0" u="none" strike="noStrike" cap="none" spc="0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uFillTx/>
                </a:rPr>
                <a:t> September</a:t>
              </a:r>
              <a:endParaRPr kumimoji="0" lang="en-GB" sz="20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44626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610600" cy="4724400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 err="1" smtClean="0"/>
              <a:t>Statistics</a:t>
            </a:r>
            <a:r>
              <a:rPr lang="fr-FR" sz="2400" dirty="0" smtClean="0"/>
              <a:t> &amp; </a:t>
            </a:r>
            <a:r>
              <a:rPr lang="fr-FR" sz="2400" b="1" dirty="0" smtClean="0">
                <a:solidFill>
                  <a:srgbClr val="FF0000"/>
                </a:solidFill>
              </a:rPr>
              <a:t>Conclusions</a:t>
            </a:r>
          </a:p>
          <a:p>
            <a:pPr marL="0" indent="0">
              <a:buNone/>
            </a:pPr>
            <a:endParaRPr lang="fr-FR" b="1" dirty="0" smtClean="0">
              <a:solidFill>
                <a:srgbClr val="FF0000"/>
              </a:solidFill>
            </a:endParaRPr>
          </a:p>
          <a:p>
            <a:pPr marL="488373" indent="-457200">
              <a:buFont typeface="+mj-lt"/>
              <a:buAutoNum type="arabicPeriod"/>
            </a:pPr>
            <a:r>
              <a:rPr lang="fr-FR" dirty="0" smtClean="0"/>
              <a:t>All </a:t>
            </a:r>
            <a:r>
              <a:rPr lang="fr-FR" dirty="0" err="1" smtClean="0"/>
              <a:t>deliverables</a:t>
            </a:r>
            <a:r>
              <a:rPr lang="fr-FR" dirty="0" smtClean="0"/>
              <a:t> </a:t>
            </a:r>
            <a:r>
              <a:rPr lang="fr-FR" dirty="0" err="1" smtClean="0"/>
              <a:t>scheduled</a:t>
            </a:r>
            <a:r>
              <a:rPr lang="fr-FR" dirty="0" smtClean="0"/>
              <a:t> to </a:t>
            </a:r>
            <a:r>
              <a:rPr lang="fr-FR" dirty="0" err="1" smtClean="0"/>
              <a:t>complete</a:t>
            </a:r>
            <a:r>
              <a:rPr lang="fr-FR" dirty="0" smtClean="0"/>
              <a:t> </a:t>
            </a:r>
            <a:r>
              <a:rPr lang="fr-FR" dirty="0" err="1" smtClean="0"/>
              <a:t>within</a:t>
            </a:r>
            <a:r>
              <a:rPr lang="fr-FR" dirty="0" smtClean="0"/>
              <a:t> 3 </a:t>
            </a:r>
            <a:r>
              <a:rPr lang="fr-FR" dirty="0" err="1" smtClean="0"/>
              <a:t>years</a:t>
            </a:r>
            <a:endParaRPr lang="fr-FR" dirty="0" smtClean="0"/>
          </a:p>
          <a:p>
            <a:pPr marL="457200" lvl="1" indent="0">
              <a:buNone/>
            </a:pPr>
            <a:r>
              <a:rPr lang="fr-FR" b="1" dirty="0" err="1">
                <a:solidFill>
                  <a:srgbClr val="FF0000"/>
                </a:solidFill>
              </a:rPr>
              <a:t>Continued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tendancy</a:t>
            </a:r>
            <a:r>
              <a:rPr lang="fr-FR" b="1" dirty="0">
                <a:solidFill>
                  <a:srgbClr val="FF0000"/>
                </a:solidFill>
              </a:rPr>
              <a:t> to use the </a:t>
            </a:r>
            <a:r>
              <a:rPr lang="fr-FR" b="1" dirty="0" err="1">
                <a:solidFill>
                  <a:srgbClr val="FF0000"/>
                </a:solidFill>
              </a:rPr>
              <a:t>Work</a:t>
            </a:r>
            <a:r>
              <a:rPr lang="fr-FR" b="1" dirty="0">
                <a:solidFill>
                  <a:srgbClr val="FF0000"/>
                </a:solidFill>
              </a:rPr>
              <a:t> Plan as a short-</a:t>
            </a:r>
            <a:r>
              <a:rPr lang="fr-FR" b="1" dirty="0" err="1">
                <a:solidFill>
                  <a:srgbClr val="FF0000"/>
                </a:solidFill>
              </a:rPr>
              <a:t>term</a:t>
            </a:r>
            <a:r>
              <a:rPr lang="fr-FR" b="1" dirty="0">
                <a:solidFill>
                  <a:srgbClr val="FF0000"/>
                </a:solidFill>
              </a:rPr>
              <a:t> planning </a:t>
            </a:r>
            <a:r>
              <a:rPr lang="fr-FR" b="1" dirty="0" err="1">
                <a:solidFill>
                  <a:srgbClr val="FF0000"/>
                </a:solidFill>
              </a:rPr>
              <a:t>tool</a:t>
            </a:r>
            <a:endParaRPr lang="fr-FR" b="1" dirty="0">
              <a:solidFill>
                <a:srgbClr val="FF0000"/>
              </a:solidFill>
            </a:endParaRPr>
          </a:p>
          <a:p>
            <a:pPr marL="31173" indent="0">
              <a:buNone/>
            </a:pPr>
            <a:endParaRPr lang="fr-FR" b="1" dirty="0" smtClean="0">
              <a:solidFill>
                <a:srgbClr val="FF0000"/>
              </a:solidFill>
            </a:endParaRPr>
          </a:p>
          <a:p>
            <a:pPr marL="488373" indent="-457200">
              <a:buFont typeface="+mj-lt"/>
              <a:buAutoNum type="arabicPeriod" startAt="2"/>
            </a:pPr>
            <a:r>
              <a:rPr lang="fr-FR" dirty="0" smtClean="0"/>
              <a:t>70% of </a:t>
            </a:r>
            <a:r>
              <a:rPr lang="fr-FR" dirty="0" err="1" smtClean="0"/>
              <a:t>Ds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scheduled</a:t>
            </a:r>
            <a:r>
              <a:rPr lang="fr-FR" dirty="0" smtClean="0"/>
              <a:t> to </a:t>
            </a:r>
            <a:r>
              <a:rPr lang="fr-FR" dirty="0" err="1" smtClean="0"/>
              <a:t>complete</a:t>
            </a:r>
            <a:r>
              <a:rPr lang="fr-FR" dirty="0" smtClean="0"/>
              <a:t> in 2019, of </a:t>
            </a:r>
            <a:r>
              <a:rPr lang="fr-FR" dirty="0" err="1" smtClean="0"/>
              <a:t>these</a:t>
            </a:r>
            <a:r>
              <a:rPr lang="fr-FR" dirty="0" smtClean="0"/>
              <a:t> 72% are </a:t>
            </a:r>
            <a:r>
              <a:rPr lang="fr-FR" dirty="0" err="1" smtClean="0"/>
              <a:t>Completed</a:t>
            </a:r>
            <a:r>
              <a:rPr lang="fr-FR" dirty="0" smtClean="0"/>
              <a:t> or On </a:t>
            </a:r>
            <a:r>
              <a:rPr lang="fr-FR" dirty="0" err="1" smtClean="0"/>
              <a:t>Track</a:t>
            </a:r>
            <a:endParaRPr lang="fr-FR" dirty="0" smtClean="0"/>
          </a:p>
          <a:p>
            <a:pPr marL="488373" indent="-457200">
              <a:buFont typeface="+mj-lt"/>
              <a:buAutoNum type="arabicPeriod" startAt="2"/>
            </a:pPr>
            <a:r>
              <a:rPr lang="fr-FR" dirty="0" smtClean="0"/>
              <a:t>Of new 2019 </a:t>
            </a:r>
            <a:r>
              <a:rPr lang="fr-FR" dirty="0" err="1" smtClean="0"/>
              <a:t>Ds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completed</a:t>
            </a:r>
            <a:r>
              <a:rPr lang="fr-FR" dirty="0" smtClean="0"/>
              <a:t> </a:t>
            </a:r>
            <a:r>
              <a:rPr lang="fr-FR" dirty="0" smtClean="0"/>
              <a:t>in 2019, 83% are </a:t>
            </a:r>
            <a:r>
              <a:rPr lang="fr-FR" dirty="0" err="1" smtClean="0"/>
              <a:t>Completed</a:t>
            </a:r>
            <a:r>
              <a:rPr lang="fr-FR" dirty="0" smtClean="0"/>
              <a:t> or On </a:t>
            </a:r>
            <a:r>
              <a:rPr lang="fr-FR" dirty="0" err="1" smtClean="0"/>
              <a:t>Track</a:t>
            </a:r>
            <a:r>
              <a:rPr lang="fr-FR" dirty="0" smtClean="0"/>
              <a:t>, up </a:t>
            </a:r>
            <a:r>
              <a:rPr lang="fr-FR" dirty="0" err="1" smtClean="0"/>
              <a:t>from</a:t>
            </a:r>
            <a:r>
              <a:rPr lang="fr-FR" dirty="0" smtClean="0"/>
              <a:t> 57% last </a:t>
            </a:r>
            <a:r>
              <a:rPr lang="fr-FR" dirty="0" err="1" smtClean="0"/>
              <a:t>year</a:t>
            </a:r>
            <a:endParaRPr lang="fr-FR" dirty="0" smtClean="0"/>
          </a:p>
          <a:p>
            <a:pPr marL="457200" lvl="1" indent="0">
              <a:buNone/>
            </a:pPr>
            <a:r>
              <a:rPr lang="fr-FR" b="1" dirty="0" err="1" smtClean="0">
                <a:solidFill>
                  <a:srgbClr val="FF0000"/>
                </a:solidFill>
              </a:rPr>
              <a:t>Deliverable</a:t>
            </a:r>
            <a:r>
              <a:rPr lang="fr-FR" b="1" dirty="0" smtClean="0">
                <a:solidFill>
                  <a:srgbClr val="FF0000"/>
                </a:solidFill>
              </a:rPr>
              <a:t> descriptions and </a:t>
            </a:r>
            <a:r>
              <a:rPr lang="fr-FR" b="1" dirty="0" err="1" smtClean="0">
                <a:solidFill>
                  <a:srgbClr val="FF0000"/>
                </a:solidFill>
              </a:rPr>
              <a:t>estimates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>
                <a:solidFill>
                  <a:srgbClr val="FF0000"/>
                </a:solidFill>
              </a:rPr>
              <a:t>are </a:t>
            </a:r>
            <a:r>
              <a:rPr lang="fr-FR" b="1" dirty="0" err="1">
                <a:solidFill>
                  <a:srgbClr val="FF0000"/>
                </a:solidFill>
              </a:rPr>
              <a:t>improving</a:t>
            </a:r>
            <a:endParaRPr lang="fr-FR" b="1" dirty="0">
              <a:solidFill>
                <a:srgbClr val="FF0000"/>
              </a:solidFill>
            </a:endParaRPr>
          </a:p>
          <a:p>
            <a:pPr marL="31173" indent="0">
              <a:buNone/>
            </a:pPr>
            <a:endParaRPr lang="fr-FR" dirty="0" smtClean="0"/>
          </a:p>
          <a:p>
            <a:pPr marL="31173" indent="0">
              <a:buNone/>
            </a:pPr>
            <a:r>
              <a:rPr lang="fr-FR" dirty="0" err="1" smtClean="0"/>
              <a:t>Despite</a:t>
            </a:r>
            <a:r>
              <a:rPr lang="fr-FR" dirty="0" smtClean="0"/>
              <a:t> </a:t>
            </a:r>
            <a:r>
              <a:rPr lang="fr-FR" dirty="0" err="1" smtClean="0"/>
              <a:t>additional</a:t>
            </a:r>
            <a:r>
              <a:rPr lang="fr-FR" dirty="0" smtClean="0"/>
              <a:t> </a:t>
            </a:r>
            <a:r>
              <a:rPr lang="fr-FR" dirty="0" err="1" smtClean="0"/>
              <a:t>indicators</a:t>
            </a:r>
            <a:r>
              <a:rPr lang="fr-FR" dirty="0" smtClean="0"/>
              <a:t> </a:t>
            </a:r>
            <a:r>
              <a:rPr lang="fr-FR" dirty="0" err="1" smtClean="0"/>
              <a:t>built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the </a:t>
            </a:r>
            <a:r>
              <a:rPr lang="fr-FR" dirty="0" err="1" smtClean="0"/>
              <a:t>deliverables</a:t>
            </a:r>
            <a:r>
              <a:rPr lang="fr-FR" dirty="0" smtClean="0"/>
              <a:t> </a:t>
            </a:r>
            <a:r>
              <a:rPr lang="fr-FR" dirty="0" err="1" smtClean="0"/>
              <a:t>database</a:t>
            </a:r>
            <a:r>
              <a:rPr lang="fr-FR" dirty="0" smtClean="0"/>
              <a:t>, a longer perspective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necessary</a:t>
            </a:r>
            <a:r>
              <a:rPr lang="fr-FR" dirty="0" smtClean="0"/>
              <a:t> to </a:t>
            </a:r>
            <a:r>
              <a:rPr lang="fr-FR" dirty="0" err="1" smtClean="0"/>
              <a:t>draw</a:t>
            </a:r>
            <a:r>
              <a:rPr lang="fr-FR" dirty="0" smtClean="0"/>
              <a:t> conclusions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 smtClean="0"/>
              <a:t>Cross-</a:t>
            </a:r>
            <a:r>
              <a:rPr lang="fr-FR" dirty="0" err="1" smtClean="0"/>
              <a:t>analysis</a:t>
            </a:r>
            <a:r>
              <a:rPr lang="fr-FR" dirty="0" smtClean="0"/>
              <a:t> 2018/2019</a:t>
            </a:r>
            <a:endParaRPr lang="fr-FR" dirty="0"/>
          </a:p>
        </p:txBody>
      </p:sp>
      <p:sp>
        <p:nvSpPr>
          <p:cNvPr id="5" name="Flèche droite 4"/>
          <p:cNvSpPr/>
          <p:nvPr/>
        </p:nvSpPr>
        <p:spPr>
          <a:xfrm>
            <a:off x="152400" y="2667000"/>
            <a:ext cx="457200" cy="304800"/>
          </a:xfrm>
          <a:prstGeom prst="rightArrow">
            <a:avLst/>
          </a:prstGeom>
          <a:solidFill>
            <a:srgbClr val="FF000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6" name="Flèche droite 5"/>
          <p:cNvSpPr/>
          <p:nvPr/>
        </p:nvSpPr>
        <p:spPr>
          <a:xfrm>
            <a:off x="152400" y="5004148"/>
            <a:ext cx="457200" cy="304800"/>
          </a:xfrm>
          <a:prstGeom prst="rightArrow">
            <a:avLst/>
          </a:prstGeom>
          <a:solidFill>
            <a:srgbClr val="FF000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829363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09600"/>
            <a:ext cx="7162800" cy="53721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2400000">
              <a:rot lat="12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ZoneTexte 5"/>
          <p:cNvSpPr txBox="1"/>
          <p:nvPr/>
        </p:nvSpPr>
        <p:spPr>
          <a:xfrm>
            <a:off x="3581400" y="543100"/>
            <a:ext cx="77841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2018</a:t>
            </a:r>
            <a:endParaRPr kumimoji="0" lang="fr-FR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3685621" y="1593965"/>
            <a:ext cx="3586249" cy="3759085"/>
            <a:chOff x="3685621" y="1593965"/>
            <a:chExt cx="3586249" cy="3759085"/>
          </a:xfrm>
        </p:grpSpPr>
        <p:pic>
          <p:nvPicPr>
            <p:cNvPr id="7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5465" y="3505200"/>
              <a:ext cx="718670" cy="609600"/>
            </a:xfrm>
            <a:prstGeom prst="rect">
              <a:avLst/>
            </a:prstGeom>
          </p:spPr>
        </p:pic>
        <p:pic>
          <p:nvPicPr>
            <p:cNvPr id="8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3485804"/>
              <a:ext cx="718670" cy="609600"/>
            </a:xfrm>
            <a:prstGeom prst="rect">
              <a:avLst/>
            </a:prstGeom>
          </p:spPr>
        </p:pic>
        <p:pic>
          <p:nvPicPr>
            <p:cNvPr id="9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8870" y="3787833"/>
              <a:ext cx="718670" cy="609600"/>
            </a:xfrm>
            <a:prstGeom prst="rect">
              <a:avLst/>
            </a:prstGeom>
          </p:spPr>
        </p:pic>
        <p:pic>
          <p:nvPicPr>
            <p:cNvPr id="10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5870" y="4267200"/>
              <a:ext cx="718670" cy="609600"/>
            </a:xfrm>
            <a:prstGeom prst="rect">
              <a:avLst/>
            </a:prstGeom>
          </p:spPr>
        </p:pic>
        <p:pic>
          <p:nvPicPr>
            <p:cNvPr id="11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5621" y="4743450"/>
              <a:ext cx="718670" cy="609600"/>
            </a:xfrm>
            <a:prstGeom prst="rect">
              <a:avLst/>
            </a:prstGeom>
          </p:spPr>
        </p:pic>
        <p:pic>
          <p:nvPicPr>
            <p:cNvPr id="15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2203565"/>
              <a:ext cx="718670" cy="609600"/>
            </a:xfrm>
            <a:prstGeom prst="rect">
              <a:avLst/>
            </a:prstGeom>
          </p:spPr>
        </p:pic>
        <p:pic>
          <p:nvPicPr>
            <p:cNvPr id="16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865" y="1593965"/>
              <a:ext cx="718670" cy="609600"/>
            </a:xfrm>
            <a:prstGeom prst="rect">
              <a:avLst/>
            </a:prstGeom>
          </p:spPr>
        </p:pic>
      </p:grpSp>
      <p:grpSp>
        <p:nvGrpSpPr>
          <p:cNvPr id="4" name="Groupe 3"/>
          <p:cNvGrpSpPr/>
          <p:nvPr/>
        </p:nvGrpSpPr>
        <p:grpSpPr>
          <a:xfrm>
            <a:off x="927805" y="1295400"/>
            <a:ext cx="5244395" cy="762000"/>
            <a:chOff x="927805" y="1295400"/>
            <a:chExt cx="5244395" cy="762000"/>
          </a:xfrm>
        </p:grpSpPr>
        <p:cxnSp>
          <p:nvCxnSpPr>
            <p:cNvPr id="13" name="Connecteur droit 12"/>
            <p:cNvCxnSpPr/>
            <p:nvPr/>
          </p:nvCxnSpPr>
          <p:spPr>
            <a:xfrm>
              <a:off x="1066800" y="2057400"/>
              <a:ext cx="609600" cy="0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4" name="ZoneTexte 13"/>
            <p:cNvSpPr txBox="1"/>
            <p:nvPr/>
          </p:nvSpPr>
          <p:spPr>
            <a:xfrm rot="21386044">
              <a:off x="927805" y="1554142"/>
              <a:ext cx="983601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spc="0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</a:rPr>
                <a:t>Better</a:t>
              </a:r>
              <a:endParaRPr kumimoji="0" lang="fr-FR" sz="2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 rot="21448332">
              <a:off x="5393784" y="1295400"/>
              <a:ext cx="778416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</a:rPr>
                <a:t>2019</a:t>
              </a:r>
              <a:endParaRPr kumimoji="0" lang="fr-FR" sz="2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</a:endParaRPr>
            </a:p>
          </p:txBody>
        </p:sp>
        <p:cxnSp>
          <p:nvCxnSpPr>
            <p:cNvPr id="18" name="Connecteur droit 17"/>
            <p:cNvCxnSpPr/>
            <p:nvPr/>
          </p:nvCxnSpPr>
          <p:spPr>
            <a:xfrm flipV="1">
              <a:off x="5361640" y="1774005"/>
              <a:ext cx="581960" cy="16625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8020169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9950</TotalTime>
  <Words>504</Words>
  <Application>Microsoft Office PowerPoint</Application>
  <PresentationFormat>Affichage à l'écran (4:3)</PresentationFormat>
  <Paragraphs>132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2" baseType="lpstr">
      <vt:lpstr>Arial</vt:lpstr>
      <vt:lpstr>Arial Bold</vt:lpstr>
      <vt:lpstr>Avenir Roman</vt:lpstr>
      <vt:lpstr>Calibri</vt:lpstr>
      <vt:lpstr>Courier New</vt:lpstr>
      <vt:lpstr>Droid Serif</vt:lpstr>
      <vt:lpstr>Helvetica</vt:lpstr>
      <vt:lpstr>Maiandra GD</vt:lpstr>
      <vt:lpstr>Proxima Nova Regular</vt:lpstr>
      <vt:lpstr>Wingdings</vt:lpstr>
      <vt:lpstr>Default</vt:lpstr>
      <vt:lpstr>CEOS Work Plan Progress Report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Hosford Steven</cp:lastModifiedBy>
  <cp:revision>149</cp:revision>
  <dcterms:modified xsi:type="dcterms:W3CDTF">2019-10-14T10:38:38Z</dcterms:modified>
</cp:coreProperties>
</file>