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78" r:id="rId2"/>
    <p:sldId id="304" r:id="rId3"/>
    <p:sldId id="285" r:id="rId4"/>
    <p:sldId id="288" r:id="rId5"/>
    <p:sldId id="303" r:id="rId6"/>
    <p:sldId id="302" r:id="rId7"/>
    <p:sldId id="283" r:id="rId8"/>
    <p:sldId id="296" r:id="rId9"/>
    <p:sldId id="289" r:id="rId10"/>
    <p:sldId id="286" r:id="rId11"/>
    <p:sldId id="291" r:id="rId12"/>
    <p:sldId id="293" r:id="rId13"/>
    <p:sldId id="294" r:id="rId14"/>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37" autoAdjust="0"/>
    <p:restoredTop sz="92506" autoAdjust="0"/>
  </p:normalViewPr>
  <p:slideViewPr>
    <p:cSldViewPr snapToGrid="0">
      <p:cViewPr varScale="1">
        <p:scale>
          <a:sx n="117" d="100"/>
          <a:sy n="117" d="100"/>
        </p:scale>
        <p:origin x="120" y="342"/>
      </p:cViewPr>
      <p:guideLst/>
    </p:cSldViewPr>
  </p:slideViewPr>
  <p:notesTextViewPr>
    <p:cViewPr>
      <p:scale>
        <a:sx n="1" d="1"/>
        <a:sy n="1" d="1"/>
      </p:scale>
      <p:origin x="0" y="0"/>
    </p:cViewPr>
  </p:notesTextViewPr>
  <p:sorterViewPr>
    <p:cViewPr varScale="1">
      <p:scale>
        <a:sx n="100" d="100"/>
        <a:sy n="100" d="100"/>
      </p:scale>
      <p:origin x="0" y="-175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GB" sz="2000" b="0" i="0" cap="none" baseline="0" dirty="0"/>
              <a:t>Relative Contribution per Agency </a:t>
            </a:r>
          </a:p>
          <a:p>
            <a:pPr>
              <a:defRPr/>
            </a:pPr>
            <a:r>
              <a:rPr lang="en-GB" sz="2000" b="0" i="0" cap="none" baseline="0" dirty="0"/>
              <a:t>(TCDRs &gt;= 10 years)</a:t>
            </a:r>
          </a:p>
        </c:rich>
      </c:tx>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75B-423F-9F1E-589910CF269D}"/>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75B-423F-9F1E-589910CF269D}"/>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75B-423F-9F1E-589910CF269D}"/>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75B-423F-9F1E-589910CF269D}"/>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75B-423F-9F1E-589910CF269D}"/>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675B-423F-9F1E-589910CF269D}"/>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675B-423F-9F1E-589910CF269D}"/>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675B-423F-9F1E-589910CF269D}"/>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675B-423F-9F1E-589910CF269D}"/>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675B-423F-9F1E-589910CF269D}"/>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675B-423F-9F1E-589910CF269D}"/>
              </c:ext>
            </c:extLst>
          </c:dPt>
          <c:dLbls>
            <c:dLbl>
              <c:idx val="0"/>
              <c:layout>
                <c:manualLayout>
                  <c:x val="5.5813953488372016E-2"/>
                  <c:y val="-1.2574157440019746E-1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75B-423F-9F1E-589910CF269D}"/>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675B-423F-9F1E-589910CF269D}"/>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675B-423F-9F1E-589910CF269D}"/>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675B-423F-9F1E-589910CF269D}"/>
                </c:ext>
              </c:extLst>
            </c:dLbl>
            <c:dLbl>
              <c:idx val="4"/>
              <c:layout>
                <c:manualLayout>
                  <c:x val="1.4470284237726097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75B-423F-9F1E-589910CF269D}"/>
                </c:ext>
              </c:extLst>
            </c:dLbl>
            <c:dLbl>
              <c:idx val="5"/>
              <c:layout>
                <c:manualLayout>
                  <c:x val="-3.5142118863049097E-2"/>
                  <c:y val="-2.7434842249657062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75B-423F-9F1E-589910CF269D}"/>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D-675B-423F-9F1E-589910CF269D}"/>
                </c:ext>
              </c:extLst>
            </c:dLbl>
            <c:dLbl>
              <c:idx val="7"/>
              <c:layout>
                <c:manualLayout>
                  <c:x val="-1.0335917312661537E-2"/>
                  <c:y val="1.097393689986282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675B-423F-9F1E-589910CF269D}"/>
                </c:ext>
              </c:extLst>
            </c:dLbl>
            <c:dLbl>
              <c:idx val="8"/>
              <c:layout>
                <c:manualLayout>
                  <c:x val="-5.3746770025839795E-2"/>
                  <c:y val="5.4869684499313873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675B-423F-9F1E-589910CF269D}"/>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13-675B-423F-9F1E-589910CF269D}"/>
                </c:ext>
              </c:extLst>
            </c:dLbl>
            <c:dLbl>
              <c:idx val="10"/>
              <c:layout>
                <c:manualLayout>
                  <c:x val="2.8940568475452122E-2"/>
                  <c:y val="-1.646090534979424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r>
                      <a:rPr lang="en-US" dirty="0" smtClean="0"/>
                      <a:t>Others</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675B-423F-9F1E-589910CF269D}"/>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'&gt;=10'!$O$2:$O$12</c:f>
              <c:strCache>
                <c:ptCount val="11"/>
                <c:pt idx="0">
                  <c:v>CNES</c:v>
                </c:pt>
                <c:pt idx="1">
                  <c:v>EC / C3S</c:v>
                </c:pt>
                <c:pt idx="2">
                  <c:v>ESA</c:v>
                </c:pt>
                <c:pt idx="3">
                  <c:v>EUMETSAT</c:v>
                </c:pt>
                <c:pt idx="4">
                  <c:v>JAXA</c:v>
                </c:pt>
                <c:pt idx="5">
                  <c:v>JMA</c:v>
                </c:pt>
                <c:pt idx="6">
                  <c:v>NASA</c:v>
                </c:pt>
                <c:pt idx="7">
                  <c:v>NOAA</c:v>
                </c:pt>
                <c:pt idx="8">
                  <c:v>UKSA</c:v>
                </c:pt>
                <c:pt idx="9">
                  <c:v>USGS</c:v>
                </c:pt>
                <c:pt idx="10">
                  <c:v>Others / TBD</c:v>
                </c:pt>
              </c:strCache>
            </c:strRef>
          </c:cat>
          <c:val>
            <c:numRef>
              <c:f>'&gt;=10'!$P$2:$P$12</c:f>
              <c:numCache>
                <c:formatCode>General</c:formatCode>
                <c:ptCount val="11"/>
                <c:pt idx="0">
                  <c:v>28</c:v>
                </c:pt>
                <c:pt idx="1">
                  <c:v>88</c:v>
                </c:pt>
                <c:pt idx="2">
                  <c:v>134</c:v>
                </c:pt>
                <c:pt idx="3">
                  <c:v>192</c:v>
                </c:pt>
                <c:pt idx="4">
                  <c:v>6</c:v>
                </c:pt>
                <c:pt idx="5">
                  <c:v>1</c:v>
                </c:pt>
                <c:pt idx="6">
                  <c:v>371</c:v>
                </c:pt>
                <c:pt idx="7">
                  <c:v>62</c:v>
                </c:pt>
                <c:pt idx="8">
                  <c:v>6</c:v>
                </c:pt>
                <c:pt idx="9">
                  <c:v>6</c:v>
                </c:pt>
                <c:pt idx="10">
                  <c:v>32</c:v>
                </c:pt>
              </c:numCache>
            </c:numRef>
          </c:val>
          <c:extLst>
            <c:ext xmlns:c16="http://schemas.microsoft.com/office/drawing/2014/chart" uri="{C3380CC4-5D6E-409C-BE32-E72D297353CC}">
              <c16:uniqueId val="{00000016-675B-423F-9F1E-589910CF269D}"/>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GB" sz="2000" b="0" i="0" cap="none" baseline="0" dirty="0"/>
              <a:t>Relative Contribution per Agency </a:t>
            </a:r>
          </a:p>
          <a:p>
            <a:pPr>
              <a:defRPr/>
            </a:pPr>
            <a:r>
              <a:rPr lang="en-GB" sz="2000" b="0" i="0" cap="none" baseline="0" dirty="0"/>
              <a:t>(TCDRs &gt;= 30 years)</a:t>
            </a:r>
          </a:p>
        </c:rich>
      </c:tx>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3F4-4F75-962A-A22F6705871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3F4-4F75-962A-A22F6705871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3F4-4F75-962A-A22F6705871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3F4-4F75-962A-A22F67058713}"/>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3F4-4F75-962A-A22F67058713}"/>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3F4-4F75-962A-A22F67058713}"/>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83F4-4F75-962A-A22F67058713}"/>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83F4-4F75-962A-A22F67058713}"/>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83F4-4F75-962A-A22F67058713}"/>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83F4-4F75-962A-A22F67058713}"/>
              </c:ext>
            </c:extLst>
          </c:dPt>
          <c:dLbls>
            <c:dLbl>
              <c:idx val="0"/>
              <c:layout>
                <c:manualLayout>
                  <c:x val="5.5813953488372016E-2"/>
                  <c:y val="-1.2574157440019746E-1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3F4-4F75-962A-A22F67058713}"/>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83F4-4F75-962A-A22F67058713}"/>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83F4-4F75-962A-A22F67058713}"/>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83F4-4F75-962A-A22F67058713}"/>
                </c:ext>
              </c:extLst>
            </c:dLbl>
            <c:dLbl>
              <c:idx val="4"/>
              <c:layout>
                <c:manualLayout>
                  <c:x val="1.4470284237726097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3F4-4F75-962A-A22F67058713}"/>
                </c:ext>
              </c:extLst>
            </c:dLbl>
            <c:dLbl>
              <c:idx val="5"/>
              <c:layout>
                <c:manualLayout>
                  <c:x val="-1.6537467700258397E-2"/>
                  <c:y val="-1.920438957475994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83F4-4F75-962A-A22F67058713}"/>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D-83F4-4F75-962A-A22F67058713}"/>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F-83F4-4F75-962A-A22F67058713}"/>
                </c:ext>
              </c:extLst>
            </c:dLbl>
            <c:dLbl>
              <c:idx val="8"/>
              <c:layout>
                <c:manualLayout>
                  <c:x val="-5.3746770025839795E-2"/>
                  <c:y val="5.4869684499313873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83F4-4F75-962A-A22F67058713}"/>
                </c:ext>
              </c:extLst>
            </c:dLbl>
            <c:dLbl>
              <c:idx val="9"/>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r>
                      <a:rPr lang="en-US" dirty="0" smtClean="0"/>
                      <a:t>Others</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83F4-4F75-962A-A22F67058713}"/>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'&gt;=30'!$O$2:$O$11</c:f>
              <c:strCache>
                <c:ptCount val="10"/>
                <c:pt idx="0">
                  <c:v>CNES</c:v>
                </c:pt>
                <c:pt idx="1">
                  <c:v>EC/C3S</c:v>
                </c:pt>
                <c:pt idx="2">
                  <c:v>ESA</c:v>
                </c:pt>
                <c:pt idx="3">
                  <c:v>EUMETSAT</c:v>
                </c:pt>
                <c:pt idx="4">
                  <c:v>JAXA</c:v>
                </c:pt>
                <c:pt idx="5">
                  <c:v>JMA</c:v>
                </c:pt>
                <c:pt idx="6">
                  <c:v>NASA</c:v>
                </c:pt>
                <c:pt idx="7">
                  <c:v>NOAA</c:v>
                </c:pt>
                <c:pt idx="8">
                  <c:v>UKSA</c:v>
                </c:pt>
                <c:pt idx="9">
                  <c:v>Others / TBD</c:v>
                </c:pt>
              </c:strCache>
            </c:strRef>
          </c:cat>
          <c:val>
            <c:numRef>
              <c:f>'&gt;=30'!$P$2:$P$11</c:f>
              <c:numCache>
                <c:formatCode>General</c:formatCode>
                <c:ptCount val="10"/>
                <c:pt idx="0">
                  <c:v>3</c:v>
                </c:pt>
                <c:pt idx="1">
                  <c:v>25</c:v>
                </c:pt>
                <c:pt idx="2">
                  <c:v>50</c:v>
                </c:pt>
                <c:pt idx="3">
                  <c:v>66</c:v>
                </c:pt>
                <c:pt idx="4">
                  <c:v>4</c:v>
                </c:pt>
                <c:pt idx="5">
                  <c:v>1</c:v>
                </c:pt>
                <c:pt idx="6">
                  <c:v>32</c:v>
                </c:pt>
                <c:pt idx="7">
                  <c:v>48</c:v>
                </c:pt>
                <c:pt idx="8">
                  <c:v>5</c:v>
                </c:pt>
                <c:pt idx="9">
                  <c:v>4</c:v>
                </c:pt>
              </c:numCache>
            </c:numRef>
          </c:val>
          <c:extLst>
            <c:ext xmlns:c16="http://schemas.microsoft.com/office/drawing/2014/chart" uri="{C3380CC4-5D6E-409C-BE32-E72D297353CC}">
              <c16:uniqueId val="{00000014-83F4-4F75-962A-A22F67058713}"/>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B4ED7-27E9-4839-A789-4390CDC77B04}" type="doc">
      <dgm:prSet loTypeId="urn:microsoft.com/office/officeart/2005/8/layout/cycle1" loCatId="cycle" qsTypeId="urn:microsoft.com/office/officeart/2005/8/quickstyle/3d1" qsCatId="3D" csTypeId="urn:microsoft.com/office/officeart/2005/8/colors/accent1_2" csCatId="accent1" phldr="1"/>
      <dgm:spPr/>
      <dgm:t>
        <a:bodyPr/>
        <a:lstStyle/>
        <a:p>
          <a:endParaRPr lang="en-GB"/>
        </a:p>
      </dgm:t>
    </dgm:pt>
    <dgm:pt modelId="{8BADEB07-3ACC-4C7B-87D2-696AD430D170}">
      <dgm:prSet phldrT="[Text]" custT="1"/>
      <dgm:spPr>
        <a:xfrm>
          <a:off x="1292051" y="3500916"/>
          <a:ext cx="2051372" cy="2051372"/>
        </a:xfrm>
      </dgm:spPr>
      <dgm:t>
        <a:bodyPr/>
        <a:lstStyle/>
        <a:p>
          <a:r>
            <a:rPr lang="en-US" sz="2000" b="0" dirty="0" smtClean="0">
              <a:latin typeface="+mn-lt"/>
              <a:ea typeface="+mn-ea"/>
              <a:cs typeface="+mn-cs"/>
            </a:rPr>
            <a:t>Action Plan &amp; Creation of conditions to deliver CDRs</a:t>
          </a:r>
          <a:endParaRPr lang="en-GB" sz="2000" b="0" dirty="0">
            <a:latin typeface="+mn-lt"/>
          </a:endParaRPr>
        </a:p>
      </dgm:t>
    </dgm:pt>
    <dgm:pt modelId="{C3F519E1-27B9-4E2E-8AFA-31B7A90F156D}" type="parTrans" cxnId="{81F3A440-F74B-451A-9AF0-D24375F01BA2}">
      <dgm:prSet/>
      <dgm:spPr/>
      <dgm:t>
        <a:bodyPr/>
        <a:lstStyle/>
        <a:p>
          <a:endParaRPr lang="en-GB">
            <a:latin typeface="+mn-lt"/>
          </a:endParaRPr>
        </a:p>
      </dgm:t>
    </dgm:pt>
    <dgm:pt modelId="{67277847-D183-4C72-8669-088FE0CDABDD}" type="sibTrans" cxnId="{81F3A440-F74B-451A-9AF0-D24375F01BA2}">
      <dgm:prSet/>
      <dgm:spPr/>
      <dgm:t>
        <a:bodyPr/>
        <a:lstStyle/>
        <a:p>
          <a:endParaRPr lang="en-GB">
            <a:latin typeface="+mn-lt"/>
          </a:endParaRPr>
        </a:p>
      </dgm:t>
    </dgm:pt>
    <dgm:pt modelId="{03BE2AD4-11C1-4E66-AE59-F4460694C307}">
      <dgm:prSet phldrT="[Text]" custT="1"/>
      <dgm:spPr/>
      <dgm:t>
        <a:bodyPr/>
        <a:lstStyle/>
        <a:p>
          <a:pPr>
            <a:lnSpc>
              <a:spcPct val="100000"/>
            </a:lnSpc>
            <a:spcAft>
              <a:spcPts val="0"/>
            </a:spcAft>
          </a:pPr>
          <a:r>
            <a:rPr lang="en-US" sz="2000" b="0" dirty="0" smtClean="0">
              <a:latin typeface="+mn-lt"/>
              <a:ea typeface="+mn-ea"/>
              <a:cs typeface="+mn-cs"/>
            </a:rPr>
            <a:t>ECV Inventory</a:t>
          </a:r>
        </a:p>
      </dgm:t>
    </dgm:pt>
    <dgm:pt modelId="{D6336165-7A25-4982-BB1B-F65BCD41E1BB}" type="parTrans" cxnId="{49236643-10C3-4348-8113-359E00F6D316}">
      <dgm:prSet/>
      <dgm:spPr/>
      <dgm:t>
        <a:bodyPr/>
        <a:lstStyle/>
        <a:p>
          <a:endParaRPr lang="en-GB">
            <a:latin typeface="+mn-lt"/>
          </a:endParaRPr>
        </a:p>
      </dgm:t>
    </dgm:pt>
    <dgm:pt modelId="{D7966891-267D-441C-A23A-F2844423AB82}" type="sibTrans" cxnId="{49236643-10C3-4348-8113-359E00F6D316}">
      <dgm:prSet/>
      <dgm:spPr/>
      <dgm:t>
        <a:bodyPr/>
        <a:lstStyle/>
        <a:p>
          <a:endParaRPr lang="en-GB">
            <a:latin typeface="+mn-lt"/>
          </a:endParaRPr>
        </a:p>
      </dgm:t>
    </dgm:pt>
    <dgm:pt modelId="{9CEF80D4-A7C0-43EB-B1B0-E24049432EF6}">
      <dgm:prSet phldrT="[Text]" custT="1"/>
      <dgm:spPr/>
      <dgm:t>
        <a:bodyPr/>
        <a:lstStyle/>
        <a:p>
          <a:pPr>
            <a:lnSpc>
              <a:spcPct val="100000"/>
            </a:lnSpc>
            <a:spcAft>
              <a:spcPts val="0"/>
            </a:spcAft>
          </a:pPr>
          <a:r>
            <a:rPr lang="en-US" sz="2000" b="0" dirty="0" smtClean="0">
              <a:latin typeface="+mn-lt"/>
              <a:ea typeface="+mn-ea"/>
              <a:cs typeface="+mn-cs"/>
            </a:rPr>
            <a:t>Gap Analysis &amp; Recommendations</a:t>
          </a:r>
        </a:p>
      </dgm:t>
    </dgm:pt>
    <dgm:pt modelId="{67964CEE-BAEC-40E8-8A62-A41C1D4CCAF4}" type="parTrans" cxnId="{61AE18C8-4A72-416A-AF06-028758019905}">
      <dgm:prSet/>
      <dgm:spPr/>
      <dgm:t>
        <a:bodyPr/>
        <a:lstStyle/>
        <a:p>
          <a:endParaRPr lang="en-GB">
            <a:latin typeface="+mn-lt"/>
          </a:endParaRPr>
        </a:p>
      </dgm:t>
    </dgm:pt>
    <dgm:pt modelId="{D91FAEB6-2667-452F-8960-C4DD43ADB95A}" type="sibTrans" cxnId="{61AE18C8-4A72-416A-AF06-028758019905}">
      <dgm:prSet/>
      <dgm:spPr/>
      <dgm:t>
        <a:bodyPr/>
        <a:lstStyle/>
        <a:p>
          <a:endParaRPr lang="en-GB">
            <a:latin typeface="+mn-lt"/>
          </a:endParaRPr>
        </a:p>
      </dgm:t>
    </dgm:pt>
    <dgm:pt modelId="{F87A3217-3085-43A8-A5B3-D7EC39F99A29}" type="pres">
      <dgm:prSet presAssocID="{1B8B4ED7-27E9-4839-A789-4390CDC77B04}" presName="cycle" presStyleCnt="0">
        <dgm:presLayoutVars>
          <dgm:dir/>
          <dgm:resizeHandles val="exact"/>
        </dgm:presLayoutVars>
      </dgm:prSet>
      <dgm:spPr/>
      <dgm:t>
        <a:bodyPr/>
        <a:lstStyle/>
        <a:p>
          <a:endParaRPr lang="en-GB"/>
        </a:p>
      </dgm:t>
    </dgm:pt>
    <dgm:pt modelId="{8C169BB0-5BC9-4F3E-882B-CDFC8CAC6073}" type="pres">
      <dgm:prSet presAssocID="{8BADEB07-3ACC-4C7B-87D2-696AD430D170}" presName="dummy" presStyleCnt="0"/>
      <dgm:spPr/>
      <dgm:t>
        <a:bodyPr/>
        <a:lstStyle/>
        <a:p>
          <a:endParaRPr lang="en-GB"/>
        </a:p>
      </dgm:t>
    </dgm:pt>
    <dgm:pt modelId="{6A5A7D54-93DF-4825-BBAE-F18086080926}" type="pres">
      <dgm:prSet presAssocID="{8BADEB07-3ACC-4C7B-87D2-696AD430D170}" presName="node" presStyleLbl="revTx" presStyleIdx="0" presStyleCnt="3" custScaleX="185660" custScaleY="66266" custRadScaleRad="95886" custRadScaleInc="-44815">
        <dgm:presLayoutVars>
          <dgm:bulletEnabled val="1"/>
        </dgm:presLayoutVars>
      </dgm:prSet>
      <dgm:spPr>
        <a:prstGeom prst="rect">
          <a:avLst/>
        </a:prstGeom>
      </dgm:spPr>
      <dgm:t>
        <a:bodyPr/>
        <a:lstStyle/>
        <a:p>
          <a:endParaRPr lang="en-GB"/>
        </a:p>
      </dgm:t>
    </dgm:pt>
    <dgm:pt modelId="{4F1AC640-BDAF-4265-9C03-6E860D5ABA45}" type="pres">
      <dgm:prSet presAssocID="{67277847-D183-4C72-8669-088FE0CDABDD}" presName="sibTrans" presStyleLbl="node1" presStyleIdx="0" presStyleCnt="3" custScaleX="107110" custScaleY="106440" custLinFactNeighborX="8306" custLinFactNeighborY="-2355"/>
      <dgm:spPr/>
      <dgm:t>
        <a:bodyPr/>
        <a:lstStyle/>
        <a:p>
          <a:endParaRPr lang="en-GB"/>
        </a:p>
      </dgm:t>
    </dgm:pt>
    <dgm:pt modelId="{BC1921F6-84E5-413C-9482-666D01A1E1F1}" type="pres">
      <dgm:prSet presAssocID="{03BE2AD4-11C1-4E66-AE59-F4460694C307}" presName="dummy" presStyleCnt="0"/>
      <dgm:spPr/>
      <dgm:t>
        <a:bodyPr/>
        <a:lstStyle/>
        <a:p>
          <a:endParaRPr lang="en-GB"/>
        </a:p>
      </dgm:t>
    </dgm:pt>
    <dgm:pt modelId="{9C1ED992-A0C4-4776-A5A6-1EB60CEC4C55}" type="pres">
      <dgm:prSet presAssocID="{03BE2AD4-11C1-4E66-AE59-F4460694C307}" presName="node" presStyleLbl="revTx" presStyleIdx="1" presStyleCnt="3" custScaleX="139008" custScaleY="46380" custRadScaleRad="140791" custRadScaleInc="-109481">
        <dgm:presLayoutVars>
          <dgm:bulletEnabled val="1"/>
        </dgm:presLayoutVars>
      </dgm:prSet>
      <dgm:spPr/>
      <dgm:t>
        <a:bodyPr/>
        <a:lstStyle/>
        <a:p>
          <a:endParaRPr lang="en-GB"/>
        </a:p>
      </dgm:t>
    </dgm:pt>
    <dgm:pt modelId="{23DB80F0-C87D-4EAD-8571-3526192F68F2}" type="pres">
      <dgm:prSet presAssocID="{D7966891-267D-441C-A23A-F2844423AB82}" presName="sibTrans" presStyleLbl="node1" presStyleIdx="1" presStyleCnt="3" custLinFactNeighborX="-1200" custLinFactNeighborY="10786"/>
      <dgm:spPr/>
      <dgm:t>
        <a:bodyPr/>
        <a:lstStyle/>
        <a:p>
          <a:endParaRPr lang="en-GB"/>
        </a:p>
      </dgm:t>
    </dgm:pt>
    <dgm:pt modelId="{F544D3CF-00A0-4DBE-BFD2-295A845644CD}" type="pres">
      <dgm:prSet presAssocID="{9CEF80D4-A7C0-43EB-B1B0-E24049432EF6}" presName="dummy" presStyleCnt="0"/>
      <dgm:spPr/>
      <dgm:t>
        <a:bodyPr/>
        <a:lstStyle/>
        <a:p>
          <a:endParaRPr lang="en-GB"/>
        </a:p>
      </dgm:t>
    </dgm:pt>
    <dgm:pt modelId="{1C6351DA-5995-4C4B-8635-4AF24C0F7FEF}" type="pres">
      <dgm:prSet presAssocID="{9CEF80D4-A7C0-43EB-B1B0-E24049432EF6}" presName="node" presStyleLbl="revTx" presStyleIdx="2" presStyleCnt="3" custScaleX="142524" custScaleY="58118" custRadScaleRad="75874" custRadScaleInc="-163261">
        <dgm:presLayoutVars>
          <dgm:bulletEnabled val="1"/>
        </dgm:presLayoutVars>
      </dgm:prSet>
      <dgm:spPr/>
      <dgm:t>
        <a:bodyPr/>
        <a:lstStyle/>
        <a:p>
          <a:endParaRPr lang="en-GB"/>
        </a:p>
      </dgm:t>
    </dgm:pt>
    <dgm:pt modelId="{982D81E8-124D-4DCD-9C24-545486E34456}" type="pres">
      <dgm:prSet presAssocID="{D91FAEB6-2667-452F-8960-C4DD43ADB95A}" presName="sibTrans" presStyleLbl="node1" presStyleIdx="2" presStyleCnt="3" custLinFactNeighborX="-80" custLinFactNeighborY="315"/>
      <dgm:spPr/>
      <dgm:t>
        <a:bodyPr/>
        <a:lstStyle/>
        <a:p>
          <a:endParaRPr lang="en-GB"/>
        </a:p>
      </dgm:t>
    </dgm:pt>
  </dgm:ptLst>
  <dgm:cxnLst>
    <dgm:cxn modelId="{D4E7B214-D481-4EF0-8950-6C2AB67FB409}" type="presOf" srcId="{1B8B4ED7-27E9-4839-A789-4390CDC77B04}" destId="{F87A3217-3085-43A8-A5B3-D7EC39F99A29}" srcOrd="0" destOrd="0" presId="urn:microsoft.com/office/officeart/2005/8/layout/cycle1"/>
    <dgm:cxn modelId="{0E474467-8106-42E6-872B-F683F60C15AF}" type="presOf" srcId="{03BE2AD4-11C1-4E66-AE59-F4460694C307}" destId="{9C1ED992-A0C4-4776-A5A6-1EB60CEC4C55}" srcOrd="0" destOrd="0" presId="urn:microsoft.com/office/officeart/2005/8/layout/cycle1"/>
    <dgm:cxn modelId="{C201B9A5-E965-401D-A29E-49A60ABD22BE}" type="presOf" srcId="{8BADEB07-3ACC-4C7B-87D2-696AD430D170}" destId="{6A5A7D54-93DF-4825-BBAE-F18086080926}" srcOrd="0" destOrd="0" presId="urn:microsoft.com/office/officeart/2005/8/layout/cycle1"/>
    <dgm:cxn modelId="{86DA4DF1-1CCB-4948-A0EE-09BA4BDF6D6F}" type="presOf" srcId="{D7966891-267D-441C-A23A-F2844423AB82}" destId="{23DB80F0-C87D-4EAD-8571-3526192F68F2}" srcOrd="0" destOrd="0" presId="urn:microsoft.com/office/officeart/2005/8/layout/cycle1"/>
    <dgm:cxn modelId="{81F3A440-F74B-451A-9AF0-D24375F01BA2}" srcId="{1B8B4ED7-27E9-4839-A789-4390CDC77B04}" destId="{8BADEB07-3ACC-4C7B-87D2-696AD430D170}" srcOrd="0" destOrd="0" parTransId="{C3F519E1-27B9-4E2E-8AFA-31B7A90F156D}" sibTransId="{67277847-D183-4C72-8669-088FE0CDABDD}"/>
    <dgm:cxn modelId="{49236643-10C3-4348-8113-359E00F6D316}" srcId="{1B8B4ED7-27E9-4839-A789-4390CDC77B04}" destId="{03BE2AD4-11C1-4E66-AE59-F4460694C307}" srcOrd="1" destOrd="0" parTransId="{D6336165-7A25-4982-BB1B-F65BCD41E1BB}" sibTransId="{D7966891-267D-441C-A23A-F2844423AB82}"/>
    <dgm:cxn modelId="{61AE18C8-4A72-416A-AF06-028758019905}" srcId="{1B8B4ED7-27E9-4839-A789-4390CDC77B04}" destId="{9CEF80D4-A7C0-43EB-B1B0-E24049432EF6}" srcOrd="2" destOrd="0" parTransId="{67964CEE-BAEC-40E8-8A62-A41C1D4CCAF4}" sibTransId="{D91FAEB6-2667-452F-8960-C4DD43ADB95A}"/>
    <dgm:cxn modelId="{7562B9AB-2347-416F-85B4-79185AF206D1}" type="presOf" srcId="{9CEF80D4-A7C0-43EB-B1B0-E24049432EF6}" destId="{1C6351DA-5995-4C4B-8635-4AF24C0F7FEF}" srcOrd="0" destOrd="0" presId="urn:microsoft.com/office/officeart/2005/8/layout/cycle1"/>
    <dgm:cxn modelId="{B0124833-E634-4401-8FF5-709C6E3ACFF4}" type="presOf" srcId="{67277847-D183-4C72-8669-088FE0CDABDD}" destId="{4F1AC640-BDAF-4265-9C03-6E860D5ABA45}" srcOrd="0" destOrd="0" presId="urn:microsoft.com/office/officeart/2005/8/layout/cycle1"/>
    <dgm:cxn modelId="{431FA5DD-FEC6-4D17-93C8-6D75A65E90A5}" type="presOf" srcId="{D91FAEB6-2667-452F-8960-C4DD43ADB95A}" destId="{982D81E8-124D-4DCD-9C24-545486E34456}" srcOrd="0" destOrd="0" presId="urn:microsoft.com/office/officeart/2005/8/layout/cycle1"/>
    <dgm:cxn modelId="{50BB18B3-048B-4CDD-81E4-75B16428F58B}" type="presParOf" srcId="{F87A3217-3085-43A8-A5B3-D7EC39F99A29}" destId="{8C169BB0-5BC9-4F3E-882B-CDFC8CAC6073}" srcOrd="0" destOrd="0" presId="urn:microsoft.com/office/officeart/2005/8/layout/cycle1"/>
    <dgm:cxn modelId="{FA9B3A39-F1DB-4194-8F28-CBF118ACD044}" type="presParOf" srcId="{F87A3217-3085-43A8-A5B3-D7EC39F99A29}" destId="{6A5A7D54-93DF-4825-BBAE-F18086080926}" srcOrd="1" destOrd="0" presId="urn:microsoft.com/office/officeart/2005/8/layout/cycle1"/>
    <dgm:cxn modelId="{AFF6E98F-8AAD-4AEC-87F2-41CE5286EA2F}" type="presParOf" srcId="{F87A3217-3085-43A8-A5B3-D7EC39F99A29}" destId="{4F1AC640-BDAF-4265-9C03-6E860D5ABA45}" srcOrd="2" destOrd="0" presId="urn:microsoft.com/office/officeart/2005/8/layout/cycle1"/>
    <dgm:cxn modelId="{5BFC958D-892A-4C54-84D3-510190756251}" type="presParOf" srcId="{F87A3217-3085-43A8-A5B3-D7EC39F99A29}" destId="{BC1921F6-84E5-413C-9482-666D01A1E1F1}" srcOrd="3" destOrd="0" presId="urn:microsoft.com/office/officeart/2005/8/layout/cycle1"/>
    <dgm:cxn modelId="{65CDFBC3-B71F-400E-A70E-030BE823D59B}" type="presParOf" srcId="{F87A3217-3085-43A8-A5B3-D7EC39F99A29}" destId="{9C1ED992-A0C4-4776-A5A6-1EB60CEC4C55}" srcOrd="4" destOrd="0" presId="urn:microsoft.com/office/officeart/2005/8/layout/cycle1"/>
    <dgm:cxn modelId="{C9292462-5004-4AD3-A76C-92C371B0CC60}" type="presParOf" srcId="{F87A3217-3085-43A8-A5B3-D7EC39F99A29}" destId="{23DB80F0-C87D-4EAD-8571-3526192F68F2}" srcOrd="5" destOrd="0" presId="urn:microsoft.com/office/officeart/2005/8/layout/cycle1"/>
    <dgm:cxn modelId="{F4242444-24C6-4BE3-8C36-DE860C4E2078}" type="presParOf" srcId="{F87A3217-3085-43A8-A5B3-D7EC39F99A29}" destId="{F544D3CF-00A0-4DBE-BFD2-295A845644CD}" srcOrd="6" destOrd="0" presId="urn:microsoft.com/office/officeart/2005/8/layout/cycle1"/>
    <dgm:cxn modelId="{12B49206-BF2F-4271-A826-DE20C115D678}" type="presParOf" srcId="{F87A3217-3085-43A8-A5B3-D7EC39F99A29}" destId="{1C6351DA-5995-4C4B-8635-4AF24C0F7FEF}" srcOrd="7" destOrd="0" presId="urn:microsoft.com/office/officeart/2005/8/layout/cycle1"/>
    <dgm:cxn modelId="{06C786E7-2887-41CC-AE56-4726B32F6CAF}" type="presParOf" srcId="{F87A3217-3085-43A8-A5B3-D7EC39F99A29}" destId="{982D81E8-124D-4DCD-9C24-545486E34456}"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EC26EC-F8E2-42C2-B86A-02FE657AA7C8}" type="doc">
      <dgm:prSet loTypeId="urn:microsoft.com/office/officeart/2005/8/layout/vProcess5" loCatId="process" qsTypeId="urn:microsoft.com/office/officeart/2005/8/quickstyle/simple5" qsCatId="simple" csTypeId="urn:microsoft.com/office/officeart/2005/8/colors/colorful2" csCatId="colorful" phldr="1"/>
      <dgm:spPr/>
      <dgm:t>
        <a:bodyPr/>
        <a:lstStyle/>
        <a:p>
          <a:endParaRPr lang="en-GB"/>
        </a:p>
      </dgm:t>
    </dgm:pt>
    <dgm:pt modelId="{BEE50187-C46C-488E-92A1-958F8CF0DEAA}">
      <dgm:prSet phldrT="[Text]" custT="1"/>
      <dgm:spPr>
        <a:solidFill>
          <a:schemeClr val="accent2">
            <a:lumMod val="75000"/>
          </a:schemeClr>
        </a:solidFill>
      </dgm:spPr>
      <dgm:t>
        <a:bodyPr/>
        <a:lstStyle/>
        <a:p>
          <a:pPr algn="ctr"/>
          <a:r>
            <a:rPr lang="en-US" sz="1000" b="0" dirty="0" smtClean="0">
              <a:solidFill>
                <a:schemeClr val="bg1"/>
              </a:solidFill>
            </a:rPr>
            <a:t>Update of web interface (Responders, Admin, GA Experts), development of new tools (all users, statistical outputs, reporting)</a:t>
          </a:r>
          <a:endParaRPr lang="en-GB" sz="1000" b="0" dirty="0">
            <a:solidFill>
              <a:schemeClr val="bg1"/>
            </a:solidFill>
          </a:endParaRPr>
        </a:p>
      </dgm:t>
    </dgm:pt>
    <dgm:pt modelId="{0FDD4CF5-28B2-4C13-AB82-7408142C7F93}" type="parTrans" cxnId="{629EE395-55E6-4E3C-B91F-5751B5A8ED93}">
      <dgm:prSet/>
      <dgm:spPr/>
      <dgm:t>
        <a:bodyPr/>
        <a:lstStyle/>
        <a:p>
          <a:endParaRPr lang="en-GB" b="0">
            <a:solidFill>
              <a:schemeClr val="tx2">
                <a:lumMod val="50000"/>
              </a:schemeClr>
            </a:solidFill>
          </a:endParaRPr>
        </a:p>
      </dgm:t>
    </dgm:pt>
    <dgm:pt modelId="{B544BD40-6ACA-4D3F-ADBE-B39B9B63D93C}" type="sibTrans" cxnId="{629EE395-55E6-4E3C-B91F-5751B5A8ED93}">
      <dgm:prSet/>
      <dgm:spPr/>
      <dgm:t>
        <a:bodyPr/>
        <a:lstStyle/>
        <a:p>
          <a:endParaRPr lang="en-GB" b="0">
            <a:solidFill>
              <a:schemeClr val="tx2">
                <a:lumMod val="50000"/>
              </a:schemeClr>
            </a:solidFill>
          </a:endParaRPr>
        </a:p>
      </dgm:t>
    </dgm:pt>
    <dgm:pt modelId="{2DD79854-DBD8-4234-9116-499580381B04}">
      <dgm:prSet phldrT="[Text]" custT="1"/>
      <dgm:spPr/>
      <dgm:t>
        <a:bodyPr/>
        <a:lstStyle/>
        <a:p>
          <a:pPr algn="ctr"/>
          <a:r>
            <a:rPr lang="en-US" sz="1000" b="0" dirty="0" smtClean="0">
              <a:solidFill>
                <a:schemeClr val="tx2">
                  <a:lumMod val="50000"/>
                </a:schemeClr>
              </a:solidFill>
            </a:rPr>
            <a:t>Registration of new Responders and population of the database: update of pre-existing entries (contacts, URLs, deletion of obsolete/redundant content – e.g. new approach to ICDR-like data records, conversion </a:t>
          </a:r>
          <a:r>
            <a:rPr lang="en-US" sz="1000" b="0" i="1" dirty="0" smtClean="0">
              <a:solidFill>
                <a:schemeClr val="tx2">
                  <a:lumMod val="50000"/>
                </a:schemeClr>
              </a:solidFill>
            </a:rPr>
            <a:t>planned &gt; existing)</a:t>
          </a:r>
          <a:r>
            <a:rPr lang="en-US" sz="1000" b="0" i="0" dirty="0" smtClean="0">
              <a:solidFill>
                <a:schemeClr val="tx2">
                  <a:lumMod val="50000"/>
                </a:schemeClr>
              </a:solidFill>
            </a:rPr>
            <a:t> </a:t>
          </a:r>
          <a:r>
            <a:rPr lang="en-US" sz="1000" b="0" dirty="0" smtClean="0">
              <a:solidFill>
                <a:schemeClr val="tx2">
                  <a:lumMod val="50000"/>
                </a:schemeClr>
              </a:solidFill>
            </a:rPr>
            <a:t>+ input of new entries</a:t>
          </a:r>
          <a:endParaRPr lang="en-GB" sz="1000" b="0" dirty="0">
            <a:solidFill>
              <a:schemeClr val="tx2">
                <a:lumMod val="50000"/>
              </a:schemeClr>
            </a:solidFill>
          </a:endParaRPr>
        </a:p>
      </dgm:t>
    </dgm:pt>
    <dgm:pt modelId="{C66E3418-937A-4293-B23E-7EFA614C172A}" type="parTrans" cxnId="{7D05D8EF-A178-406D-9278-C340EDD4A4CC}">
      <dgm:prSet/>
      <dgm:spPr/>
      <dgm:t>
        <a:bodyPr/>
        <a:lstStyle/>
        <a:p>
          <a:endParaRPr lang="en-GB" b="0">
            <a:solidFill>
              <a:schemeClr val="tx2">
                <a:lumMod val="50000"/>
              </a:schemeClr>
            </a:solidFill>
          </a:endParaRPr>
        </a:p>
      </dgm:t>
    </dgm:pt>
    <dgm:pt modelId="{5D3C9214-F45F-43C8-B60F-604727820824}" type="sibTrans" cxnId="{7D05D8EF-A178-406D-9278-C340EDD4A4CC}">
      <dgm:prSet/>
      <dgm:spPr/>
      <dgm:t>
        <a:bodyPr/>
        <a:lstStyle/>
        <a:p>
          <a:endParaRPr lang="en-GB" b="0">
            <a:solidFill>
              <a:schemeClr val="tx2">
                <a:lumMod val="50000"/>
              </a:schemeClr>
            </a:solidFill>
          </a:endParaRPr>
        </a:p>
      </dgm:t>
    </dgm:pt>
    <dgm:pt modelId="{66CFBF95-317E-46E1-818B-F9858E5CA504}">
      <dgm:prSet phldrT="[Text]" custT="1"/>
      <dgm:spPr/>
      <dgm:t>
        <a:bodyPr/>
        <a:lstStyle/>
        <a:p>
          <a:pPr algn="ctr"/>
          <a:r>
            <a:rPr lang="en-US" sz="1000" b="0" dirty="0" smtClean="0">
              <a:solidFill>
                <a:schemeClr val="tx2">
                  <a:lumMod val="50000"/>
                </a:schemeClr>
              </a:solidFill>
            </a:rPr>
            <a:t>2019 Gap Analysis</a:t>
          </a:r>
          <a:endParaRPr lang="en-GB" sz="1000" b="0" dirty="0">
            <a:solidFill>
              <a:schemeClr val="tx2">
                <a:lumMod val="50000"/>
              </a:schemeClr>
            </a:solidFill>
          </a:endParaRPr>
        </a:p>
      </dgm:t>
    </dgm:pt>
    <dgm:pt modelId="{4B9F3BB7-9970-4CE1-82BF-745F0B000228}" type="parTrans" cxnId="{5AF5A51B-AB12-4773-BA91-D40CEBF451BF}">
      <dgm:prSet/>
      <dgm:spPr/>
      <dgm:t>
        <a:bodyPr/>
        <a:lstStyle/>
        <a:p>
          <a:endParaRPr lang="en-GB" b="0">
            <a:solidFill>
              <a:schemeClr val="tx2">
                <a:lumMod val="50000"/>
              </a:schemeClr>
            </a:solidFill>
          </a:endParaRPr>
        </a:p>
      </dgm:t>
    </dgm:pt>
    <dgm:pt modelId="{77BE41C5-F71B-451C-A296-51088B545304}" type="sibTrans" cxnId="{5AF5A51B-AB12-4773-BA91-D40CEBF451BF}">
      <dgm:prSet/>
      <dgm:spPr/>
      <dgm:t>
        <a:bodyPr/>
        <a:lstStyle/>
        <a:p>
          <a:endParaRPr lang="en-GB" b="0">
            <a:solidFill>
              <a:schemeClr val="tx2">
                <a:lumMod val="50000"/>
              </a:schemeClr>
            </a:solidFill>
          </a:endParaRPr>
        </a:p>
      </dgm:t>
    </dgm:pt>
    <dgm:pt modelId="{85D71845-ADBB-4A07-8710-1F7F0D36FD4B}">
      <dgm:prSet custT="1"/>
      <dgm:spPr/>
      <dgm:t>
        <a:bodyPr/>
        <a:lstStyle/>
        <a:p>
          <a:pPr algn="ctr"/>
          <a:r>
            <a:rPr lang="en-US" sz="900" b="0" dirty="0" smtClean="0">
              <a:solidFill>
                <a:schemeClr val="tx2">
                  <a:lumMod val="50000"/>
                </a:schemeClr>
              </a:solidFill>
            </a:rPr>
            <a:t>2019 GA Report and Coordinated Action Plan</a:t>
          </a:r>
          <a:endParaRPr lang="en-GB" sz="900" b="0" dirty="0">
            <a:solidFill>
              <a:schemeClr val="tx2">
                <a:lumMod val="50000"/>
              </a:schemeClr>
            </a:solidFill>
          </a:endParaRPr>
        </a:p>
      </dgm:t>
    </dgm:pt>
    <dgm:pt modelId="{6346AC23-5AFC-4DB2-84C7-F216E420B368}" type="parTrans" cxnId="{186D471C-5A00-40E9-9AC2-118128767229}">
      <dgm:prSet/>
      <dgm:spPr/>
      <dgm:t>
        <a:bodyPr/>
        <a:lstStyle/>
        <a:p>
          <a:endParaRPr lang="en-GB" b="0">
            <a:solidFill>
              <a:schemeClr val="tx2">
                <a:lumMod val="50000"/>
              </a:schemeClr>
            </a:solidFill>
          </a:endParaRPr>
        </a:p>
      </dgm:t>
    </dgm:pt>
    <dgm:pt modelId="{95AF6C8E-6018-4340-98EA-0265482C87D5}" type="sibTrans" cxnId="{186D471C-5A00-40E9-9AC2-118128767229}">
      <dgm:prSet/>
      <dgm:spPr/>
      <dgm:t>
        <a:bodyPr/>
        <a:lstStyle/>
        <a:p>
          <a:endParaRPr lang="en-GB" b="0">
            <a:solidFill>
              <a:schemeClr val="tx2">
                <a:lumMod val="50000"/>
              </a:schemeClr>
            </a:solidFill>
          </a:endParaRPr>
        </a:p>
      </dgm:t>
    </dgm:pt>
    <dgm:pt modelId="{66F0CB6A-C1CC-4CA5-BCD0-16D0B3181877}">
      <dgm:prSet/>
      <dgm:spPr/>
      <dgm:t>
        <a:bodyPr/>
        <a:lstStyle/>
        <a:p>
          <a:endParaRPr lang="en-GB" b="0" dirty="0">
            <a:solidFill>
              <a:schemeClr val="tx2">
                <a:lumMod val="50000"/>
              </a:schemeClr>
            </a:solidFill>
          </a:endParaRPr>
        </a:p>
      </dgm:t>
    </dgm:pt>
    <dgm:pt modelId="{9DF393B8-EC5E-4795-AEA0-2D863BFF6A65}" type="parTrans" cxnId="{D8C69ECD-0BCC-463A-BB01-569AF966750D}">
      <dgm:prSet/>
      <dgm:spPr/>
      <dgm:t>
        <a:bodyPr/>
        <a:lstStyle/>
        <a:p>
          <a:endParaRPr lang="en-GB" b="0">
            <a:solidFill>
              <a:schemeClr val="tx2">
                <a:lumMod val="50000"/>
              </a:schemeClr>
            </a:solidFill>
          </a:endParaRPr>
        </a:p>
      </dgm:t>
    </dgm:pt>
    <dgm:pt modelId="{6DB11356-075A-4089-9FE7-566809F3035C}" type="sibTrans" cxnId="{D8C69ECD-0BCC-463A-BB01-569AF966750D}">
      <dgm:prSet/>
      <dgm:spPr/>
      <dgm:t>
        <a:bodyPr/>
        <a:lstStyle/>
        <a:p>
          <a:endParaRPr lang="en-GB" b="0">
            <a:solidFill>
              <a:schemeClr val="tx2">
                <a:lumMod val="50000"/>
              </a:schemeClr>
            </a:solidFill>
          </a:endParaRPr>
        </a:p>
      </dgm:t>
    </dgm:pt>
    <dgm:pt modelId="{F7489C5E-61C6-4FCC-BBD5-DE6BF2FEFC96}">
      <dgm:prSet custScaleX="15690" custLinFactNeighborX="-24405"/>
      <dgm:spPr/>
      <dgm:t>
        <a:bodyPr/>
        <a:lstStyle/>
        <a:p>
          <a:endParaRPr lang="en-GB" b="0" dirty="0">
            <a:solidFill>
              <a:schemeClr val="tx2">
                <a:lumMod val="50000"/>
              </a:schemeClr>
            </a:solidFill>
          </a:endParaRPr>
        </a:p>
      </dgm:t>
    </dgm:pt>
    <dgm:pt modelId="{8EFE6142-B06F-4973-ABF8-D0CBD651A8B0}" type="parTrans" cxnId="{6709EE2A-2591-42B7-94FF-FCB3C6BF87C7}">
      <dgm:prSet/>
      <dgm:spPr/>
      <dgm:t>
        <a:bodyPr/>
        <a:lstStyle/>
        <a:p>
          <a:endParaRPr lang="en-GB" b="0">
            <a:solidFill>
              <a:schemeClr val="tx2">
                <a:lumMod val="50000"/>
              </a:schemeClr>
            </a:solidFill>
          </a:endParaRPr>
        </a:p>
      </dgm:t>
    </dgm:pt>
    <dgm:pt modelId="{B3FD95CC-CBA3-4028-8B89-2922C2CB2325}" type="sibTrans" cxnId="{6709EE2A-2591-42B7-94FF-FCB3C6BF87C7}">
      <dgm:prSet custScaleY="47430" custLinFactX="-449461" custLinFactNeighborX="-500000" custLinFactNeighborY="-16956"/>
      <dgm:spPr/>
      <dgm:t>
        <a:bodyPr/>
        <a:lstStyle/>
        <a:p>
          <a:endParaRPr lang="en-GB" b="0">
            <a:solidFill>
              <a:schemeClr val="tx2">
                <a:lumMod val="50000"/>
              </a:schemeClr>
            </a:solidFill>
          </a:endParaRPr>
        </a:p>
      </dgm:t>
    </dgm:pt>
    <dgm:pt modelId="{175B994F-A8D8-4089-A16B-FDAFFFF97FE3}">
      <dgm:prSet custT="1"/>
      <dgm:spPr/>
      <dgm:t>
        <a:bodyPr/>
        <a:lstStyle/>
        <a:p>
          <a:pPr algn="ctr"/>
          <a:r>
            <a:rPr lang="en-US" sz="1000" b="0" dirty="0" smtClean="0">
              <a:solidFill>
                <a:schemeClr val="tx2">
                  <a:lumMod val="50000"/>
                </a:schemeClr>
              </a:solidFill>
            </a:rPr>
            <a:t>Verification of submitted contents for completeness and consistency, in preparation for publication and Gap Analysis</a:t>
          </a:r>
          <a:endParaRPr lang="en-GB" sz="1000" b="0" dirty="0">
            <a:solidFill>
              <a:schemeClr val="tx2">
                <a:lumMod val="50000"/>
              </a:schemeClr>
            </a:solidFill>
          </a:endParaRPr>
        </a:p>
      </dgm:t>
    </dgm:pt>
    <dgm:pt modelId="{CBD335F8-557F-490D-BE81-33F5373567E9}" type="sibTrans" cxnId="{9DDD48F0-7D48-4B82-81AC-70FB8B613CD1}">
      <dgm:prSet/>
      <dgm:spPr/>
      <dgm:t>
        <a:bodyPr/>
        <a:lstStyle/>
        <a:p>
          <a:endParaRPr lang="en-GB" b="0">
            <a:solidFill>
              <a:schemeClr val="tx2">
                <a:lumMod val="50000"/>
              </a:schemeClr>
            </a:solidFill>
          </a:endParaRPr>
        </a:p>
      </dgm:t>
    </dgm:pt>
    <dgm:pt modelId="{29CC1A8A-0849-43F0-A4C5-9DBDB3B75DD8}" type="parTrans" cxnId="{9DDD48F0-7D48-4B82-81AC-70FB8B613CD1}">
      <dgm:prSet/>
      <dgm:spPr/>
      <dgm:t>
        <a:bodyPr/>
        <a:lstStyle/>
        <a:p>
          <a:endParaRPr lang="en-GB" b="0">
            <a:solidFill>
              <a:schemeClr val="tx2">
                <a:lumMod val="50000"/>
              </a:schemeClr>
            </a:solidFill>
          </a:endParaRPr>
        </a:p>
      </dgm:t>
    </dgm:pt>
    <dgm:pt modelId="{23DEAE60-D9FB-4120-9B90-7CB529F9C8F9}" type="pres">
      <dgm:prSet presAssocID="{FDEC26EC-F8E2-42C2-B86A-02FE657AA7C8}" presName="outerComposite" presStyleCnt="0">
        <dgm:presLayoutVars>
          <dgm:chMax val="5"/>
          <dgm:dir/>
          <dgm:resizeHandles val="exact"/>
        </dgm:presLayoutVars>
      </dgm:prSet>
      <dgm:spPr/>
      <dgm:t>
        <a:bodyPr/>
        <a:lstStyle/>
        <a:p>
          <a:endParaRPr lang="en-GB"/>
        </a:p>
      </dgm:t>
    </dgm:pt>
    <dgm:pt modelId="{B75F29BB-8595-4E47-A34F-9DCC8C08E560}" type="pres">
      <dgm:prSet presAssocID="{FDEC26EC-F8E2-42C2-B86A-02FE657AA7C8}" presName="dummyMaxCanvas" presStyleCnt="0">
        <dgm:presLayoutVars/>
      </dgm:prSet>
      <dgm:spPr/>
    </dgm:pt>
    <dgm:pt modelId="{73739327-95CB-4EBA-81EA-B24A8F9EDFE6}" type="pres">
      <dgm:prSet presAssocID="{FDEC26EC-F8E2-42C2-B86A-02FE657AA7C8}" presName="FiveNodes_1" presStyleLbl="node1" presStyleIdx="0" presStyleCnt="5" custScaleX="108059" custLinFactNeighborX="-42492">
        <dgm:presLayoutVars>
          <dgm:bulletEnabled val="1"/>
        </dgm:presLayoutVars>
      </dgm:prSet>
      <dgm:spPr/>
      <dgm:t>
        <a:bodyPr/>
        <a:lstStyle/>
        <a:p>
          <a:endParaRPr lang="en-GB"/>
        </a:p>
      </dgm:t>
    </dgm:pt>
    <dgm:pt modelId="{EBCB619E-41B9-4774-8B3A-EDD73FE540CA}" type="pres">
      <dgm:prSet presAssocID="{FDEC26EC-F8E2-42C2-B86A-02FE657AA7C8}" presName="FiveNodes_2" presStyleLbl="node1" presStyleIdx="1" presStyleCnt="5" custScaleX="112855" custLinFactNeighborX="13286">
        <dgm:presLayoutVars>
          <dgm:bulletEnabled val="1"/>
        </dgm:presLayoutVars>
      </dgm:prSet>
      <dgm:spPr/>
      <dgm:t>
        <a:bodyPr/>
        <a:lstStyle/>
        <a:p>
          <a:endParaRPr lang="en-GB"/>
        </a:p>
      </dgm:t>
    </dgm:pt>
    <dgm:pt modelId="{18F39C9F-4EA8-4F6D-990D-E1C8D5E3AB24}" type="pres">
      <dgm:prSet presAssocID="{FDEC26EC-F8E2-42C2-B86A-02FE657AA7C8}" presName="FiveNodes_3" presStyleLbl="node1" presStyleIdx="2" presStyleCnt="5" custScaleX="53395" custLinFactNeighborX="35716">
        <dgm:presLayoutVars>
          <dgm:bulletEnabled val="1"/>
        </dgm:presLayoutVars>
      </dgm:prSet>
      <dgm:spPr/>
      <dgm:t>
        <a:bodyPr/>
        <a:lstStyle/>
        <a:p>
          <a:endParaRPr lang="en-GB"/>
        </a:p>
      </dgm:t>
    </dgm:pt>
    <dgm:pt modelId="{AF7920E0-A730-4E73-B756-BC328F1F7FA6}" type="pres">
      <dgm:prSet presAssocID="{FDEC26EC-F8E2-42C2-B86A-02FE657AA7C8}" presName="FiveNodes_4" presStyleLbl="node1" presStyleIdx="3" presStyleCnt="5" custScaleX="21472" custLinFactNeighborX="34123">
        <dgm:presLayoutVars>
          <dgm:bulletEnabled val="1"/>
        </dgm:presLayoutVars>
      </dgm:prSet>
      <dgm:spPr/>
      <dgm:t>
        <a:bodyPr/>
        <a:lstStyle/>
        <a:p>
          <a:endParaRPr lang="en-GB"/>
        </a:p>
      </dgm:t>
    </dgm:pt>
    <dgm:pt modelId="{9BB4A356-44DF-4DC8-908B-914769EDF973}" type="pres">
      <dgm:prSet presAssocID="{FDEC26EC-F8E2-42C2-B86A-02FE657AA7C8}" presName="FiveNodes_5" presStyleLbl="node1" presStyleIdx="4" presStyleCnt="5" custScaleX="15591" custLinFactNeighborX="37622">
        <dgm:presLayoutVars>
          <dgm:bulletEnabled val="1"/>
        </dgm:presLayoutVars>
      </dgm:prSet>
      <dgm:spPr/>
      <dgm:t>
        <a:bodyPr/>
        <a:lstStyle/>
        <a:p>
          <a:endParaRPr lang="en-GB"/>
        </a:p>
      </dgm:t>
    </dgm:pt>
    <dgm:pt modelId="{4F3D3186-59F8-4DF5-8391-F3E2D2D4EB36}" type="pres">
      <dgm:prSet presAssocID="{FDEC26EC-F8E2-42C2-B86A-02FE657AA7C8}" presName="FiveConn_1-2" presStyleLbl="fgAccFollowNode1" presStyleIdx="0" presStyleCnt="4" custScaleY="34903" custLinFactX="-600000" custLinFactNeighborX="-628952" custLinFactNeighborY="-1451">
        <dgm:presLayoutVars>
          <dgm:bulletEnabled val="1"/>
        </dgm:presLayoutVars>
      </dgm:prSet>
      <dgm:spPr/>
      <dgm:t>
        <a:bodyPr/>
        <a:lstStyle/>
        <a:p>
          <a:endParaRPr lang="en-GB"/>
        </a:p>
      </dgm:t>
    </dgm:pt>
    <dgm:pt modelId="{107EACB4-A978-42DF-A158-213C963A6D3E}" type="pres">
      <dgm:prSet presAssocID="{FDEC26EC-F8E2-42C2-B86A-02FE657AA7C8}" presName="FiveConn_2-3" presStyleLbl="fgAccFollowNode1" presStyleIdx="1" presStyleCnt="4" custScaleY="47429" custLinFactX="-200000" custLinFactNeighborX="-252533" custLinFactNeighborY="-7506">
        <dgm:presLayoutVars>
          <dgm:bulletEnabled val="1"/>
        </dgm:presLayoutVars>
      </dgm:prSet>
      <dgm:spPr/>
      <dgm:t>
        <a:bodyPr/>
        <a:lstStyle/>
        <a:p>
          <a:endParaRPr lang="en-GB"/>
        </a:p>
      </dgm:t>
    </dgm:pt>
    <dgm:pt modelId="{26DC8162-F2E8-4486-BFD8-5E8FDEA531FE}" type="pres">
      <dgm:prSet presAssocID="{FDEC26EC-F8E2-42C2-B86A-02FE657AA7C8}" presName="FiveConn_3-4" presStyleLbl="fgAccFollowNode1" presStyleIdx="2" presStyleCnt="4" custScaleX="89012" custScaleY="55070" custLinFactX="-100000" custLinFactNeighborX="-129746" custLinFactNeighborY="-1906">
        <dgm:presLayoutVars>
          <dgm:bulletEnabled val="1"/>
        </dgm:presLayoutVars>
      </dgm:prSet>
      <dgm:spPr/>
      <dgm:t>
        <a:bodyPr/>
        <a:lstStyle/>
        <a:p>
          <a:endParaRPr lang="en-GB"/>
        </a:p>
      </dgm:t>
    </dgm:pt>
    <dgm:pt modelId="{F6AC21F3-AD25-4898-8C0D-8C6336E76655}" type="pres">
      <dgm:prSet presAssocID="{FDEC26EC-F8E2-42C2-B86A-02FE657AA7C8}" presName="FiveConn_4-5" presStyleLbl="fgAccFollowNode1" presStyleIdx="3" presStyleCnt="4" custScaleY="48588" custLinFactX="-33774" custLinFactNeighborX="-100000" custLinFactNeighborY="-7983">
        <dgm:presLayoutVars>
          <dgm:bulletEnabled val="1"/>
        </dgm:presLayoutVars>
      </dgm:prSet>
      <dgm:spPr/>
      <dgm:t>
        <a:bodyPr/>
        <a:lstStyle/>
        <a:p>
          <a:endParaRPr lang="en-GB"/>
        </a:p>
      </dgm:t>
    </dgm:pt>
    <dgm:pt modelId="{BCE3E4A2-5303-40A9-B406-B28DA9CE198F}" type="pres">
      <dgm:prSet presAssocID="{FDEC26EC-F8E2-42C2-B86A-02FE657AA7C8}" presName="FiveNodes_1_text" presStyleLbl="node1" presStyleIdx="4" presStyleCnt="5">
        <dgm:presLayoutVars>
          <dgm:bulletEnabled val="1"/>
        </dgm:presLayoutVars>
      </dgm:prSet>
      <dgm:spPr/>
      <dgm:t>
        <a:bodyPr/>
        <a:lstStyle/>
        <a:p>
          <a:endParaRPr lang="en-GB"/>
        </a:p>
      </dgm:t>
    </dgm:pt>
    <dgm:pt modelId="{F5A76B7B-48B3-4D3A-93E3-ADB10E243C27}" type="pres">
      <dgm:prSet presAssocID="{FDEC26EC-F8E2-42C2-B86A-02FE657AA7C8}" presName="FiveNodes_2_text" presStyleLbl="node1" presStyleIdx="4" presStyleCnt="5">
        <dgm:presLayoutVars>
          <dgm:bulletEnabled val="1"/>
        </dgm:presLayoutVars>
      </dgm:prSet>
      <dgm:spPr/>
      <dgm:t>
        <a:bodyPr/>
        <a:lstStyle/>
        <a:p>
          <a:endParaRPr lang="en-GB"/>
        </a:p>
      </dgm:t>
    </dgm:pt>
    <dgm:pt modelId="{F4405B94-2254-492F-B8B1-B0E2C42CF26B}" type="pres">
      <dgm:prSet presAssocID="{FDEC26EC-F8E2-42C2-B86A-02FE657AA7C8}" presName="FiveNodes_3_text" presStyleLbl="node1" presStyleIdx="4" presStyleCnt="5">
        <dgm:presLayoutVars>
          <dgm:bulletEnabled val="1"/>
        </dgm:presLayoutVars>
      </dgm:prSet>
      <dgm:spPr/>
      <dgm:t>
        <a:bodyPr/>
        <a:lstStyle/>
        <a:p>
          <a:endParaRPr lang="en-GB"/>
        </a:p>
      </dgm:t>
    </dgm:pt>
    <dgm:pt modelId="{8DFCCF32-C328-4360-930D-6B5245296823}" type="pres">
      <dgm:prSet presAssocID="{FDEC26EC-F8E2-42C2-B86A-02FE657AA7C8}" presName="FiveNodes_4_text" presStyleLbl="node1" presStyleIdx="4" presStyleCnt="5">
        <dgm:presLayoutVars>
          <dgm:bulletEnabled val="1"/>
        </dgm:presLayoutVars>
      </dgm:prSet>
      <dgm:spPr/>
      <dgm:t>
        <a:bodyPr/>
        <a:lstStyle/>
        <a:p>
          <a:endParaRPr lang="en-GB"/>
        </a:p>
      </dgm:t>
    </dgm:pt>
    <dgm:pt modelId="{F135ACB8-24A2-4424-A368-ABAC45DBBEDB}" type="pres">
      <dgm:prSet presAssocID="{FDEC26EC-F8E2-42C2-B86A-02FE657AA7C8}" presName="FiveNodes_5_text" presStyleLbl="node1" presStyleIdx="4" presStyleCnt="5">
        <dgm:presLayoutVars>
          <dgm:bulletEnabled val="1"/>
        </dgm:presLayoutVars>
      </dgm:prSet>
      <dgm:spPr/>
      <dgm:t>
        <a:bodyPr/>
        <a:lstStyle/>
        <a:p>
          <a:endParaRPr lang="en-GB"/>
        </a:p>
      </dgm:t>
    </dgm:pt>
  </dgm:ptLst>
  <dgm:cxnLst>
    <dgm:cxn modelId="{5AF5A51B-AB12-4773-BA91-D40CEBF451BF}" srcId="{FDEC26EC-F8E2-42C2-B86A-02FE657AA7C8}" destId="{66CFBF95-317E-46E1-818B-F9858E5CA504}" srcOrd="3" destOrd="0" parTransId="{4B9F3BB7-9970-4CE1-82BF-745F0B000228}" sibTransId="{77BE41C5-F71B-451C-A296-51088B545304}"/>
    <dgm:cxn modelId="{DEEE402A-49C7-4BE1-8DBF-AB028A893C00}" type="presOf" srcId="{85D71845-ADBB-4A07-8710-1F7F0D36FD4B}" destId="{F135ACB8-24A2-4424-A368-ABAC45DBBEDB}" srcOrd="1" destOrd="0" presId="urn:microsoft.com/office/officeart/2005/8/layout/vProcess5"/>
    <dgm:cxn modelId="{7D05D8EF-A178-406D-9278-C340EDD4A4CC}" srcId="{FDEC26EC-F8E2-42C2-B86A-02FE657AA7C8}" destId="{2DD79854-DBD8-4234-9116-499580381B04}" srcOrd="1" destOrd="0" parTransId="{C66E3418-937A-4293-B23E-7EFA614C172A}" sibTransId="{5D3C9214-F45F-43C8-B60F-604727820824}"/>
    <dgm:cxn modelId="{09216B93-183B-4E43-A40E-465EFE0A417D}" type="presOf" srcId="{66CFBF95-317E-46E1-818B-F9858E5CA504}" destId="{8DFCCF32-C328-4360-930D-6B5245296823}" srcOrd="1" destOrd="0" presId="urn:microsoft.com/office/officeart/2005/8/layout/vProcess5"/>
    <dgm:cxn modelId="{A4A40ECA-28EA-4085-A4BB-DFAFF9420BE6}" type="presOf" srcId="{175B994F-A8D8-4089-A16B-FDAFFFF97FE3}" destId="{F4405B94-2254-492F-B8B1-B0E2C42CF26B}" srcOrd="1" destOrd="0" presId="urn:microsoft.com/office/officeart/2005/8/layout/vProcess5"/>
    <dgm:cxn modelId="{3DAB1E6F-FFAC-43C6-AB8A-E1233A6F8D40}" type="presOf" srcId="{FDEC26EC-F8E2-42C2-B86A-02FE657AA7C8}" destId="{23DEAE60-D9FB-4120-9B90-7CB529F9C8F9}" srcOrd="0" destOrd="0" presId="urn:microsoft.com/office/officeart/2005/8/layout/vProcess5"/>
    <dgm:cxn modelId="{C37564F9-3749-4375-8123-FC852D1F9A1B}" type="presOf" srcId="{BEE50187-C46C-488E-92A1-958F8CF0DEAA}" destId="{73739327-95CB-4EBA-81EA-B24A8F9EDFE6}" srcOrd="0" destOrd="0" presId="urn:microsoft.com/office/officeart/2005/8/layout/vProcess5"/>
    <dgm:cxn modelId="{6709EE2A-2591-42B7-94FF-FCB3C6BF87C7}" srcId="{FDEC26EC-F8E2-42C2-B86A-02FE657AA7C8}" destId="{F7489C5E-61C6-4FCC-BBD5-DE6BF2FEFC96}" srcOrd="6" destOrd="0" parTransId="{8EFE6142-B06F-4973-ABF8-D0CBD651A8B0}" sibTransId="{B3FD95CC-CBA3-4028-8B89-2922C2CB2325}"/>
    <dgm:cxn modelId="{46CBA00B-FB1D-476C-9319-19EEA9D236D9}" type="presOf" srcId="{175B994F-A8D8-4089-A16B-FDAFFFF97FE3}" destId="{18F39C9F-4EA8-4F6D-990D-E1C8D5E3AB24}" srcOrd="0" destOrd="0" presId="urn:microsoft.com/office/officeart/2005/8/layout/vProcess5"/>
    <dgm:cxn modelId="{E9F9D8B6-8649-4A74-B5B0-D6F5A86BBCCE}" type="presOf" srcId="{85D71845-ADBB-4A07-8710-1F7F0D36FD4B}" destId="{9BB4A356-44DF-4DC8-908B-914769EDF973}" srcOrd="0" destOrd="0" presId="urn:microsoft.com/office/officeart/2005/8/layout/vProcess5"/>
    <dgm:cxn modelId="{ABEA6718-CD86-4A9C-8A89-3B04D97E0FFB}" type="presOf" srcId="{2DD79854-DBD8-4234-9116-499580381B04}" destId="{F5A76B7B-48B3-4D3A-93E3-ADB10E243C27}" srcOrd="1" destOrd="0" presId="urn:microsoft.com/office/officeart/2005/8/layout/vProcess5"/>
    <dgm:cxn modelId="{BA2AD6D9-D800-448D-AE37-EF1305273EF1}" type="presOf" srcId="{B544BD40-6ACA-4D3F-ADBE-B39B9B63D93C}" destId="{4F3D3186-59F8-4DF5-8391-F3E2D2D4EB36}" srcOrd="0" destOrd="0" presId="urn:microsoft.com/office/officeart/2005/8/layout/vProcess5"/>
    <dgm:cxn modelId="{9DDD48F0-7D48-4B82-81AC-70FB8B613CD1}" srcId="{FDEC26EC-F8E2-42C2-B86A-02FE657AA7C8}" destId="{175B994F-A8D8-4089-A16B-FDAFFFF97FE3}" srcOrd="2" destOrd="0" parTransId="{29CC1A8A-0849-43F0-A4C5-9DBDB3B75DD8}" sibTransId="{CBD335F8-557F-490D-BE81-33F5373567E9}"/>
    <dgm:cxn modelId="{D8C69ECD-0BCC-463A-BB01-569AF966750D}" srcId="{FDEC26EC-F8E2-42C2-B86A-02FE657AA7C8}" destId="{66F0CB6A-C1CC-4CA5-BCD0-16D0B3181877}" srcOrd="5" destOrd="0" parTransId="{9DF393B8-EC5E-4795-AEA0-2D863BFF6A65}" sibTransId="{6DB11356-075A-4089-9FE7-566809F3035C}"/>
    <dgm:cxn modelId="{86654330-F3A9-4B93-AB08-9D11832AE244}" type="presOf" srcId="{77BE41C5-F71B-451C-A296-51088B545304}" destId="{F6AC21F3-AD25-4898-8C0D-8C6336E76655}" srcOrd="0" destOrd="0" presId="urn:microsoft.com/office/officeart/2005/8/layout/vProcess5"/>
    <dgm:cxn modelId="{629EE395-55E6-4E3C-B91F-5751B5A8ED93}" srcId="{FDEC26EC-F8E2-42C2-B86A-02FE657AA7C8}" destId="{BEE50187-C46C-488E-92A1-958F8CF0DEAA}" srcOrd="0" destOrd="0" parTransId="{0FDD4CF5-28B2-4C13-AB82-7408142C7F93}" sibTransId="{B544BD40-6ACA-4D3F-ADBE-B39B9B63D93C}"/>
    <dgm:cxn modelId="{88B7C225-F3B5-45AF-9F3E-E48B895BB2CB}" type="presOf" srcId="{BEE50187-C46C-488E-92A1-958F8CF0DEAA}" destId="{BCE3E4A2-5303-40A9-B406-B28DA9CE198F}" srcOrd="1" destOrd="0" presId="urn:microsoft.com/office/officeart/2005/8/layout/vProcess5"/>
    <dgm:cxn modelId="{2CFFA01A-CB15-4E75-B97A-ADC140DF59A5}" type="presOf" srcId="{CBD335F8-557F-490D-BE81-33F5373567E9}" destId="{26DC8162-F2E8-4486-BFD8-5E8FDEA531FE}" srcOrd="0" destOrd="0" presId="urn:microsoft.com/office/officeart/2005/8/layout/vProcess5"/>
    <dgm:cxn modelId="{4C907D15-3016-4874-A0B3-8AB0986FEDF4}" type="presOf" srcId="{2DD79854-DBD8-4234-9116-499580381B04}" destId="{EBCB619E-41B9-4774-8B3A-EDD73FE540CA}" srcOrd="0" destOrd="0" presId="urn:microsoft.com/office/officeart/2005/8/layout/vProcess5"/>
    <dgm:cxn modelId="{18E38FB4-8363-450D-85D4-75F55C2F65B8}" type="presOf" srcId="{66CFBF95-317E-46E1-818B-F9858E5CA504}" destId="{AF7920E0-A730-4E73-B756-BC328F1F7FA6}" srcOrd="0" destOrd="0" presId="urn:microsoft.com/office/officeart/2005/8/layout/vProcess5"/>
    <dgm:cxn modelId="{186D471C-5A00-40E9-9AC2-118128767229}" srcId="{FDEC26EC-F8E2-42C2-B86A-02FE657AA7C8}" destId="{85D71845-ADBB-4A07-8710-1F7F0D36FD4B}" srcOrd="4" destOrd="0" parTransId="{6346AC23-5AFC-4DB2-84C7-F216E420B368}" sibTransId="{95AF6C8E-6018-4340-98EA-0265482C87D5}"/>
    <dgm:cxn modelId="{034B9776-145A-471E-A8A0-71D4A45E421B}" type="presOf" srcId="{5D3C9214-F45F-43C8-B60F-604727820824}" destId="{107EACB4-A978-42DF-A158-213C963A6D3E}" srcOrd="0" destOrd="0" presId="urn:microsoft.com/office/officeart/2005/8/layout/vProcess5"/>
    <dgm:cxn modelId="{4F6578FD-1E0A-4B19-9DAC-A348E7B1B896}" type="presParOf" srcId="{23DEAE60-D9FB-4120-9B90-7CB529F9C8F9}" destId="{B75F29BB-8595-4E47-A34F-9DCC8C08E560}" srcOrd="0" destOrd="0" presId="urn:microsoft.com/office/officeart/2005/8/layout/vProcess5"/>
    <dgm:cxn modelId="{76948E7D-E9C3-4040-BCE3-476EBD53318F}" type="presParOf" srcId="{23DEAE60-D9FB-4120-9B90-7CB529F9C8F9}" destId="{73739327-95CB-4EBA-81EA-B24A8F9EDFE6}" srcOrd="1" destOrd="0" presId="urn:microsoft.com/office/officeart/2005/8/layout/vProcess5"/>
    <dgm:cxn modelId="{65785BCB-E4D2-42A8-91A3-03B0A232609F}" type="presParOf" srcId="{23DEAE60-D9FB-4120-9B90-7CB529F9C8F9}" destId="{EBCB619E-41B9-4774-8B3A-EDD73FE540CA}" srcOrd="2" destOrd="0" presId="urn:microsoft.com/office/officeart/2005/8/layout/vProcess5"/>
    <dgm:cxn modelId="{9CDDEBB2-FA0A-4194-9ED7-7BA18979E88F}" type="presParOf" srcId="{23DEAE60-D9FB-4120-9B90-7CB529F9C8F9}" destId="{18F39C9F-4EA8-4F6D-990D-E1C8D5E3AB24}" srcOrd="3" destOrd="0" presId="urn:microsoft.com/office/officeart/2005/8/layout/vProcess5"/>
    <dgm:cxn modelId="{5F1A687A-C987-454C-8A0D-F90D6DA99CBA}" type="presParOf" srcId="{23DEAE60-D9FB-4120-9B90-7CB529F9C8F9}" destId="{AF7920E0-A730-4E73-B756-BC328F1F7FA6}" srcOrd="4" destOrd="0" presId="urn:microsoft.com/office/officeart/2005/8/layout/vProcess5"/>
    <dgm:cxn modelId="{574B16ED-0F88-40E1-B0A5-4A444500C773}" type="presParOf" srcId="{23DEAE60-D9FB-4120-9B90-7CB529F9C8F9}" destId="{9BB4A356-44DF-4DC8-908B-914769EDF973}" srcOrd="5" destOrd="0" presId="urn:microsoft.com/office/officeart/2005/8/layout/vProcess5"/>
    <dgm:cxn modelId="{74F52E44-6282-474A-8DB3-D51D5BAC65A1}" type="presParOf" srcId="{23DEAE60-D9FB-4120-9B90-7CB529F9C8F9}" destId="{4F3D3186-59F8-4DF5-8391-F3E2D2D4EB36}" srcOrd="6" destOrd="0" presId="urn:microsoft.com/office/officeart/2005/8/layout/vProcess5"/>
    <dgm:cxn modelId="{0A7AFE08-B61D-47B3-BDB7-91C723FBBD19}" type="presParOf" srcId="{23DEAE60-D9FB-4120-9B90-7CB529F9C8F9}" destId="{107EACB4-A978-42DF-A158-213C963A6D3E}" srcOrd="7" destOrd="0" presId="urn:microsoft.com/office/officeart/2005/8/layout/vProcess5"/>
    <dgm:cxn modelId="{1E3496AC-EEFA-48A8-95B1-C20935E2F2C0}" type="presParOf" srcId="{23DEAE60-D9FB-4120-9B90-7CB529F9C8F9}" destId="{26DC8162-F2E8-4486-BFD8-5E8FDEA531FE}" srcOrd="8" destOrd="0" presId="urn:microsoft.com/office/officeart/2005/8/layout/vProcess5"/>
    <dgm:cxn modelId="{F45F9666-1C6D-416A-B929-72D583A2B2B8}" type="presParOf" srcId="{23DEAE60-D9FB-4120-9B90-7CB529F9C8F9}" destId="{F6AC21F3-AD25-4898-8C0D-8C6336E76655}" srcOrd="9" destOrd="0" presId="urn:microsoft.com/office/officeart/2005/8/layout/vProcess5"/>
    <dgm:cxn modelId="{52151CC5-692F-4EB3-82A5-6CAB6A3AD18E}" type="presParOf" srcId="{23DEAE60-D9FB-4120-9B90-7CB529F9C8F9}" destId="{BCE3E4A2-5303-40A9-B406-B28DA9CE198F}" srcOrd="10" destOrd="0" presId="urn:microsoft.com/office/officeart/2005/8/layout/vProcess5"/>
    <dgm:cxn modelId="{F553510E-F700-4B19-9F30-16EB6144531C}" type="presParOf" srcId="{23DEAE60-D9FB-4120-9B90-7CB529F9C8F9}" destId="{F5A76B7B-48B3-4D3A-93E3-ADB10E243C27}" srcOrd="11" destOrd="0" presId="urn:microsoft.com/office/officeart/2005/8/layout/vProcess5"/>
    <dgm:cxn modelId="{8001D796-9C57-4F82-A5D6-C73CDC21AEA1}" type="presParOf" srcId="{23DEAE60-D9FB-4120-9B90-7CB529F9C8F9}" destId="{F4405B94-2254-492F-B8B1-B0E2C42CF26B}" srcOrd="12" destOrd="0" presId="urn:microsoft.com/office/officeart/2005/8/layout/vProcess5"/>
    <dgm:cxn modelId="{E08D2E85-2425-4853-8CB4-BE889D840188}" type="presParOf" srcId="{23DEAE60-D9FB-4120-9B90-7CB529F9C8F9}" destId="{8DFCCF32-C328-4360-930D-6B5245296823}" srcOrd="13" destOrd="0" presId="urn:microsoft.com/office/officeart/2005/8/layout/vProcess5"/>
    <dgm:cxn modelId="{06A7F7A3-496E-40C5-A3F7-28E203418860}" type="presParOf" srcId="{23DEAE60-D9FB-4120-9B90-7CB529F9C8F9}" destId="{F135ACB8-24A2-4424-A368-ABAC45DBBED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68DE93-120A-48D4-9925-47341B8FD398}" type="doc">
      <dgm:prSet loTypeId="urn:microsoft.com/office/officeart/2005/8/layout/hProcess11" loCatId="process" qsTypeId="urn:microsoft.com/office/officeart/2005/8/quickstyle/simple1" qsCatId="simple" csTypeId="urn:microsoft.com/office/officeart/2005/8/colors/accent0_2" csCatId="mainScheme" phldr="1"/>
      <dgm:spPr/>
      <dgm:t>
        <a:bodyPr/>
        <a:lstStyle/>
        <a:p>
          <a:endParaRPr lang="en-GB"/>
        </a:p>
      </dgm:t>
    </dgm:pt>
    <dgm:pt modelId="{68018C13-1DF8-4E97-884F-748C872FD87E}">
      <dgm:prSet phldrT="[Text]" custT="1"/>
      <dgm:spPr/>
      <dgm:t>
        <a:bodyPr/>
        <a:lstStyle/>
        <a:p>
          <a:r>
            <a:rPr lang="en-US" sz="800" dirty="0" smtClean="0">
              <a:solidFill>
                <a:schemeClr val="tx2"/>
              </a:solidFill>
            </a:rPr>
            <a:t>1st deadline for the cut-off of data collection for v3.0</a:t>
          </a:r>
          <a:endParaRPr lang="en-GB" sz="800" dirty="0">
            <a:solidFill>
              <a:schemeClr val="tx2"/>
            </a:solidFill>
          </a:endParaRPr>
        </a:p>
      </dgm:t>
    </dgm:pt>
    <dgm:pt modelId="{CB5DA312-7BF6-46A7-B779-7F47AD3A2D63}" type="parTrans" cxnId="{F8420432-D1ED-4996-B7FD-9E4727ADC82B}">
      <dgm:prSet/>
      <dgm:spPr/>
      <dgm:t>
        <a:bodyPr/>
        <a:lstStyle/>
        <a:p>
          <a:endParaRPr lang="en-GB"/>
        </a:p>
      </dgm:t>
    </dgm:pt>
    <dgm:pt modelId="{48C429DA-DA39-4614-930E-B9512DBA29ED}" type="sibTrans" cxnId="{F8420432-D1ED-4996-B7FD-9E4727ADC82B}">
      <dgm:prSet/>
      <dgm:spPr/>
      <dgm:t>
        <a:bodyPr/>
        <a:lstStyle/>
        <a:p>
          <a:endParaRPr lang="en-GB"/>
        </a:p>
      </dgm:t>
    </dgm:pt>
    <dgm:pt modelId="{F9F2C3F8-40BD-4CE9-8D87-7F8BFF5B7F77}">
      <dgm:prSet custT="1"/>
      <dgm:spPr/>
      <dgm:t>
        <a:bodyPr anchor="t"/>
        <a:lstStyle/>
        <a:p>
          <a:r>
            <a:rPr lang="en-US" sz="800" dirty="0" smtClean="0">
              <a:solidFill>
                <a:srgbClr val="C00000"/>
              </a:solidFill>
            </a:rPr>
            <a:t>Final cut-off date of data collection for v3.0</a:t>
          </a:r>
          <a:endParaRPr lang="en-GB" sz="800" dirty="0">
            <a:solidFill>
              <a:srgbClr val="C00000"/>
            </a:solidFill>
          </a:endParaRPr>
        </a:p>
      </dgm:t>
    </dgm:pt>
    <dgm:pt modelId="{24C9B436-C537-4D82-B2B0-0DB1008F981B}" type="parTrans" cxnId="{50834F6F-E5C1-462B-8B80-08EA9B105DDD}">
      <dgm:prSet/>
      <dgm:spPr/>
      <dgm:t>
        <a:bodyPr/>
        <a:lstStyle/>
        <a:p>
          <a:endParaRPr lang="en-GB"/>
        </a:p>
      </dgm:t>
    </dgm:pt>
    <dgm:pt modelId="{07AE773A-69F6-43C3-A219-614E932554C9}" type="sibTrans" cxnId="{50834F6F-E5C1-462B-8B80-08EA9B105DDD}">
      <dgm:prSet/>
      <dgm:spPr/>
      <dgm:t>
        <a:bodyPr/>
        <a:lstStyle/>
        <a:p>
          <a:endParaRPr lang="en-GB"/>
        </a:p>
      </dgm:t>
    </dgm:pt>
    <dgm:pt modelId="{0CA124E7-0269-4564-B299-E54826492365}">
      <dgm:prSet phldrT="[Text]" custT="1"/>
      <dgm:spPr/>
      <dgm:t>
        <a:bodyPr anchor="t"/>
        <a:lstStyle/>
        <a:p>
          <a:r>
            <a:rPr lang="en-US" sz="800" dirty="0" smtClean="0">
              <a:solidFill>
                <a:srgbClr val="C00000"/>
              </a:solidFill>
            </a:rPr>
            <a:t>Intermediate results at the CGMS Plenary</a:t>
          </a:r>
          <a:endParaRPr lang="en-GB" sz="800" dirty="0">
            <a:solidFill>
              <a:srgbClr val="C00000"/>
            </a:solidFill>
          </a:endParaRPr>
        </a:p>
      </dgm:t>
    </dgm:pt>
    <dgm:pt modelId="{A849665A-FE94-4802-9C61-331BCA22BFC1}" type="parTrans" cxnId="{0E94D6F0-835B-42CD-A9C6-0E207E979A86}">
      <dgm:prSet/>
      <dgm:spPr/>
      <dgm:t>
        <a:bodyPr/>
        <a:lstStyle/>
        <a:p>
          <a:endParaRPr lang="en-GB"/>
        </a:p>
      </dgm:t>
    </dgm:pt>
    <dgm:pt modelId="{30DA26B9-2344-42C3-B877-85983DB2E413}" type="sibTrans" cxnId="{0E94D6F0-835B-42CD-A9C6-0E207E979A86}">
      <dgm:prSet/>
      <dgm:spPr/>
      <dgm:t>
        <a:bodyPr/>
        <a:lstStyle/>
        <a:p>
          <a:endParaRPr lang="en-GB"/>
        </a:p>
      </dgm:t>
    </dgm:pt>
    <dgm:pt modelId="{4D858E49-836E-4C7A-98F0-A6209B3A735D}">
      <dgm:prSet custT="1"/>
      <dgm:spPr/>
      <dgm:t>
        <a:bodyPr/>
        <a:lstStyle/>
        <a:p>
          <a:r>
            <a:rPr lang="en-US" sz="800" dirty="0" smtClean="0">
              <a:solidFill>
                <a:srgbClr val="C00000"/>
              </a:solidFill>
            </a:rPr>
            <a:t>Publication of ECV Inventory v3.0</a:t>
          </a:r>
        </a:p>
        <a:p>
          <a:r>
            <a:rPr lang="en-US" sz="800" dirty="0" smtClean="0">
              <a:solidFill>
                <a:srgbClr val="C00000"/>
              </a:solidFill>
            </a:rPr>
            <a:t>Submission of Reports to CEOS Plenary</a:t>
          </a:r>
          <a:endParaRPr lang="en-GB" sz="800" dirty="0">
            <a:solidFill>
              <a:schemeClr val="accent4">
                <a:lumMod val="50000"/>
              </a:schemeClr>
            </a:solidFill>
          </a:endParaRPr>
        </a:p>
      </dgm:t>
    </dgm:pt>
    <dgm:pt modelId="{690F3BA8-D74A-4EB4-8143-3A373E4DE54C}" type="parTrans" cxnId="{0960E832-F2F2-4993-B4D1-E56A2E4C44CE}">
      <dgm:prSet/>
      <dgm:spPr/>
      <dgm:t>
        <a:bodyPr/>
        <a:lstStyle/>
        <a:p>
          <a:endParaRPr lang="en-GB"/>
        </a:p>
      </dgm:t>
    </dgm:pt>
    <dgm:pt modelId="{B8B541E8-2F8B-43C9-B511-821F9AD7FE2F}" type="sibTrans" cxnId="{0960E832-F2F2-4993-B4D1-E56A2E4C44CE}">
      <dgm:prSet/>
      <dgm:spPr/>
      <dgm:t>
        <a:bodyPr/>
        <a:lstStyle/>
        <a:p>
          <a:endParaRPr lang="en-GB"/>
        </a:p>
      </dgm:t>
    </dgm:pt>
    <dgm:pt modelId="{C57354E1-1ACB-488B-88ED-D8ED0D8E71A6}">
      <dgm:prSet custT="1"/>
      <dgm:spPr/>
      <dgm:t>
        <a:bodyPr/>
        <a:lstStyle/>
        <a:p>
          <a:r>
            <a:rPr lang="en-US" sz="800" dirty="0" err="1" smtClean="0">
              <a:solidFill>
                <a:schemeClr val="accent4">
                  <a:lumMod val="50000"/>
                </a:schemeClr>
              </a:solidFill>
            </a:rPr>
            <a:t>WGClimate</a:t>
          </a:r>
          <a:r>
            <a:rPr lang="en-US" sz="800" dirty="0" smtClean="0">
              <a:solidFill>
                <a:schemeClr val="accent4">
                  <a:lumMod val="50000"/>
                </a:schemeClr>
              </a:solidFill>
            </a:rPr>
            <a:t> #10</a:t>
          </a:r>
          <a:endParaRPr lang="en-GB" sz="800" dirty="0">
            <a:solidFill>
              <a:schemeClr val="accent4">
                <a:lumMod val="50000"/>
              </a:schemeClr>
            </a:solidFill>
          </a:endParaRPr>
        </a:p>
      </dgm:t>
    </dgm:pt>
    <dgm:pt modelId="{383A97C7-51E0-4EDD-A442-2387F14EE00C}" type="parTrans" cxnId="{27C26F2B-2E06-44A6-8378-10A295507896}">
      <dgm:prSet/>
      <dgm:spPr/>
      <dgm:t>
        <a:bodyPr/>
        <a:lstStyle/>
        <a:p>
          <a:endParaRPr lang="en-GB"/>
        </a:p>
      </dgm:t>
    </dgm:pt>
    <dgm:pt modelId="{4C4C8C9B-C776-4601-B059-2239ABFFBE1E}" type="sibTrans" cxnId="{27C26F2B-2E06-44A6-8378-10A295507896}">
      <dgm:prSet/>
      <dgm:spPr/>
      <dgm:t>
        <a:bodyPr/>
        <a:lstStyle/>
        <a:p>
          <a:endParaRPr lang="en-GB"/>
        </a:p>
      </dgm:t>
    </dgm:pt>
    <dgm:pt modelId="{88F73B0D-01E2-4498-BCE5-6C42D010B89D}">
      <dgm:prSet phldrT="[Text]" custT="1"/>
      <dgm:spPr/>
      <dgm:t>
        <a:bodyPr/>
        <a:lstStyle/>
        <a:p>
          <a:endParaRPr lang="en-US" sz="800" dirty="0" smtClean="0">
            <a:solidFill>
              <a:srgbClr val="C00000"/>
            </a:solidFill>
          </a:endParaRPr>
        </a:p>
      </dgm:t>
    </dgm:pt>
    <dgm:pt modelId="{9AC69E1A-31DE-4519-B9E1-D7B6DDCDA814}" type="sibTrans" cxnId="{7D8549DE-8EE1-41DD-9D7F-5BB38517690B}">
      <dgm:prSet/>
      <dgm:spPr/>
      <dgm:t>
        <a:bodyPr/>
        <a:lstStyle/>
        <a:p>
          <a:endParaRPr lang="en-GB"/>
        </a:p>
      </dgm:t>
    </dgm:pt>
    <dgm:pt modelId="{4B73C6D1-108D-44EA-9E97-6C9AF2B8C939}" type="parTrans" cxnId="{7D8549DE-8EE1-41DD-9D7F-5BB38517690B}">
      <dgm:prSet/>
      <dgm:spPr/>
      <dgm:t>
        <a:bodyPr/>
        <a:lstStyle/>
        <a:p>
          <a:endParaRPr lang="en-GB"/>
        </a:p>
      </dgm:t>
    </dgm:pt>
    <dgm:pt modelId="{92FB9CE8-057A-4ADD-ADD4-E436893C6CBB}" type="pres">
      <dgm:prSet presAssocID="{EE68DE93-120A-48D4-9925-47341B8FD398}" presName="Name0" presStyleCnt="0">
        <dgm:presLayoutVars>
          <dgm:dir/>
          <dgm:resizeHandles val="exact"/>
        </dgm:presLayoutVars>
      </dgm:prSet>
      <dgm:spPr/>
      <dgm:t>
        <a:bodyPr/>
        <a:lstStyle/>
        <a:p>
          <a:endParaRPr lang="en-GB"/>
        </a:p>
      </dgm:t>
    </dgm:pt>
    <dgm:pt modelId="{37ACD588-E609-4BFB-B27E-4A1E28F90959}" type="pres">
      <dgm:prSet presAssocID="{EE68DE93-120A-48D4-9925-47341B8FD398}" presName="arrow" presStyleLbl="bgShp" presStyleIdx="0" presStyleCnt="1" custScaleY="72048" custLinFactNeighborY="-22197"/>
      <dgm:spPr/>
      <dgm:t>
        <a:bodyPr/>
        <a:lstStyle/>
        <a:p>
          <a:endParaRPr lang="en-GB"/>
        </a:p>
      </dgm:t>
    </dgm:pt>
    <dgm:pt modelId="{B2A810DD-6A8C-49FC-ACD0-2A27E2D2267B}" type="pres">
      <dgm:prSet presAssocID="{EE68DE93-120A-48D4-9925-47341B8FD398}" presName="points" presStyleCnt="0"/>
      <dgm:spPr/>
    </dgm:pt>
    <dgm:pt modelId="{5141BCD1-9768-4751-BFB4-040CB78D0827}" type="pres">
      <dgm:prSet presAssocID="{68018C13-1DF8-4E97-884F-748C872FD87E}" presName="compositeA" presStyleCnt="0"/>
      <dgm:spPr/>
    </dgm:pt>
    <dgm:pt modelId="{1D6F6583-F33F-4631-B1A9-CC4B5CCA5002}" type="pres">
      <dgm:prSet presAssocID="{68018C13-1DF8-4E97-884F-748C872FD87E}" presName="textA" presStyleLbl="revTx" presStyleIdx="0" presStyleCnt="6" custLinFactX="63557" custLinFactY="4812" custLinFactNeighborX="100000" custLinFactNeighborY="100000">
        <dgm:presLayoutVars>
          <dgm:bulletEnabled val="1"/>
        </dgm:presLayoutVars>
      </dgm:prSet>
      <dgm:spPr/>
      <dgm:t>
        <a:bodyPr/>
        <a:lstStyle/>
        <a:p>
          <a:endParaRPr lang="en-GB"/>
        </a:p>
      </dgm:t>
    </dgm:pt>
    <dgm:pt modelId="{6E00D025-73AF-44A1-AFBE-961365D6E04F}" type="pres">
      <dgm:prSet presAssocID="{68018C13-1DF8-4E97-884F-748C872FD87E}" presName="circleA" presStyleLbl="node1" presStyleIdx="0" presStyleCnt="6" custLinFactX="749417" custLinFactNeighborX="800000" custLinFactNeighborY="-88825"/>
      <dgm:spPr/>
    </dgm:pt>
    <dgm:pt modelId="{40A6D10A-E0DB-46CA-AAD2-2568EF2B085F}" type="pres">
      <dgm:prSet presAssocID="{68018C13-1DF8-4E97-884F-748C872FD87E}" presName="spaceA" presStyleCnt="0"/>
      <dgm:spPr/>
    </dgm:pt>
    <dgm:pt modelId="{B83A10E7-F3B1-4C6D-98DC-C4CD0A907136}" type="pres">
      <dgm:prSet presAssocID="{48C429DA-DA39-4614-930E-B9512DBA29ED}" presName="space" presStyleCnt="0"/>
      <dgm:spPr/>
    </dgm:pt>
    <dgm:pt modelId="{FDB12359-8D84-4BA0-B431-60A2CBE925A0}" type="pres">
      <dgm:prSet presAssocID="{F9F2C3F8-40BD-4CE9-8D87-7F8BFF5B7F77}" presName="compositeB" presStyleCnt="0"/>
      <dgm:spPr/>
    </dgm:pt>
    <dgm:pt modelId="{49B5A311-BDBC-4ABC-9C85-7BD71F9C5D2A}" type="pres">
      <dgm:prSet presAssocID="{F9F2C3F8-40BD-4CE9-8D87-7F8BFF5B7F77}" presName="textB" presStyleLbl="revTx" presStyleIdx="1" presStyleCnt="6" custLinFactX="82023" custLinFactNeighborX="100000" custLinFactNeighborY="-30669">
        <dgm:presLayoutVars>
          <dgm:bulletEnabled val="1"/>
        </dgm:presLayoutVars>
      </dgm:prSet>
      <dgm:spPr/>
      <dgm:t>
        <a:bodyPr/>
        <a:lstStyle/>
        <a:p>
          <a:endParaRPr lang="en-GB"/>
        </a:p>
      </dgm:t>
    </dgm:pt>
    <dgm:pt modelId="{0818F64C-F30A-446A-9BB2-47367090C832}" type="pres">
      <dgm:prSet presAssocID="{F9F2C3F8-40BD-4CE9-8D87-7F8BFF5B7F77}" presName="circleB" presStyleLbl="node1" presStyleIdx="1" presStyleCnt="6" custLinFactX="800000" custLinFactNeighborX="819005" custLinFactNeighborY="-88825"/>
      <dgm:spPr/>
    </dgm:pt>
    <dgm:pt modelId="{28071878-9915-4AA8-91BD-3634FFA78F9F}" type="pres">
      <dgm:prSet presAssocID="{F9F2C3F8-40BD-4CE9-8D87-7F8BFF5B7F77}" presName="spaceB" presStyleCnt="0"/>
      <dgm:spPr/>
    </dgm:pt>
    <dgm:pt modelId="{5428077D-AEE7-45BB-83AA-67FAB5446B44}" type="pres">
      <dgm:prSet presAssocID="{07AE773A-69F6-43C3-A219-614E932554C9}" presName="space" presStyleCnt="0"/>
      <dgm:spPr/>
    </dgm:pt>
    <dgm:pt modelId="{DCBC330D-0775-4E4F-805E-4026010FF522}" type="pres">
      <dgm:prSet presAssocID="{88F73B0D-01E2-4498-BCE5-6C42D010B89D}" presName="compositeA" presStyleCnt="0"/>
      <dgm:spPr/>
    </dgm:pt>
    <dgm:pt modelId="{45ED940A-D201-404E-8E75-2D091BA52DD2}" type="pres">
      <dgm:prSet presAssocID="{88F73B0D-01E2-4498-BCE5-6C42D010B89D}" presName="textA" presStyleLbl="revTx" presStyleIdx="2" presStyleCnt="6" custScaleY="81818" custLinFactX="184654" custLinFactY="14786" custLinFactNeighborX="200000" custLinFactNeighborY="100000">
        <dgm:presLayoutVars>
          <dgm:bulletEnabled val="1"/>
        </dgm:presLayoutVars>
      </dgm:prSet>
      <dgm:spPr/>
      <dgm:t>
        <a:bodyPr/>
        <a:lstStyle/>
        <a:p>
          <a:endParaRPr lang="en-GB"/>
        </a:p>
      </dgm:t>
    </dgm:pt>
    <dgm:pt modelId="{AE4EC095-3D46-4775-9FC0-91326B4379E8}" type="pres">
      <dgm:prSet presAssocID="{88F73B0D-01E2-4498-BCE5-6C42D010B89D}" presName="circleA" presStyleLbl="node1" presStyleIdx="2" presStyleCnt="6" custLinFactX="517169" custLinFactNeighborX="600000" custLinFactNeighborY="-68008"/>
      <dgm:spPr/>
      <dgm:t>
        <a:bodyPr/>
        <a:lstStyle/>
        <a:p>
          <a:endParaRPr lang="en-GB"/>
        </a:p>
      </dgm:t>
    </dgm:pt>
    <dgm:pt modelId="{E7E86137-2FC5-4B36-9258-E1FAF4485251}" type="pres">
      <dgm:prSet presAssocID="{88F73B0D-01E2-4498-BCE5-6C42D010B89D}" presName="spaceA" presStyleCnt="0"/>
      <dgm:spPr/>
    </dgm:pt>
    <dgm:pt modelId="{599B165F-ABB7-4CFC-B6EE-139E22DB8F89}" type="pres">
      <dgm:prSet presAssocID="{9AC69E1A-31DE-4519-B9E1-D7B6DDCDA814}" presName="space" presStyleCnt="0"/>
      <dgm:spPr/>
    </dgm:pt>
    <dgm:pt modelId="{5A288575-1C7F-43B8-B0B6-44286F7E5CA8}" type="pres">
      <dgm:prSet presAssocID="{0CA124E7-0269-4564-B299-E54826492365}" presName="compositeB" presStyleCnt="0"/>
      <dgm:spPr/>
    </dgm:pt>
    <dgm:pt modelId="{CD501070-4D68-4842-874E-7E1D4EC515D0}" type="pres">
      <dgm:prSet presAssocID="{0CA124E7-0269-4564-B299-E54826492365}" presName="textB" presStyleLbl="revTx" presStyleIdx="3" presStyleCnt="6" custScaleY="74226" custLinFactX="18232" custLinFactNeighborX="100000" custLinFactNeighborY="-49999">
        <dgm:presLayoutVars>
          <dgm:bulletEnabled val="1"/>
        </dgm:presLayoutVars>
      </dgm:prSet>
      <dgm:spPr/>
      <dgm:t>
        <a:bodyPr/>
        <a:lstStyle/>
        <a:p>
          <a:endParaRPr lang="en-GB"/>
        </a:p>
      </dgm:t>
    </dgm:pt>
    <dgm:pt modelId="{78A4B354-E1D8-40FB-92A0-6EF88F1FDFF7}" type="pres">
      <dgm:prSet presAssocID="{0CA124E7-0269-4564-B299-E54826492365}" presName="circleB" presStyleLbl="node1" presStyleIdx="3" presStyleCnt="6" custLinFactX="435046" custLinFactY="-14599" custLinFactNeighborX="500000" custLinFactNeighborY="-100000"/>
      <dgm:spPr/>
    </dgm:pt>
    <dgm:pt modelId="{9398C9D5-4196-44AD-A0A7-FEAA6FF8587A}" type="pres">
      <dgm:prSet presAssocID="{0CA124E7-0269-4564-B299-E54826492365}" presName="spaceB" presStyleCnt="0"/>
      <dgm:spPr/>
    </dgm:pt>
    <dgm:pt modelId="{C622505C-FCEC-49CE-B08C-17B39918794F}" type="pres">
      <dgm:prSet presAssocID="{30DA26B9-2344-42C3-B877-85983DB2E413}" presName="space" presStyleCnt="0"/>
      <dgm:spPr/>
    </dgm:pt>
    <dgm:pt modelId="{C08B2FDE-C148-43E1-9B2D-13469F510315}" type="pres">
      <dgm:prSet presAssocID="{4D858E49-836E-4C7A-98F0-A6209B3A735D}" presName="compositeA" presStyleCnt="0"/>
      <dgm:spPr/>
    </dgm:pt>
    <dgm:pt modelId="{F0131BE9-5225-4D26-8AD2-DBE19A78EC92}" type="pres">
      <dgm:prSet presAssocID="{4D858E49-836E-4C7A-98F0-A6209B3A735D}" presName="textA" presStyleLbl="revTx" presStyleIdx="4" presStyleCnt="6" custScaleX="184715" custScaleY="101631" custLinFactX="85241" custLinFactY="15702" custLinFactNeighborX="100000" custLinFactNeighborY="100000">
        <dgm:presLayoutVars>
          <dgm:bulletEnabled val="1"/>
        </dgm:presLayoutVars>
      </dgm:prSet>
      <dgm:spPr/>
      <dgm:t>
        <a:bodyPr/>
        <a:lstStyle/>
        <a:p>
          <a:endParaRPr lang="en-GB"/>
        </a:p>
      </dgm:t>
    </dgm:pt>
    <dgm:pt modelId="{DA746878-AAC9-40C8-8C14-B6AB83687FB0}" type="pres">
      <dgm:prSet presAssocID="{4D858E49-836E-4C7A-98F0-A6209B3A735D}" presName="circleA" presStyleLbl="node1" presStyleIdx="4" presStyleCnt="6" custLinFactX="710535" custLinFactNeighborX="800000" custLinFactNeighborY="-90456"/>
      <dgm:spPr/>
    </dgm:pt>
    <dgm:pt modelId="{42F1388B-8E6A-4613-B1B9-E82D556F72FA}" type="pres">
      <dgm:prSet presAssocID="{4D858E49-836E-4C7A-98F0-A6209B3A735D}" presName="spaceA" presStyleCnt="0"/>
      <dgm:spPr/>
    </dgm:pt>
    <dgm:pt modelId="{0A5252EF-9894-4E83-B690-7E71DE9CA6C4}" type="pres">
      <dgm:prSet presAssocID="{B8B541E8-2F8B-43C9-B511-821F9AD7FE2F}" presName="space" presStyleCnt="0"/>
      <dgm:spPr/>
    </dgm:pt>
    <dgm:pt modelId="{B50C1545-C4F5-48FC-8263-A5177CA96EFA}" type="pres">
      <dgm:prSet presAssocID="{C57354E1-1ACB-488B-88ED-D8ED0D8E71A6}" presName="compositeB" presStyleCnt="0"/>
      <dgm:spPr/>
    </dgm:pt>
    <dgm:pt modelId="{E4F76642-A968-4747-B095-89B56F3EF1D5}" type="pres">
      <dgm:prSet presAssocID="{C57354E1-1ACB-488B-88ED-D8ED0D8E71A6}" presName="textB" presStyleLbl="revTx" presStyleIdx="5" presStyleCnt="6" custScaleY="42598" custLinFactX="-100000" custLinFactY="-60833" custLinFactNeighborX="-149587" custLinFactNeighborY="-100000">
        <dgm:presLayoutVars>
          <dgm:bulletEnabled val="1"/>
        </dgm:presLayoutVars>
      </dgm:prSet>
      <dgm:spPr/>
      <dgm:t>
        <a:bodyPr/>
        <a:lstStyle/>
        <a:p>
          <a:endParaRPr lang="en-GB"/>
        </a:p>
      </dgm:t>
    </dgm:pt>
    <dgm:pt modelId="{E1D3FF60-AF6D-46DB-A4CE-5C9E8CC0B1AC}" type="pres">
      <dgm:prSet presAssocID="{C57354E1-1ACB-488B-88ED-D8ED0D8E71A6}" presName="circleB" presStyleLbl="node1" presStyleIdx="5" presStyleCnt="6" custLinFactX="400000" custLinFactY="-46227" custLinFactNeighborX="403600" custLinFactNeighborY="-100000"/>
      <dgm:spPr>
        <a:solidFill>
          <a:srgbClr val="C00000"/>
        </a:solidFill>
      </dgm:spPr>
      <dgm:t>
        <a:bodyPr/>
        <a:lstStyle/>
        <a:p>
          <a:endParaRPr lang="en-US"/>
        </a:p>
      </dgm:t>
    </dgm:pt>
    <dgm:pt modelId="{3B94F55B-071F-4026-8799-2696CF0CED1A}" type="pres">
      <dgm:prSet presAssocID="{C57354E1-1ACB-488B-88ED-D8ED0D8E71A6}" presName="spaceB" presStyleCnt="0"/>
      <dgm:spPr/>
    </dgm:pt>
  </dgm:ptLst>
  <dgm:cxnLst>
    <dgm:cxn modelId="{3D25A26B-BA5D-4156-A730-A0AF14EF1296}" type="presOf" srcId="{88F73B0D-01E2-4498-BCE5-6C42D010B89D}" destId="{45ED940A-D201-404E-8E75-2D091BA52DD2}" srcOrd="0" destOrd="0" presId="urn:microsoft.com/office/officeart/2005/8/layout/hProcess11"/>
    <dgm:cxn modelId="{19C7A4CB-81C8-45D2-A71A-D95A727B9B5D}" type="presOf" srcId="{C57354E1-1ACB-488B-88ED-D8ED0D8E71A6}" destId="{E4F76642-A968-4747-B095-89B56F3EF1D5}" srcOrd="0" destOrd="0" presId="urn:microsoft.com/office/officeart/2005/8/layout/hProcess11"/>
    <dgm:cxn modelId="{7D8549DE-8EE1-41DD-9D7F-5BB38517690B}" srcId="{EE68DE93-120A-48D4-9925-47341B8FD398}" destId="{88F73B0D-01E2-4498-BCE5-6C42D010B89D}" srcOrd="2" destOrd="0" parTransId="{4B73C6D1-108D-44EA-9E97-6C9AF2B8C939}" sibTransId="{9AC69E1A-31DE-4519-B9E1-D7B6DDCDA814}"/>
    <dgm:cxn modelId="{50834F6F-E5C1-462B-8B80-08EA9B105DDD}" srcId="{EE68DE93-120A-48D4-9925-47341B8FD398}" destId="{F9F2C3F8-40BD-4CE9-8D87-7F8BFF5B7F77}" srcOrd="1" destOrd="0" parTransId="{24C9B436-C537-4D82-B2B0-0DB1008F981B}" sibTransId="{07AE773A-69F6-43C3-A219-614E932554C9}"/>
    <dgm:cxn modelId="{F8420432-D1ED-4996-B7FD-9E4727ADC82B}" srcId="{EE68DE93-120A-48D4-9925-47341B8FD398}" destId="{68018C13-1DF8-4E97-884F-748C872FD87E}" srcOrd="0" destOrd="0" parTransId="{CB5DA312-7BF6-46A7-B779-7F47AD3A2D63}" sibTransId="{48C429DA-DA39-4614-930E-B9512DBA29ED}"/>
    <dgm:cxn modelId="{100B8AAC-03DF-4466-9246-FC7B445A083F}" type="presOf" srcId="{EE68DE93-120A-48D4-9925-47341B8FD398}" destId="{92FB9CE8-057A-4ADD-ADD4-E436893C6CBB}" srcOrd="0" destOrd="0" presId="urn:microsoft.com/office/officeart/2005/8/layout/hProcess11"/>
    <dgm:cxn modelId="{96E1ACAB-CBE3-4468-9E56-5BD0C3D95D35}" type="presOf" srcId="{4D858E49-836E-4C7A-98F0-A6209B3A735D}" destId="{F0131BE9-5225-4D26-8AD2-DBE19A78EC92}" srcOrd="0" destOrd="0" presId="urn:microsoft.com/office/officeart/2005/8/layout/hProcess11"/>
    <dgm:cxn modelId="{0960E832-F2F2-4993-B4D1-E56A2E4C44CE}" srcId="{EE68DE93-120A-48D4-9925-47341B8FD398}" destId="{4D858E49-836E-4C7A-98F0-A6209B3A735D}" srcOrd="4" destOrd="0" parTransId="{690F3BA8-D74A-4EB4-8143-3A373E4DE54C}" sibTransId="{B8B541E8-2F8B-43C9-B511-821F9AD7FE2F}"/>
    <dgm:cxn modelId="{14EF8F70-0671-4733-9BEC-CD8F4B106135}" type="presOf" srcId="{68018C13-1DF8-4E97-884F-748C872FD87E}" destId="{1D6F6583-F33F-4631-B1A9-CC4B5CCA5002}" srcOrd="0" destOrd="0" presId="urn:microsoft.com/office/officeart/2005/8/layout/hProcess11"/>
    <dgm:cxn modelId="{0E94D6F0-835B-42CD-A9C6-0E207E979A86}" srcId="{EE68DE93-120A-48D4-9925-47341B8FD398}" destId="{0CA124E7-0269-4564-B299-E54826492365}" srcOrd="3" destOrd="0" parTransId="{A849665A-FE94-4802-9C61-331BCA22BFC1}" sibTransId="{30DA26B9-2344-42C3-B877-85983DB2E413}"/>
    <dgm:cxn modelId="{4FE95CBB-F1BC-46CD-9D2F-4EA5F83C2B28}" type="presOf" srcId="{0CA124E7-0269-4564-B299-E54826492365}" destId="{CD501070-4D68-4842-874E-7E1D4EC515D0}" srcOrd="0" destOrd="0" presId="urn:microsoft.com/office/officeart/2005/8/layout/hProcess11"/>
    <dgm:cxn modelId="{27C26F2B-2E06-44A6-8378-10A295507896}" srcId="{EE68DE93-120A-48D4-9925-47341B8FD398}" destId="{C57354E1-1ACB-488B-88ED-D8ED0D8E71A6}" srcOrd="5" destOrd="0" parTransId="{383A97C7-51E0-4EDD-A442-2387F14EE00C}" sibTransId="{4C4C8C9B-C776-4601-B059-2239ABFFBE1E}"/>
    <dgm:cxn modelId="{663EC384-6DEF-4F1A-ACAA-D5D4675311AA}" type="presOf" srcId="{F9F2C3F8-40BD-4CE9-8D87-7F8BFF5B7F77}" destId="{49B5A311-BDBC-4ABC-9C85-7BD71F9C5D2A}" srcOrd="0" destOrd="0" presId="urn:microsoft.com/office/officeart/2005/8/layout/hProcess11"/>
    <dgm:cxn modelId="{C1E54FD5-101B-4ED4-8A15-DE609DB43027}" type="presParOf" srcId="{92FB9CE8-057A-4ADD-ADD4-E436893C6CBB}" destId="{37ACD588-E609-4BFB-B27E-4A1E28F90959}" srcOrd="0" destOrd="0" presId="urn:microsoft.com/office/officeart/2005/8/layout/hProcess11"/>
    <dgm:cxn modelId="{D5B0EDDF-CA44-470A-9D84-BB73CA4B06C2}" type="presParOf" srcId="{92FB9CE8-057A-4ADD-ADD4-E436893C6CBB}" destId="{B2A810DD-6A8C-49FC-ACD0-2A27E2D2267B}" srcOrd="1" destOrd="0" presId="urn:microsoft.com/office/officeart/2005/8/layout/hProcess11"/>
    <dgm:cxn modelId="{72C152D0-6EBA-4D5A-ABA8-CDC9CB93854F}" type="presParOf" srcId="{B2A810DD-6A8C-49FC-ACD0-2A27E2D2267B}" destId="{5141BCD1-9768-4751-BFB4-040CB78D0827}" srcOrd="0" destOrd="0" presId="urn:microsoft.com/office/officeart/2005/8/layout/hProcess11"/>
    <dgm:cxn modelId="{722BA3AA-C99C-4F91-8212-FAC73CF4C7FA}" type="presParOf" srcId="{5141BCD1-9768-4751-BFB4-040CB78D0827}" destId="{1D6F6583-F33F-4631-B1A9-CC4B5CCA5002}" srcOrd="0" destOrd="0" presId="urn:microsoft.com/office/officeart/2005/8/layout/hProcess11"/>
    <dgm:cxn modelId="{6C723156-578F-43CF-A969-E484560A72A3}" type="presParOf" srcId="{5141BCD1-9768-4751-BFB4-040CB78D0827}" destId="{6E00D025-73AF-44A1-AFBE-961365D6E04F}" srcOrd="1" destOrd="0" presId="urn:microsoft.com/office/officeart/2005/8/layout/hProcess11"/>
    <dgm:cxn modelId="{716A738D-0872-48F4-ABFF-43A6BD071974}" type="presParOf" srcId="{5141BCD1-9768-4751-BFB4-040CB78D0827}" destId="{40A6D10A-E0DB-46CA-AAD2-2568EF2B085F}" srcOrd="2" destOrd="0" presId="urn:microsoft.com/office/officeart/2005/8/layout/hProcess11"/>
    <dgm:cxn modelId="{5F67A492-9B2F-47FA-95FB-06B3FB917459}" type="presParOf" srcId="{B2A810DD-6A8C-49FC-ACD0-2A27E2D2267B}" destId="{B83A10E7-F3B1-4C6D-98DC-C4CD0A907136}" srcOrd="1" destOrd="0" presId="urn:microsoft.com/office/officeart/2005/8/layout/hProcess11"/>
    <dgm:cxn modelId="{D6156651-FFA1-4BEA-902F-E32FF786AAC9}" type="presParOf" srcId="{B2A810DD-6A8C-49FC-ACD0-2A27E2D2267B}" destId="{FDB12359-8D84-4BA0-B431-60A2CBE925A0}" srcOrd="2" destOrd="0" presId="urn:microsoft.com/office/officeart/2005/8/layout/hProcess11"/>
    <dgm:cxn modelId="{8190D8B6-305F-406D-B842-A51C6E610092}" type="presParOf" srcId="{FDB12359-8D84-4BA0-B431-60A2CBE925A0}" destId="{49B5A311-BDBC-4ABC-9C85-7BD71F9C5D2A}" srcOrd="0" destOrd="0" presId="urn:microsoft.com/office/officeart/2005/8/layout/hProcess11"/>
    <dgm:cxn modelId="{1A9BD845-CDE8-4EF5-9894-374B4CD88053}" type="presParOf" srcId="{FDB12359-8D84-4BA0-B431-60A2CBE925A0}" destId="{0818F64C-F30A-446A-9BB2-47367090C832}" srcOrd="1" destOrd="0" presId="urn:microsoft.com/office/officeart/2005/8/layout/hProcess11"/>
    <dgm:cxn modelId="{68232F9F-5764-46C5-93F7-04D9A31B7B8D}" type="presParOf" srcId="{FDB12359-8D84-4BA0-B431-60A2CBE925A0}" destId="{28071878-9915-4AA8-91BD-3634FFA78F9F}" srcOrd="2" destOrd="0" presId="urn:microsoft.com/office/officeart/2005/8/layout/hProcess11"/>
    <dgm:cxn modelId="{196C681E-BA3F-4A21-83A8-EABD9FBAA1FE}" type="presParOf" srcId="{B2A810DD-6A8C-49FC-ACD0-2A27E2D2267B}" destId="{5428077D-AEE7-45BB-83AA-67FAB5446B44}" srcOrd="3" destOrd="0" presId="urn:microsoft.com/office/officeart/2005/8/layout/hProcess11"/>
    <dgm:cxn modelId="{A36097D8-4056-45AF-BE68-D420AFB80553}" type="presParOf" srcId="{B2A810DD-6A8C-49FC-ACD0-2A27E2D2267B}" destId="{DCBC330D-0775-4E4F-805E-4026010FF522}" srcOrd="4" destOrd="0" presId="urn:microsoft.com/office/officeart/2005/8/layout/hProcess11"/>
    <dgm:cxn modelId="{85589A2A-9D56-4E72-8302-5A1C311512B7}" type="presParOf" srcId="{DCBC330D-0775-4E4F-805E-4026010FF522}" destId="{45ED940A-D201-404E-8E75-2D091BA52DD2}" srcOrd="0" destOrd="0" presId="urn:microsoft.com/office/officeart/2005/8/layout/hProcess11"/>
    <dgm:cxn modelId="{487F4E94-D289-4EC8-B7F8-0DD67CB5D544}" type="presParOf" srcId="{DCBC330D-0775-4E4F-805E-4026010FF522}" destId="{AE4EC095-3D46-4775-9FC0-91326B4379E8}" srcOrd="1" destOrd="0" presId="urn:microsoft.com/office/officeart/2005/8/layout/hProcess11"/>
    <dgm:cxn modelId="{7E0902E6-11EF-4303-94C5-3BC08BE1BABD}" type="presParOf" srcId="{DCBC330D-0775-4E4F-805E-4026010FF522}" destId="{E7E86137-2FC5-4B36-9258-E1FAF4485251}" srcOrd="2" destOrd="0" presId="urn:microsoft.com/office/officeart/2005/8/layout/hProcess11"/>
    <dgm:cxn modelId="{6BFE2500-4C83-4D70-9246-77CD79498712}" type="presParOf" srcId="{B2A810DD-6A8C-49FC-ACD0-2A27E2D2267B}" destId="{599B165F-ABB7-4CFC-B6EE-139E22DB8F89}" srcOrd="5" destOrd="0" presId="urn:microsoft.com/office/officeart/2005/8/layout/hProcess11"/>
    <dgm:cxn modelId="{E55300DE-D062-4445-B22F-65896762AED3}" type="presParOf" srcId="{B2A810DD-6A8C-49FC-ACD0-2A27E2D2267B}" destId="{5A288575-1C7F-43B8-B0B6-44286F7E5CA8}" srcOrd="6" destOrd="0" presId="urn:microsoft.com/office/officeart/2005/8/layout/hProcess11"/>
    <dgm:cxn modelId="{95CAC703-EF1D-4ED5-B54F-5CFA620A3DEC}" type="presParOf" srcId="{5A288575-1C7F-43B8-B0B6-44286F7E5CA8}" destId="{CD501070-4D68-4842-874E-7E1D4EC515D0}" srcOrd="0" destOrd="0" presId="urn:microsoft.com/office/officeart/2005/8/layout/hProcess11"/>
    <dgm:cxn modelId="{5445BE61-F421-4EC0-99E2-BAC0F36AE109}" type="presParOf" srcId="{5A288575-1C7F-43B8-B0B6-44286F7E5CA8}" destId="{78A4B354-E1D8-40FB-92A0-6EF88F1FDFF7}" srcOrd="1" destOrd="0" presId="urn:microsoft.com/office/officeart/2005/8/layout/hProcess11"/>
    <dgm:cxn modelId="{82536415-0365-436C-A7A0-825F7B1C59F2}" type="presParOf" srcId="{5A288575-1C7F-43B8-B0B6-44286F7E5CA8}" destId="{9398C9D5-4196-44AD-A0A7-FEAA6FF8587A}" srcOrd="2" destOrd="0" presId="urn:microsoft.com/office/officeart/2005/8/layout/hProcess11"/>
    <dgm:cxn modelId="{E843C2FB-E474-475D-9D0C-E90CCC9A308A}" type="presParOf" srcId="{B2A810DD-6A8C-49FC-ACD0-2A27E2D2267B}" destId="{C622505C-FCEC-49CE-B08C-17B39918794F}" srcOrd="7" destOrd="0" presId="urn:microsoft.com/office/officeart/2005/8/layout/hProcess11"/>
    <dgm:cxn modelId="{D931C5B9-C9CA-465A-B341-A69D43A49773}" type="presParOf" srcId="{B2A810DD-6A8C-49FC-ACD0-2A27E2D2267B}" destId="{C08B2FDE-C148-43E1-9B2D-13469F510315}" srcOrd="8" destOrd="0" presId="urn:microsoft.com/office/officeart/2005/8/layout/hProcess11"/>
    <dgm:cxn modelId="{2DF91B78-309C-4F59-91C1-FECAA6A3C486}" type="presParOf" srcId="{C08B2FDE-C148-43E1-9B2D-13469F510315}" destId="{F0131BE9-5225-4D26-8AD2-DBE19A78EC92}" srcOrd="0" destOrd="0" presId="urn:microsoft.com/office/officeart/2005/8/layout/hProcess11"/>
    <dgm:cxn modelId="{0E3C6C98-5524-45B9-885F-BDBFB445F209}" type="presParOf" srcId="{C08B2FDE-C148-43E1-9B2D-13469F510315}" destId="{DA746878-AAC9-40C8-8C14-B6AB83687FB0}" srcOrd="1" destOrd="0" presId="urn:microsoft.com/office/officeart/2005/8/layout/hProcess11"/>
    <dgm:cxn modelId="{26C492E1-E94B-47D5-B1F9-9A8CE3054B08}" type="presParOf" srcId="{C08B2FDE-C148-43E1-9B2D-13469F510315}" destId="{42F1388B-8E6A-4613-B1B9-E82D556F72FA}" srcOrd="2" destOrd="0" presId="urn:microsoft.com/office/officeart/2005/8/layout/hProcess11"/>
    <dgm:cxn modelId="{1AF58122-99F6-4E8E-8C20-4B56F157BB8A}" type="presParOf" srcId="{B2A810DD-6A8C-49FC-ACD0-2A27E2D2267B}" destId="{0A5252EF-9894-4E83-B690-7E71DE9CA6C4}" srcOrd="9" destOrd="0" presId="urn:microsoft.com/office/officeart/2005/8/layout/hProcess11"/>
    <dgm:cxn modelId="{664D9197-E560-47A7-A0F8-9DCA6316F85A}" type="presParOf" srcId="{B2A810DD-6A8C-49FC-ACD0-2A27E2D2267B}" destId="{B50C1545-C4F5-48FC-8263-A5177CA96EFA}" srcOrd="10" destOrd="0" presId="urn:microsoft.com/office/officeart/2005/8/layout/hProcess11"/>
    <dgm:cxn modelId="{8A4DB7FF-3F48-4EA5-A31B-332A6D543D00}" type="presParOf" srcId="{B50C1545-C4F5-48FC-8263-A5177CA96EFA}" destId="{E4F76642-A968-4747-B095-89B56F3EF1D5}" srcOrd="0" destOrd="0" presId="urn:microsoft.com/office/officeart/2005/8/layout/hProcess11"/>
    <dgm:cxn modelId="{3923C00E-4790-420F-8A73-A892E27D9146}" type="presParOf" srcId="{B50C1545-C4F5-48FC-8263-A5177CA96EFA}" destId="{E1D3FF60-AF6D-46DB-A4CE-5C9E8CC0B1AC}" srcOrd="1" destOrd="0" presId="urn:microsoft.com/office/officeart/2005/8/layout/hProcess11"/>
    <dgm:cxn modelId="{57040F37-DA62-483B-BB61-70841F01CABC}" type="presParOf" srcId="{B50C1545-C4F5-48FC-8263-A5177CA96EFA}" destId="{3B94F55B-071F-4026-8799-2696CF0CED1A}"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3E0B59-D138-4DF2-9550-6F39498BC6E7}" type="doc">
      <dgm:prSet loTypeId="urn:microsoft.com/office/officeart/2005/8/layout/hProcess9" loCatId="process" qsTypeId="urn:microsoft.com/office/officeart/2005/8/quickstyle/simple3" qsCatId="simple" csTypeId="urn:microsoft.com/office/officeart/2005/8/colors/colorful2" csCatId="colorful" phldr="1"/>
      <dgm:spPr/>
    </dgm:pt>
    <dgm:pt modelId="{CFB9FEDE-4A71-4146-8E0D-6B7FA511C30E}">
      <dgm:prSet phldrT="[Text]" custT="1"/>
      <dgm:spPr/>
      <dgm:t>
        <a:bodyPr/>
        <a:lstStyle/>
        <a:p>
          <a:r>
            <a:rPr lang="en-US" sz="900" dirty="0" smtClean="0">
              <a:solidFill>
                <a:schemeClr val="accent1">
                  <a:lumMod val="50000"/>
                </a:schemeClr>
              </a:solidFill>
            </a:rPr>
            <a:t>November</a:t>
          </a:r>
          <a:endParaRPr lang="en-GB" sz="900" dirty="0">
            <a:solidFill>
              <a:schemeClr val="accent1">
                <a:lumMod val="50000"/>
              </a:schemeClr>
            </a:solidFill>
          </a:endParaRPr>
        </a:p>
      </dgm:t>
    </dgm:pt>
    <dgm:pt modelId="{BD476A01-64AF-4F27-B657-4C0A32C28177}" type="parTrans" cxnId="{9B84E296-D407-4F6F-B366-085301E24861}">
      <dgm:prSet/>
      <dgm:spPr/>
      <dgm:t>
        <a:bodyPr/>
        <a:lstStyle/>
        <a:p>
          <a:endParaRPr lang="en-GB">
            <a:solidFill>
              <a:schemeClr val="tx2">
                <a:lumMod val="50000"/>
              </a:schemeClr>
            </a:solidFill>
          </a:endParaRPr>
        </a:p>
      </dgm:t>
    </dgm:pt>
    <dgm:pt modelId="{742DD3A8-2A35-457C-A75D-C9B1B9FD9B4C}" type="sibTrans" cxnId="{9B84E296-D407-4F6F-B366-085301E24861}">
      <dgm:prSet/>
      <dgm:spPr/>
      <dgm:t>
        <a:bodyPr/>
        <a:lstStyle/>
        <a:p>
          <a:endParaRPr lang="en-GB">
            <a:solidFill>
              <a:schemeClr val="tx2">
                <a:lumMod val="50000"/>
              </a:schemeClr>
            </a:solidFill>
          </a:endParaRPr>
        </a:p>
      </dgm:t>
    </dgm:pt>
    <dgm:pt modelId="{47C12337-E84E-43C1-9C5E-EF7BB87C2465}">
      <dgm:prSet phldrT="[Text]" custT="1"/>
      <dgm:spPr/>
      <dgm:t>
        <a:bodyPr/>
        <a:lstStyle/>
        <a:p>
          <a:r>
            <a:rPr lang="en-US" sz="900" dirty="0" smtClean="0">
              <a:solidFill>
                <a:schemeClr val="tx2">
                  <a:lumMod val="50000"/>
                </a:schemeClr>
              </a:solidFill>
            </a:rPr>
            <a:t>Q3.2019</a:t>
          </a:r>
          <a:endParaRPr lang="en-GB" sz="900" dirty="0">
            <a:solidFill>
              <a:schemeClr val="tx2">
                <a:lumMod val="50000"/>
              </a:schemeClr>
            </a:solidFill>
          </a:endParaRPr>
        </a:p>
      </dgm:t>
    </dgm:pt>
    <dgm:pt modelId="{888C2EDC-7BCB-4A8C-B372-5855D9B94893}" type="parTrans" cxnId="{97D17A8F-CA3E-4BAC-94E3-9299FC078338}">
      <dgm:prSet/>
      <dgm:spPr/>
      <dgm:t>
        <a:bodyPr/>
        <a:lstStyle/>
        <a:p>
          <a:endParaRPr lang="en-GB">
            <a:solidFill>
              <a:schemeClr val="tx2">
                <a:lumMod val="50000"/>
              </a:schemeClr>
            </a:solidFill>
          </a:endParaRPr>
        </a:p>
      </dgm:t>
    </dgm:pt>
    <dgm:pt modelId="{9FF4302A-F687-42A0-AEBA-8944B6C53133}" type="sibTrans" cxnId="{97D17A8F-CA3E-4BAC-94E3-9299FC078338}">
      <dgm:prSet/>
      <dgm:spPr/>
      <dgm:t>
        <a:bodyPr/>
        <a:lstStyle/>
        <a:p>
          <a:endParaRPr lang="en-GB">
            <a:solidFill>
              <a:schemeClr val="tx2">
                <a:lumMod val="50000"/>
              </a:schemeClr>
            </a:solidFill>
          </a:endParaRPr>
        </a:p>
      </dgm:t>
    </dgm:pt>
    <dgm:pt modelId="{0217B4E5-8647-4536-8036-922E10C0CDD7}">
      <dgm:prSet phldrT="[Text]" custT="1"/>
      <dgm:spPr/>
      <dgm:t>
        <a:bodyPr/>
        <a:lstStyle/>
        <a:p>
          <a:r>
            <a:rPr lang="en-US" sz="900" dirty="0" smtClean="0">
              <a:solidFill>
                <a:schemeClr val="tx2">
                  <a:lumMod val="50000"/>
                </a:schemeClr>
              </a:solidFill>
            </a:rPr>
            <a:t>Q4.2019</a:t>
          </a:r>
          <a:endParaRPr lang="en-GB" sz="900" dirty="0">
            <a:solidFill>
              <a:schemeClr val="tx2">
                <a:lumMod val="50000"/>
              </a:schemeClr>
            </a:solidFill>
          </a:endParaRPr>
        </a:p>
      </dgm:t>
    </dgm:pt>
    <dgm:pt modelId="{66B74A60-D32E-45DA-92B3-B2D90DD29E58}" type="parTrans" cxnId="{B6BE2B04-791A-4D76-AA7D-A711C66DB484}">
      <dgm:prSet/>
      <dgm:spPr/>
      <dgm:t>
        <a:bodyPr/>
        <a:lstStyle/>
        <a:p>
          <a:endParaRPr lang="en-GB">
            <a:solidFill>
              <a:schemeClr val="tx2">
                <a:lumMod val="50000"/>
              </a:schemeClr>
            </a:solidFill>
          </a:endParaRPr>
        </a:p>
      </dgm:t>
    </dgm:pt>
    <dgm:pt modelId="{043AD7FD-C10A-45A1-B97C-602F5A6CC994}" type="sibTrans" cxnId="{B6BE2B04-791A-4D76-AA7D-A711C66DB484}">
      <dgm:prSet/>
      <dgm:spPr/>
      <dgm:t>
        <a:bodyPr/>
        <a:lstStyle/>
        <a:p>
          <a:endParaRPr lang="en-GB">
            <a:solidFill>
              <a:schemeClr val="tx2">
                <a:lumMod val="50000"/>
              </a:schemeClr>
            </a:solidFill>
          </a:endParaRPr>
        </a:p>
      </dgm:t>
    </dgm:pt>
    <dgm:pt modelId="{35FFEBAE-55BC-4388-9D7D-7E09B9307837}">
      <dgm:prSet custT="1"/>
      <dgm:spPr/>
      <dgm:t>
        <a:bodyPr/>
        <a:lstStyle/>
        <a:p>
          <a:r>
            <a:rPr lang="en-US" sz="900" dirty="0" smtClean="0">
              <a:solidFill>
                <a:schemeClr val="tx2">
                  <a:lumMod val="50000"/>
                </a:schemeClr>
              </a:solidFill>
            </a:rPr>
            <a:t>December</a:t>
          </a:r>
          <a:endParaRPr lang="en-GB" sz="900" dirty="0">
            <a:solidFill>
              <a:schemeClr val="tx2">
                <a:lumMod val="50000"/>
              </a:schemeClr>
            </a:solidFill>
          </a:endParaRPr>
        </a:p>
      </dgm:t>
    </dgm:pt>
    <dgm:pt modelId="{A457B8FC-AED1-4D05-94C0-2D08EF86D48C}" type="parTrans" cxnId="{BDE76532-E9D8-4FFD-8C11-C1B3A45D21BA}">
      <dgm:prSet/>
      <dgm:spPr/>
      <dgm:t>
        <a:bodyPr/>
        <a:lstStyle/>
        <a:p>
          <a:endParaRPr lang="en-GB">
            <a:solidFill>
              <a:schemeClr val="tx2">
                <a:lumMod val="50000"/>
              </a:schemeClr>
            </a:solidFill>
          </a:endParaRPr>
        </a:p>
      </dgm:t>
    </dgm:pt>
    <dgm:pt modelId="{5BEB5E59-F56F-4FD6-9088-44D8FBB46FE5}" type="sibTrans" cxnId="{BDE76532-E9D8-4FFD-8C11-C1B3A45D21BA}">
      <dgm:prSet/>
      <dgm:spPr/>
      <dgm:t>
        <a:bodyPr/>
        <a:lstStyle/>
        <a:p>
          <a:endParaRPr lang="en-GB">
            <a:solidFill>
              <a:schemeClr val="tx2">
                <a:lumMod val="50000"/>
              </a:schemeClr>
            </a:solidFill>
          </a:endParaRPr>
        </a:p>
      </dgm:t>
    </dgm:pt>
    <dgm:pt modelId="{3448F7FC-DAAD-4D44-B674-36F4D613DA3C}">
      <dgm:prSet custT="1"/>
      <dgm:spPr/>
      <dgm:t>
        <a:bodyPr/>
        <a:lstStyle/>
        <a:p>
          <a:r>
            <a:rPr lang="en-US" sz="900" dirty="0" smtClean="0">
              <a:solidFill>
                <a:schemeClr val="tx2">
                  <a:lumMod val="50000"/>
                </a:schemeClr>
              </a:solidFill>
            </a:rPr>
            <a:t>January</a:t>
          </a:r>
          <a:endParaRPr lang="en-GB" sz="900" dirty="0">
            <a:solidFill>
              <a:schemeClr val="tx2">
                <a:lumMod val="50000"/>
              </a:schemeClr>
            </a:solidFill>
          </a:endParaRPr>
        </a:p>
      </dgm:t>
    </dgm:pt>
    <dgm:pt modelId="{D1213E15-D072-401B-98B2-F34AA6F9D848}" type="parTrans" cxnId="{B62C1D4D-7C1F-4123-AEFD-0C156E6BD338}">
      <dgm:prSet/>
      <dgm:spPr/>
      <dgm:t>
        <a:bodyPr/>
        <a:lstStyle/>
        <a:p>
          <a:endParaRPr lang="en-GB">
            <a:solidFill>
              <a:schemeClr val="tx2">
                <a:lumMod val="50000"/>
              </a:schemeClr>
            </a:solidFill>
          </a:endParaRPr>
        </a:p>
      </dgm:t>
    </dgm:pt>
    <dgm:pt modelId="{69606D25-6E44-4932-BA33-3783C506303E}" type="sibTrans" cxnId="{B62C1D4D-7C1F-4123-AEFD-0C156E6BD338}">
      <dgm:prSet/>
      <dgm:spPr/>
      <dgm:t>
        <a:bodyPr/>
        <a:lstStyle/>
        <a:p>
          <a:endParaRPr lang="en-GB">
            <a:solidFill>
              <a:schemeClr val="tx2">
                <a:lumMod val="50000"/>
              </a:schemeClr>
            </a:solidFill>
          </a:endParaRPr>
        </a:p>
      </dgm:t>
    </dgm:pt>
    <dgm:pt modelId="{E01A80FC-FB1B-4248-9C0A-C0BBE3FCF932}">
      <dgm:prSet custT="1"/>
      <dgm:spPr/>
      <dgm:t>
        <a:bodyPr/>
        <a:lstStyle/>
        <a:p>
          <a:r>
            <a:rPr lang="en-US" sz="900" dirty="0" smtClean="0">
              <a:solidFill>
                <a:schemeClr val="tx2">
                  <a:lumMod val="50000"/>
                </a:schemeClr>
              </a:solidFill>
            </a:rPr>
            <a:t>Q2.2019</a:t>
          </a:r>
          <a:endParaRPr lang="en-GB" sz="900" dirty="0">
            <a:solidFill>
              <a:schemeClr val="tx2">
                <a:lumMod val="50000"/>
              </a:schemeClr>
            </a:solidFill>
          </a:endParaRPr>
        </a:p>
      </dgm:t>
    </dgm:pt>
    <dgm:pt modelId="{0FDCD27C-A83D-429E-B8A0-6622C9B42ECF}" type="parTrans" cxnId="{CE79EECC-43EA-4042-8977-BD3E18008F95}">
      <dgm:prSet/>
      <dgm:spPr/>
      <dgm:t>
        <a:bodyPr/>
        <a:lstStyle/>
        <a:p>
          <a:endParaRPr lang="en-GB">
            <a:solidFill>
              <a:schemeClr val="tx2">
                <a:lumMod val="50000"/>
              </a:schemeClr>
            </a:solidFill>
          </a:endParaRPr>
        </a:p>
      </dgm:t>
    </dgm:pt>
    <dgm:pt modelId="{B507A394-2167-428E-ABBE-09AA29CAC97E}" type="sibTrans" cxnId="{CE79EECC-43EA-4042-8977-BD3E18008F95}">
      <dgm:prSet/>
      <dgm:spPr/>
      <dgm:t>
        <a:bodyPr/>
        <a:lstStyle/>
        <a:p>
          <a:endParaRPr lang="en-GB">
            <a:solidFill>
              <a:schemeClr val="tx2">
                <a:lumMod val="50000"/>
              </a:schemeClr>
            </a:solidFill>
          </a:endParaRPr>
        </a:p>
      </dgm:t>
    </dgm:pt>
    <dgm:pt modelId="{4D89E551-168A-45D1-9EE2-24E7FEA91960}">
      <dgm:prSet custT="1"/>
      <dgm:spPr/>
      <dgm:t>
        <a:bodyPr/>
        <a:lstStyle/>
        <a:p>
          <a:r>
            <a:rPr lang="en-US" sz="900" dirty="0" smtClean="0">
              <a:solidFill>
                <a:schemeClr val="tx2">
                  <a:lumMod val="50000"/>
                </a:schemeClr>
              </a:solidFill>
            </a:rPr>
            <a:t>February</a:t>
          </a:r>
          <a:endParaRPr lang="en-GB" sz="900" dirty="0">
            <a:solidFill>
              <a:schemeClr val="tx2">
                <a:lumMod val="50000"/>
              </a:schemeClr>
            </a:solidFill>
          </a:endParaRPr>
        </a:p>
      </dgm:t>
    </dgm:pt>
    <dgm:pt modelId="{7FC31347-160F-41F1-950B-98C0523080C3}" type="parTrans" cxnId="{B322C2A2-AE04-40ED-AE54-55332886ADEC}">
      <dgm:prSet/>
      <dgm:spPr/>
      <dgm:t>
        <a:bodyPr/>
        <a:lstStyle/>
        <a:p>
          <a:endParaRPr lang="en-GB">
            <a:solidFill>
              <a:schemeClr val="tx2">
                <a:lumMod val="50000"/>
              </a:schemeClr>
            </a:solidFill>
          </a:endParaRPr>
        </a:p>
      </dgm:t>
    </dgm:pt>
    <dgm:pt modelId="{03E4A75B-0697-413F-B419-85B2FA5B1011}" type="sibTrans" cxnId="{B322C2A2-AE04-40ED-AE54-55332886ADEC}">
      <dgm:prSet/>
      <dgm:spPr/>
      <dgm:t>
        <a:bodyPr/>
        <a:lstStyle/>
        <a:p>
          <a:endParaRPr lang="en-GB">
            <a:solidFill>
              <a:schemeClr val="tx2">
                <a:lumMod val="50000"/>
              </a:schemeClr>
            </a:solidFill>
          </a:endParaRPr>
        </a:p>
      </dgm:t>
    </dgm:pt>
    <dgm:pt modelId="{14C13DEF-DF20-4A60-B50E-54EC91E60DB6}">
      <dgm:prSet custT="1"/>
      <dgm:spPr/>
      <dgm:t>
        <a:bodyPr/>
        <a:lstStyle/>
        <a:p>
          <a:r>
            <a:rPr lang="en-US" sz="900" dirty="0" smtClean="0">
              <a:solidFill>
                <a:schemeClr val="tx2">
                  <a:lumMod val="50000"/>
                </a:schemeClr>
              </a:solidFill>
            </a:rPr>
            <a:t>March</a:t>
          </a:r>
          <a:endParaRPr lang="en-GB" sz="900" dirty="0">
            <a:solidFill>
              <a:schemeClr val="tx2">
                <a:lumMod val="50000"/>
              </a:schemeClr>
            </a:solidFill>
          </a:endParaRPr>
        </a:p>
      </dgm:t>
    </dgm:pt>
    <dgm:pt modelId="{9A8E2479-493E-46AE-9A94-AFBC59E0FA27}" type="parTrans" cxnId="{D2A4EC37-DA41-45F3-86B7-E03FAEB83A37}">
      <dgm:prSet/>
      <dgm:spPr/>
      <dgm:t>
        <a:bodyPr/>
        <a:lstStyle/>
        <a:p>
          <a:endParaRPr lang="en-GB">
            <a:solidFill>
              <a:schemeClr val="tx2">
                <a:lumMod val="50000"/>
              </a:schemeClr>
            </a:solidFill>
          </a:endParaRPr>
        </a:p>
      </dgm:t>
    </dgm:pt>
    <dgm:pt modelId="{45C2F752-3ECA-4F32-BBF9-0247C44C6002}" type="sibTrans" cxnId="{D2A4EC37-DA41-45F3-86B7-E03FAEB83A37}">
      <dgm:prSet/>
      <dgm:spPr/>
      <dgm:t>
        <a:bodyPr/>
        <a:lstStyle/>
        <a:p>
          <a:endParaRPr lang="en-GB">
            <a:solidFill>
              <a:schemeClr val="tx2">
                <a:lumMod val="50000"/>
              </a:schemeClr>
            </a:solidFill>
          </a:endParaRPr>
        </a:p>
      </dgm:t>
    </dgm:pt>
    <dgm:pt modelId="{1A96E3B8-E0E8-4C38-930C-FDCB8FDE8B1B}" type="pres">
      <dgm:prSet presAssocID="{E93E0B59-D138-4DF2-9550-6F39498BC6E7}" presName="CompostProcess" presStyleCnt="0">
        <dgm:presLayoutVars>
          <dgm:dir/>
          <dgm:resizeHandles val="exact"/>
        </dgm:presLayoutVars>
      </dgm:prSet>
      <dgm:spPr/>
    </dgm:pt>
    <dgm:pt modelId="{3E7EEF14-D9B4-43B4-9878-704ED47B3D78}" type="pres">
      <dgm:prSet presAssocID="{E93E0B59-D138-4DF2-9550-6F39498BC6E7}" presName="arrow" presStyleLbl="bgShp" presStyleIdx="0" presStyleCnt="1" custScaleX="117647"/>
      <dgm:spPr/>
    </dgm:pt>
    <dgm:pt modelId="{8F079999-23F7-4140-8FAA-9823E554D49B}" type="pres">
      <dgm:prSet presAssocID="{E93E0B59-D138-4DF2-9550-6F39498BC6E7}" presName="linearProcess" presStyleCnt="0"/>
      <dgm:spPr/>
    </dgm:pt>
    <dgm:pt modelId="{DCDC6B7D-0116-4142-A610-88B9B3A11459}" type="pres">
      <dgm:prSet presAssocID="{CFB9FEDE-4A71-4146-8E0D-6B7FA511C30E}" presName="textNode" presStyleLbl="node1" presStyleIdx="0" presStyleCnt="8" custLinFactX="47497" custLinFactNeighborX="100000">
        <dgm:presLayoutVars>
          <dgm:bulletEnabled val="1"/>
        </dgm:presLayoutVars>
      </dgm:prSet>
      <dgm:spPr/>
      <dgm:t>
        <a:bodyPr/>
        <a:lstStyle/>
        <a:p>
          <a:endParaRPr lang="en-GB"/>
        </a:p>
      </dgm:t>
    </dgm:pt>
    <dgm:pt modelId="{1387DF22-860C-4774-A3C9-0C838DFA438A}" type="pres">
      <dgm:prSet presAssocID="{742DD3A8-2A35-457C-A75D-C9B1B9FD9B4C}" presName="sibTrans" presStyleCnt="0"/>
      <dgm:spPr/>
    </dgm:pt>
    <dgm:pt modelId="{339B3C20-ABE5-4300-9105-DB1518BD199E}" type="pres">
      <dgm:prSet presAssocID="{35FFEBAE-55BC-4388-9D7D-7E09B9307837}" presName="textNode" presStyleLbl="node1" presStyleIdx="1" presStyleCnt="8" custLinFactX="33704" custLinFactNeighborX="100000">
        <dgm:presLayoutVars>
          <dgm:bulletEnabled val="1"/>
        </dgm:presLayoutVars>
      </dgm:prSet>
      <dgm:spPr/>
      <dgm:t>
        <a:bodyPr/>
        <a:lstStyle/>
        <a:p>
          <a:endParaRPr lang="en-GB"/>
        </a:p>
      </dgm:t>
    </dgm:pt>
    <dgm:pt modelId="{05DD2FE5-3246-4C2D-BE1E-4346F3CDE7D7}" type="pres">
      <dgm:prSet presAssocID="{5BEB5E59-F56F-4FD6-9088-44D8FBB46FE5}" presName="sibTrans" presStyleCnt="0"/>
      <dgm:spPr/>
    </dgm:pt>
    <dgm:pt modelId="{CF6D1C67-A91F-446C-A2E5-9C1517A5013B}" type="pres">
      <dgm:prSet presAssocID="{3448F7FC-DAAD-4D44-B674-36F4D613DA3C}" presName="textNode" presStyleLbl="node1" presStyleIdx="2" presStyleCnt="8" custLinFactX="19910" custLinFactNeighborX="100000">
        <dgm:presLayoutVars>
          <dgm:bulletEnabled val="1"/>
        </dgm:presLayoutVars>
      </dgm:prSet>
      <dgm:spPr/>
      <dgm:t>
        <a:bodyPr/>
        <a:lstStyle/>
        <a:p>
          <a:endParaRPr lang="en-GB"/>
        </a:p>
      </dgm:t>
    </dgm:pt>
    <dgm:pt modelId="{C3580DB0-826F-4352-818B-E7B460BF26C9}" type="pres">
      <dgm:prSet presAssocID="{69606D25-6E44-4932-BA33-3783C506303E}" presName="sibTrans" presStyleCnt="0"/>
      <dgm:spPr/>
    </dgm:pt>
    <dgm:pt modelId="{C0899346-A0EB-462F-AF0D-D9978FC9AFE2}" type="pres">
      <dgm:prSet presAssocID="{4D89E551-168A-45D1-9EE2-24E7FEA91960}" presName="textNode" presStyleLbl="node1" presStyleIdx="3" presStyleCnt="8" custLinFactX="6117" custLinFactNeighborX="100000">
        <dgm:presLayoutVars>
          <dgm:bulletEnabled val="1"/>
        </dgm:presLayoutVars>
      </dgm:prSet>
      <dgm:spPr/>
      <dgm:t>
        <a:bodyPr/>
        <a:lstStyle/>
        <a:p>
          <a:endParaRPr lang="en-GB"/>
        </a:p>
      </dgm:t>
    </dgm:pt>
    <dgm:pt modelId="{71304EE7-AEAB-4B11-8698-B10181EAEB4C}" type="pres">
      <dgm:prSet presAssocID="{03E4A75B-0697-413F-B419-85B2FA5B1011}" presName="sibTrans" presStyleCnt="0"/>
      <dgm:spPr/>
    </dgm:pt>
    <dgm:pt modelId="{142C759F-3688-4319-BD61-3F11EB2DC2CD}" type="pres">
      <dgm:prSet presAssocID="{14C13DEF-DF20-4A60-B50E-54EC91E60DB6}" presName="textNode" presStyleLbl="node1" presStyleIdx="4" presStyleCnt="8" custLinFactNeighborX="53940">
        <dgm:presLayoutVars>
          <dgm:bulletEnabled val="1"/>
        </dgm:presLayoutVars>
      </dgm:prSet>
      <dgm:spPr/>
      <dgm:t>
        <a:bodyPr/>
        <a:lstStyle/>
        <a:p>
          <a:endParaRPr lang="en-GB"/>
        </a:p>
      </dgm:t>
    </dgm:pt>
    <dgm:pt modelId="{149A01D0-E627-488C-86EA-EE2FD21A472F}" type="pres">
      <dgm:prSet presAssocID="{45C2F752-3ECA-4F32-BBF9-0247C44C6002}" presName="sibTrans" presStyleCnt="0"/>
      <dgm:spPr/>
    </dgm:pt>
    <dgm:pt modelId="{B3DA3A97-BC24-4E87-A0D5-8653A7A9F4A4}" type="pres">
      <dgm:prSet presAssocID="{E01A80FC-FB1B-4248-9C0A-C0BBE3FCF932}" presName="textNode" presStyleLbl="node1" presStyleIdx="5" presStyleCnt="8" custScaleX="154049" custLinFactNeighborX="-40221">
        <dgm:presLayoutVars>
          <dgm:bulletEnabled val="1"/>
        </dgm:presLayoutVars>
      </dgm:prSet>
      <dgm:spPr/>
      <dgm:t>
        <a:bodyPr/>
        <a:lstStyle/>
        <a:p>
          <a:endParaRPr lang="en-GB"/>
        </a:p>
      </dgm:t>
    </dgm:pt>
    <dgm:pt modelId="{0BE24F9B-72C8-481F-99D0-7E4A08CB26AA}" type="pres">
      <dgm:prSet presAssocID="{B507A394-2167-428E-ABBE-09AA29CAC97E}" presName="sibTrans" presStyleCnt="0"/>
      <dgm:spPr/>
    </dgm:pt>
    <dgm:pt modelId="{42C93FE7-5CEE-45ED-91CB-9A1876DF92D2}" type="pres">
      <dgm:prSet presAssocID="{47C12337-E84E-43C1-9C5E-EF7BB87C2465}" presName="textNode" presStyleLbl="node1" presStyleIdx="6" presStyleCnt="8" custScaleX="154293" custLinFactX="-5440" custLinFactNeighborX="-100000" custLinFactNeighborY="-648">
        <dgm:presLayoutVars>
          <dgm:bulletEnabled val="1"/>
        </dgm:presLayoutVars>
      </dgm:prSet>
      <dgm:spPr/>
      <dgm:t>
        <a:bodyPr/>
        <a:lstStyle/>
        <a:p>
          <a:endParaRPr lang="en-GB"/>
        </a:p>
      </dgm:t>
    </dgm:pt>
    <dgm:pt modelId="{5BBFC54A-F43E-4F59-B5CA-EFEDC5194D00}" type="pres">
      <dgm:prSet presAssocID="{9FF4302A-F687-42A0-AEBA-8944B6C53133}" presName="sibTrans" presStyleCnt="0"/>
      <dgm:spPr/>
    </dgm:pt>
    <dgm:pt modelId="{9D26D008-2B47-4652-B592-F4C7E33F8FDA}" type="pres">
      <dgm:prSet presAssocID="{0217B4E5-8647-4536-8036-922E10C0CDD7}" presName="textNode" presStyleLbl="node1" presStyleIdx="7" presStyleCnt="8" custScaleX="154293" custLinFactX="-21054" custLinFactNeighborX="-100000" custLinFactNeighborY="326">
        <dgm:presLayoutVars>
          <dgm:bulletEnabled val="1"/>
        </dgm:presLayoutVars>
      </dgm:prSet>
      <dgm:spPr/>
      <dgm:t>
        <a:bodyPr/>
        <a:lstStyle/>
        <a:p>
          <a:endParaRPr lang="en-GB"/>
        </a:p>
      </dgm:t>
    </dgm:pt>
  </dgm:ptLst>
  <dgm:cxnLst>
    <dgm:cxn modelId="{97D17A8F-CA3E-4BAC-94E3-9299FC078338}" srcId="{E93E0B59-D138-4DF2-9550-6F39498BC6E7}" destId="{47C12337-E84E-43C1-9C5E-EF7BB87C2465}" srcOrd="6" destOrd="0" parTransId="{888C2EDC-7BCB-4A8C-B372-5855D9B94893}" sibTransId="{9FF4302A-F687-42A0-AEBA-8944B6C53133}"/>
    <dgm:cxn modelId="{797DCDC0-CB52-4914-BD01-08817B6F8154}" type="presOf" srcId="{CFB9FEDE-4A71-4146-8E0D-6B7FA511C30E}" destId="{DCDC6B7D-0116-4142-A610-88B9B3A11459}" srcOrd="0" destOrd="0" presId="urn:microsoft.com/office/officeart/2005/8/layout/hProcess9"/>
    <dgm:cxn modelId="{4F5EE420-E2BD-4895-BE05-75D7596B8EE0}" type="presOf" srcId="{E01A80FC-FB1B-4248-9C0A-C0BBE3FCF932}" destId="{B3DA3A97-BC24-4E87-A0D5-8653A7A9F4A4}" srcOrd="0" destOrd="0" presId="urn:microsoft.com/office/officeart/2005/8/layout/hProcess9"/>
    <dgm:cxn modelId="{69B5855B-4866-46DD-B271-53BF3C70BAEC}" type="presOf" srcId="{E93E0B59-D138-4DF2-9550-6F39498BC6E7}" destId="{1A96E3B8-E0E8-4C38-930C-FDCB8FDE8B1B}" srcOrd="0" destOrd="0" presId="urn:microsoft.com/office/officeart/2005/8/layout/hProcess9"/>
    <dgm:cxn modelId="{9B84E296-D407-4F6F-B366-085301E24861}" srcId="{E93E0B59-D138-4DF2-9550-6F39498BC6E7}" destId="{CFB9FEDE-4A71-4146-8E0D-6B7FA511C30E}" srcOrd="0" destOrd="0" parTransId="{BD476A01-64AF-4F27-B657-4C0A32C28177}" sibTransId="{742DD3A8-2A35-457C-A75D-C9B1B9FD9B4C}"/>
    <dgm:cxn modelId="{1A0C1A10-339D-4233-9982-15899E8C8EBD}" type="presOf" srcId="{3448F7FC-DAAD-4D44-B674-36F4D613DA3C}" destId="{CF6D1C67-A91F-446C-A2E5-9C1517A5013B}" srcOrd="0" destOrd="0" presId="urn:microsoft.com/office/officeart/2005/8/layout/hProcess9"/>
    <dgm:cxn modelId="{D2A4EC37-DA41-45F3-86B7-E03FAEB83A37}" srcId="{E93E0B59-D138-4DF2-9550-6F39498BC6E7}" destId="{14C13DEF-DF20-4A60-B50E-54EC91E60DB6}" srcOrd="4" destOrd="0" parTransId="{9A8E2479-493E-46AE-9A94-AFBC59E0FA27}" sibTransId="{45C2F752-3ECA-4F32-BBF9-0247C44C6002}"/>
    <dgm:cxn modelId="{A99137AF-D7A4-4659-9444-9EB9CAF254D6}" type="presOf" srcId="{0217B4E5-8647-4536-8036-922E10C0CDD7}" destId="{9D26D008-2B47-4652-B592-F4C7E33F8FDA}" srcOrd="0" destOrd="0" presId="urn:microsoft.com/office/officeart/2005/8/layout/hProcess9"/>
    <dgm:cxn modelId="{AA7F0B7C-7CC8-43B3-A78C-F4D3FA2A9F7E}" type="presOf" srcId="{4D89E551-168A-45D1-9EE2-24E7FEA91960}" destId="{C0899346-A0EB-462F-AF0D-D9978FC9AFE2}" srcOrd="0" destOrd="0" presId="urn:microsoft.com/office/officeart/2005/8/layout/hProcess9"/>
    <dgm:cxn modelId="{CE79EECC-43EA-4042-8977-BD3E18008F95}" srcId="{E93E0B59-D138-4DF2-9550-6F39498BC6E7}" destId="{E01A80FC-FB1B-4248-9C0A-C0BBE3FCF932}" srcOrd="5" destOrd="0" parTransId="{0FDCD27C-A83D-429E-B8A0-6622C9B42ECF}" sibTransId="{B507A394-2167-428E-ABBE-09AA29CAC97E}"/>
    <dgm:cxn modelId="{FF1881FA-B16C-4A15-AD98-F00A615C400C}" type="presOf" srcId="{35FFEBAE-55BC-4388-9D7D-7E09B9307837}" destId="{339B3C20-ABE5-4300-9105-DB1518BD199E}" srcOrd="0" destOrd="0" presId="urn:microsoft.com/office/officeart/2005/8/layout/hProcess9"/>
    <dgm:cxn modelId="{B322C2A2-AE04-40ED-AE54-55332886ADEC}" srcId="{E93E0B59-D138-4DF2-9550-6F39498BC6E7}" destId="{4D89E551-168A-45D1-9EE2-24E7FEA91960}" srcOrd="3" destOrd="0" parTransId="{7FC31347-160F-41F1-950B-98C0523080C3}" sibTransId="{03E4A75B-0697-413F-B419-85B2FA5B1011}"/>
    <dgm:cxn modelId="{B62C1D4D-7C1F-4123-AEFD-0C156E6BD338}" srcId="{E93E0B59-D138-4DF2-9550-6F39498BC6E7}" destId="{3448F7FC-DAAD-4D44-B674-36F4D613DA3C}" srcOrd="2" destOrd="0" parTransId="{D1213E15-D072-401B-98B2-F34AA6F9D848}" sibTransId="{69606D25-6E44-4932-BA33-3783C506303E}"/>
    <dgm:cxn modelId="{DE9ECD23-BE1B-482C-9E61-23A9137FD3B6}" type="presOf" srcId="{47C12337-E84E-43C1-9C5E-EF7BB87C2465}" destId="{42C93FE7-5CEE-45ED-91CB-9A1876DF92D2}" srcOrd="0" destOrd="0" presId="urn:microsoft.com/office/officeart/2005/8/layout/hProcess9"/>
    <dgm:cxn modelId="{BDE76532-E9D8-4FFD-8C11-C1B3A45D21BA}" srcId="{E93E0B59-D138-4DF2-9550-6F39498BC6E7}" destId="{35FFEBAE-55BC-4388-9D7D-7E09B9307837}" srcOrd="1" destOrd="0" parTransId="{A457B8FC-AED1-4D05-94C0-2D08EF86D48C}" sibTransId="{5BEB5E59-F56F-4FD6-9088-44D8FBB46FE5}"/>
    <dgm:cxn modelId="{B6BE2B04-791A-4D76-AA7D-A711C66DB484}" srcId="{E93E0B59-D138-4DF2-9550-6F39498BC6E7}" destId="{0217B4E5-8647-4536-8036-922E10C0CDD7}" srcOrd="7" destOrd="0" parTransId="{66B74A60-D32E-45DA-92B3-B2D90DD29E58}" sibTransId="{043AD7FD-C10A-45A1-B97C-602F5A6CC994}"/>
    <dgm:cxn modelId="{E8A0BE2D-DB5B-4238-9A0E-29808637959B}" type="presOf" srcId="{14C13DEF-DF20-4A60-B50E-54EC91E60DB6}" destId="{142C759F-3688-4319-BD61-3F11EB2DC2CD}" srcOrd="0" destOrd="0" presId="urn:microsoft.com/office/officeart/2005/8/layout/hProcess9"/>
    <dgm:cxn modelId="{AC7E3A0E-5BC3-4B69-8B9A-1D45134E48B5}" type="presParOf" srcId="{1A96E3B8-E0E8-4C38-930C-FDCB8FDE8B1B}" destId="{3E7EEF14-D9B4-43B4-9878-704ED47B3D78}" srcOrd="0" destOrd="0" presId="urn:microsoft.com/office/officeart/2005/8/layout/hProcess9"/>
    <dgm:cxn modelId="{66D286ED-1F8F-43E7-8DB5-3C55F77E8FD4}" type="presParOf" srcId="{1A96E3B8-E0E8-4C38-930C-FDCB8FDE8B1B}" destId="{8F079999-23F7-4140-8FAA-9823E554D49B}" srcOrd="1" destOrd="0" presId="urn:microsoft.com/office/officeart/2005/8/layout/hProcess9"/>
    <dgm:cxn modelId="{B22D3E63-F3B8-4C9C-BCBF-B31E28ECDE48}" type="presParOf" srcId="{8F079999-23F7-4140-8FAA-9823E554D49B}" destId="{DCDC6B7D-0116-4142-A610-88B9B3A11459}" srcOrd="0" destOrd="0" presId="urn:microsoft.com/office/officeart/2005/8/layout/hProcess9"/>
    <dgm:cxn modelId="{C834B665-83C3-43E9-AD8D-9E2A259AC749}" type="presParOf" srcId="{8F079999-23F7-4140-8FAA-9823E554D49B}" destId="{1387DF22-860C-4774-A3C9-0C838DFA438A}" srcOrd="1" destOrd="0" presId="urn:microsoft.com/office/officeart/2005/8/layout/hProcess9"/>
    <dgm:cxn modelId="{B46CEFC1-A1EB-4CB6-88D1-E1D125F768AD}" type="presParOf" srcId="{8F079999-23F7-4140-8FAA-9823E554D49B}" destId="{339B3C20-ABE5-4300-9105-DB1518BD199E}" srcOrd="2" destOrd="0" presId="urn:microsoft.com/office/officeart/2005/8/layout/hProcess9"/>
    <dgm:cxn modelId="{B14CA9BB-DD14-4157-B8A0-DBAA20D4EE6C}" type="presParOf" srcId="{8F079999-23F7-4140-8FAA-9823E554D49B}" destId="{05DD2FE5-3246-4C2D-BE1E-4346F3CDE7D7}" srcOrd="3" destOrd="0" presId="urn:microsoft.com/office/officeart/2005/8/layout/hProcess9"/>
    <dgm:cxn modelId="{F68108D7-67B4-4849-A2D5-52318B016F1A}" type="presParOf" srcId="{8F079999-23F7-4140-8FAA-9823E554D49B}" destId="{CF6D1C67-A91F-446C-A2E5-9C1517A5013B}" srcOrd="4" destOrd="0" presId="urn:microsoft.com/office/officeart/2005/8/layout/hProcess9"/>
    <dgm:cxn modelId="{2E15E44B-DED9-4159-B311-594402385085}" type="presParOf" srcId="{8F079999-23F7-4140-8FAA-9823E554D49B}" destId="{C3580DB0-826F-4352-818B-E7B460BF26C9}" srcOrd="5" destOrd="0" presId="urn:microsoft.com/office/officeart/2005/8/layout/hProcess9"/>
    <dgm:cxn modelId="{883A131F-4B99-4C72-A92C-33BB5EE3E30F}" type="presParOf" srcId="{8F079999-23F7-4140-8FAA-9823E554D49B}" destId="{C0899346-A0EB-462F-AF0D-D9978FC9AFE2}" srcOrd="6" destOrd="0" presId="urn:microsoft.com/office/officeart/2005/8/layout/hProcess9"/>
    <dgm:cxn modelId="{4D09FEAB-828D-4BA3-877C-1BEDC54F64A0}" type="presParOf" srcId="{8F079999-23F7-4140-8FAA-9823E554D49B}" destId="{71304EE7-AEAB-4B11-8698-B10181EAEB4C}" srcOrd="7" destOrd="0" presId="urn:microsoft.com/office/officeart/2005/8/layout/hProcess9"/>
    <dgm:cxn modelId="{BB61633A-C377-4487-A182-5F3BEB0D4E4B}" type="presParOf" srcId="{8F079999-23F7-4140-8FAA-9823E554D49B}" destId="{142C759F-3688-4319-BD61-3F11EB2DC2CD}" srcOrd="8" destOrd="0" presId="urn:microsoft.com/office/officeart/2005/8/layout/hProcess9"/>
    <dgm:cxn modelId="{2981A9AB-E0ED-4103-9DAF-910E7159EE50}" type="presParOf" srcId="{8F079999-23F7-4140-8FAA-9823E554D49B}" destId="{149A01D0-E627-488C-86EA-EE2FD21A472F}" srcOrd="9" destOrd="0" presId="urn:microsoft.com/office/officeart/2005/8/layout/hProcess9"/>
    <dgm:cxn modelId="{9DC8C624-A74E-4AD8-915F-D640B5F88C49}" type="presParOf" srcId="{8F079999-23F7-4140-8FAA-9823E554D49B}" destId="{B3DA3A97-BC24-4E87-A0D5-8653A7A9F4A4}" srcOrd="10" destOrd="0" presId="urn:microsoft.com/office/officeart/2005/8/layout/hProcess9"/>
    <dgm:cxn modelId="{9B9A8507-D2AA-44EF-A3AE-74633F09FAE1}" type="presParOf" srcId="{8F079999-23F7-4140-8FAA-9823E554D49B}" destId="{0BE24F9B-72C8-481F-99D0-7E4A08CB26AA}" srcOrd="11" destOrd="0" presId="urn:microsoft.com/office/officeart/2005/8/layout/hProcess9"/>
    <dgm:cxn modelId="{37E80B35-AB46-4148-8C7C-51DEAEF14424}" type="presParOf" srcId="{8F079999-23F7-4140-8FAA-9823E554D49B}" destId="{42C93FE7-5CEE-45ED-91CB-9A1876DF92D2}" srcOrd="12" destOrd="0" presId="urn:microsoft.com/office/officeart/2005/8/layout/hProcess9"/>
    <dgm:cxn modelId="{D7B47EAF-D3D3-4718-861E-F25C6AA96CAA}" type="presParOf" srcId="{8F079999-23F7-4140-8FAA-9823E554D49B}" destId="{5BBFC54A-F43E-4F59-B5CA-EFEDC5194D00}" srcOrd="13" destOrd="0" presId="urn:microsoft.com/office/officeart/2005/8/layout/hProcess9"/>
    <dgm:cxn modelId="{120BB90D-5539-4EF2-8387-D9904336C723}" type="presParOf" srcId="{8F079999-23F7-4140-8FAA-9823E554D49B}" destId="{9D26D008-2B47-4652-B592-F4C7E33F8FDA}" srcOrd="14"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B7432C-2FED-4317-8AB4-47B9AB0CA12D}" type="doc">
      <dgm:prSet loTypeId="urn:microsoft.com/office/officeart/2005/8/layout/process2" loCatId="process" qsTypeId="urn:microsoft.com/office/officeart/2005/8/quickstyle/simple4" qsCatId="simple" csTypeId="urn:microsoft.com/office/officeart/2005/8/colors/colorful2" csCatId="colorful" phldr="1"/>
      <dgm:spPr/>
    </dgm:pt>
    <dgm:pt modelId="{073BFA84-8C52-4750-B3BE-758F46A30CF4}">
      <dgm:prSet phldrT="[Text]" custT="1"/>
      <dgm:spPr/>
      <dgm:t>
        <a:bodyPr/>
        <a:lstStyle/>
        <a:p>
          <a:r>
            <a:rPr lang="en-US" sz="1000" b="1" dirty="0" smtClean="0">
              <a:solidFill>
                <a:schemeClr val="tx1"/>
              </a:solidFill>
            </a:rPr>
            <a:t>Preparation </a:t>
          </a:r>
          <a:r>
            <a:rPr lang="en-US" sz="1000" b="1" i="1" dirty="0" smtClean="0">
              <a:solidFill>
                <a:schemeClr val="tx1"/>
              </a:solidFill>
            </a:rPr>
            <a:t>(piecewise continuous</a:t>
          </a:r>
          <a:r>
            <a:rPr lang="en-US" sz="1000" b="1" dirty="0" smtClean="0">
              <a:solidFill>
                <a:schemeClr val="tx1"/>
              </a:solidFill>
            </a:rPr>
            <a:t>)</a:t>
          </a:r>
          <a:endParaRPr lang="en-GB" sz="1000" b="1" dirty="0">
            <a:solidFill>
              <a:schemeClr val="tx1"/>
            </a:solidFill>
          </a:endParaRPr>
        </a:p>
      </dgm:t>
    </dgm:pt>
    <dgm:pt modelId="{7B0FBF41-CB64-4ADF-89A7-B3CE3B7A61F4}" type="parTrans" cxnId="{D2754C9D-ADC7-4FFE-BC50-DDAEF0BA5AF3}">
      <dgm:prSet/>
      <dgm:spPr/>
      <dgm:t>
        <a:bodyPr/>
        <a:lstStyle/>
        <a:p>
          <a:endParaRPr lang="en-GB">
            <a:solidFill>
              <a:schemeClr val="accent1">
                <a:lumMod val="50000"/>
              </a:schemeClr>
            </a:solidFill>
          </a:endParaRPr>
        </a:p>
      </dgm:t>
    </dgm:pt>
    <dgm:pt modelId="{41C5A161-2879-445D-AF62-0E71B4B9B542}" type="sibTrans" cxnId="{D2754C9D-ADC7-4FFE-BC50-DDAEF0BA5AF3}">
      <dgm:prSet/>
      <dgm:spPr/>
      <dgm:t>
        <a:bodyPr/>
        <a:lstStyle/>
        <a:p>
          <a:endParaRPr lang="en-GB">
            <a:solidFill>
              <a:schemeClr val="accent1">
                <a:lumMod val="50000"/>
              </a:schemeClr>
            </a:solidFill>
          </a:endParaRPr>
        </a:p>
      </dgm:t>
    </dgm:pt>
    <dgm:pt modelId="{93123295-3C82-43F6-8497-A21FAE0FFF96}">
      <dgm:prSet phldrT="[Text]" custT="1"/>
      <dgm:spPr/>
      <dgm:t>
        <a:bodyPr/>
        <a:lstStyle/>
        <a:p>
          <a:r>
            <a:rPr lang="en-US" sz="1000" b="1" dirty="0" smtClean="0">
              <a:solidFill>
                <a:schemeClr val="tx1"/>
              </a:solidFill>
            </a:rPr>
            <a:t>Data collection and Verification (continuous)</a:t>
          </a:r>
          <a:endParaRPr lang="en-GB" sz="1000" b="1" dirty="0">
            <a:solidFill>
              <a:schemeClr val="tx1"/>
            </a:solidFill>
          </a:endParaRPr>
        </a:p>
      </dgm:t>
    </dgm:pt>
    <dgm:pt modelId="{DA3CD908-554B-4006-B76F-9F936EA314EF}" type="parTrans" cxnId="{F05A705E-96F5-4750-9D24-83F682B9FABD}">
      <dgm:prSet/>
      <dgm:spPr/>
      <dgm:t>
        <a:bodyPr/>
        <a:lstStyle/>
        <a:p>
          <a:endParaRPr lang="en-GB">
            <a:solidFill>
              <a:schemeClr val="accent1">
                <a:lumMod val="50000"/>
              </a:schemeClr>
            </a:solidFill>
          </a:endParaRPr>
        </a:p>
      </dgm:t>
    </dgm:pt>
    <dgm:pt modelId="{BA71D535-4336-4583-86F8-FF70C7B47DCB}" type="sibTrans" cxnId="{F05A705E-96F5-4750-9D24-83F682B9FABD}">
      <dgm:prSet/>
      <dgm:spPr/>
      <dgm:t>
        <a:bodyPr/>
        <a:lstStyle/>
        <a:p>
          <a:endParaRPr lang="en-GB">
            <a:solidFill>
              <a:schemeClr val="accent1">
                <a:lumMod val="50000"/>
              </a:schemeClr>
            </a:solidFill>
          </a:endParaRPr>
        </a:p>
      </dgm:t>
    </dgm:pt>
    <dgm:pt modelId="{E0C4E632-70CA-4443-8E6E-E44D42004712}">
      <dgm:prSet phldrT="[Text]" custT="1"/>
      <dgm:spPr/>
      <dgm:t>
        <a:bodyPr/>
        <a:lstStyle/>
        <a:p>
          <a:r>
            <a:rPr lang="en-US" sz="1000" b="1" dirty="0" smtClean="0">
              <a:solidFill>
                <a:schemeClr val="tx1"/>
              </a:solidFill>
            </a:rPr>
            <a:t>Analysis and Reporting (annually)</a:t>
          </a:r>
          <a:endParaRPr lang="en-GB" sz="1000" b="1" dirty="0">
            <a:solidFill>
              <a:schemeClr val="tx1"/>
            </a:solidFill>
          </a:endParaRPr>
        </a:p>
      </dgm:t>
    </dgm:pt>
    <dgm:pt modelId="{517964BA-6F11-4578-8BD0-C30A3755F765}" type="parTrans" cxnId="{8701B45C-5D65-4196-881B-A9D1776C118E}">
      <dgm:prSet/>
      <dgm:spPr/>
      <dgm:t>
        <a:bodyPr/>
        <a:lstStyle/>
        <a:p>
          <a:endParaRPr lang="en-GB">
            <a:solidFill>
              <a:schemeClr val="accent1">
                <a:lumMod val="50000"/>
              </a:schemeClr>
            </a:solidFill>
          </a:endParaRPr>
        </a:p>
      </dgm:t>
    </dgm:pt>
    <dgm:pt modelId="{3F5209DE-DED7-47D2-9168-E5ADCD870EEF}" type="sibTrans" cxnId="{8701B45C-5D65-4196-881B-A9D1776C118E}">
      <dgm:prSet/>
      <dgm:spPr/>
      <dgm:t>
        <a:bodyPr/>
        <a:lstStyle/>
        <a:p>
          <a:endParaRPr lang="en-GB">
            <a:solidFill>
              <a:schemeClr val="accent1">
                <a:lumMod val="50000"/>
              </a:schemeClr>
            </a:solidFill>
          </a:endParaRPr>
        </a:p>
      </dgm:t>
    </dgm:pt>
    <dgm:pt modelId="{B12FDCF9-8C75-4616-8D0C-E5819007D580}" type="pres">
      <dgm:prSet presAssocID="{ABB7432C-2FED-4317-8AB4-47B9AB0CA12D}" presName="linearFlow" presStyleCnt="0">
        <dgm:presLayoutVars>
          <dgm:resizeHandles val="exact"/>
        </dgm:presLayoutVars>
      </dgm:prSet>
      <dgm:spPr/>
    </dgm:pt>
    <dgm:pt modelId="{E2EA658F-C2E6-4887-B43E-CD606371A618}" type="pres">
      <dgm:prSet presAssocID="{073BFA84-8C52-4750-B3BE-758F46A30CF4}" presName="node" presStyleLbl="node1" presStyleIdx="0" presStyleCnt="3" custScaleX="116945" custScaleY="215683" custLinFactY="100000" custLinFactNeighborY="103367">
        <dgm:presLayoutVars>
          <dgm:bulletEnabled val="1"/>
        </dgm:presLayoutVars>
      </dgm:prSet>
      <dgm:spPr/>
      <dgm:t>
        <a:bodyPr/>
        <a:lstStyle/>
        <a:p>
          <a:endParaRPr lang="en-GB"/>
        </a:p>
      </dgm:t>
    </dgm:pt>
    <dgm:pt modelId="{899F48CB-D340-4D81-97E4-7B8855D71F58}" type="pres">
      <dgm:prSet presAssocID="{41C5A161-2879-445D-AF62-0E71B4B9B542}" presName="sibTrans" presStyleLbl="sibTrans2D1" presStyleIdx="0" presStyleCnt="2" custLinFactNeighborY="68961"/>
      <dgm:spPr/>
      <dgm:t>
        <a:bodyPr/>
        <a:lstStyle/>
        <a:p>
          <a:endParaRPr lang="en-GB"/>
        </a:p>
      </dgm:t>
    </dgm:pt>
    <dgm:pt modelId="{F095F7BE-7B87-44F8-8CFB-86D9CED22C14}" type="pres">
      <dgm:prSet presAssocID="{41C5A161-2879-445D-AF62-0E71B4B9B542}" presName="connectorText" presStyleLbl="sibTrans2D1" presStyleIdx="0" presStyleCnt="2"/>
      <dgm:spPr/>
      <dgm:t>
        <a:bodyPr/>
        <a:lstStyle/>
        <a:p>
          <a:endParaRPr lang="en-GB"/>
        </a:p>
      </dgm:t>
    </dgm:pt>
    <dgm:pt modelId="{CA917CD8-8B5C-4488-ADA2-7912C27A051F}" type="pres">
      <dgm:prSet presAssocID="{93123295-3C82-43F6-8497-A21FAE0FFF96}" presName="node" presStyleLbl="node1" presStyleIdx="1" presStyleCnt="3" custScaleX="116945" custScaleY="447345" custLinFactY="15315" custLinFactNeighborY="100000">
        <dgm:presLayoutVars>
          <dgm:bulletEnabled val="1"/>
        </dgm:presLayoutVars>
      </dgm:prSet>
      <dgm:spPr/>
      <dgm:t>
        <a:bodyPr/>
        <a:lstStyle/>
        <a:p>
          <a:endParaRPr lang="en-GB"/>
        </a:p>
      </dgm:t>
    </dgm:pt>
    <dgm:pt modelId="{287D9C14-9EBF-49D9-8CF6-69099952107F}" type="pres">
      <dgm:prSet presAssocID="{BA71D535-4336-4583-86F8-FF70C7B47DCB}" presName="sibTrans" presStyleLbl="sibTrans2D1" presStyleIdx="1" presStyleCnt="2" custLinFactNeighborY="61175"/>
      <dgm:spPr/>
      <dgm:t>
        <a:bodyPr/>
        <a:lstStyle/>
        <a:p>
          <a:endParaRPr lang="en-GB"/>
        </a:p>
      </dgm:t>
    </dgm:pt>
    <dgm:pt modelId="{AECD14FF-68FE-4A0F-8741-B1D30441FA2A}" type="pres">
      <dgm:prSet presAssocID="{BA71D535-4336-4583-86F8-FF70C7B47DCB}" presName="connectorText" presStyleLbl="sibTrans2D1" presStyleIdx="1" presStyleCnt="2"/>
      <dgm:spPr/>
      <dgm:t>
        <a:bodyPr/>
        <a:lstStyle/>
        <a:p>
          <a:endParaRPr lang="en-GB"/>
        </a:p>
      </dgm:t>
    </dgm:pt>
    <dgm:pt modelId="{BEDAE43D-E7A4-4859-86E8-968C9537682C}" type="pres">
      <dgm:prSet presAssocID="{E0C4E632-70CA-4443-8E6E-E44D42004712}" presName="node" presStyleLbl="node1" presStyleIdx="2" presStyleCnt="3" custScaleX="116945" custScaleY="340940" custLinFactNeighborY="-32459">
        <dgm:presLayoutVars>
          <dgm:bulletEnabled val="1"/>
        </dgm:presLayoutVars>
      </dgm:prSet>
      <dgm:spPr/>
      <dgm:t>
        <a:bodyPr/>
        <a:lstStyle/>
        <a:p>
          <a:endParaRPr lang="en-GB"/>
        </a:p>
      </dgm:t>
    </dgm:pt>
  </dgm:ptLst>
  <dgm:cxnLst>
    <dgm:cxn modelId="{262F7AED-96E8-424A-80A9-12575567BB7C}" type="presOf" srcId="{E0C4E632-70CA-4443-8E6E-E44D42004712}" destId="{BEDAE43D-E7A4-4859-86E8-968C9537682C}" srcOrd="0" destOrd="0" presId="urn:microsoft.com/office/officeart/2005/8/layout/process2"/>
    <dgm:cxn modelId="{3C6C8AA7-7AD7-4E63-AA2A-47884A2056C2}" type="presOf" srcId="{41C5A161-2879-445D-AF62-0E71B4B9B542}" destId="{F095F7BE-7B87-44F8-8CFB-86D9CED22C14}" srcOrd="1" destOrd="0" presId="urn:microsoft.com/office/officeart/2005/8/layout/process2"/>
    <dgm:cxn modelId="{28A8E833-E583-4166-9C42-66A285E877DE}" type="presOf" srcId="{073BFA84-8C52-4750-B3BE-758F46A30CF4}" destId="{E2EA658F-C2E6-4887-B43E-CD606371A618}" srcOrd="0" destOrd="0" presId="urn:microsoft.com/office/officeart/2005/8/layout/process2"/>
    <dgm:cxn modelId="{F05A705E-96F5-4750-9D24-83F682B9FABD}" srcId="{ABB7432C-2FED-4317-8AB4-47B9AB0CA12D}" destId="{93123295-3C82-43F6-8497-A21FAE0FFF96}" srcOrd="1" destOrd="0" parTransId="{DA3CD908-554B-4006-B76F-9F936EA314EF}" sibTransId="{BA71D535-4336-4583-86F8-FF70C7B47DCB}"/>
    <dgm:cxn modelId="{1B8260B1-7E2D-47EA-9BC7-FBB06625664A}" type="presOf" srcId="{ABB7432C-2FED-4317-8AB4-47B9AB0CA12D}" destId="{B12FDCF9-8C75-4616-8D0C-E5819007D580}" srcOrd="0" destOrd="0" presId="urn:microsoft.com/office/officeart/2005/8/layout/process2"/>
    <dgm:cxn modelId="{EBDC6B7F-84AA-44AD-B444-BE33D4629837}" type="presOf" srcId="{93123295-3C82-43F6-8497-A21FAE0FFF96}" destId="{CA917CD8-8B5C-4488-ADA2-7912C27A051F}" srcOrd="0" destOrd="0" presId="urn:microsoft.com/office/officeart/2005/8/layout/process2"/>
    <dgm:cxn modelId="{E79A45C6-5CB9-4384-85E4-702D5C7C0088}" type="presOf" srcId="{41C5A161-2879-445D-AF62-0E71B4B9B542}" destId="{899F48CB-D340-4D81-97E4-7B8855D71F58}" srcOrd="0" destOrd="0" presId="urn:microsoft.com/office/officeart/2005/8/layout/process2"/>
    <dgm:cxn modelId="{8701B45C-5D65-4196-881B-A9D1776C118E}" srcId="{ABB7432C-2FED-4317-8AB4-47B9AB0CA12D}" destId="{E0C4E632-70CA-4443-8E6E-E44D42004712}" srcOrd="2" destOrd="0" parTransId="{517964BA-6F11-4578-8BD0-C30A3755F765}" sibTransId="{3F5209DE-DED7-47D2-9168-E5ADCD870EEF}"/>
    <dgm:cxn modelId="{D2754C9D-ADC7-4FFE-BC50-DDAEF0BA5AF3}" srcId="{ABB7432C-2FED-4317-8AB4-47B9AB0CA12D}" destId="{073BFA84-8C52-4750-B3BE-758F46A30CF4}" srcOrd="0" destOrd="0" parTransId="{7B0FBF41-CB64-4ADF-89A7-B3CE3B7A61F4}" sibTransId="{41C5A161-2879-445D-AF62-0E71B4B9B542}"/>
    <dgm:cxn modelId="{EA2E21CB-7D45-4BAD-88FF-3B1AC7B35E8F}" type="presOf" srcId="{BA71D535-4336-4583-86F8-FF70C7B47DCB}" destId="{287D9C14-9EBF-49D9-8CF6-69099952107F}" srcOrd="0" destOrd="0" presId="urn:microsoft.com/office/officeart/2005/8/layout/process2"/>
    <dgm:cxn modelId="{AA843C04-CF88-4032-95E9-62AC769E2460}" type="presOf" srcId="{BA71D535-4336-4583-86F8-FF70C7B47DCB}" destId="{AECD14FF-68FE-4A0F-8741-B1D30441FA2A}" srcOrd="1" destOrd="0" presId="urn:microsoft.com/office/officeart/2005/8/layout/process2"/>
    <dgm:cxn modelId="{0A99C10F-E12A-4004-89EC-921FFABA31D0}" type="presParOf" srcId="{B12FDCF9-8C75-4616-8D0C-E5819007D580}" destId="{E2EA658F-C2E6-4887-B43E-CD606371A618}" srcOrd="0" destOrd="0" presId="urn:microsoft.com/office/officeart/2005/8/layout/process2"/>
    <dgm:cxn modelId="{80DBE1D0-6731-4968-9C1E-AC8CED0DA152}" type="presParOf" srcId="{B12FDCF9-8C75-4616-8D0C-E5819007D580}" destId="{899F48CB-D340-4D81-97E4-7B8855D71F58}" srcOrd="1" destOrd="0" presId="urn:microsoft.com/office/officeart/2005/8/layout/process2"/>
    <dgm:cxn modelId="{05CD97B2-38A6-4296-A1F5-E971A8C0545A}" type="presParOf" srcId="{899F48CB-D340-4D81-97E4-7B8855D71F58}" destId="{F095F7BE-7B87-44F8-8CFB-86D9CED22C14}" srcOrd="0" destOrd="0" presId="urn:microsoft.com/office/officeart/2005/8/layout/process2"/>
    <dgm:cxn modelId="{91CF4C08-EE55-4DD7-AF05-904D9ED2B01E}" type="presParOf" srcId="{B12FDCF9-8C75-4616-8D0C-E5819007D580}" destId="{CA917CD8-8B5C-4488-ADA2-7912C27A051F}" srcOrd="2" destOrd="0" presId="urn:microsoft.com/office/officeart/2005/8/layout/process2"/>
    <dgm:cxn modelId="{FFEC112F-9E00-467C-8993-DE50C73E8AB5}" type="presParOf" srcId="{B12FDCF9-8C75-4616-8D0C-E5819007D580}" destId="{287D9C14-9EBF-49D9-8CF6-69099952107F}" srcOrd="3" destOrd="0" presId="urn:microsoft.com/office/officeart/2005/8/layout/process2"/>
    <dgm:cxn modelId="{51535437-6F29-448F-BAED-CBE2A18DCE13}" type="presParOf" srcId="{287D9C14-9EBF-49D9-8CF6-69099952107F}" destId="{AECD14FF-68FE-4A0F-8741-B1D30441FA2A}" srcOrd="0" destOrd="0" presId="urn:microsoft.com/office/officeart/2005/8/layout/process2"/>
    <dgm:cxn modelId="{F159B1E8-A9E4-4197-91A5-396D6958C1B2}" type="presParOf" srcId="{B12FDCF9-8C75-4616-8D0C-E5819007D580}" destId="{BEDAE43D-E7A4-4859-86E8-968C9537682C}" srcOrd="4" destOrd="0" presId="urn:microsoft.com/office/officeart/2005/8/layout/process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A7D54-93DF-4825-BBAE-F18086080926}">
      <dsp:nvSpPr>
        <dsp:cNvPr id="0" name=""/>
        <dsp:cNvSpPr/>
      </dsp:nvSpPr>
      <dsp:spPr>
        <a:xfrm>
          <a:off x="2413928" y="470185"/>
          <a:ext cx="2975601" cy="1062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dirty="0" smtClean="0">
              <a:latin typeface="+mn-lt"/>
              <a:ea typeface="+mn-ea"/>
              <a:cs typeface="+mn-cs"/>
            </a:rPr>
            <a:t>Action Plan &amp; Creation of conditions to deliver CDRs</a:t>
          </a:r>
          <a:endParaRPr lang="en-GB" sz="2000" b="0" kern="1200" dirty="0">
            <a:latin typeface="+mn-lt"/>
          </a:endParaRPr>
        </a:p>
      </dsp:txBody>
      <dsp:txXfrm>
        <a:off x="2413928" y="470185"/>
        <a:ext cx="2975601" cy="1062055"/>
      </dsp:txXfrm>
    </dsp:sp>
    <dsp:sp modelId="{4F1AC640-BDAF-4265-9C03-6E860D5ABA45}">
      <dsp:nvSpPr>
        <dsp:cNvPr id="0" name=""/>
        <dsp:cNvSpPr/>
      </dsp:nvSpPr>
      <dsp:spPr>
        <a:xfrm>
          <a:off x="1569758" y="625622"/>
          <a:ext cx="4063321" cy="4037904"/>
        </a:xfrm>
        <a:prstGeom prst="circularArrow">
          <a:avLst>
            <a:gd name="adj1" fmla="val 8238"/>
            <a:gd name="adj2" fmla="val 575255"/>
            <a:gd name="adj3" fmla="val 755678"/>
            <a:gd name="adj4" fmla="val 18572398"/>
            <a:gd name="adj5" fmla="val 9611"/>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C1ED992-A0C4-4776-A5A6-1EB60CEC4C55}">
      <dsp:nvSpPr>
        <dsp:cNvPr id="0" name=""/>
        <dsp:cNvSpPr/>
      </dsp:nvSpPr>
      <dsp:spPr>
        <a:xfrm>
          <a:off x="3304825" y="3322226"/>
          <a:ext cx="2227902" cy="743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en-US" sz="2000" b="0" kern="1200" dirty="0" smtClean="0">
              <a:latin typeface="+mn-lt"/>
              <a:ea typeface="+mn-ea"/>
              <a:cs typeface="+mn-cs"/>
            </a:rPr>
            <a:t>ECV Inventory</a:t>
          </a:r>
        </a:p>
      </dsp:txBody>
      <dsp:txXfrm>
        <a:off x="3304825" y="3322226"/>
        <a:ext cx="2227902" cy="743339"/>
      </dsp:txXfrm>
    </dsp:sp>
    <dsp:sp modelId="{23DB80F0-C87D-4EAD-8571-3526192F68F2}">
      <dsp:nvSpPr>
        <dsp:cNvPr id="0" name=""/>
        <dsp:cNvSpPr/>
      </dsp:nvSpPr>
      <dsp:spPr>
        <a:xfrm>
          <a:off x="2045963" y="1022491"/>
          <a:ext cx="3793596" cy="3793596"/>
        </a:xfrm>
        <a:prstGeom prst="circularArrow">
          <a:avLst>
            <a:gd name="adj1" fmla="val 8238"/>
            <a:gd name="adj2" fmla="val 575255"/>
            <a:gd name="adj3" fmla="val 8500580"/>
            <a:gd name="adj4" fmla="val 5605057"/>
            <a:gd name="adj5" fmla="val 9611"/>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C6351DA-5995-4C4B-8635-4AF24C0F7FEF}">
      <dsp:nvSpPr>
        <dsp:cNvPr id="0" name=""/>
        <dsp:cNvSpPr/>
      </dsp:nvSpPr>
      <dsp:spPr>
        <a:xfrm>
          <a:off x="793550" y="2327803"/>
          <a:ext cx="2284253" cy="931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en-US" sz="2000" b="0" kern="1200" dirty="0" smtClean="0">
              <a:latin typeface="+mn-lt"/>
              <a:ea typeface="+mn-ea"/>
              <a:cs typeface="+mn-cs"/>
            </a:rPr>
            <a:t>Gap Analysis &amp; Recommendations</a:t>
          </a:r>
        </a:p>
      </dsp:txBody>
      <dsp:txXfrm>
        <a:off x="793550" y="2327803"/>
        <a:ext cx="2284253" cy="931466"/>
      </dsp:txXfrm>
    </dsp:sp>
    <dsp:sp modelId="{982D81E8-124D-4DCD-9C24-545486E34456}">
      <dsp:nvSpPr>
        <dsp:cNvPr id="0" name=""/>
        <dsp:cNvSpPr/>
      </dsp:nvSpPr>
      <dsp:spPr>
        <a:xfrm>
          <a:off x="1362886" y="119518"/>
          <a:ext cx="3793596" cy="3793596"/>
        </a:xfrm>
        <a:prstGeom prst="circularArrow">
          <a:avLst>
            <a:gd name="adj1" fmla="val 8238"/>
            <a:gd name="adj2" fmla="val 575255"/>
            <a:gd name="adj3" fmla="val 13644425"/>
            <a:gd name="adj4" fmla="val 10081211"/>
            <a:gd name="adj5" fmla="val 9611"/>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39327-95CB-4EBA-81EA-B24A8F9EDFE6}">
      <dsp:nvSpPr>
        <dsp:cNvPr id="0" name=""/>
        <dsp:cNvSpPr/>
      </dsp:nvSpPr>
      <dsp:spPr>
        <a:xfrm>
          <a:off x="-115061" y="0"/>
          <a:ext cx="6171200" cy="586104"/>
        </a:xfrm>
        <a:prstGeom prst="roundRect">
          <a:avLst>
            <a:gd name="adj" fmla="val 10000"/>
          </a:avLst>
        </a:prstGeom>
        <a:solidFill>
          <a:schemeClr val="accent2">
            <a:lumMod val="75000"/>
          </a:schemeClr>
        </a:solidFill>
        <a:ln>
          <a:noFill/>
        </a:ln>
        <a:effectLst>
          <a:outerShdw blurRad="38100" dist="20000" dir="5400000" rotWithShape="0">
            <a:srgbClr val="000000">
              <a:alpha val="38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kern="1200" dirty="0" smtClean="0">
              <a:solidFill>
                <a:schemeClr val="bg1"/>
              </a:solidFill>
            </a:rPr>
            <a:t>Update of web interface (Responders, Admin, GA Experts), development of new tools (all users, statistical outputs, reporting)</a:t>
          </a:r>
          <a:endParaRPr lang="en-GB" sz="1000" b="0" kern="1200" dirty="0">
            <a:solidFill>
              <a:schemeClr val="bg1"/>
            </a:solidFill>
          </a:endParaRPr>
        </a:p>
      </dsp:txBody>
      <dsp:txXfrm>
        <a:off x="-97895" y="17166"/>
        <a:ext cx="5416445" cy="551772"/>
      </dsp:txXfrm>
    </dsp:sp>
    <dsp:sp modelId="{EBCB619E-41B9-4774-8B3A-EDD73FE540CA}">
      <dsp:nvSpPr>
        <dsp:cNvPr id="0" name=""/>
        <dsp:cNvSpPr/>
      </dsp:nvSpPr>
      <dsp:spPr>
        <a:xfrm>
          <a:off x="933214" y="667507"/>
          <a:ext cx="6445097" cy="586104"/>
        </a:xfrm>
        <a:prstGeom prst="roundRect">
          <a:avLst>
            <a:gd name="adj" fmla="val 10000"/>
          </a:avLst>
        </a:prstGeom>
        <a:gradFill rotWithShape="0">
          <a:gsLst>
            <a:gs pos="0">
              <a:schemeClr val="accent2">
                <a:hueOff val="1170380"/>
                <a:satOff val="-1460"/>
                <a:lumOff val="343"/>
                <a:alphaOff val="0"/>
                <a:tint val="100000"/>
                <a:shade val="100000"/>
                <a:satMod val="129999"/>
              </a:schemeClr>
            </a:gs>
            <a:gs pos="100000">
              <a:schemeClr val="accent2">
                <a:hueOff val="1170380"/>
                <a:satOff val="-1460"/>
                <a:lumOff val="343"/>
                <a:alphaOff val="0"/>
                <a:tint val="50000"/>
                <a:shade val="100000"/>
                <a:satMod val="350000"/>
              </a:schemeClr>
            </a:gs>
          </a:gsLst>
          <a:lin ang="16200000" scaled="0"/>
        </a:gradFill>
        <a:ln>
          <a:noFill/>
        </a:ln>
        <a:effectLst>
          <a:outerShdw blurRad="38100" dist="20000" dir="5400000" rotWithShape="0">
            <a:srgbClr val="000000">
              <a:alpha val="38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kern="1200" dirty="0" smtClean="0">
              <a:solidFill>
                <a:schemeClr val="tx2">
                  <a:lumMod val="50000"/>
                </a:schemeClr>
              </a:solidFill>
            </a:rPr>
            <a:t>Registration of new Responders and population of the database: update of pre-existing entries (contacts, URLs, deletion of obsolete/redundant content – e.g. new approach to ICDR-like data records, conversion </a:t>
          </a:r>
          <a:r>
            <a:rPr lang="en-US" sz="1000" b="0" i="1" kern="1200" dirty="0" smtClean="0">
              <a:solidFill>
                <a:schemeClr val="tx2">
                  <a:lumMod val="50000"/>
                </a:schemeClr>
              </a:solidFill>
            </a:rPr>
            <a:t>planned &gt; existing)</a:t>
          </a:r>
          <a:r>
            <a:rPr lang="en-US" sz="1000" b="0" i="0" kern="1200" dirty="0" smtClean="0">
              <a:solidFill>
                <a:schemeClr val="tx2">
                  <a:lumMod val="50000"/>
                </a:schemeClr>
              </a:solidFill>
            </a:rPr>
            <a:t> </a:t>
          </a:r>
          <a:r>
            <a:rPr lang="en-US" sz="1000" b="0" kern="1200" dirty="0" smtClean="0">
              <a:solidFill>
                <a:schemeClr val="tx2">
                  <a:lumMod val="50000"/>
                </a:schemeClr>
              </a:solidFill>
            </a:rPr>
            <a:t>+ input of new entries</a:t>
          </a:r>
          <a:endParaRPr lang="en-GB" sz="1000" b="0" kern="1200" dirty="0">
            <a:solidFill>
              <a:schemeClr val="tx2">
                <a:lumMod val="50000"/>
              </a:schemeClr>
            </a:solidFill>
          </a:endParaRPr>
        </a:p>
      </dsp:txBody>
      <dsp:txXfrm>
        <a:off x="950380" y="684673"/>
        <a:ext cx="5499534" cy="551772"/>
      </dsp:txXfrm>
    </dsp:sp>
    <dsp:sp modelId="{18F39C9F-4EA8-4F6D-990D-E1C8D5E3AB24}">
      <dsp:nvSpPr>
        <dsp:cNvPr id="0" name=""/>
        <dsp:cNvSpPr/>
      </dsp:nvSpPr>
      <dsp:spPr>
        <a:xfrm>
          <a:off x="4338515" y="1335015"/>
          <a:ext cx="3049364" cy="586104"/>
        </a:xfrm>
        <a:prstGeom prst="roundRect">
          <a:avLst>
            <a:gd name="adj" fmla="val 10000"/>
          </a:avLst>
        </a:prstGeom>
        <a:gradFill rotWithShape="0">
          <a:gsLst>
            <a:gs pos="0">
              <a:schemeClr val="accent2">
                <a:hueOff val="2340759"/>
                <a:satOff val="-2919"/>
                <a:lumOff val="686"/>
                <a:alphaOff val="0"/>
                <a:tint val="100000"/>
                <a:shade val="100000"/>
                <a:satMod val="129999"/>
              </a:schemeClr>
            </a:gs>
            <a:gs pos="100000">
              <a:schemeClr val="accent2">
                <a:hueOff val="2340759"/>
                <a:satOff val="-2919"/>
                <a:lumOff val="686"/>
                <a:alphaOff val="0"/>
                <a:tint val="50000"/>
                <a:shade val="100000"/>
                <a:satMod val="350000"/>
              </a:schemeClr>
            </a:gs>
          </a:gsLst>
          <a:lin ang="16200000" scaled="0"/>
        </a:gradFill>
        <a:ln>
          <a:noFill/>
        </a:ln>
        <a:effectLst>
          <a:outerShdw blurRad="38100" dist="20000" dir="5400000" rotWithShape="0">
            <a:srgbClr val="000000">
              <a:alpha val="38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kern="1200" dirty="0" smtClean="0">
              <a:solidFill>
                <a:schemeClr val="tx2">
                  <a:lumMod val="50000"/>
                </a:schemeClr>
              </a:solidFill>
            </a:rPr>
            <a:t>Verification of submitted contents for completeness and consistency, in preparation for publication and Gap Analysis</a:t>
          </a:r>
          <a:endParaRPr lang="en-GB" sz="1000" b="0" kern="1200" dirty="0">
            <a:solidFill>
              <a:schemeClr val="tx2">
                <a:lumMod val="50000"/>
              </a:schemeClr>
            </a:solidFill>
          </a:endParaRPr>
        </a:p>
      </dsp:txBody>
      <dsp:txXfrm>
        <a:off x="4355681" y="1352181"/>
        <a:ext cx="2583902" cy="551772"/>
      </dsp:txXfrm>
    </dsp:sp>
    <dsp:sp modelId="{AF7920E0-A730-4E73-B756-BC328F1F7FA6}">
      <dsp:nvSpPr>
        <dsp:cNvPr id="0" name=""/>
        <dsp:cNvSpPr/>
      </dsp:nvSpPr>
      <dsp:spPr>
        <a:xfrm>
          <a:off x="5585561" y="2002523"/>
          <a:ext cx="1226256" cy="586104"/>
        </a:xfrm>
        <a:prstGeom prst="roundRect">
          <a:avLst>
            <a:gd name="adj" fmla="val 10000"/>
          </a:avLst>
        </a:prstGeom>
        <a:gradFill rotWithShape="0">
          <a:gsLst>
            <a:gs pos="0">
              <a:schemeClr val="accent2">
                <a:hueOff val="3511139"/>
                <a:satOff val="-4379"/>
                <a:lumOff val="1030"/>
                <a:alphaOff val="0"/>
                <a:tint val="100000"/>
                <a:shade val="100000"/>
                <a:satMod val="129999"/>
              </a:schemeClr>
            </a:gs>
            <a:gs pos="100000">
              <a:schemeClr val="accent2">
                <a:hueOff val="3511139"/>
                <a:satOff val="-4379"/>
                <a:lumOff val="1030"/>
                <a:alphaOff val="0"/>
                <a:tint val="50000"/>
                <a:shade val="100000"/>
                <a:satMod val="350000"/>
              </a:schemeClr>
            </a:gs>
          </a:gsLst>
          <a:lin ang="16200000" scaled="0"/>
        </a:gradFill>
        <a:ln>
          <a:noFill/>
        </a:ln>
        <a:effectLst>
          <a:outerShdw blurRad="38100" dist="20000" dir="5400000" rotWithShape="0">
            <a:srgbClr val="000000">
              <a:alpha val="38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kern="1200" dirty="0" smtClean="0">
              <a:solidFill>
                <a:schemeClr val="tx2">
                  <a:lumMod val="50000"/>
                </a:schemeClr>
              </a:solidFill>
            </a:rPr>
            <a:t>2019 Gap Analysis</a:t>
          </a:r>
          <a:endParaRPr lang="en-GB" sz="1000" b="0" kern="1200" dirty="0">
            <a:solidFill>
              <a:schemeClr val="tx2">
                <a:lumMod val="50000"/>
              </a:schemeClr>
            </a:solidFill>
          </a:endParaRPr>
        </a:p>
      </dsp:txBody>
      <dsp:txXfrm>
        <a:off x="5602727" y="2019689"/>
        <a:ext cx="1018551" cy="551772"/>
      </dsp:txXfrm>
    </dsp:sp>
    <dsp:sp modelId="{9BB4A356-44DF-4DC8-908B-914769EDF973}">
      <dsp:nvSpPr>
        <dsp:cNvPr id="0" name=""/>
        <dsp:cNvSpPr/>
      </dsp:nvSpPr>
      <dsp:spPr>
        <a:xfrm>
          <a:off x="6379786" y="2670031"/>
          <a:ext cx="890394" cy="586104"/>
        </a:xfrm>
        <a:prstGeom prst="roundRect">
          <a:avLst>
            <a:gd name="adj" fmla="val 10000"/>
          </a:avLst>
        </a:prstGeom>
        <a:gradFill rotWithShape="0">
          <a:gsLst>
            <a:gs pos="0">
              <a:schemeClr val="accent2">
                <a:hueOff val="4681519"/>
                <a:satOff val="-5839"/>
                <a:lumOff val="1373"/>
                <a:alphaOff val="0"/>
                <a:tint val="100000"/>
                <a:shade val="100000"/>
                <a:satMod val="129999"/>
              </a:schemeClr>
            </a:gs>
            <a:gs pos="100000">
              <a:schemeClr val="accent2">
                <a:hueOff val="4681519"/>
                <a:satOff val="-5839"/>
                <a:lumOff val="1373"/>
                <a:alphaOff val="0"/>
                <a:tint val="50000"/>
                <a:shade val="100000"/>
                <a:satMod val="350000"/>
              </a:schemeClr>
            </a:gs>
          </a:gsLst>
          <a:lin ang="16200000" scaled="0"/>
        </a:gradFill>
        <a:ln>
          <a:noFill/>
        </a:ln>
        <a:effectLst>
          <a:outerShdw blurRad="38100" dist="20000" dir="5400000" rotWithShape="0">
            <a:srgbClr val="000000">
              <a:alpha val="38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0" kern="1200" dirty="0" smtClean="0">
              <a:solidFill>
                <a:schemeClr val="tx2">
                  <a:lumMod val="50000"/>
                </a:schemeClr>
              </a:solidFill>
            </a:rPr>
            <a:t>2019 GA Report and Coordinated Action Plan</a:t>
          </a:r>
          <a:endParaRPr lang="en-GB" sz="900" b="0" kern="1200" dirty="0">
            <a:solidFill>
              <a:schemeClr val="tx2">
                <a:lumMod val="50000"/>
              </a:schemeClr>
            </a:solidFill>
          </a:endParaRPr>
        </a:p>
      </dsp:txBody>
      <dsp:txXfrm>
        <a:off x="6396952" y="2687197"/>
        <a:ext cx="730175" cy="551772"/>
      </dsp:txXfrm>
    </dsp:sp>
    <dsp:sp modelId="{4F3D3186-59F8-4DF5-8391-F3E2D2D4EB36}">
      <dsp:nvSpPr>
        <dsp:cNvPr id="0" name=""/>
        <dsp:cNvSpPr/>
      </dsp:nvSpPr>
      <dsp:spPr>
        <a:xfrm>
          <a:off x="763135" y="546653"/>
          <a:ext cx="380967" cy="132969"/>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endParaRPr lang="en-GB" sz="600" b="0" kern="1200">
            <a:solidFill>
              <a:schemeClr val="tx2">
                <a:lumMod val="50000"/>
              </a:schemeClr>
            </a:solidFill>
          </a:endParaRPr>
        </a:p>
      </dsp:txBody>
      <dsp:txXfrm>
        <a:off x="848853" y="546653"/>
        <a:ext cx="209531" cy="100059"/>
      </dsp:txXfrm>
    </dsp:sp>
    <dsp:sp modelId="{107EACB4-A978-42DF-A158-213C963A6D3E}">
      <dsp:nvSpPr>
        <dsp:cNvPr id="0" name=""/>
        <dsp:cNvSpPr/>
      </dsp:nvSpPr>
      <dsp:spPr>
        <a:xfrm>
          <a:off x="4147509" y="1167233"/>
          <a:ext cx="380967" cy="180689"/>
        </a:xfrm>
        <a:prstGeom prst="downArrow">
          <a:avLst>
            <a:gd name="adj1" fmla="val 55000"/>
            <a:gd name="adj2" fmla="val 45000"/>
          </a:avLst>
        </a:prstGeom>
        <a:solidFill>
          <a:schemeClr val="accent2">
            <a:tint val="40000"/>
            <a:alpha val="90000"/>
            <a:hueOff val="1675274"/>
            <a:satOff val="-1459"/>
            <a:lumOff val="-2"/>
            <a:alphaOff val="0"/>
          </a:schemeClr>
        </a:solidFill>
        <a:ln w="9525" cap="flat" cmpd="sng" algn="ctr">
          <a:solidFill>
            <a:schemeClr val="accent2">
              <a:tint val="40000"/>
              <a:alpha val="90000"/>
              <a:hueOff val="1675274"/>
              <a:satOff val="-1459"/>
              <a:lumOff val="-2"/>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GB" sz="800" b="0" kern="1200">
            <a:solidFill>
              <a:schemeClr val="tx2">
                <a:lumMod val="50000"/>
              </a:schemeClr>
            </a:solidFill>
          </a:endParaRPr>
        </a:p>
      </dsp:txBody>
      <dsp:txXfrm>
        <a:off x="4233227" y="1167233"/>
        <a:ext cx="209531" cy="135968"/>
      </dsp:txXfrm>
    </dsp:sp>
    <dsp:sp modelId="{26DC8162-F2E8-4486-BFD8-5E8FDEA531FE}">
      <dsp:nvSpPr>
        <dsp:cNvPr id="0" name=""/>
        <dsp:cNvSpPr/>
      </dsp:nvSpPr>
      <dsp:spPr>
        <a:xfrm>
          <a:off x="5443654" y="1831752"/>
          <a:ext cx="339107" cy="209799"/>
        </a:xfrm>
        <a:prstGeom prst="downArrow">
          <a:avLst>
            <a:gd name="adj1" fmla="val 55000"/>
            <a:gd name="adj2" fmla="val 45000"/>
          </a:avLst>
        </a:prstGeom>
        <a:solidFill>
          <a:schemeClr val="accent2">
            <a:tint val="40000"/>
            <a:alpha val="90000"/>
            <a:hueOff val="3350547"/>
            <a:satOff val="-2919"/>
            <a:lumOff val="-4"/>
            <a:alphaOff val="0"/>
          </a:schemeClr>
        </a:solidFill>
        <a:ln w="9525" cap="flat" cmpd="sng" algn="ctr">
          <a:solidFill>
            <a:schemeClr val="accent2">
              <a:tint val="40000"/>
              <a:alpha val="90000"/>
              <a:hueOff val="3350547"/>
              <a:satOff val="-2919"/>
              <a:lumOff val="-4"/>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n-GB" sz="1000" b="0" kern="1200">
            <a:solidFill>
              <a:schemeClr val="tx2">
                <a:lumMod val="50000"/>
              </a:schemeClr>
            </a:solidFill>
          </a:endParaRPr>
        </a:p>
      </dsp:txBody>
      <dsp:txXfrm>
        <a:off x="5519953" y="1831752"/>
        <a:ext cx="186509" cy="157874"/>
      </dsp:txXfrm>
    </dsp:sp>
    <dsp:sp modelId="{F6AC21F3-AD25-4898-8C0D-8C6336E76655}">
      <dsp:nvSpPr>
        <dsp:cNvPr id="0" name=""/>
        <dsp:cNvSpPr/>
      </dsp:nvSpPr>
      <dsp:spPr>
        <a:xfrm>
          <a:off x="6214814" y="2494968"/>
          <a:ext cx="380967" cy="185104"/>
        </a:xfrm>
        <a:prstGeom prst="downArrow">
          <a:avLst>
            <a:gd name="adj1" fmla="val 55000"/>
            <a:gd name="adj2" fmla="val 45000"/>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GB" sz="800" b="0" kern="1200">
            <a:solidFill>
              <a:schemeClr val="tx2">
                <a:lumMod val="50000"/>
              </a:schemeClr>
            </a:solidFill>
          </a:endParaRPr>
        </a:p>
      </dsp:txBody>
      <dsp:txXfrm>
        <a:off x="6300532" y="2494968"/>
        <a:ext cx="209531" cy="1392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CD588-E609-4BFB-B27E-4A1E28F90959}">
      <dsp:nvSpPr>
        <dsp:cNvPr id="0" name=""/>
        <dsp:cNvSpPr/>
      </dsp:nvSpPr>
      <dsp:spPr>
        <a:xfrm>
          <a:off x="0" y="331200"/>
          <a:ext cx="7776864" cy="357332"/>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6F6583-F33F-4631-B1A9-CC4B5CCA5002}">
      <dsp:nvSpPr>
        <dsp:cNvPr id="0" name=""/>
        <dsp:cNvSpPr/>
      </dsp:nvSpPr>
      <dsp:spPr>
        <a:xfrm>
          <a:off x="1615268" y="519830"/>
          <a:ext cx="985005" cy="495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solidFill>
                <a:schemeClr val="tx2"/>
              </a:solidFill>
            </a:rPr>
            <a:t>1st deadline for the cut-off of data collection for v3.0</a:t>
          </a:r>
          <a:endParaRPr lang="en-GB" sz="800" kern="1200" dirty="0">
            <a:solidFill>
              <a:schemeClr val="tx2"/>
            </a:solidFill>
          </a:endParaRPr>
        </a:p>
      </dsp:txBody>
      <dsp:txXfrm>
        <a:off x="1615268" y="519830"/>
        <a:ext cx="985005" cy="495964"/>
      </dsp:txXfrm>
    </dsp:sp>
    <dsp:sp modelId="{6E00D025-73AF-44A1-AFBE-961365D6E04F}">
      <dsp:nvSpPr>
        <dsp:cNvPr id="0" name=""/>
        <dsp:cNvSpPr/>
      </dsp:nvSpPr>
      <dsp:spPr>
        <a:xfrm>
          <a:off x="2355871" y="447825"/>
          <a:ext cx="123991" cy="12399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B5A311-BDBC-4ABC-9C85-7BD71F9C5D2A}">
      <dsp:nvSpPr>
        <dsp:cNvPr id="0" name=""/>
        <dsp:cNvSpPr/>
      </dsp:nvSpPr>
      <dsp:spPr>
        <a:xfrm>
          <a:off x="2831415" y="591839"/>
          <a:ext cx="985005" cy="495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solidFill>
                <a:srgbClr val="C00000"/>
              </a:solidFill>
            </a:rPr>
            <a:t>Final cut-off date of data collection for v3.0</a:t>
          </a:r>
          <a:endParaRPr lang="en-GB" sz="800" kern="1200" dirty="0">
            <a:solidFill>
              <a:srgbClr val="C00000"/>
            </a:solidFill>
          </a:endParaRPr>
        </a:p>
      </dsp:txBody>
      <dsp:txXfrm>
        <a:off x="2831415" y="591839"/>
        <a:ext cx="985005" cy="495964"/>
      </dsp:txXfrm>
    </dsp:sp>
    <dsp:sp modelId="{0818F64C-F30A-446A-9BB2-47367090C832}">
      <dsp:nvSpPr>
        <dsp:cNvPr id="0" name=""/>
        <dsp:cNvSpPr/>
      </dsp:nvSpPr>
      <dsp:spPr>
        <a:xfrm>
          <a:off x="3476410" y="447825"/>
          <a:ext cx="123991" cy="12399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D940A-D201-404E-8E75-2D091BA52DD2}">
      <dsp:nvSpPr>
        <dsp:cNvPr id="0" name=""/>
        <dsp:cNvSpPr/>
      </dsp:nvSpPr>
      <dsp:spPr>
        <a:xfrm>
          <a:off x="5861596" y="591842"/>
          <a:ext cx="985005" cy="405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endParaRPr lang="en-US" sz="800" kern="1200" dirty="0" smtClean="0">
            <a:solidFill>
              <a:srgbClr val="C00000"/>
            </a:solidFill>
          </a:endParaRPr>
        </a:p>
      </dsp:txBody>
      <dsp:txXfrm>
        <a:off x="5861596" y="591842"/>
        <a:ext cx="985005" cy="405788"/>
      </dsp:txXfrm>
    </dsp:sp>
    <dsp:sp modelId="{AE4EC095-3D46-4775-9FC0-91326B4379E8}">
      <dsp:nvSpPr>
        <dsp:cNvPr id="0" name=""/>
        <dsp:cNvSpPr/>
      </dsp:nvSpPr>
      <dsp:spPr>
        <a:xfrm>
          <a:off x="3888433" y="451092"/>
          <a:ext cx="123991" cy="12399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01070-4D68-4842-874E-7E1D4EC515D0}">
      <dsp:nvSpPr>
        <dsp:cNvPr id="0" name=""/>
        <dsp:cNvSpPr/>
      </dsp:nvSpPr>
      <dsp:spPr>
        <a:xfrm>
          <a:off x="4271581" y="591842"/>
          <a:ext cx="985005" cy="368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solidFill>
                <a:srgbClr val="C00000"/>
              </a:solidFill>
            </a:rPr>
            <a:t>Intermediate results at the CGMS Plenary</a:t>
          </a:r>
          <a:endParaRPr lang="en-GB" sz="800" kern="1200" dirty="0">
            <a:solidFill>
              <a:srgbClr val="C00000"/>
            </a:solidFill>
          </a:endParaRPr>
        </a:p>
      </dsp:txBody>
      <dsp:txXfrm>
        <a:off x="4271581" y="591842"/>
        <a:ext cx="985005" cy="368134"/>
      </dsp:txXfrm>
    </dsp:sp>
    <dsp:sp modelId="{78A4B354-E1D8-40FB-92A0-6EF88F1FDFF7}">
      <dsp:nvSpPr>
        <dsp:cNvPr id="0" name=""/>
        <dsp:cNvSpPr/>
      </dsp:nvSpPr>
      <dsp:spPr>
        <a:xfrm>
          <a:off x="4696872" y="447825"/>
          <a:ext cx="123991" cy="12399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131BE9-5225-4D26-8AD2-DBE19A78EC92}">
      <dsp:nvSpPr>
        <dsp:cNvPr id="0" name=""/>
        <dsp:cNvSpPr/>
      </dsp:nvSpPr>
      <dsp:spPr>
        <a:xfrm>
          <a:off x="5957411" y="571818"/>
          <a:ext cx="1819452" cy="504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solidFill>
                <a:srgbClr val="C00000"/>
              </a:solidFill>
            </a:rPr>
            <a:t>Publication of ECV Inventory v3.0</a:t>
          </a:r>
        </a:p>
        <a:p>
          <a:pPr lvl="0" algn="ctr" defTabSz="355600">
            <a:lnSpc>
              <a:spcPct val="90000"/>
            </a:lnSpc>
            <a:spcBef>
              <a:spcPct val="0"/>
            </a:spcBef>
            <a:spcAft>
              <a:spcPct val="35000"/>
            </a:spcAft>
          </a:pPr>
          <a:r>
            <a:rPr lang="en-US" sz="800" kern="1200" dirty="0" smtClean="0">
              <a:solidFill>
                <a:srgbClr val="C00000"/>
              </a:solidFill>
            </a:rPr>
            <a:t>Submission of Reports to CEOS Plenary</a:t>
          </a:r>
          <a:endParaRPr lang="en-GB" sz="800" kern="1200" dirty="0">
            <a:solidFill>
              <a:schemeClr val="accent4">
                <a:lumMod val="50000"/>
              </a:schemeClr>
            </a:solidFill>
          </a:endParaRPr>
        </a:p>
      </dsp:txBody>
      <dsp:txXfrm>
        <a:off x="5957411" y="571818"/>
        <a:ext cx="1819452" cy="504053"/>
      </dsp:txXfrm>
    </dsp:sp>
    <dsp:sp modelId="{DA746878-AAC9-40C8-8C14-B6AB83687FB0}">
      <dsp:nvSpPr>
        <dsp:cNvPr id="0" name=""/>
        <dsp:cNvSpPr/>
      </dsp:nvSpPr>
      <dsp:spPr>
        <a:xfrm>
          <a:off x="6861906" y="447825"/>
          <a:ext cx="123991" cy="12399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F76642-A968-4747-B095-89B56F3EF1D5}">
      <dsp:nvSpPr>
        <dsp:cNvPr id="0" name=""/>
        <dsp:cNvSpPr/>
      </dsp:nvSpPr>
      <dsp:spPr>
        <a:xfrm>
          <a:off x="3551503" y="159792"/>
          <a:ext cx="985005" cy="211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err="1" smtClean="0">
              <a:solidFill>
                <a:schemeClr val="accent4">
                  <a:lumMod val="50000"/>
                </a:schemeClr>
              </a:solidFill>
            </a:rPr>
            <a:t>WGClimate</a:t>
          </a:r>
          <a:r>
            <a:rPr lang="en-US" sz="800" kern="1200" dirty="0" smtClean="0">
              <a:solidFill>
                <a:schemeClr val="accent4">
                  <a:lumMod val="50000"/>
                </a:schemeClr>
              </a:solidFill>
            </a:rPr>
            <a:t> #10</a:t>
          </a:r>
          <a:endParaRPr lang="en-GB" sz="800" kern="1200" dirty="0">
            <a:solidFill>
              <a:schemeClr val="accent4">
                <a:lumMod val="50000"/>
              </a:schemeClr>
            </a:solidFill>
          </a:endParaRPr>
        </a:p>
      </dsp:txBody>
      <dsp:txXfrm>
        <a:off x="3551503" y="159792"/>
        <a:ext cx="985005" cy="211271"/>
      </dsp:txXfrm>
    </dsp:sp>
    <dsp:sp modelId="{E1D3FF60-AF6D-46DB-A4CE-5C9E8CC0B1AC}">
      <dsp:nvSpPr>
        <dsp:cNvPr id="0" name=""/>
        <dsp:cNvSpPr/>
      </dsp:nvSpPr>
      <dsp:spPr>
        <a:xfrm>
          <a:off x="7436848" y="447825"/>
          <a:ext cx="123991" cy="123991"/>
        </a:xfrm>
        <a:prstGeom prst="ellipse">
          <a:avLst/>
        </a:prstGeom>
        <a:solidFill>
          <a:srgbClr val="C0000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EEF14-D9B4-43B4-9878-704ED47B3D78}">
      <dsp:nvSpPr>
        <dsp:cNvPr id="0" name=""/>
        <dsp:cNvSpPr/>
      </dsp:nvSpPr>
      <dsp:spPr>
        <a:xfrm>
          <a:off x="1" y="0"/>
          <a:ext cx="7560836" cy="95188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DCDC6B7D-0116-4142-A610-88B9B3A11459}">
      <dsp:nvSpPr>
        <dsp:cNvPr id="0" name=""/>
        <dsp:cNvSpPr/>
      </dsp:nvSpPr>
      <dsp:spPr>
        <a:xfrm>
          <a:off x="452160" y="285564"/>
          <a:ext cx="699968" cy="38075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accent1">
                  <a:lumMod val="50000"/>
                </a:schemeClr>
              </a:solidFill>
            </a:rPr>
            <a:t>November</a:t>
          </a:r>
          <a:endParaRPr lang="en-GB" sz="900" kern="1200" dirty="0">
            <a:solidFill>
              <a:schemeClr val="accent1">
                <a:lumMod val="50000"/>
              </a:schemeClr>
            </a:solidFill>
          </a:endParaRPr>
        </a:p>
      </dsp:txBody>
      <dsp:txXfrm>
        <a:off x="470747" y="304151"/>
        <a:ext cx="662794" cy="343578"/>
      </dsp:txXfrm>
    </dsp:sp>
    <dsp:sp modelId="{339B3C20-ABE5-4300-9105-DB1518BD199E}">
      <dsp:nvSpPr>
        <dsp:cNvPr id="0" name=""/>
        <dsp:cNvSpPr/>
      </dsp:nvSpPr>
      <dsp:spPr>
        <a:xfrm>
          <a:off x="1172243" y="285564"/>
          <a:ext cx="699968" cy="380752"/>
        </a:xfrm>
        <a:prstGeom prst="roundRect">
          <a:avLst/>
        </a:prstGeom>
        <a:gradFill rotWithShape="0">
          <a:gsLst>
            <a:gs pos="0">
              <a:schemeClr val="accent2">
                <a:hueOff val="668788"/>
                <a:satOff val="-834"/>
                <a:lumOff val="196"/>
                <a:alphaOff val="0"/>
                <a:tint val="50000"/>
                <a:satMod val="300000"/>
              </a:schemeClr>
            </a:gs>
            <a:gs pos="35000">
              <a:schemeClr val="accent2">
                <a:hueOff val="668788"/>
                <a:satOff val="-834"/>
                <a:lumOff val="196"/>
                <a:alphaOff val="0"/>
                <a:tint val="37000"/>
                <a:satMod val="300000"/>
              </a:schemeClr>
            </a:gs>
            <a:gs pos="100000">
              <a:schemeClr val="accent2">
                <a:hueOff val="668788"/>
                <a:satOff val="-834"/>
                <a:lumOff val="196"/>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December</a:t>
          </a:r>
          <a:endParaRPr lang="en-GB" sz="900" kern="1200" dirty="0">
            <a:solidFill>
              <a:schemeClr val="tx2">
                <a:lumMod val="50000"/>
              </a:schemeClr>
            </a:solidFill>
          </a:endParaRPr>
        </a:p>
      </dsp:txBody>
      <dsp:txXfrm>
        <a:off x="1190830" y="304151"/>
        <a:ext cx="662794" cy="343578"/>
      </dsp:txXfrm>
    </dsp:sp>
    <dsp:sp modelId="{CF6D1C67-A91F-446C-A2E5-9C1517A5013B}">
      <dsp:nvSpPr>
        <dsp:cNvPr id="0" name=""/>
        <dsp:cNvSpPr/>
      </dsp:nvSpPr>
      <dsp:spPr>
        <a:xfrm>
          <a:off x="1892319" y="285564"/>
          <a:ext cx="699968" cy="380752"/>
        </a:xfrm>
        <a:prstGeom prst="roundRect">
          <a:avLst/>
        </a:prstGeom>
        <a:gradFill rotWithShape="0">
          <a:gsLst>
            <a:gs pos="0">
              <a:schemeClr val="accent2">
                <a:hueOff val="1337577"/>
                <a:satOff val="-1668"/>
                <a:lumOff val="392"/>
                <a:alphaOff val="0"/>
                <a:tint val="50000"/>
                <a:satMod val="300000"/>
              </a:schemeClr>
            </a:gs>
            <a:gs pos="35000">
              <a:schemeClr val="accent2">
                <a:hueOff val="1337577"/>
                <a:satOff val="-1668"/>
                <a:lumOff val="392"/>
                <a:alphaOff val="0"/>
                <a:tint val="37000"/>
                <a:satMod val="300000"/>
              </a:schemeClr>
            </a:gs>
            <a:gs pos="100000">
              <a:schemeClr val="accent2">
                <a:hueOff val="1337577"/>
                <a:satOff val="-1668"/>
                <a:lumOff val="392"/>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January</a:t>
          </a:r>
          <a:endParaRPr lang="en-GB" sz="900" kern="1200" dirty="0">
            <a:solidFill>
              <a:schemeClr val="tx2">
                <a:lumMod val="50000"/>
              </a:schemeClr>
            </a:solidFill>
          </a:endParaRPr>
        </a:p>
      </dsp:txBody>
      <dsp:txXfrm>
        <a:off x="1910906" y="304151"/>
        <a:ext cx="662794" cy="343578"/>
      </dsp:txXfrm>
    </dsp:sp>
    <dsp:sp modelId="{C0899346-A0EB-462F-AF0D-D9978FC9AFE2}">
      <dsp:nvSpPr>
        <dsp:cNvPr id="0" name=""/>
        <dsp:cNvSpPr/>
      </dsp:nvSpPr>
      <dsp:spPr>
        <a:xfrm>
          <a:off x="2612402" y="285564"/>
          <a:ext cx="699968" cy="380752"/>
        </a:xfrm>
        <a:prstGeom prst="roundRect">
          <a:avLst/>
        </a:prstGeom>
        <a:gradFill rotWithShape="0">
          <a:gsLst>
            <a:gs pos="0">
              <a:schemeClr val="accent2">
                <a:hueOff val="2006365"/>
                <a:satOff val="-2502"/>
                <a:lumOff val="588"/>
                <a:alphaOff val="0"/>
                <a:tint val="50000"/>
                <a:satMod val="300000"/>
              </a:schemeClr>
            </a:gs>
            <a:gs pos="35000">
              <a:schemeClr val="accent2">
                <a:hueOff val="2006365"/>
                <a:satOff val="-2502"/>
                <a:lumOff val="588"/>
                <a:alphaOff val="0"/>
                <a:tint val="37000"/>
                <a:satMod val="300000"/>
              </a:schemeClr>
            </a:gs>
            <a:gs pos="100000">
              <a:schemeClr val="accent2">
                <a:hueOff val="2006365"/>
                <a:satOff val="-2502"/>
                <a:lumOff val="58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February</a:t>
          </a:r>
          <a:endParaRPr lang="en-GB" sz="900" kern="1200" dirty="0">
            <a:solidFill>
              <a:schemeClr val="tx2">
                <a:lumMod val="50000"/>
              </a:schemeClr>
            </a:solidFill>
          </a:endParaRPr>
        </a:p>
      </dsp:txBody>
      <dsp:txXfrm>
        <a:off x="2630989" y="304151"/>
        <a:ext cx="662794" cy="343578"/>
      </dsp:txXfrm>
    </dsp:sp>
    <dsp:sp modelId="{142C759F-3688-4319-BD61-3F11EB2DC2CD}">
      <dsp:nvSpPr>
        <dsp:cNvPr id="0" name=""/>
        <dsp:cNvSpPr/>
      </dsp:nvSpPr>
      <dsp:spPr>
        <a:xfrm>
          <a:off x="3332481" y="285564"/>
          <a:ext cx="699968" cy="380752"/>
        </a:xfrm>
        <a:prstGeom prst="roundRect">
          <a:avLst/>
        </a:prstGeom>
        <a:gradFill rotWithShape="0">
          <a:gsLst>
            <a:gs pos="0">
              <a:schemeClr val="accent2">
                <a:hueOff val="2675154"/>
                <a:satOff val="-3337"/>
                <a:lumOff val="785"/>
                <a:alphaOff val="0"/>
                <a:tint val="50000"/>
                <a:satMod val="300000"/>
              </a:schemeClr>
            </a:gs>
            <a:gs pos="35000">
              <a:schemeClr val="accent2">
                <a:hueOff val="2675154"/>
                <a:satOff val="-3337"/>
                <a:lumOff val="785"/>
                <a:alphaOff val="0"/>
                <a:tint val="37000"/>
                <a:satMod val="300000"/>
              </a:schemeClr>
            </a:gs>
            <a:gs pos="100000">
              <a:schemeClr val="accent2">
                <a:hueOff val="2675154"/>
                <a:satOff val="-3337"/>
                <a:lumOff val="785"/>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March</a:t>
          </a:r>
          <a:endParaRPr lang="en-GB" sz="900" kern="1200" dirty="0">
            <a:solidFill>
              <a:schemeClr val="tx2">
                <a:lumMod val="50000"/>
              </a:schemeClr>
            </a:solidFill>
          </a:endParaRPr>
        </a:p>
      </dsp:txBody>
      <dsp:txXfrm>
        <a:off x="3351068" y="304151"/>
        <a:ext cx="662794" cy="343578"/>
      </dsp:txXfrm>
    </dsp:sp>
    <dsp:sp modelId="{B3DA3A97-BC24-4E87-A0D5-8653A7A9F4A4}">
      <dsp:nvSpPr>
        <dsp:cNvPr id="0" name=""/>
        <dsp:cNvSpPr/>
      </dsp:nvSpPr>
      <dsp:spPr>
        <a:xfrm>
          <a:off x="4039261" y="285564"/>
          <a:ext cx="1078294" cy="380752"/>
        </a:xfrm>
        <a:prstGeom prst="roundRect">
          <a:avLst/>
        </a:prstGeom>
        <a:gradFill rotWithShape="0">
          <a:gsLst>
            <a:gs pos="0">
              <a:schemeClr val="accent2">
                <a:hueOff val="3343942"/>
                <a:satOff val="-4171"/>
                <a:lumOff val="981"/>
                <a:alphaOff val="0"/>
                <a:tint val="50000"/>
                <a:satMod val="300000"/>
              </a:schemeClr>
            </a:gs>
            <a:gs pos="35000">
              <a:schemeClr val="accent2">
                <a:hueOff val="3343942"/>
                <a:satOff val="-4171"/>
                <a:lumOff val="981"/>
                <a:alphaOff val="0"/>
                <a:tint val="37000"/>
                <a:satMod val="300000"/>
              </a:schemeClr>
            </a:gs>
            <a:gs pos="100000">
              <a:schemeClr val="accent2">
                <a:hueOff val="3343942"/>
                <a:satOff val="-4171"/>
                <a:lumOff val="9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Q2.2019</a:t>
          </a:r>
          <a:endParaRPr lang="en-GB" sz="900" kern="1200" dirty="0">
            <a:solidFill>
              <a:schemeClr val="tx2">
                <a:lumMod val="50000"/>
              </a:schemeClr>
            </a:solidFill>
          </a:endParaRPr>
        </a:p>
      </dsp:txBody>
      <dsp:txXfrm>
        <a:off x="4057848" y="304151"/>
        <a:ext cx="1041120" cy="343578"/>
      </dsp:txXfrm>
    </dsp:sp>
    <dsp:sp modelId="{42C93FE7-5CEE-45ED-91CB-9A1876DF92D2}">
      <dsp:nvSpPr>
        <dsp:cNvPr id="0" name=""/>
        <dsp:cNvSpPr/>
      </dsp:nvSpPr>
      <dsp:spPr>
        <a:xfrm>
          <a:off x="5126399" y="283096"/>
          <a:ext cx="1080002" cy="380752"/>
        </a:xfrm>
        <a:prstGeom prst="roundRect">
          <a:avLst/>
        </a:prstGeom>
        <a:gradFill rotWithShape="0">
          <a:gsLst>
            <a:gs pos="0">
              <a:schemeClr val="accent2">
                <a:hueOff val="4012731"/>
                <a:satOff val="-5005"/>
                <a:lumOff val="1177"/>
                <a:alphaOff val="0"/>
                <a:tint val="50000"/>
                <a:satMod val="300000"/>
              </a:schemeClr>
            </a:gs>
            <a:gs pos="35000">
              <a:schemeClr val="accent2">
                <a:hueOff val="4012731"/>
                <a:satOff val="-5005"/>
                <a:lumOff val="1177"/>
                <a:alphaOff val="0"/>
                <a:tint val="37000"/>
                <a:satMod val="300000"/>
              </a:schemeClr>
            </a:gs>
            <a:gs pos="100000">
              <a:schemeClr val="accent2">
                <a:hueOff val="4012731"/>
                <a:satOff val="-5005"/>
                <a:lumOff val="117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Q3.2019</a:t>
          </a:r>
          <a:endParaRPr lang="en-GB" sz="900" kern="1200" dirty="0">
            <a:solidFill>
              <a:schemeClr val="tx2">
                <a:lumMod val="50000"/>
              </a:schemeClr>
            </a:solidFill>
          </a:endParaRPr>
        </a:p>
      </dsp:txBody>
      <dsp:txXfrm>
        <a:off x="5144986" y="301683"/>
        <a:ext cx="1042828" cy="343578"/>
      </dsp:txXfrm>
    </dsp:sp>
    <dsp:sp modelId="{9D26D008-2B47-4652-B592-F4C7E33F8FDA}">
      <dsp:nvSpPr>
        <dsp:cNvPr id="0" name=""/>
        <dsp:cNvSpPr/>
      </dsp:nvSpPr>
      <dsp:spPr>
        <a:xfrm>
          <a:off x="6213770" y="286805"/>
          <a:ext cx="1080002" cy="380752"/>
        </a:xfrm>
        <a:prstGeom prst="round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Q4.2019</a:t>
          </a:r>
          <a:endParaRPr lang="en-GB" sz="900" kern="1200" dirty="0">
            <a:solidFill>
              <a:schemeClr val="tx2">
                <a:lumMod val="50000"/>
              </a:schemeClr>
            </a:solidFill>
          </a:endParaRPr>
        </a:p>
      </dsp:txBody>
      <dsp:txXfrm>
        <a:off x="6232357" y="305392"/>
        <a:ext cx="1042828" cy="343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A658F-C2E6-4887-B43E-CD606371A618}">
      <dsp:nvSpPr>
        <dsp:cNvPr id="0" name=""/>
        <dsp:cNvSpPr/>
      </dsp:nvSpPr>
      <dsp:spPr>
        <a:xfrm>
          <a:off x="0" y="525816"/>
          <a:ext cx="1224136" cy="744838"/>
        </a:xfrm>
        <a:prstGeom prst="roundRect">
          <a:avLst>
            <a:gd name="adj" fmla="val 10000"/>
          </a:avLst>
        </a:prstGeom>
        <a:gradFill rotWithShape="0">
          <a:gsLst>
            <a:gs pos="0">
              <a:schemeClr val="accent2">
                <a:hueOff val="0"/>
                <a:satOff val="0"/>
                <a:lumOff val="0"/>
                <a:alphaOff val="0"/>
                <a:tint val="100000"/>
                <a:shade val="100000"/>
                <a:satMod val="129999"/>
              </a:schemeClr>
            </a:gs>
            <a:gs pos="100000">
              <a:schemeClr val="accent2">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Preparation </a:t>
          </a:r>
          <a:r>
            <a:rPr lang="en-US" sz="1000" b="1" i="1" kern="1200" dirty="0" smtClean="0">
              <a:solidFill>
                <a:schemeClr val="tx1"/>
              </a:solidFill>
            </a:rPr>
            <a:t>(piecewise continuous</a:t>
          </a:r>
          <a:r>
            <a:rPr lang="en-US" sz="1000" b="1" kern="1200" dirty="0" smtClean="0">
              <a:solidFill>
                <a:schemeClr val="tx1"/>
              </a:solidFill>
            </a:rPr>
            <a:t>)</a:t>
          </a:r>
          <a:endParaRPr lang="en-GB" sz="1000" b="1" kern="1200" dirty="0">
            <a:solidFill>
              <a:schemeClr val="tx1"/>
            </a:solidFill>
          </a:endParaRPr>
        </a:p>
      </dsp:txBody>
      <dsp:txXfrm>
        <a:off x="21816" y="547632"/>
        <a:ext cx="1180504" cy="701206"/>
      </dsp:txXfrm>
    </dsp:sp>
    <dsp:sp modelId="{899F48CB-D340-4D81-97E4-7B8855D71F58}">
      <dsp:nvSpPr>
        <dsp:cNvPr id="0" name=""/>
        <dsp:cNvSpPr/>
      </dsp:nvSpPr>
      <dsp:spPr>
        <a:xfrm rot="16200000">
          <a:off x="564969" y="1237323"/>
          <a:ext cx="94196" cy="155402"/>
        </a:xfrm>
        <a:prstGeom prst="rightArrow">
          <a:avLst>
            <a:gd name="adj1" fmla="val 60000"/>
            <a:gd name="adj2" fmla="val 50000"/>
          </a:avLst>
        </a:prstGeom>
        <a:gradFill rotWithShape="0">
          <a:gsLst>
            <a:gs pos="0">
              <a:schemeClr val="accent2">
                <a:hueOff val="0"/>
                <a:satOff val="0"/>
                <a:lumOff val="0"/>
                <a:alphaOff val="0"/>
                <a:tint val="100000"/>
                <a:shade val="100000"/>
                <a:satMod val="129999"/>
              </a:schemeClr>
            </a:gs>
            <a:gs pos="100000">
              <a:schemeClr val="accent2">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a:solidFill>
              <a:schemeClr val="accent1">
                <a:lumMod val="50000"/>
              </a:schemeClr>
            </a:solidFill>
          </a:endParaRPr>
        </a:p>
      </dsp:txBody>
      <dsp:txXfrm rot="5400000">
        <a:off x="565447" y="1296185"/>
        <a:ext cx="93242" cy="65937"/>
      </dsp:txXfrm>
    </dsp:sp>
    <dsp:sp modelId="{CA917CD8-8B5C-4488-ADA2-7912C27A051F}">
      <dsp:nvSpPr>
        <dsp:cNvPr id="0" name=""/>
        <dsp:cNvSpPr/>
      </dsp:nvSpPr>
      <dsp:spPr>
        <a:xfrm>
          <a:off x="0" y="1145060"/>
          <a:ext cx="1224136" cy="1544858"/>
        </a:xfrm>
        <a:prstGeom prst="roundRect">
          <a:avLst>
            <a:gd name="adj" fmla="val 10000"/>
          </a:avLst>
        </a:prstGeom>
        <a:gradFill rotWithShape="0">
          <a:gsLst>
            <a:gs pos="0">
              <a:schemeClr val="accent2">
                <a:hueOff val="2340759"/>
                <a:satOff val="-2919"/>
                <a:lumOff val="686"/>
                <a:alphaOff val="0"/>
                <a:tint val="100000"/>
                <a:shade val="100000"/>
                <a:satMod val="129999"/>
              </a:schemeClr>
            </a:gs>
            <a:gs pos="100000">
              <a:schemeClr val="accent2">
                <a:hueOff val="2340759"/>
                <a:satOff val="-2919"/>
                <a:lumOff val="686"/>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Data collection and Verification (continuous)</a:t>
          </a:r>
          <a:endParaRPr lang="en-GB" sz="1000" b="1" kern="1200" dirty="0">
            <a:solidFill>
              <a:schemeClr val="tx1"/>
            </a:solidFill>
          </a:endParaRPr>
        </a:p>
      </dsp:txBody>
      <dsp:txXfrm>
        <a:off x="35854" y="1180914"/>
        <a:ext cx="1152428" cy="1473150"/>
      </dsp:txXfrm>
    </dsp:sp>
    <dsp:sp modelId="{287D9C14-9EBF-49D9-8CF6-69099952107F}">
      <dsp:nvSpPr>
        <dsp:cNvPr id="0" name=""/>
        <dsp:cNvSpPr/>
      </dsp:nvSpPr>
      <dsp:spPr>
        <a:xfrm rot="16200000">
          <a:off x="571217" y="2652817"/>
          <a:ext cx="81701" cy="155402"/>
        </a:xfrm>
        <a:prstGeom prst="rightArrow">
          <a:avLst>
            <a:gd name="adj1" fmla="val 60000"/>
            <a:gd name="adj2" fmla="val 50000"/>
          </a:avLst>
        </a:prstGeom>
        <a:gradFill rotWithShape="0">
          <a:gsLst>
            <a:gs pos="0">
              <a:schemeClr val="accent2">
                <a:hueOff val="4681519"/>
                <a:satOff val="-5839"/>
                <a:lumOff val="1373"/>
                <a:alphaOff val="0"/>
                <a:tint val="100000"/>
                <a:shade val="100000"/>
                <a:satMod val="129999"/>
              </a:schemeClr>
            </a:gs>
            <a:gs pos="100000">
              <a:schemeClr val="accent2">
                <a:hueOff val="4681519"/>
                <a:satOff val="-5839"/>
                <a:lumOff val="1373"/>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a:solidFill>
              <a:schemeClr val="accent1">
                <a:lumMod val="50000"/>
              </a:schemeClr>
            </a:solidFill>
          </a:endParaRPr>
        </a:p>
      </dsp:txBody>
      <dsp:txXfrm rot="5400000">
        <a:off x="565447" y="2714177"/>
        <a:ext cx="93242" cy="57191"/>
      </dsp:txXfrm>
    </dsp:sp>
    <dsp:sp modelId="{BEDAE43D-E7A4-4859-86E8-968C9537682C}">
      <dsp:nvSpPr>
        <dsp:cNvPr id="0" name=""/>
        <dsp:cNvSpPr/>
      </dsp:nvSpPr>
      <dsp:spPr>
        <a:xfrm>
          <a:off x="0" y="2580983"/>
          <a:ext cx="1224136" cy="1177400"/>
        </a:xfrm>
        <a:prstGeom prst="roundRect">
          <a:avLst>
            <a:gd name="adj" fmla="val 10000"/>
          </a:avLst>
        </a:prstGeom>
        <a:gradFill rotWithShape="0">
          <a:gsLst>
            <a:gs pos="0">
              <a:schemeClr val="accent2">
                <a:hueOff val="4681519"/>
                <a:satOff val="-5839"/>
                <a:lumOff val="1373"/>
                <a:alphaOff val="0"/>
                <a:tint val="100000"/>
                <a:shade val="100000"/>
                <a:satMod val="129999"/>
              </a:schemeClr>
            </a:gs>
            <a:gs pos="100000">
              <a:schemeClr val="accent2">
                <a:hueOff val="4681519"/>
                <a:satOff val="-5839"/>
                <a:lumOff val="1373"/>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Analysis and Reporting (annually)</a:t>
          </a:r>
          <a:endParaRPr lang="en-GB" sz="1000" b="1" kern="1200" dirty="0">
            <a:solidFill>
              <a:schemeClr val="tx1"/>
            </a:solidFill>
          </a:endParaRPr>
        </a:p>
      </dsp:txBody>
      <dsp:txXfrm>
        <a:off x="34485" y="2615468"/>
        <a:ext cx="1155166" cy="110843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07A036E6-6D54-4B78-9ABB-4FE2E18E96D0}" type="datetimeFigureOut">
              <a:rPr lang="en-US" smtClean="0"/>
              <a:t>10/11/2019</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8B128B93-BF90-4BB9-B0C9-762176D455CF}" type="slidenum">
              <a:rPr lang="en-US" smtClean="0"/>
              <a:t>‹#›</a:t>
            </a:fld>
            <a:endParaRPr lang="en-US"/>
          </a:p>
        </p:txBody>
      </p:sp>
    </p:spTree>
    <p:extLst>
      <p:ext uri="{BB962C8B-B14F-4D97-AF65-F5344CB8AC3E}">
        <p14:creationId xmlns:p14="http://schemas.microsoft.com/office/powerpoint/2010/main" val="757550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F322F5E1-5195-4792-A0E3-42DC695AF7AF}" type="datetimeFigureOut">
              <a:rPr lang="en-US" smtClean="0"/>
              <a:t>10/11/2019</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B0D5600F-4168-42E9-9FE7-11DD5B8FE0E3}" type="slidenum">
              <a:rPr lang="en-US" smtClean="0"/>
              <a:t>‹#›</a:t>
            </a:fld>
            <a:endParaRPr lang="en-US"/>
          </a:p>
        </p:txBody>
      </p:sp>
    </p:spTree>
    <p:extLst>
      <p:ext uri="{BB962C8B-B14F-4D97-AF65-F5344CB8AC3E}">
        <p14:creationId xmlns:p14="http://schemas.microsoft.com/office/powerpoint/2010/main" val="26235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_Annex_to_draft_3"/><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Noting </a:t>
            </a:r>
            <a:r>
              <a:rPr lang="en-GB" sz="1200" kern="1200" dirty="0" smtClean="0">
                <a:solidFill>
                  <a:schemeClr val="tx1"/>
                </a:solidFill>
                <a:effectLst/>
                <a:latin typeface="+mn-lt"/>
                <a:ea typeface="+mn-ea"/>
                <a:cs typeface="+mn-cs"/>
              </a:rPr>
              <a:t>the significant progress that has been made in observing the Earth globally and synoptically with higher temporal, spectral and spatial resolutions, which before the advent of satellites was all but impossible,</a:t>
            </a:r>
          </a:p>
          <a:p>
            <a:r>
              <a:rPr lang="en-GB" sz="1200" b="1" kern="1200" dirty="0" smtClean="0">
                <a:solidFill>
                  <a:schemeClr val="tx1"/>
                </a:solidFill>
                <a:effectLst/>
                <a:latin typeface="+mn-lt"/>
                <a:ea typeface="+mn-ea"/>
                <a:cs typeface="+mn-cs"/>
              </a:rPr>
              <a:t>Noting also</a:t>
            </a:r>
            <a:r>
              <a:rPr lang="en-GB" sz="1200" kern="1200" dirty="0" smtClean="0">
                <a:solidFill>
                  <a:schemeClr val="tx1"/>
                </a:solidFill>
                <a:effectLst/>
                <a:latin typeface="+mn-lt"/>
                <a:ea typeface="+mn-ea"/>
                <a:cs typeface="+mn-cs"/>
              </a:rPr>
              <a:t> the essential nature of combining space-based observations for climate monitoring with ground-based observations in an integrated observing system,</a:t>
            </a:r>
          </a:p>
          <a:p>
            <a:r>
              <a:rPr lang="en-GB" sz="1200" b="1" kern="1200" dirty="0" smtClean="0">
                <a:solidFill>
                  <a:schemeClr val="tx1"/>
                </a:solidFill>
                <a:effectLst/>
                <a:latin typeface="+mn-lt"/>
                <a:ea typeface="+mn-ea"/>
                <a:cs typeface="+mn-cs"/>
              </a:rPr>
              <a:t>Convinced</a:t>
            </a:r>
            <a:r>
              <a:rPr lang="en-GB" sz="1200" kern="1200" dirty="0" smtClean="0">
                <a:solidFill>
                  <a:schemeClr val="tx1"/>
                </a:solidFill>
                <a:effectLst/>
                <a:latin typeface="+mn-lt"/>
                <a:ea typeface="+mn-ea"/>
                <a:cs typeface="+mn-cs"/>
              </a:rPr>
              <a:t> of the pivotal role of satellite data to contribute to scientifically sound, evidence-based policy- and decision-making for sustainable development,</a:t>
            </a:r>
          </a:p>
          <a:p>
            <a:r>
              <a:rPr lang="en-GB" sz="1200" b="1" kern="1200" dirty="0" smtClean="0">
                <a:solidFill>
                  <a:schemeClr val="tx1"/>
                </a:solidFill>
                <a:effectLst/>
                <a:latin typeface="+mn-lt"/>
                <a:ea typeface="+mn-ea"/>
                <a:cs typeface="+mn-cs"/>
              </a:rPr>
              <a:t>Noting </a:t>
            </a:r>
            <a:r>
              <a:rPr lang="en-GB" sz="1200" kern="1200" dirty="0" smtClean="0">
                <a:solidFill>
                  <a:schemeClr val="tx1"/>
                </a:solidFill>
                <a:effectLst/>
                <a:latin typeface="+mn-lt"/>
                <a:ea typeface="+mn-ea"/>
                <a:cs typeface="+mn-cs"/>
              </a:rPr>
              <a:t>that space-based observations will be vital for the successful implementation of the Paris Agreement,</a:t>
            </a:r>
          </a:p>
          <a:p>
            <a:r>
              <a:rPr lang="en-GB" sz="1200" b="1" kern="1200" dirty="0" smtClean="0">
                <a:solidFill>
                  <a:schemeClr val="tx1"/>
                </a:solidFill>
                <a:effectLst/>
                <a:latin typeface="+mn-lt"/>
                <a:ea typeface="+mn-ea"/>
                <a:cs typeface="+mn-cs"/>
              </a:rPr>
              <a:t>Having assessed </a:t>
            </a:r>
            <a:r>
              <a:rPr lang="en-GB" sz="1200" kern="1200" dirty="0" smtClean="0">
                <a:solidFill>
                  <a:schemeClr val="tx1"/>
                </a:solidFill>
                <a:effectLst/>
                <a:latin typeface="+mn-lt"/>
                <a:ea typeface="+mn-ea"/>
                <a:cs typeface="+mn-cs"/>
              </a:rPr>
              <a:t>progress made on the implementation of the Architecture for Climate Monitoring from Space (hereafter/thereafter referred to as “Architecture”) as provided in the </a:t>
            </a:r>
            <a:r>
              <a:rPr lang="en-GB" sz="1200" u="none" strike="noStrike" kern="1200" dirty="0" smtClean="0">
                <a:solidFill>
                  <a:schemeClr val="tx1"/>
                </a:solidFill>
                <a:effectLst/>
                <a:latin typeface="+mn-lt"/>
                <a:ea typeface="+mn-ea"/>
                <a:cs typeface="+mn-cs"/>
                <a:hlinkClick r:id="rId3" action="ppaction://hlinkfile"/>
              </a:rPr>
              <a:t>Annex</a:t>
            </a:r>
            <a:r>
              <a:rPr lang="en-GB" sz="1200" kern="1200" dirty="0" smtClean="0">
                <a:solidFill>
                  <a:schemeClr val="tx1"/>
                </a:solidFill>
                <a:effectLst/>
                <a:latin typeface="+mn-lt"/>
                <a:ea typeface="+mn-ea"/>
                <a:cs typeface="+mn-cs"/>
              </a:rPr>
              <a:t> to the present resolution,</a:t>
            </a:r>
          </a:p>
          <a:p>
            <a:r>
              <a:rPr lang="en-GB" sz="1200" b="1" kern="1200" dirty="0" smtClean="0">
                <a:solidFill>
                  <a:schemeClr val="tx1"/>
                </a:solidFill>
                <a:effectLst/>
                <a:latin typeface="+mn-lt"/>
                <a:ea typeface="+mn-ea"/>
                <a:cs typeface="+mn-cs"/>
              </a:rPr>
              <a:t>Taking note </a:t>
            </a:r>
            <a:r>
              <a:rPr lang="en-GB" sz="1200" kern="1200" dirty="0" smtClean="0">
                <a:solidFill>
                  <a:schemeClr val="tx1"/>
                </a:solidFill>
                <a:effectLst/>
                <a:latin typeface="+mn-lt"/>
                <a:ea typeface="+mn-ea"/>
                <a:cs typeface="+mn-cs"/>
              </a:rPr>
              <a:t>that the Architecture provides an overall framework for assuring that the space-based component of the WMO Integrated Global Observing System will provide vital observations and products for climate monitoring in line with user requirements,</a:t>
            </a:r>
          </a:p>
          <a:p>
            <a:r>
              <a:rPr lang="en-GB" sz="1200" b="1" kern="1200" dirty="0" smtClean="0">
                <a:solidFill>
                  <a:schemeClr val="tx1"/>
                </a:solidFill>
                <a:effectLst/>
                <a:latin typeface="+mn-lt"/>
                <a:ea typeface="+mn-ea"/>
                <a:cs typeface="+mn-cs"/>
              </a:rPr>
              <a:t>Noting further </a:t>
            </a:r>
            <a:r>
              <a:rPr lang="en-GB" sz="1200" kern="1200" dirty="0" smtClean="0">
                <a:solidFill>
                  <a:schemeClr val="tx1"/>
                </a:solidFill>
                <a:effectLst/>
                <a:latin typeface="+mn-lt"/>
                <a:ea typeface="+mn-ea"/>
                <a:cs typeface="+mn-cs"/>
              </a:rPr>
              <a:t>that the Architecture</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has been</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reviewed by GCOS, CEOS, CGMS and by the Joint CEOS/CGMS Working Group on Climate,</a:t>
            </a:r>
          </a:p>
          <a:p>
            <a:r>
              <a:rPr lang="en-GB" sz="1200" b="1" kern="1200" dirty="0" smtClean="0">
                <a:solidFill>
                  <a:schemeClr val="tx1"/>
                </a:solidFill>
                <a:effectLst/>
                <a:latin typeface="+mn-lt"/>
                <a:ea typeface="+mn-ea"/>
                <a:cs typeface="+mn-cs"/>
              </a:rPr>
              <a:t>Appreciates</a:t>
            </a:r>
            <a:r>
              <a:rPr lang="en-GB" sz="1200" kern="1200" dirty="0" smtClean="0">
                <a:solidFill>
                  <a:schemeClr val="tx1"/>
                </a:solidFill>
                <a:effectLst/>
                <a:latin typeface="+mn-lt"/>
                <a:ea typeface="+mn-ea"/>
                <a:cs typeface="+mn-cs"/>
              </a:rPr>
              <a:t> the progress made with the implementation of the Architecture and confirms its importance,</a:t>
            </a:r>
          </a:p>
          <a:p>
            <a:r>
              <a:rPr lang="en-GB" sz="1200" b="1" kern="1200" dirty="0" smtClean="0">
                <a:solidFill>
                  <a:schemeClr val="tx1"/>
                </a:solidFill>
                <a:effectLst/>
                <a:latin typeface="+mn-lt"/>
                <a:ea typeface="+mn-ea"/>
                <a:cs typeface="+mn-cs"/>
              </a:rPr>
              <a:t>Considers favourably </a:t>
            </a:r>
            <a:r>
              <a:rPr lang="en-GB" sz="1200" kern="1200" dirty="0" smtClean="0">
                <a:solidFill>
                  <a:schemeClr val="tx1"/>
                </a:solidFill>
                <a:effectLst/>
                <a:latin typeface="+mn-lt"/>
                <a:ea typeface="+mn-ea"/>
                <a:cs typeface="+mn-cs"/>
              </a:rPr>
              <a:t>the significant contributions made by CEOS and CGMS satellite operators in the implementation of the Architecture,</a:t>
            </a:r>
          </a:p>
          <a:p>
            <a:r>
              <a:rPr lang="en-GB" sz="1200" b="1" kern="1200" dirty="0" smtClean="0">
                <a:solidFill>
                  <a:schemeClr val="tx1"/>
                </a:solidFill>
                <a:effectLst/>
                <a:latin typeface="+mn-lt"/>
                <a:ea typeface="+mn-ea"/>
                <a:cs typeface="+mn-cs"/>
              </a:rPr>
              <a:t>Endorses </a:t>
            </a:r>
            <a:r>
              <a:rPr lang="en-GB" sz="1200" kern="1200" dirty="0" smtClean="0">
                <a:solidFill>
                  <a:schemeClr val="tx1"/>
                </a:solidFill>
                <a:effectLst/>
                <a:latin typeface="+mn-lt"/>
                <a:ea typeface="+mn-ea"/>
                <a:cs typeface="+mn-cs"/>
              </a:rPr>
              <a:t>the approach taken for the implementation of the Architecture;</a:t>
            </a:r>
          </a:p>
          <a:p>
            <a:r>
              <a:rPr lang="en-GB" sz="1200" b="1" kern="1200" dirty="0" smtClean="0">
                <a:solidFill>
                  <a:schemeClr val="tx1"/>
                </a:solidFill>
                <a:effectLst/>
                <a:latin typeface="+mn-lt"/>
                <a:ea typeface="+mn-ea"/>
                <a:cs typeface="+mn-cs"/>
              </a:rPr>
              <a:t>Requests</a:t>
            </a:r>
            <a:r>
              <a:rPr lang="en-GB" sz="1200" kern="1200" dirty="0" smtClean="0">
                <a:solidFill>
                  <a:schemeClr val="tx1"/>
                </a:solidFill>
                <a:effectLst/>
                <a:latin typeface="+mn-lt"/>
                <a:ea typeface="+mn-ea"/>
                <a:cs typeface="+mn-cs"/>
              </a:rPr>
              <a:t> the Secretary-General to take appropriate action through the WMO Space Programme and in partnership with WMO Members for the further implementation of the Architecture including through its effective integration in the development of the Global Framework for Climate Services;</a:t>
            </a:r>
          </a:p>
          <a:p>
            <a:r>
              <a:rPr lang="en-GB" sz="1200" b="1" kern="1200" dirty="0" smtClean="0">
                <a:solidFill>
                  <a:schemeClr val="tx1"/>
                </a:solidFill>
                <a:effectLst/>
                <a:latin typeface="+mn-lt"/>
                <a:ea typeface="+mn-ea"/>
                <a:cs typeface="+mn-cs"/>
              </a:rPr>
              <a:t>Urges </a:t>
            </a:r>
            <a:r>
              <a:rPr lang="en-GB" sz="1200" kern="1200" dirty="0" smtClean="0">
                <a:solidFill>
                  <a:schemeClr val="tx1"/>
                </a:solidFill>
                <a:effectLst/>
                <a:latin typeface="+mn-lt"/>
                <a:ea typeface="+mn-ea"/>
                <a:cs typeface="+mn-cs"/>
              </a:rPr>
              <a:t>CEOS and CGMS satellite operators to maintain their efforts towards full implementation of the space-based climate observing system component in accordance with the Vision for WIGOS in 2040.</a:t>
            </a:r>
            <a:endParaRPr lang="en-GB" dirty="0"/>
          </a:p>
        </p:txBody>
      </p:sp>
      <p:sp>
        <p:nvSpPr>
          <p:cNvPr id="4" name="Slide Number Placeholder 3"/>
          <p:cNvSpPr>
            <a:spLocks noGrp="1"/>
          </p:cNvSpPr>
          <p:nvPr>
            <p:ph type="sldNum" sz="quarter" idx="10"/>
          </p:nvPr>
        </p:nvSpPr>
        <p:spPr/>
        <p:txBody>
          <a:bodyPr/>
          <a:lstStyle/>
          <a:p>
            <a:fld id="{B0D5600F-4168-42E9-9FE7-11DD5B8FE0E3}" type="slidenum">
              <a:rPr lang="en-US" smtClean="0"/>
              <a:t>3</a:t>
            </a:fld>
            <a:endParaRPr lang="en-US"/>
          </a:p>
        </p:txBody>
      </p:sp>
    </p:spTree>
    <p:extLst>
      <p:ext uri="{BB962C8B-B14F-4D97-AF65-F5344CB8AC3E}">
        <p14:creationId xmlns:p14="http://schemas.microsoft.com/office/powerpoint/2010/main" val="217096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Revisit set of ECVs / ECV Products targeted by the previous gap analysis (CO2, CH4, Precipitation, Land Surface Temperature, Leaf Area Index, Above-Ground Biomass, Sea Surface Temperature, Sea Surface Salinity) and assess evolution, cross-referencing with the Recommendations and Actions</a:t>
            </a:r>
          </a:p>
          <a:p>
            <a:endParaRPr lang="en-GB" dirty="0"/>
          </a:p>
        </p:txBody>
      </p:sp>
      <p:sp>
        <p:nvSpPr>
          <p:cNvPr id="4" name="Slide Number Placeholder 3"/>
          <p:cNvSpPr>
            <a:spLocks noGrp="1"/>
          </p:cNvSpPr>
          <p:nvPr>
            <p:ph type="sldNum" sz="quarter" idx="10"/>
          </p:nvPr>
        </p:nvSpPr>
        <p:spPr/>
        <p:txBody>
          <a:bodyPr/>
          <a:lstStyle/>
          <a:p>
            <a:fld id="{B0D5600F-4168-42E9-9FE7-11DD5B8FE0E3}" type="slidenum">
              <a:rPr lang="en-US" smtClean="0"/>
              <a:t>8</a:t>
            </a:fld>
            <a:endParaRPr lang="en-US"/>
          </a:p>
        </p:txBody>
      </p:sp>
    </p:spTree>
    <p:extLst>
      <p:ext uri="{BB962C8B-B14F-4D97-AF65-F5344CB8AC3E}">
        <p14:creationId xmlns:p14="http://schemas.microsoft.com/office/powerpoint/2010/main" val="250481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0385" y="2492915"/>
            <a:ext cx="10363200" cy="722765"/>
          </a:xfrm>
          <a:prstGeom prst="rect">
            <a:avLst/>
          </a:prstGeom>
        </p:spPr>
        <p:txBody>
          <a:bodyPr anchor="b">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30386" y="3847065"/>
            <a:ext cx="5961633" cy="2212604"/>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838200" y="6474336"/>
            <a:ext cx="2743200" cy="365125"/>
          </a:xfrm>
          <a:prstGeom prst="rect">
            <a:avLst/>
          </a:prstGeom>
        </p:spPr>
        <p:txBody>
          <a:bodyPr/>
          <a:lstStyle/>
          <a:p>
            <a:fld id="{0AA59793-C156-499B-A27C-B13B45B618E6}" type="datetime1">
              <a:rPr lang="en-US" smtClean="0"/>
              <a:t>10/11/2019</a:t>
            </a:fld>
            <a:endParaRPr lang="en-US"/>
          </a:p>
        </p:txBody>
      </p:sp>
      <p:sp>
        <p:nvSpPr>
          <p:cNvPr id="5" name="Footer Placeholder 4"/>
          <p:cNvSpPr>
            <a:spLocks noGrp="1"/>
          </p:cNvSpPr>
          <p:nvPr>
            <p:ph type="ftr" sz="quarter" idx="11"/>
          </p:nvPr>
        </p:nvSpPr>
        <p:spPr>
          <a:xfrm>
            <a:off x="4038600" y="6474336"/>
            <a:ext cx="4114800" cy="365125"/>
          </a:xfrm>
          <a:prstGeom prst="rect">
            <a:avLst/>
          </a:prstGeom>
        </p:spPr>
        <p:txBody>
          <a:bodyPr/>
          <a:lstStyle/>
          <a:p>
            <a:r>
              <a:rPr lang="en-US" smtClean="0"/>
              <a:t>CEOS AC-VC June 2017</a:t>
            </a:r>
            <a:endParaRPr lang="en-US"/>
          </a:p>
        </p:txBody>
      </p:sp>
      <p:sp>
        <p:nvSpPr>
          <p:cNvPr id="6" name="Slide Number Placeholder 5"/>
          <p:cNvSpPr>
            <a:spLocks noGrp="1"/>
          </p:cNvSpPr>
          <p:nvPr>
            <p:ph type="sldNum" sz="quarter" idx="12"/>
          </p:nvPr>
        </p:nvSpPr>
        <p:spPr/>
        <p:txBody>
          <a:bodyPr/>
          <a:lstStyle/>
          <a:p>
            <a:fld id="{D11591C9-1069-47C8-BF2F-DC125323CA97}" type="slidenum">
              <a:rPr lang="en-US" smtClean="0"/>
              <a:t>‹#›</a:t>
            </a:fld>
            <a:endParaRPr lang="en-US"/>
          </a:p>
        </p:txBody>
      </p:sp>
      <p:pic>
        <p:nvPicPr>
          <p:cNvPr id="10" name="ceos_logo.png"/>
          <p:cNvPicPr/>
          <p:nvPr userDrawn="1"/>
        </p:nvPicPr>
        <p:blipFill>
          <a:blip r:embed="rId2">
            <a:extLst/>
          </a:blip>
          <a:stretch>
            <a:fillRect/>
          </a:stretch>
        </p:blipFill>
        <p:spPr>
          <a:xfrm>
            <a:off x="830385" y="1217405"/>
            <a:ext cx="3343875" cy="993132"/>
          </a:xfrm>
          <a:prstGeom prst="rect">
            <a:avLst/>
          </a:prstGeom>
          <a:ln w="12700">
            <a:miter lim="400000"/>
          </a:ln>
        </p:spPr>
      </p:pic>
      <p:sp>
        <p:nvSpPr>
          <p:cNvPr id="11" name="Shape 10"/>
          <p:cNvSpPr txBox="1">
            <a:spLocks/>
          </p:cNvSpPr>
          <p:nvPr userDrawn="1"/>
        </p:nvSpPr>
        <p:spPr>
          <a:xfrm>
            <a:off x="830386" y="2246635"/>
            <a:ext cx="3741615"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24395"/>
          <a:stretch/>
        </p:blipFill>
        <p:spPr>
          <a:xfrm>
            <a:off x="0" y="-68240"/>
            <a:ext cx="12192000" cy="6926239"/>
          </a:xfrm>
          <a:prstGeom prst="rect">
            <a:avLst/>
          </a:prstGeom>
        </p:spPr>
      </p:pic>
      <p:pic>
        <p:nvPicPr>
          <p:cNvPr id="12" name="ceos_logo.png"/>
          <p:cNvPicPr/>
          <p:nvPr userDrawn="1"/>
        </p:nvPicPr>
        <p:blipFill>
          <a:blip r:embed="rId2">
            <a:extLst/>
          </a:blip>
          <a:stretch>
            <a:fillRect/>
          </a:stretch>
        </p:blipFill>
        <p:spPr>
          <a:xfrm>
            <a:off x="622789" y="1217405"/>
            <a:ext cx="2507906" cy="993132"/>
          </a:xfrm>
          <a:prstGeom prst="rect">
            <a:avLst/>
          </a:prstGeom>
          <a:ln w="12700">
            <a:miter lim="400000"/>
          </a:ln>
        </p:spPr>
      </p:pic>
      <p:sp>
        <p:nvSpPr>
          <p:cNvPr id="13" name="Shape 10"/>
          <p:cNvSpPr txBox="1">
            <a:spLocks/>
          </p:cNvSpPr>
          <p:nvPr userDrawn="1"/>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14" name="Shape 10"/>
          <p:cNvSpPr txBox="1">
            <a:spLocks/>
          </p:cNvSpPr>
          <p:nvPr userDrawn="1"/>
        </p:nvSpPr>
        <p:spPr>
          <a:xfrm>
            <a:off x="622789" y="25146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endParaRPr lang="en-US" sz="4400" b="1" kern="0" dirty="0">
              <a:solidFill>
                <a:schemeClr val="bg1"/>
              </a:solidFill>
              <a:latin typeface="+mj-lt"/>
            </a:endParaRPr>
          </a:p>
        </p:txBody>
      </p:sp>
      <p:sp>
        <p:nvSpPr>
          <p:cNvPr id="15" name="Shape 11"/>
          <p:cNvSpPr/>
          <p:nvPr userDrawn="1"/>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defTabSz="914400">
              <a:lnSpc>
                <a:spcPct val="150000"/>
              </a:lnSpc>
              <a:defRPr>
                <a:solidFill>
                  <a:srgbClr val="000000"/>
                </a:solidFill>
              </a:defRPr>
            </a:pPr>
            <a:endParaRPr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17530929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sp>
        <p:nvSpPr>
          <p:cNvPr id="4" name="Title 1"/>
          <p:cNvSpPr>
            <a:spLocks noGrp="1"/>
          </p:cNvSpPr>
          <p:nvPr>
            <p:ph type="title"/>
          </p:nvPr>
        </p:nvSpPr>
        <p:spPr>
          <a:xfrm>
            <a:off x="2403566" y="152400"/>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Tree>
    <p:extLst>
      <p:ext uri="{BB962C8B-B14F-4D97-AF65-F5344CB8AC3E}">
        <p14:creationId xmlns:p14="http://schemas.microsoft.com/office/powerpoint/2010/main" val="309091653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11684000" y="6629403"/>
            <a:ext cx="4064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en-US">
                <a:solidFill>
                  <a:srgbClr val="1F497D"/>
                </a:solidFill>
              </a:rPr>
              <a:pPr defTabSz="914400"/>
              <a:t>‹#›</a:t>
            </a:fld>
            <a:endParaRPr lang="en-US" dirty="0">
              <a:solidFill>
                <a:srgbClr val="1F497D"/>
              </a:solidFill>
            </a:endParaRPr>
          </a:p>
        </p:txBody>
      </p:sp>
      <p:sp>
        <p:nvSpPr>
          <p:cNvPr id="3" name="Content Placeholder 2"/>
          <p:cNvSpPr>
            <a:spLocks noGrp="1"/>
          </p:cNvSpPr>
          <p:nvPr>
            <p:ph sz="quarter" idx="10"/>
          </p:nvPr>
        </p:nvSpPr>
        <p:spPr>
          <a:xfrm>
            <a:off x="166255" y="1402773"/>
            <a:ext cx="11845636" cy="5101935"/>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Tree>
    <p:extLst>
      <p:ext uri="{BB962C8B-B14F-4D97-AF65-F5344CB8AC3E}">
        <p14:creationId xmlns:p14="http://schemas.microsoft.com/office/powerpoint/2010/main" val="3403399812"/>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9652000" y="6546852"/>
            <a:ext cx="2540000" cy="369332"/>
          </a:xfrm>
          <a:prstGeom prst="rect">
            <a:avLst/>
          </a:prstGeom>
          <a:ln w="12700">
            <a:miter lim="400000"/>
          </a:ln>
        </p:spPr>
        <p:txBody>
          <a:bodyPr lIns="45719" rIns="45719">
            <a:spAutoFit/>
          </a:bodyPr>
          <a:lstStyle>
            <a:lvl1pPr algn="r">
              <a:spcBef>
                <a:spcPts val="600"/>
              </a:spcBef>
              <a:defRPr sz="1800">
                <a:latin typeface="Calibri"/>
                <a:ea typeface="Calibri"/>
                <a:cs typeface="Calibri"/>
                <a:sym typeface="Calibri"/>
              </a:defRPr>
            </a:lvl1p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grpSp>
        <p:nvGrpSpPr>
          <p:cNvPr id="5" name="Group 4"/>
          <p:cNvGrpSpPr/>
          <p:nvPr userDrawn="1"/>
        </p:nvGrpSpPr>
        <p:grpSpPr>
          <a:xfrm>
            <a:off x="0" y="0"/>
            <a:ext cx="12192000" cy="1266667"/>
            <a:chOff x="0" y="1156447"/>
            <a:chExt cx="12192000" cy="1266667"/>
          </a:xfrm>
        </p:grpSpPr>
        <p:pic>
          <p:nvPicPr>
            <p:cNvPr id="3" name="Picture 2"/>
            <p:cNvPicPr>
              <a:picLocks noChangeAspect="1"/>
            </p:cNvPicPr>
            <p:nvPr userDrawn="1"/>
          </p:nvPicPr>
          <p:blipFill rotWithShape="1">
            <a:blip r:embed="rId6">
              <a:extLst>
                <a:ext uri="{28A0092B-C50C-407E-A947-70E740481C1C}">
                  <a14:useLocalDpi xmlns:a14="http://schemas.microsoft.com/office/drawing/2010/main" val="0"/>
                </a:ext>
              </a:extLst>
            </a:blip>
            <a:srcRect r="17922"/>
            <a:stretch/>
          </p:blipFill>
          <p:spPr>
            <a:xfrm>
              <a:off x="0" y="1156447"/>
              <a:ext cx="8364071" cy="1266667"/>
            </a:xfrm>
            <a:prstGeom prst="rect">
              <a:avLst/>
            </a:prstGeom>
          </p:spPr>
        </p:pic>
        <p:pic>
          <p:nvPicPr>
            <p:cNvPr id="4" name="Picture 3"/>
            <p:cNvPicPr>
              <a:picLocks noChangeAspect="1"/>
            </p:cNvPicPr>
            <p:nvPr userDrawn="1"/>
          </p:nvPicPr>
          <p:blipFill rotWithShape="1">
            <a:blip r:embed="rId6">
              <a:extLst>
                <a:ext uri="{28A0092B-C50C-407E-A947-70E740481C1C}">
                  <a14:useLocalDpi xmlns:a14="http://schemas.microsoft.com/office/drawing/2010/main" val="0"/>
                </a:ext>
              </a:extLst>
            </a:blip>
            <a:srcRect l="58457"/>
            <a:stretch/>
          </p:blipFill>
          <p:spPr>
            <a:xfrm>
              <a:off x="7958571" y="1156447"/>
              <a:ext cx="4233429" cy="1266667"/>
            </a:xfrm>
            <a:prstGeom prst="rect">
              <a:avLst/>
            </a:prstGeom>
          </p:spPr>
        </p:pic>
      </p:grpSp>
      <p:sp>
        <p:nvSpPr>
          <p:cNvPr id="9" name="Shape 3"/>
          <p:cNvSpPr/>
          <p:nvPr userDrawn="1"/>
        </p:nvSpPr>
        <p:spPr>
          <a:xfrm>
            <a:off x="101600" y="6629401"/>
            <a:ext cx="3149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a:t>
            </a:r>
            <a:r>
              <a:rPr lang="en-AU" sz="1100" i="1" baseline="0" dirty="0" smtClean="0">
                <a:solidFill>
                  <a:schemeClr val="tx2"/>
                </a:solidFill>
                <a:latin typeface="+mj-ea"/>
                <a:ea typeface="+mj-ea"/>
                <a:cs typeface="Proxima Nova Regular"/>
                <a:sym typeface="Proxima Nova Regular"/>
              </a:rPr>
              <a:t> Technical Workshop September 9-12, </a:t>
            </a:r>
            <a:r>
              <a:rPr lang="en-AU" sz="1100" i="1" dirty="0" smtClean="0">
                <a:solidFill>
                  <a:schemeClr val="tx2"/>
                </a:solidFill>
                <a:latin typeface="+mj-ea"/>
                <a:ea typeface="+mj-ea"/>
                <a:cs typeface="Proxima Nova Regular"/>
                <a:sym typeface="Proxima Nova Regular"/>
              </a:rPr>
              <a:t>2019</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17419952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Lst>
  <p:transition spd="med"/>
  <p:timing>
    <p:tnLst>
      <p:par>
        <p:cTn id="1" dur="indefinite" restart="never" nodeType="tmRoot"/>
      </p:par>
    </p:tnLst>
  </p:timing>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52801" y="4041322"/>
            <a:ext cx="5961633" cy="2237014"/>
          </a:xfrm>
        </p:spPr>
        <p:txBody>
          <a:bodyPr>
            <a:normAutofit fontScale="85000" lnSpcReduction="10000"/>
          </a:bodyPr>
          <a:lstStyle/>
          <a:p>
            <a:r>
              <a:rPr lang="en-US" dirty="0" smtClean="0">
                <a:latin typeface="+mj-lt"/>
              </a:rPr>
              <a:t>Jörg Schulz, EUMETSAT, </a:t>
            </a:r>
            <a:r>
              <a:rPr lang="en-US" dirty="0" err="1" smtClean="0">
                <a:latin typeface="+mj-lt"/>
              </a:rPr>
              <a:t>WGClimate</a:t>
            </a:r>
            <a:r>
              <a:rPr lang="en-US" dirty="0" smtClean="0">
                <a:latin typeface="+mj-lt"/>
              </a:rPr>
              <a:t> Chair</a:t>
            </a:r>
          </a:p>
          <a:p>
            <a:r>
              <a:rPr lang="en-US" dirty="0" smtClean="0">
                <a:latin typeface="+mj-lt"/>
              </a:rPr>
              <a:t>Albrecht von Bargen, DLR, </a:t>
            </a:r>
            <a:r>
              <a:rPr lang="en-US" dirty="0" err="1" smtClean="0">
                <a:latin typeface="+mj-lt"/>
              </a:rPr>
              <a:t>WGClimate</a:t>
            </a:r>
            <a:r>
              <a:rPr lang="en-US" dirty="0" smtClean="0">
                <a:latin typeface="+mj-lt"/>
              </a:rPr>
              <a:t> Vice-Chair</a:t>
            </a:r>
            <a:endParaRPr lang="en-US" dirty="0">
              <a:latin typeface="+mj-lt"/>
            </a:endParaRPr>
          </a:p>
          <a:p>
            <a:pPr lvl="0">
              <a:lnSpc>
                <a:spcPct val="150000"/>
              </a:lnSpc>
              <a:spcBef>
                <a:spcPts val="0"/>
              </a:spcBef>
              <a:buSzTx/>
              <a:defRPr>
                <a:solidFill>
                  <a:srgbClr val="000000"/>
                </a:solidFill>
              </a:defRPr>
            </a:pPr>
            <a:endParaRPr lang="en-AU" sz="1800" dirty="0" smtClean="0">
              <a:solidFill>
                <a:prstClr val="white"/>
              </a:solidFill>
              <a:latin typeface="Helvetica"/>
            </a:endParaRPr>
          </a:p>
          <a:p>
            <a:pPr lvl="0">
              <a:lnSpc>
                <a:spcPct val="150000"/>
              </a:lnSpc>
              <a:spcBef>
                <a:spcPts val="0"/>
              </a:spcBef>
              <a:buSzTx/>
              <a:defRPr>
                <a:solidFill>
                  <a:srgbClr val="000000"/>
                </a:solidFill>
              </a:defRPr>
            </a:pPr>
            <a:r>
              <a:rPr lang="en-AU" sz="1800" dirty="0" smtClean="0">
                <a:solidFill>
                  <a:prstClr val="white"/>
                </a:solidFill>
                <a:latin typeface="Helvetica"/>
              </a:rPr>
              <a:t>CEOS </a:t>
            </a:r>
            <a:r>
              <a:rPr lang="en-AU" sz="1800" dirty="0">
                <a:solidFill>
                  <a:prstClr val="white"/>
                </a:solidFill>
                <a:latin typeface="Helvetica"/>
              </a:rPr>
              <a:t>Plenary 2019</a:t>
            </a:r>
          </a:p>
          <a:p>
            <a:pPr lvl="0">
              <a:lnSpc>
                <a:spcPct val="150000"/>
              </a:lnSpc>
              <a:spcBef>
                <a:spcPts val="0"/>
              </a:spcBef>
              <a:buSzTx/>
              <a:defRPr>
                <a:solidFill>
                  <a:srgbClr val="000000"/>
                </a:solidFill>
              </a:defRPr>
            </a:pPr>
            <a:r>
              <a:rPr lang="en-AU" sz="1800" dirty="0">
                <a:solidFill>
                  <a:prstClr val="white"/>
                </a:solidFill>
                <a:latin typeface="Helvetica"/>
              </a:rPr>
              <a:t>Agenda Item </a:t>
            </a:r>
            <a:r>
              <a:rPr lang="en-AU" sz="1800" dirty="0" smtClean="0">
                <a:solidFill>
                  <a:prstClr val="white"/>
                </a:solidFill>
                <a:latin typeface="Helvetica"/>
              </a:rPr>
              <a:t>2.2</a:t>
            </a:r>
            <a:endParaRPr lang="en-AU" sz="1800" dirty="0">
              <a:solidFill>
                <a:prstClr val="white"/>
              </a:solidFill>
              <a:latin typeface="Helvetica"/>
            </a:endParaRPr>
          </a:p>
          <a:p>
            <a:pPr lvl="0">
              <a:lnSpc>
                <a:spcPct val="150000"/>
              </a:lnSpc>
              <a:spcBef>
                <a:spcPts val="0"/>
              </a:spcBef>
              <a:buSzTx/>
              <a:defRPr>
                <a:solidFill>
                  <a:srgbClr val="000000"/>
                </a:solidFill>
              </a:defRPr>
            </a:pPr>
            <a:r>
              <a:rPr lang="en-AU" sz="1800" dirty="0">
                <a:solidFill>
                  <a:prstClr val="white"/>
                </a:solidFill>
              </a:rPr>
              <a:t>Ha </a:t>
            </a:r>
            <a:r>
              <a:rPr lang="en-AU" sz="1800" dirty="0" err="1">
                <a:solidFill>
                  <a:prstClr val="white"/>
                </a:solidFill>
              </a:rPr>
              <a:t>Noi</a:t>
            </a:r>
            <a:r>
              <a:rPr lang="en-AU" sz="1800" dirty="0">
                <a:solidFill>
                  <a:prstClr val="white"/>
                </a:solidFill>
              </a:rPr>
              <a:t>, Viet Nam</a:t>
            </a:r>
            <a:endParaRPr lang="en-AU" sz="1800" dirty="0">
              <a:solidFill>
                <a:prstClr val="white"/>
              </a:solidFill>
              <a:latin typeface="Helvetica"/>
            </a:endParaRPr>
          </a:p>
          <a:p>
            <a:pPr lvl="0">
              <a:lnSpc>
                <a:spcPct val="150000"/>
              </a:lnSpc>
              <a:spcBef>
                <a:spcPts val="0"/>
              </a:spcBef>
              <a:buSzTx/>
              <a:defRPr>
                <a:solidFill>
                  <a:srgbClr val="000000"/>
                </a:solidFill>
              </a:defRPr>
            </a:pPr>
            <a:r>
              <a:rPr lang="en-AU" sz="1800" dirty="0">
                <a:solidFill>
                  <a:prstClr val="white"/>
                </a:solidFill>
                <a:latin typeface="Helvetica"/>
              </a:rPr>
              <a:t>14 – 16 October 2019</a:t>
            </a:r>
          </a:p>
          <a:p>
            <a:endParaRPr lang="en-US" dirty="0">
              <a:latin typeface="+mj-lt"/>
            </a:endParaRPr>
          </a:p>
        </p:txBody>
      </p:sp>
      <p:sp>
        <p:nvSpPr>
          <p:cNvPr id="8" name="Shape 10"/>
          <p:cNvSpPr txBox="1">
            <a:spLocks/>
          </p:cNvSpPr>
          <p:nvPr/>
        </p:nvSpPr>
        <p:spPr>
          <a:xfrm>
            <a:off x="622789" y="2514600"/>
            <a:ext cx="6290075"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r>
              <a:rPr lang="en-US" sz="4400" kern="0" dirty="0" smtClean="0">
                <a:solidFill>
                  <a:schemeClr val="bg1"/>
                </a:solidFill>
                <a:latin typeface="+mj-lt"/>
              </a:rPr>
              <a:t>CEOS/CGMS Joint Working </a:t>
            </a:r>
            <a:r>
              <a:rPr lang="en-US" sz="4400" kern="0" dirty="0" smtClean="0">
                <a:solidFill>
                  <a:schemeClr val="bg1"/>
                </a:solidFill>
                <a:latin typeface="+mj-lt"/>
              </a:rPr>
              <a:t>Group Climate</a:t>
            </a:r>
            <a:endParaRPr lang="en-US" sz="4400" kern="0" dirty="0">
              <a:solidFill>
                <a:schemeClr val="bg1"/>
              </a:solidFill>
              <a:latin typeface="+mj-lt"/>
            </a:endParaRPr>
          </a:p>
        </p:txBody>
      </p:sp>
    </p:spTree>
    <p:extLst>
      <p:ext uri="{BB962C8B-B14F-4D97-AF65-F5344CB8AC3E}">
        <p14:creationId xmlns:p14="http://schemas.microsoft.com/office/powerpoint/2010/main" val="2670166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10</a:t>
            </a:fld>
            <a:endParaRPr lang="en-US" dirty="0">
              <a:solidFill>
                <a:srgbClr val="1F497D"/>
              </a:solidFill>
            </a:endParaRPr>
          </a:p>
        </p:txBody>
      </p:sp>
      <p:sp>
        <p:nvSpPr>
          <p:cNvPr id="3" name="Content Placeholder 2"/>
          <p:cNvSpPr>
            <a:spLocks noGrp="1"/>
          </p:cNvSpPr>
          <p:nvPr>
            <p:ph sz="quarter" idx="10"/>
          </p:nvPr>
        </p:nvSpPr>
        <p:spPr/>
        <p:txBody>
          <a:bodyPr/>
          <a:lstStyle/>
          <a:p>
            <a:r>
              <a:rPr lang="en-GB" dirty="0" smtClean="0"/>
              <a:t>Observed decline in support to population, verification and gap analysis for ECV Inventory #3 within CEOS/CGMS agencies and </a:t>
            </a:r>
            <a:r>
              <a:rPr lang="en-GB" dirty="0" smtClean="0"/>
              <a:t>bodies</a:t>
            </a:r>
            <a:endParaRPr lang="en-GB" dirty="0" smtClean="0"/>
          </a:p>
          <a:p>
            <a:r>
              <a:rPr lang="en-GB" dirty="0"/>
              <a:t>E</a:t>
            </a:r>
            <a:r>
              <a:rPr lang="en-GB" dirty="0" smtClean="0"/>
              <a:t>stimated support to the ECV Inventory work is ~ 6.5 PY per annum assuming 220 working days:</a:t>
            </a:r>
          </a:p>
          <a:p>
            <a:pPr lvl="1"/>
            <a:r>
              <a:rPr lang="en-GB" dirty="0" smtClean="0"/>
              <a:t>~2.0 PY, (1.5 PY funded by EC) EUMETSAT </a:t>
            </a:r>
            <a:r>
              <a:rPr lang="en-GB" dirty="0" smtClean="0"/>
              <a:t>support</a:t>
            </a:r>
            <a:endParaRPr lang="en-GB" dirty="0" smtClean="0"/>
          </a:p>
          <a:p>
            <a:pPr lvl="1"/>
            <a:r>
              <a:rPr lang="en-GB" dirty="0" smtClean="0"/>
              <a:t>~0.5 PY, </a:t>
            </a:r>
            <a:r>
              <a:rPr lang="en-GB" dirty="0" err="1" smtClean="0"/>
              <a:t>WGClimate</a:t>
            </a:r>
            <a:r>
              <a:rPr lang="en-GB" dirty="0" smtClean="0"/>
              <a:t> members coordinating individual agency </a:t>
            </a:r>
            <a:r>
              <a:rPr lang="en-GB" dirty="0" smtClean="0"/>
              <a:t>contributions</a:t>
            </a:r>
            <a:endParaRPr lang="en-GB" dirty="0" smtClean="0"/>
          </a:p>
          <a:p>
            <a:pPr lvl="1"/>
            <a:r>
              <a:rPr lang="en-GB" dirty="0" smtClean="0"/>
              <a:t>~3.5 PY, ~150 responders in agencies populating and verifying the ECV Inventory (5 working days is assumed for each responder</a:t>
            </a:r>
            <a:r>
              <a:rPr lang="en-GB" dirty="0" smtClean="0"/>
              <a:t>)</a:t>
            </a:r>
            <a:endParaRPr lang="en-GB" dirty="0" smtClean="0"/>
          </a:p>
          <a:p>
            <a:pPr lvl="1"/>
            <a:r>
              <a:rPr lang="en-GB" dirty="0" smtClean="0"/>
              <a:t>~0.7 PY, ~30 individuals supporting the gap analysis (two stages (</a:t>
            </a:r>
            <a:r>
              <a:rPr lang="en-GB" dirty="0" err="1" smtClean="0"/>
              <a:t>i</a:t>
            </a:r>
            <a:r>
              <a:rPr lang="en-GB" dirty="0" smtClean="0"/>
              <a:t>) closeness of processes to GCOS guidelines, ii) analysis of individual GCOS ECVs including future need for measurements and missed opportunities)</a:t>
            </a:r>
            <a:r>
              <a:rPr lang="en-GB" dirty="0"/>
              <a:t> (5 working days is assumed for each </a:t>
            </a:r>
            <a:r>
              <a:rPr lang="en-GB" dirty="0" smtClean="0"/>
              <a:t>person</a:t>
            </a:r>
            <a:r>
              <a:rPr lang="en-GB" dirty="0" smtClean="0"/>
              <a:t>)</a:t>
            </a:r>
            <a:endParaRPr lang="en-GB" dirty="0" smtClean="0"/>
          </a:p>
          <a:p>
            <a:r>
              <a:rPr lang="en-GB" dirty="0" smtClean="0"/>
              <a:t>It is of high importance that the inventory only contains verified information on which we base recommendations and </a:t>
            </a:r>
            <a:r>
              <a:rPr lang="en-GB" dirty="0" smtClean="0"/>
              <a:t>actions</a:t>
            </a:r>
            <a:endParaRPr lang="en-GB" dirty="0" smtClean="0"/>
          </a:p>
          <a:p>
            <a:r>
              <a:rPr lang="en-GB" dirty="0" smtClean="0"/>
              <a:t>Agencies </a:t>
            </a:r>
            <a:r>
              <a:rPr lang="en-GB" dirty="0"/>
              <a:t>are asked to continue/enhance their support to the ECV </a:t>
            </a:r>
            <a:r>
              <a:rPr lang="en-GB" dirty="0" smtClean="0"/>
              <a:t>Inventory related work </a:t>
            </a:r>
            <a:r>
              <a:rPr lang="en-GB" dirty="0"/>
              <a:t>and to </a:t>
            </a:r>
            <a:r>
              <a:rPr lang="en-GB" dirty="0" smtClean="0"/>
              <a:t>award </a:t>
            </a:r>
            <a:r>
              <a:rPr lang="en-GB" dirty="0"/>
              <a:t>full </a:t>
            </a:r>
            <a:r>
              <a:rPr lang="en-GB" dirty="0" smtClean="0"/>
              <a:t>appreciation </a:t>
            </a:r>
            <a:r>
              <a:rPr lang="en-GB" dirty="0"/>
              <a:t>to </a:t>
            </a:r>
            <a:r>
              <a:rPr lang="en-GB" dirty="0" smtClean="0"/>
              <a:t>engaged contributors </a:t>
            </a:r>
            <a:r>
              <a:rPr lang="en-GB" dirty="0"/>
              <a:t>within </a:t>
            </a:r>
            <a:r>
              <a:rPr lang="en-GB" dirty="0" smtClean="0"/>
              <a:t>their </a:t>
            </a:r>
            <a:r>
              <a:rPr lang="en-GB" dirty="0" smtClean="0"/>
              <a:t>agencies</a:t>
            </a:r>
            <a:endParaRPr lang="en-GB" dirty="0"/>
          </a:p>
          <a:p>
            <a:endParaRPr lang="en-GB" dirty="0"/>
          </a:p>
        </p:txBody>
      </p:sp>
      <p:sp>
        <p:nvSpPr>
          <p:cNvPr id="4" name="Content Placeholder 3"/>
          <p:cNvSpPr>
            <a:spLocks noGrp="1"/>
          </p:cNvSpPr>
          <p:nvPr>
            <p:ph sz="quarter" idx="11"/>
          </p:nvPr>
        </p:nvSpPr>
        <p:spPr>
          <a:xfrm>
            <a:off x="2240280" y="315638"/>
            <a:ext cx="8119871" cy="533400"/>
          </a:xfrm>
        </p:spPr>
        <p:txBody>
          <a:bodyPr/>
          <a:lstStyle/>
          <a:p>
            <a:r>
              <a:rPr lang="en-GB" dirty="0" smtClean="0"/>
              <a:t>Needed support for ECV CDR Inventory and Gap Analysis</a:t>
            </a:r>
            <a:endParaRPr lang="en-GB" dirty="0"/>
          </a:p>
        </p:txBody>
      </p:sp>
    </p:spTree>
    <p:extLst>
      <p:ext uri="{BB962C8B-B14F-4D97-AF65-F5344CB8AC3E}">
        <p14:creationId xmlns:p14="http://schemas.microsoft.com/office/powerpoint/2010/main" val="119716165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11</a:t>
            </a:fld>
            <a:endParaRPr lang="en-US" dirty="0">
              <a:solidFill>
                <a:srgbClr val="1F497D"/>
              </a:solidFill>
            </a:endParaRPr>
          </a:p>
        </p:txBody>
      </p:sp>
      <p:sp>
        <p:nvSpPr>
          <p:cNvPr id="3" name="Content Placeholder 2"/>
          <p:cNvSpPr>
            <a:spLocks noGrp="1"/>
          </p:cNvSpPr>
          <p:nvPr>
            <p:ph sz="quarter" idx="10"/>
          </p:nvPr>
        </p:nvSpPr>
        <p:spPr>
          <a:xfrm>
            <a:off x="166255" y="4639634"/>
            <a:ext cx="11845636" cy="1508458"/>
          </a:xfrm>
        </p:spPr>
        <p:txBody>
          <a:bodyPr/>
          <a:lstStyle/>
          <a:p>
            <a:pPr fontAlgn="base"/>
            <a:r>
              <a:rPr lang="en-US" dirty="0"/>
              <a:t>The Santiago Climate Change Conference will take place in </a:t>
            </a:r>
            <a:r>
              <a:rPr lang="en-US" dirty="0" err="1"/>
              <a:t>Parque</a:t>
            </a:r>
            <a:r>
              <a:rPr lang="en-US" dirty="0"/>
              <a:t> </a:t>
            </a:r>
            <a:r>
              <a:rPr lang="en-US" dirty="0" err="1"/>
              <a:t>Bicentenario</a:t>
            </a:r>
            <a:r>
              <a:rPr lang="en-US" dirty="0"/>
              <a:t> </a:t>
            </a:r>
            <a:r>
              <a:rPr lang="en-US" dirty="0" err="1"/>
              <a:t>Cerrillos</a:t>
            </a:r>
            <a:r>
              <a:rPr lang="en-US" dirty="0"/>
              <a:t> in Santiago de Chile, Chile from 2 to 13 </a:t>
            </a:r>
            <a:r>
              <a:rPr lang="en-US" dirty="0" smtClean="0"/>
              <a:t>December;</a:t>
            </a:r>
            <a:endParaRPr lang="en-US" dirty="0"/>
          </a:p>
          <a:p>
            <a:pPr fontAlgn="base"/>
            <a:r>
              <a:rPr lang="en-US" dirty="0"/>
              <a:t>COP </a:t>
            </a:r>
            <a:r>
              <a:rPr lang="en-US" dirty="0" smtClean="0"/>
              <a:t>25 </a:t>
            </a:r>
            <a:r>
              <a:rPr lang="en-US" dirty="0"/>
              <a:t>will take place from 2-13 December </a:t>
            </a:r>
            <a:r>
              <a:rPr lang="en-US" dirty="0" smtClean="0"/>
              <a:t>2019;</a:t>
            </a:r>
            <a:endParaRPr lang="en-US" dirty="0"/>
          </a:p>
          <a:p>
            <a:pPr fontAlgn="base"/>
            <a:r>
              <a:rPr lang="en-US" dirty="0"/>
              <a:t>SBSTA </a:t>
            </a:r>
            <a:r>
              <a:rPr lang="en-US" dirty="0" smtClean="0"/>
              <a:t>51 </a:t>
            </a:r>
            <a:r>
              <a:rPr lang="en-US" dirty="0"/>
              <a:t>will take place 2-9 December 2019</a:t>
            </a:r>
            <a:r>
              <a:rPr lang="en-US" dirty="0" smtClean="0"/>
              <a:t>.</a:t>
            </a:r>
          </a:p>
        </p:txBody>
      </p:sp>
      <p:sp>
        <p:nvSpPr>
          <p:cNvPr id="4" name="Content Placeholder 3"/>
          <p:cNvSpPr>
            <a:spLocks noGrp="1"/>
          </p:cNvSpPr>
          <p:nvPr>
            <p:ph sz="quarter" idx="11"/>
          </p:nvPr>
        </p:nvSpPr>
        <p:spPr>
          <a:xfrm>
            <a:off x="2532888" y="405384"/>
            <a:ext cx="6604000" cy="533400"/>
          </a:xfrm>
        </p:spPr>
        <p:txBody>
          <a:bodyPr/>
          <a:lstStyle/>
          <a:p>
            <a:r>
              <a:rPr lang="en-GB" dirty="0" smtClean="0"/>
              <a:t>COP-25/SBSTA-51</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5" y="1524000"/>
            <a:ext cx="7568756" cy="25527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57" y="1524003"/>
            <a:ext cx="4193858" cy="2530412"/>
          </a:xfrm>
          <a:prstGeom prst="rect">
            <a:avLst/>
          </a:prstGeom>
        </p:spPr>
      </p:pic>
    </p:spTree>
    <p:extLst>
      <p:ext uri="{BB962C8B-B14F-4D97-AF65-F5344CB8AC3E}">
        <p14:creationId xmlns:p14="http://schemas.microsoft.com/office/powerpoint/2010/main" val="411336091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12</a:t>
            </a:fld>
            <a:endParaRPr lang="en-US" dirty="0">
              <a:solidFill>
                <a:srgbClr val="1F497D"/>
              </a:solidFill>
            </a:endParaRPr>
          </a:p>
        </p:txBody>
      </p:sp>
      <p:sp>
        <p:nvSpPr>
          <p:cNvPr id="3" name="Content Placeholder 2"/>
          <p:cNvSpPr>
            <a:spLocks noGrp="1"/>
          </p:cNvSpPr>
          <p:nvPr>
            <p:ph sz="quarter" idx="10"/>
          </p:nvPr>
        </p:nvSpPr>
        <p:spPr>
          <a:xfrm>
            <a:off x="244764" y="1518557"/>
            <a:ext cx="11845636" cy="4785636"/>
          </a:xfrm>
        </p:spPr>
        <p:txBody>
          <a:bodyPr/>
          <a:lstStyle/>
          <a:p>
            <a:pPr>
              <a:spcBef>
                <a:spcPts val="600"/>
              </a:spcBef>
            </a:pPr>
            <a:r>
              <a:rPr lang="en-GB" dirty="0" smtClean="0"/>
              <a:t>Joint statement from </a:t>
            </a:r>
            <a:r>
              <a:rPr lang="en-GB" dirty="0" smtClean="0"/>
              <a:t>CEOS/CGMS, work plan action CMRS-22</a:t>
            </a:r>
            <a:endParaRPr lang="en-GB" dirty="0" smtClean="0"/>
          </a:p>
          <a:p>
            <a:pPr>
              <a:spcBef>
                <a:spcPts val="600"/>
              </a:spcBef>
            </a:pPr>
            <a:r>
              <a:rPr lang="en-GB" dirty="0" smtClean="0"/>
              <a:t>Statement needs to be delivered to UNFCCC Secretariat one week ahead of SBSTA-51, i.e., 22 November 2019. It is read out on day-1 of SBSTA-51 (1-2 minutes) if not </a:t>
            </a:r>
            <a:r>
              <a:rPr lang="en-GB" dirty="0" smtClean="0"/>
              <a:t>cancelled</a:t>
            </a:r>
            <a:endParaRPr lang="en-GB" dirty="0" smtClean="0"/>
          </a:p>
          <a:p>
            <a:pPr>
              <a:spcBef>
                <a:spcPts val="600"/>
              </a:spcBef>
            </a:pPr>
            <a:r>
              <a:rPr lang="en-GB" dirty="0" smtClean="0"/>
              <a:t>Content is space agency contributions relevant to the UNFCCC:</a:t>
            </a:r>
          </a:p>
          <a:p>
            <a:pPr lvl="1">
              <a:spcBef>
                <a:spcPts val="600"/>
              </a:spcBef>
              <a:buFont typeface="Helvetica" panose="020B0604020202020204" pitchFamily="34" charset="0"/>
              <a:buChar char="-"/>
            </a:pPr>
            <a:r>
              <a:rPr lang="en-GB" dirty="0" smtClean="0"/>
              <a:t>Systematic observations of the </a:t>
            </a:r>
            <a:r>
              <a:rPr lang="en-GB" dirty="0" err="1" smtClean="0"/>
              <a:t>Earths’s</a:t>
            </a:r>
            <a:r>
              <a:rPr lang="en-GB" dirty="0" smtClean="0"/>
              <a:t> Climate System – Implementation of the </a:t>
            </a:r>
            <a:r>
              <a:rPr lang="en-GB" dirty="0" smtClean="0"/>
              <a:t>Architecture</a:t>
            </a:r>
            <a:endParaRPr lang="en-GB" dirty="0" smtClean="0"/>
          </a:p>
          <a:p>
            <a:pPr lvl="1">
              <a:spcBef>
                <a:spcPts val="600"/>
              </a:spcBef>
              <a:buFont typeface="Helvetica" panose="020B0604020202020204" pitchFamily="34" charset="0"/>
              <a:buChar char="-"/>
            </a:pPr>
            <a:r>
              <a:rPr lang="en-GB" dirty="0"/>
              <a:t>IPCC guidelines on use of satellite data for GHG </a:t>
            </a:r>
            <a:r>
              <a:rPr lang="en-GB" dirty="0" smtClean="0"/>
              <a:t>Inventories</a:t>
            </a:r>
          </a:p>
          <a:p>
            <a:pPr lvl="1">
              <a:spcBef>
                <a:spcPts val="600"/>
              </a:spcBef>
              <a:buFont typeface="Helvetica" panose="020B0604020202020204" pitchFamily="34" charset="0"/>
              <a:buChar char="-"/>
            </a:pPr>
            <a:r>
              <a:rPr lang="en-GB" dirty="0" smtClean="0"/>
              <a:t>Progress </a:t>
            </a:r>
            <a:r>
              <a:rPr lang="en-GB" dirty="0" smtClean="0"/>
              <a:t>on implementation of the GHG constellation architecture and potential usage of </a:t>
            </a:r>
            <a:r>
              <a:rPr lang="en-GB" dirty="0" smtClean="0"/>
              <a:t>outputs</a:t>
            </a:r>
            <a:endParaRPr lang="en-GB" dirty="0" smtClean="0"/>
          </a:p>
          <a:p>
            <a:pPr lvl="1">
              <a:spcBef>
                <a:spcPts val="600"/>
              </a:spcBef>
              <a:buFont typeface="Helvetica" panose="020B0604020202020204" pitchFamily="34" charset="0"/>
              <a:buChar char="-"/>
            </a:pPr>
            <a:r>
              <a:rPr lang="en-GB" dirty="0" smtClean="0"/>
              <a:t>Forest </a:t>
            </a:r>
            <a:r>
              <a:rPr lang="en-GB" dirty="0" smtClean="0"/>
              <a:t>monitoring and Above Ground Biomass </a:t>
            </a:r>
            <a:r>
              <a:rPr lang="en-GB" dirty="0" smtClean="0"/>
              <a:t>missions</a:t>
            </a:r>
            <a:endParaRPr lang="en-GB" dirty="0" smtClean="0"/>
          </a:p>
          <a:p>
            <a:pPr>
              <a:spcBef>
                <a:spcPts val="600"/>
              </a:spcBef>
            </a:pPr>
            <a:r>
              <a:rPr lang="en-GB" dirty="0" err="1" smtClean="0"/>
              <a:t>WGClimate</a:t>
            </a:r>
            <a:r>
              <a:rPr lang="en-GB" dirty="0" smtClean="0"/>
              <a:t> </a:t>
            </a:r>
            <a:r>
              <a:rPr lang="en-GB" dirty="0" smtClean="0"/>
              <a:t>Chair </a:t>
            </a:r>
            <a:r>
              <a:rPr lang="en-GB" dirty="0" smtClean="0"/>
              <a:t>drafted </a:t>
            </a:r>
            <a:r>
              <a:rPr lang="en-GB" dirty="0" smtClean="0"/>
              <a:t>statement and </a:t>
            </a:r>
            <a:r>
              <a:rPr lang="en-GB" dirty="0" smtClean="0"/>
              <a:t>coordinated </a:t>
            </a:r>
            <a:r>
              <a:rPr lang="en-GB" dirty="0" smtClean="0"/>
              <a:t>with involved </a:t>
            </a:r>
            <a:r>
              <a:rPr lang="en-GB" dirty="0" smtClean="0"/>
              <a:t>entities</a:t>
            </a:r>
            <a:endParaRPr lang="en-GB" dirty="0" smtClean="0"/>
          </a:p>
          <a:p>
            <a:pPr>
              <a:spcBef>
                <a:spcPts val="600"/>
              </a:spcBef>
            </a:pPr>
            <a:r>
              <a:rPr lang="en-GB" dirty="0" smtClean="0"/>
              <a:t>Statement </a:t>
            </a:r>
            <a:r>
              <a:rPr lang="en-GB" dirty="0" smtClean="0"/>
              <a:t>is</a:t>
            </a:r>
            <a:r>
              <a:rPr lang="en-GB" dirty="0" smtClean="0"/>
              <a:t> </a:t>
            </a:r>
            <a:r>
              <a:rPr lang="en-GB" dirty="0" smtClean="0"/>
              <a:t>presented for endorsement at </a:t>
            </a:r>
            <a:r>
              <a:rPr lang="en-GB" dirty="0" smtClean="0"/>
              <a:t>this </a:t>
            </a:r>
            <a:r>
              <a:rPr lang="en-GB" dirty="0" smtClean="0"/>
              <a:t>CEOS </a:t>
            </a:r>
            <a:r>
              <a:rPr lang="en-GB" dirty="0" smtClean="0"/>
              <a:t>Plenary</a:t>
            </a:r>
            <a:endParaRPr lang="en-GB" dirty="0" smtClean="0"/>
          </a:p>
          <a:p>
            <a:pPr>
              <a:spcBef>
                <a:spcPts val="600"/>
              </a:spcBef>
            </a:pPr>
            <a:r>
              <a:rPr lang="en-GB" dirty="0" smtClean="0"/>
              <a:t>Statement will be delivered by </a:t>
            </a:r>
            <a:r>
              <a:rPr lang="en-GB" dirty="0" err="1"/>
              <a:t>WGClimate</a:t>
            </a:r>
            <a:r>
              <a:rPr lang="en-GB" dirty="0"/>
              <a:t> Chair via observing organisation </a:t>
            </a:r>
            <a:r>
              <a:rPr lang="en-GB" dirty="0" smtClean="0"/>
              <a:t>EUMETSAT on behalf of India </a:t>
            </a:r>
            <a:r>
              <a:rPr lang="en-GB" dirty="0" smtClean="0"/>
              <a:t>(Party to the Convention of incoming CEOS Chair ISRO</a:t>
            </a:r>
            <a:r>
              <a:rPr lang="en-GB" dirty="0" smtClean="0"/>
              <a:t>)</a:t>
            </a:r>
            <a:endParaRPr lang="en-GB" dirty="0" smtClean="0"/>
          </a:p>
          <a:p>
            <a:pPr lvl="1"/>
            <a:endParaRPr lang="en-GB" dirty="0" smtClean="0"/>
          </a:p>
          <a:p>
            <a:pPr lvl="2"/>
            <a:endParaRPr lang="en-GB" dirty="0" smtClean="0"/>
          </a:p>
          <a:p>
            <a:pPr lvl="2"/>
            <a:endParaRPr lang="en-GB" dirty="0" smtClean="0"/>
          </a:p>
          <a:p>
            <a:pPr lvl="1"/>
            <a:endParaRPr lang="en-GB" dirty="0"/>
          </a:p>
        </p:txBody>
      </p:sp>
      <p:sp>
        <p:nvSpPr>
          <p:cNvPr id="4" name="Content Placeholder 3"/>
          <p:cNvSpPr>
            <a:spLocks noGrp="1"/>
          </p:cNvSpPr>
          <p:nvPr>
            <p:ph sz="quarter" idx="11"/>
          </p:nvPr>
        </p:nvSpPr>
        <p:spPr/>
        <p:txBody>
          <a:bodyPr/>
          <a:lstStyle/>
          <a:p>
            <a:r>
              <a:rPr lang="en-GB" dirty="0" smtClean="0"/>
              <a:t>COP-25/SBSTA-51 Space Agency Statement</a:t>
            </a:r>
            <a:endParaRPr lang="en-GB" dirty="0"/>
          </a:p>
        </p:txBody>
      </p:sp>
    </p:spTree>
    <p:extLst>
      <p:ext uri="{BB962C8B-B14F-4D97-AF65-F5344CB8AC3E}">
        <p14:creationId xmlns:p14="http://schemas.microsoft.com/office/powerpoint/2010/main" val="99937401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13</a:t>
            </a:fld>
            <a:endParaRPr lang="en-US" dirty="0">
              <a:solidFill>
                <a:srgbClr val="1F497D"/>
              </a:solidFill>
            </a:endParaRPr>
          </a:p>
        </p:txBody>
      </p:sp>
      <p:sp>
        <p:nvSpPr>
          <p:cNvPr id="3" name="Content Placeholder 2"/>
          <p:cNvSpPr>
            <a:spLocks noGrp="1"/>
          </p:cNvSpPr>
          <p:nvPr>
            <p:ph sz="quarter" idx="10"/>
          </p:nvPr>
        </p:nvSpPr>
        <p:spPr>
          <a:xfrm>
            <a:off x="244764" y="1428572"/>
            <a:ext cx="11845636" cy="5101935"/>
          </a:xfrm>
        </p:spPr>
        <p:txBody>
          <a:bodyPr/>
          <a:lstStyle/>
          <a:p>
            <a:r>
              <a:rPr lang="en-GB" dirty="0" smtClean="0"/>
              <a:t>An Earth </a:t>
            </a:r>
            <a:r>
              <a:rPr lang="en-GB" dirty="0" smtClean="0"/>
              <a:t>Information day </a:t>
            </a:r>
            <a:r>
              <a:rPr lang="en-GB" dirty="0" smtClean="0"/>
              <a:t>will be held at SBSTA-51 on 3 December 2019 (10:00-15:00) with a Plenary and poster session</a:t>
            </a:r>
          </a:p>
          <a:p>
            <a:r>
              <a:rPr lang="en-US" dirty="0" smtClean="0"/>
              <a:t>Three </a:t>
            </a:r>
            <a:r>
              <a:rPr lang="en-US" dirty="0"/>
              <a:t>broad themes </a:t>
            </a:r>
            <a:r>
              <a:rPr lang="en-US" dirty="0" smtClean="0"/>
              <a:t>will </a:t>
            </a:r>
            <a:r>
              <a:rPr lang="en-US" dirty="0"/>
              <a:t>be </a:t>
            </a:r>
            <a:r>
              <a:rPr lang="en-US" dirty="0" smtClean="0"/>
              <a:t>covered:</a:t>
            </a:r>
            <a:endParaRPr lang="en-GB" dirty="0"/>
          </a:p>
          <a:p>
            <a:pPr lvl="1"/>
            <a:r>
              <a:rPr lang="en-GB" dirty="0" smtClean="0"/>
              <a:t>Updates </a:t>
            </a:r>
            <a:r>
              <a:rPr lang="en-GB" dirty="0"/>
              <a:t>on the State of the global climate (plenary presentations 10mins plus Q&amp;A from WMO, </a:t>
            </a:r>
            <a:r>
              <a:rPr lang="en-GB" dirty="0" smtClean="0"/>
              <a:t>IPCC)</a:t>
            </a:r>
          </a:p>
          <a:p>
            <a:pPr lvl="1"/>
            <a:r>
              <a:rPr lang="en-GB" dirty="0" smtClean="0"/>
              <a:t>Updates </a:t>
            </a:r>
            <a:r>
              <a:rPr lang="en-GB" dirty="0"/>
              <a:t>on implementing Earth observation: for region and country support, and needs (plenary presentations 10mins plus Q&amp;A – including from GCOS, CEOS/CGMS (GHG and biomass), </a:t>
            </a:r>
            <a:r>
              <a:rPr lang="en-GB" dirty="0" smtClean="0"/>
              <a:t>IOC)</a:t>
            </a:r>
          </a:p>
          <a:p>
            <a:pPr lvl="1"/>
            <a:r>
              <a:rPr lang="en-GB" dirty="0" smtClean="0"/>
              <a:t>Earth </a:t>
            </a:r>
            <a:r>
              <a:rPr lang="en-GB" dirty="0"/>
              <a:t>observation for science, policy and practice: retooling global cooperation to respond to future climate risk (plenary panel discussion to include GEO, Copernicus and others)</a:t>
            </a:r>
          </a:p>
          <a:p>
            <a:r>
              <a:rPr lang="en-GB" dirty="0" smtClean="0"/>
              <a:t>Received a draft info note on 7</a:t>
            </a:r>
            <a:r>
              <a:rPr lang="en-GB" baseline="30000" dirty="0" smtClean="0"/>
              <a:t>th</a:t>
            </a:r>
            <a:r>
              <a:rPr lang="en-GB" dirty="0" smtClean="0"/>
              <a:t> October asking for content of CEOS/CGMS contribution inclusive proposal for one or more posters supporting the short presentation</a:t>
            </a:r>
            <a:endParaRPr lang="en-GB" dirty="0" smtClean="0"/>
          </a:p>
          <a:p>
            <a:r>
              <a:rPr lang="en-US" dirty="0" smtClean="0"/>
              <a:t>Event </a:t>
            </a:r>
            <a:r>
              <a:rPr lang="en-US" dirty="0" smtClean="0"/>
              <a:t>allows to </a:t>
            </a:r>
            <a:r>
              <a:rPr lang="en-US" dirty="0"/>
              <a:t>present information to Parties for their subsequent consideration during negotiations, so we can focus on clear </a:t>
            </a:r>
            <a:r>
              <a:rPr lang="en-US" dirty="0" smtClean="0"/>
              <a:t>messaging, e.g., how to use GHG products for improvement/verification of emission </a:t>
            </a:r>
            <a:r>
              <a:rPr lang="en-US" dirty="0" smtClean="0"/>
              <a:t>inventories</a:t>
            </a:r>
            <a:endParaRPr lang="en-GB" dirty="0"/>
          </a:p>
        </p:txBody>
      </p:sp>
      <p:sp>
        <p:nvSpPr>
          <p:cNvPr id="4" name="Content Placeholder 3"/>
          <p:cNvSpPr>
            <a:spLocks noGrp="1"/>
          </p:cNvSpPr>
          <p:nvPr>
            <p:ph sz="quarter" idx="11"/>
          </p:nvPr>
        </p:nvSpPr>
        <p:spPr/>
        <p:txBody>
          <a:bodyPr/>
          <a:lstStyle/>
          <a:p>
            <a:r>
              <a:rPr lang="en-GB" dirty="0" smtClean="0"/>
              <a:t>COP-25/SBSTA-51 Earth Information Day</a:t>
            </a:r>
            <a:endParaRPr lang="en-GB" dirty="0"/>
          </a:p>
          <a:p>
            <a:endParaRPr lang="en-GB" dirty="0"/>
          </a:p>
        </p:txBody>
      </p:sp>
    </p:spTree>
    <p:extLst>
      <p:ext uri="{BB962C8B-B14F-4D97-AF65-F5344CB8AC3E}">
        <p14:creationId xmlns:p14="http://schemas.microsoft.com/office/powerpoint/2010/main" val="112680158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457200"/>
            <a:fld id="{86CB4B4D-7CA3-9044-876B-883B54F8677D}" type="slidenum">
              <a:rPr lang="en-US" kern="0" smtClean="0">
                <a:solidFill>
                  <a:srgbClr val="002569"/>
                </a:solidFill>
              </a:rPr>
              <a:pPr defTabSz="457200"/>
              <a:t>2</a:t>
            </a:fld>
            <a:endParaRPr lang="en-US" kern="0">
              <a:solidFill>
                <a:srgbClr val="002569"/>
              </a:solidFill>
            </a:endParaRPr>
          </a:p>
        </p:txBody>
      </p:sp>
      <p:sp>
        <p:nvSpPr>
          <p:cNvPr id="3" name="Title 2"/>
          <p:cNvSpPr>
            <a:spLocks noGrp="1"/>
          </p:cNvSpPr>
          <p:nvPr>
            <p:ph type="title"/>
          </p:nvPr>
        </p:nvSpPr>
        <p:spPr/>
        <p:txBody>
          <a:bodyPr/>
          <a:lstStyle/>
          <a:p>
            <a:r>
              <a:rPr lang="en-GB" dirty="0" smtClean="0"/>
              <a:t>Status of Plenary Actions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578736788"/>
              </p:ext>
            </p:extLst>
          </p:nvPr>
        </p:nvGraphicFramePr>
        <p:xfrm>
          <a:off x="335900" y="1712492"/>
          <a:ext cx="11495315" cy="3264577"/>
        </p:xfrm>
        <a:graphic>
          <a:graphicData uri="http://schemas.openxmlformats.org/drawingml/2006/table">
            <a:tbl>
              <a:tblPr>
                <a:tableStyleId>{5C22544A-7EE6-4342-B048-85BDC9FD1C3A}</a:tableStyleId>
              </a:tblPr>
              <a:tblGrid>
                <a:gridCol w="1192243">
                  <a:extLst>
                    <a:ext uri="{9D8B030D-6E8A-4147-A177-3AD203B41FA5}">
                      <a16:colId xmlns:a16="http://schemas.microsoft.com/office/drawing/2014/main" val="2505689536"/>
                    </a:ext>
                  </a:extLst>
                </a:gridCol>
                <a:gridCol w="847664">
                  <a:extLst>
                    <a:ext uri="{9D8B030D-6E8A-4147-A177-3AD203B41FA5}">
                      <a16:colId xmlns:a16="http://schemas.microsoft.com/office/drawing/2014/main" val="102280417"/>
                    </a:ext>
                  </a:extLst>
                </a:gridCol>
                <a:gridCol w="1200150">
                  <a:extLst>
                    <a:ext uri="{9D8B030D-6E8A-4147-A177-3AD203B41FA5}">
                      <a16:colId xmlns:a16="http://schemas.microsoft.com/office/drawing/2014/main" val="1412320889"/>
                    </a:ext>
                  </a:extLst>
                </a:gridCol>
                <a:gridCol w="3160745">
                  <a:extLst>
                    <a:ext uri="{9D8B030D-6E8A-4147-A177-3AD203B41FA5}">
                      <a16:colId xmlns:a16="http://schemas.microsoft.com/office/drawing/2014/main" val="1890369623"/>
                    </a:ext>
                  </a:extLst>
                </a:gridCol>
                <a:gridCol w="2603241">
                  <a:extLst>
                    <a:ext uri="{9D8B030D-6E8A-4147-A177-3AD203B41FA5}">
                      <a16:colId xmlns:a16="http://schemas.microsoft.com/office/drawing/2014/main" val="3821719329"/>
                    </a:ext>
                  </a:extLst>
                </a:gridCol>
                <a:gridCol w="1110343">
                  <a:extLst>
                    <a:ext uri="{9D8B030D-6E8A-4147-A177-3AD203B41FA5}">
                      <a16:colId xmlns:a16="http://schemas.microsoft.com/office/drawing/2014/main" val="1571214023"/>
                    </a:ext>
                  </a:extLst>
                </a:gridCol>
                <a:gridCol w="1380929">
                  <a:extLst>
                    <a:ext uri="{9D8B030D-6E8A-4147-A177-3AD203B41FA5}">
                      <a16:colId xmlns:a16="http://schemas.microsoft.com/office/drawing/2014/main" val="2128011774"/>
                    </a:ext>
                  </a:extLst>
                </a:gridCol>
              </a:tblGrid>
              <a:tr h="254410">
                <a:tc gridSpan="7">
                  <a:txBody>
                    <a:bodyPr/>
                    <a:lstStyle/>
                    <a:p>
                      <a:pPr algn="l" fontAlgn="t"/>
                      <a:r>
                        <a:rPr lang="en-GB" sz="1400" b="1" u="none" strike="noStrike" dirty="0">
                          <a:solidFill>
                            <a:schemeClr val="bg1"/>
                          </a:solidFill>
                          <a:effectLst/>
                        </a:rPr>
                        <a:t>CEOS-32 Plenary </a:t>
                      </a:r>
                      <a:r>
                        <a:rPr lang="en-GB" sz="1400" b="1" u="none" strike="noStrike" dirty="0" smtClean="0">
                          <a:solidFill>
                            <a:schemeClr val="bg1"/>
                          </a:solidFill>
                          <a:effectLst/>
                        </a:rPr>
                        <a:t>actions</a:t>
                      </a:r>
                      <a:endParaRPr lang="en-GB" sz="1400" b="1" i="0" u="none" strike="noStrike" dirty="0">
                        <a:solidFill>
                          <a:schemeClr val="bg1"/>
                        </a:solidFill>
                        <a:effectLst/>
                        <a:latin typeface="Arial" panose="020B0604020202020204" pitchFamily="34" charset="0"/>
                      </a:endParaRPr>
                    </a:p>
                  </a:txBody>
                  <a:tcPr marL="7709" marR="7709" marT="7709" marB="0">
                    <a:solidFill>
                      <a:schemeClr val="tx2"/>
                    </a:solidFill>
                  </a:tcPr>
                </a:tc>
                <a:tc hMerge="1">
                  <a:txBody>
                    <a:bodyPr/>
                    <a:lstStyle/>
                    <a:p>
                      <a:pPr algn="l" fontAlgn="t"/>
                      <a:endParaRPr lang="en-GB" sz="1400" b="1" i="0" u="none" strike="noStrike">
                        <a:solidFill>
                          <a:srgbClr val="000000"/>
                        </a:solidFill>
                        <a:effectLst/>
                        <a:latin typeface="Arial" panose="020B0604020202020204" pitchFamily="34" charset="0"/>
                      </a:endParaRPr>
                    </a:p>
                  </a:txBody>
                  <a:tcPr marL="7709" marR="7709" marT="7709" marB="0"/>
                </a:tc>
                <a:tc hMerge="1">
                  <a:txBody>
                    <a:bodyPr/>
                    <a:lstStyle/>
                    <a:p>
                      <a:pPr algn="l" fontAlgn="t"/>
                      <a:endParaRPr lang="en-GB" sz="1400" b="1" i="0" u="none" strike="noStrike" dirty="0">
                        <a:solidFill>
                          <a:srgbClr val="000000"/>
                        </a:solidFill>
                        <a:effectLst/>
                        <a:latin typeface="Arial" panose="020B0604020202020204" pitchFamily="34" charset="0"/>
                      </a:endParaRPr>
                    </a:p>
                  </a:txBody>
                  <a:tcPr marL="7709" marR="7709" marT="7709" marB="0"/>
                </a:tc>
                <a:tc hMerge="1">
                  <a:txBody>
                    <a:bodyPr/>
                    <a:lstStyle/>
                    <a:p>
                      <a:pPr algn="l" fontAlgn="t"/>
                      <a:endParaRPr lang="en-GB" sz="1400" b="1" i="0" u="none" strike="noStrike" dirty="0">
                        <a:solidFill>
                          <a:srgbClr val="000000"/>
                        </a:solidFill>
                        <a:effectLst/>
                        <a:latin typeface="Arial" panose="020B0604020202020204" pitchFamily="34" charset="0"/>
                      </a:endParaRPr>
                    </a:p>
                  </a:txBody>
                  <a:tcPr marL="7709" marR="7709" marT="7709" marB="0"/>
                </a:tc>
                <a:tc hMerge="1">
                  <a:txBody>
                    <a:bodyPr/>
                    <a:lstStyle/>
                    <a:p>
                      <a:pPr algn="l" fontAlgn="t"/>
                      <a:endParaRPr lang="en-GB" sz="1400" b="1" i="0" u="none" strike="noStrike" dirty="0">
                        <a:solidFill>
                          <a:srgbClr val="000000"/>
                        </a:solidFill>
                        <a:effectLst/>
                        <a:latin typeface="Arial" panose="020B0604020202020204" pitchFamily="34" charset="0"/>
                      </a:endParaRPr>
                    </a:p>
                  </a:txBody>
                  <a:tcPr marL="7709" marR="7709" marT="7709" marB="0"/>
                </a:tc>
                <a:tc hMerge="1">
                  <a:txBody>
                    <a:bodyPr/>
                    <a:lstStyle/>
                    <a:p>
                      <a:pPr algn="l" fontAlgn="t"/>
                      <a:endParaRPr lang="en-GB" sz="1400" b="1" i="0" u="none" strike="noStrike" dirty="0">
                        <a:solidFill>
                          <a:srgbClr val="000000"/>
                        </a:solidFill>
                        <a:effectLst/>
                        <a:latin typeface="Arial" panose="020B0604020202020204" pitchFamily="34" charset="0"/>
                      </a:endParaRPr>
                    </a:p>
                  </a:txBody>
                  <a:tcPr marL="7709" marR="7709" marT="7709" marB="0"/>
                </a:tc>
                <a:tc hMerge="1">
                  <a:txBody>
                    <a:bodyPr/>
                    <a:lstStyle/>
                    <a:p>
                      <a:pPr algn="l" fontAlgn="t"/>
                      <a:endParaRPr lang="en-GB" sz="1400" b="1" i="0" u="none" strike="noStrike" dirty="0">
                        <a:solidFill>
                          <a:srgbClr val="000000"/>
                        </a:solidFill>
                        <a:effectLst/>
                        <a:latin typeface="Arial" panose="020B0604020202020204" pitchFamily="34" charset="0"/>
                      </a:endParaRPr>
                    </a:p>
                  </a:txBody>
                  <a:tcPr marL="7709" marR="7709" marT="7709" marB="0"/>
                </a:tc>
                <a:extLst>
                  <a:ext uri="{0D108BD9-81ED-4DB2-BD59-A6C34878D82A}">
                    <a16:rowId xmlns:a16="http://schemas.microsoft.com/office/drawing/2014/main" val="396060268"/>
                  </a:ext>
                </a:extLst>
              </a:tr>
              <a:tr h="154188">
                <a:tc>
                  <a:txBody>
                    <a:bodyPr/>
                    <a:lstStyle/>
                    <a:p>
                      <a:pPr algn="l" fontAlgn="t"/>
                      <a:r>
                        <a:rPr lang="en-GB" sz="1400" b="1" u="none" strike="noStrike">
                          <a:solidFill>
                            <a:schemeClr val="bg1"/>
                          </a:solidFill>
                          <a:effectLst/>
                        </a:rPr>
                        <a:t>Actionee</a:t>
                      </a:r>
                      <a:endParaRPr lang="en-GB" sz="1400" b="1" i="0" u="none" strike="noStrike">
                        <a:solidFill>
                          <a:schemeClr val="bg1"/>
                        </a:solidFill>
                        <a:effectLst/>
                        <a:latin typeface="Arial" panose="020B0604020202020204" pitchFamily="34" charset="0"/>
                      </a:endParaRPr>
                    </a:p>
                  </a:txBody>
                  <a:tcPr marL="7709" marR="7709" marT="7709" marB="0">
                    <a:solidFill>
                      <a:schemeClr val="tx2"/>
                    </a:solidFill>
                  </a:tcPr>
                </a:tc>
                <a:tc>
                  <a:txBody>
                    <a:bodyPr/>
                    <a:lstStyle/>
                    <a:p>
                      <a:pPr algn="l" fontAlgn="t"/>
                      <a:r>
                        <a:rPr lang="en-GB" sz="1400" b="1" u="none" strike="noStrike">
                          <a:solidFill>
                            <a:schemeClr val="bg1"/>
                          </a:solidFill>
                          <a:effectLst/>
                        </a:rPr>
                        <a:t>AGN item</a:t>
                      </a:r>
                      <a:endParaRPr lang="en-GB" sz="1400" b="1" i="0" u="none" strike="noStrike">
                        <a:solidFill>
                          <a:schemeClr val="bg1"/>
                        </a:solidFill>
                        <a:effectLst/>
                        <a:latin typeface="Arial" panose="020B0604020202020204" pitchFamily="34" charset="0"/>
                      </a:endParaRPr>
                    </a:p>
                  </a:txBody>
                  <a:tcPr marL="7709" marR="7709" marT="7709" marB="0">
                    <a:solidFill>
                      <a:schemeClr val="tx2"/>
                    </a:solidFill>
                  </a:tcPr>
                </a:tc>
                <a:tc>
                  <a:txBody>
                    <a:bodyPr/>
                    <a:lstStyle/>
                    <a:p>
                      <a:pPr algn="l" fontAlgn="t"/>
                      <a:r>
                        <a:rPr lang="en-GB" sz="1400" b="1" u="none" strike="noStrike">
                          <a:solidFill>
                            <a:schemeClr val="bg1"/>
                          </a:solidFill>
                          <a:effectLst/>
                        </a:rPr>
                        <a:t>Action #</a:t>
                      </a:r>
                      <a:endParaRPr lang="en-GB" sz="1400" b="1" i="0" u="none" strike="noStrike">
                        <a:solidFill>
                          <a:schemeClr val="bg1"/>
                        </a:solidFill>
                        <a:effectLst/>
                        <a:latin typeface="Arial" panose="020B0604020202020204" pitchFamily="34" charset="0"/>
                      </a:endParaRPr>
                    </a:p>
                  </a:txBody>
                  <a:tcPr marL="7709" marR="7709" marT="7709" marB="0">
                    <a:solidFill>
                      <a:schemeClr val="tx2"/>
                    </a:solidFill>
                  </a:tcPr>
                </a:tc>
                <a:tc>
                  <a:txBody>
                    <a:bodyPr/>
                    <a:lstStyle/>
                    <a:p>
                      <a:pPr algn="l" fontAlgn="t"/>
                      <a:r>
                        <a:rPr lang="en-GB" sz="1400" b="1" u="none" strike="noStrike" dirty="0">
                          <a:solidFill>
                            <a:schemeClr val="bg1"/>
                          </a:solidFill>
                          <a:effectLst/>
                        </a:rPr>
                        <a:t>Description</a:t>
                      </a:r>
                      <a:endParaRPr lang="en-GB" sz="1400" b="1" i="0" u="none" strike="noStrike" dirty="0">
                        <a:solidFill>
                          <a:schemeClr val="bg1"/>
                        </a:solidFill>
                        <a:effectLst/>
                        <a:latin typeface="Arial" panose="020B0604020202020204" pitchFamily="34" charset="0"/>
                      </a:endParaRPr>
                    </a:p>
                  </a:txBody>
                  <a:tcPr marL="7709" marR="7709" marT="7709" marB="0">
                    <a:solidFill>
                      <a:schemeClr val="tx2"/>
                    </a:solidFill>
                  </a:tcPr>
                </a:tc>
                <a:tc>
                  <a:txBody>
                    <a:bodyPr/>
                    <a:lstStyle/>
                    <a:p>
                      <a:pPr algn="l" fontAlgn="t"/>
                      <a:r>
                        <a:rPr lang="en-GB" sz="1400" b="1" u="none" strike="noStrike" dirty="0">
                          <a:solidFill>
                            <a:schemeClr val="bg1"/>
                          </a:solidFill>
                          <a:effectLst/>
                        </a:rPr>
                        <a:t>Action feedback/closing document</a:t>
                      </a:r>
                      <a:endParaRPr lang="en-GB" sz="1400" b="1" i="0" u="none" strike="noStrike" dirty="0">
                        <a:solidFill>
                          <a:schemeClr val="bg1"/>
                        </a:solidFill>
                        <a:effectLst/>
                        <a:latin typeface="Arial" panose="020B0604020202020204" pitchFamily="34" charset="0"/>
                      </a:endParaRPr>
                    </a:p>
                  </a:txBody>
                  <a:tcPr marL="7709" marR="7709" marT="7709" marB="0">
                    <a:solidFill>
                      <a:schemeClr val="tx2"/>
                    </a:solidFill>
                  </a:tcPr>
                </a:tc>
                <a:tc>
                  <a:txBody>
                    <a:bodyPr/>
                    <a:lstStyle/>
                    <a:p>
                      <a:pPr algn="l" fontAlgn="t"/>
                      <a:r>
                        <a:rPr lang="en-GB" sz="1400" b="1" u="none" strike="noStrike" dirty="0">
                          <a:solidFill>
                            <a:schemeClr val="bg1"/>
                          </a:solidFill>
                          <a:effectLst/>
                        </a:rPr>
                        <a:t>Deadline</a:t>
                      </a:r>
                      <a:endParaRPr lang="en-GB" sz="1400" b="1" i="0" u="none" strike="noStrike" dirty="0">
                        <a:solidFill>
                          <a:schemeClr val="bg1"/>
                        </a:solidFill>
                        <a:effectLst/>
                        <a:latin typeface="Arial" panose="020B0604020202020204" pitchFamily="34" charset="0"/>
                      </a:endParaRPr>
                    </a:p>
                  </a:txBody>
                  <a:tcPr marL="7709" marR="7709" marT="7709" marB="0">
                    <a:solidFill>
                      <a:schemeClr val="tx2"/>
                    </a:solidFill>
                  </a:tcPr>
                </a:tc>
                <a:tc>
                  <a:txBody>
                    <a:bodyPr/>
                    <a:lstStyle/>
                    <a:p>
                      <a:pPr algn="l" fontAlgn="t"/>
                      <a:r>
                        <a:rPr lang="en-GB" sz="1400" b="1" u="none" strike="noStrike" dirty="0">
                          <a:solidFill>
                            <a:schemeClr val="bg1"/>
                          </a:solidFill>
                          <a:effectLst/>
                        </a:rPr>
                        <a:t>Status</a:t>
                      </a:r>
                      <a:endParaRPr lang="en-GB" sz="1400" b="1" i="0" u="none" strike="noStrike" dirty="0">
                        <a:solidFill>
                          <a:schemeClr val="bg1"/>
                        </a:solidFill>
                        <a:effectLst/>
                        <a:latin typeface="Arial" panose="020B0604020202020204" pitchFamily="34" charset="0"/>
                      </a:endParaRPr>
                    </a:p>
                  </a:txBody>
                  <a:tcPr marL="7709" marR="7709" marT="7709" marB="0">
                    <a:solidFill>
                      <a:schemeClr val="tx2"/>
                    </a:solidFill>
                  </a:tcPr>
                </a:tc>
                <a:extLst>
                  <a:ext uri="{0D108BD9-81ED-4DB2-BD59-A6C34878D82A}">
                    <a16:rowId xmlns:a16="http://schemas.microsoft.com/office/drawing/2014/main" val="2767276366"/>
                  </a:ext>
                </a:extLst>
              </a:tr>
              <a:tr h="468731">
                <a:tc>
                  <a:txBody>
                    <a:bodyPr/>
                    <a:lstStyle/>
                    <a:p>
                      <a:pPr algn="ctr" fontAlgn="ctr"/>
                      <a:r>
                        <a:rPr lang="en-GB" sz="1400" u="none" strike="noStrike" dirty="0" err="1">
                          <a:solidFill>
                            <a:schemeClr val="bg1"/>
                          </a:solidFill>
                          <a:effectLst/>
                        </a:rPr>
                        <a:t>WGClimate</a:t>
                      </a:r>
                      <a:endParaRPr lang="en-GB" sz="1400" b="0" i="0" u="none" strike="noStrike" dirty="0">
                        <a:solidFill>
                          <a:schemeClr val="bg1"/>
                        </a:solidFill>
                        <a:effectLst/>
                        <a:latin typeface="Arial" panose="020B0604020202020204" pitchFamily="34" charset="0"/>
                      </a:endParaRPr>
                    </a:p>
                  </a:txBody>
                  <a:tcPr marL="7709" marR="7709" marT="7709" marB="0" anchor="ctr">
                    <a:solidFill>
                      <a:schemeClr val="tx2"/>
                    </a:solidFill>
                  </a:tcPr>
                </a:tc>
                <a:tc>
                  <a:txBody>
                    <a:bodyPr/>
                    <a:lstStyle/>
                    <a:p>
                      <a:pPr algn="ctr" fontAlgn="ctr"/>
                      <a:r>
                        <a:rPr lang="en-GB" sz="1400" u="none" strike="noStrike">
                          <a:effectLst/>
                        </a:rPr>
                        <a:t>2.1</a:t>
                      </a:r>
                      <a:endParaRPr lang="en-GB" sz="1400" b="0" i="0" u="none" strike="noStrike">
                        <a:solidFill>
                          <a:srgbClr val="000000"/>
                        </a:solidFill>
                        <a:effectLst/>
                        <a:latin typeface="Arial" panose="020B0604020202020204" pitchFamily="34" charset="0"/>
                      </a:endParaRPr>
                    </a:p>
                  </a:txBody>
                  <a:tcPr marL="7709" marR="7709" marT="7709" marB="0" anchor="ctr"/>
                </a:tc>
                <a:tc>
                  <a:txBody>
                    <a:bodyPr/>
                    <a:lstStyle/>
                    <a:p>
                      <a:pPr algn="l" fontAlgn="ctr"/>
                      <a:r>
                        <a:rPr lang="en-GB" sz="1400" u="none" strike="noStrike">
                          <a:effectLst/>
                        </a:rPr>
                        <a:t>CEOS-32-02</a:t>
                      </a:r>
                      <a:endParaRPr lang="en-GB" sz="1400" b="0" i="0" u="none" strike="noStrike">
                        <a:solidFill>
                          <a:srgbClr val="000000"/>
                        </a:solidFill>
                        <a:effectLst/>
                        <a:latin typeface="Arial" panose="020B0604020202020204" pitchFamily="34" charset="0"/>
                      </a:endParaRPr>
                    </a:p>
                  </a:txBody>
                  <a:tcPr marL="7709" marR="7709" marT="7709" marB="0" anchor="ctr"/>
                </a:tc>
                <a:tc>
                  <a:txBody>
                    <a:bodyPr/>
                    <a:lstStyle/>
                    <a:p>
                      <a:pPr algn="l" fontAlgn="t"/>
                      <a:r>
                        <a:rPr lang="en-US" sz="1400" u="none" strike="noStrike" dirty="0" err="1">
                          <a:effectLst/>
                        </a:rPr>
                        <a:t>WGClimate</a:t>
                      </a:r>
                      <a:r>
                        <a:rPr lang="en-US" sz="1400" u="none" strike="noStrike" dirty="0">
                          <a:effectLst/>
                        </a:rPr>
                        <a:t> to develop a ‘decision-maker’ version of the Statement of Space Agency Contributions in Support of Each Article of the Paris Agreement.</a:t>
                      </a:r>
                      <a:endParaRPr lang="en-US" sz="1400" b="0" i="0" u="none" strike="noStrike" dirty="0">
                        <a:solidFill>
                          <a:srgbClr val="000000"/>
                        </a:solidFill>
                        <a:effectLst/>
                        <a:latin typeface="Arial" panose="020B0604020202020204" pitchFamily="34" charset="0"/>
                      </a:endParaRPr>
                    </a:p>
                  </a:txBody>
                  <a:tcPr marL="7709" marR="7709" marT="7709" marB="0"/>
                </a:tc>
                <a:tc>
                  <a:txBody>
                    <a:bodyPr/>
                    <a:lstStyle/>
                    <a:p>
                      <a:pPr algn="l" fontAlgn="t"/>
                      <a:r>
                        <a:rPr lang="en-US" sz="1400" b="0" i="0" u="none" strike="noStrike" dirty="0" err="1" smtClean="0">
                          <a:solidFill>
                            <a:schemeClr val="dk1"/>
                          </a:solidFill>
                          <a:effectLst/>
                          <a:latin typeface="+mn-lt"/>
                        </a:rPr>
                        <a:t>WGClimate</a:t>
                      </a:r>
                      <a:r>
                        <a:rPr lang="en-US" sz="1400" b="0" i="0" u="none" strike="noStrike" baseline="0" dirty="0" smtClean="0">
                          <a:solidFill>
                            <a:schemeClr val="dk1"/>
                          </a:solidFill>
                          <a:effectLst/>
                          <a:latin typeface="+mn-lt"/>
                        </a:rPr>
                        <a:t> Chair developed a presentation used at ESA Living Planet and several workshop. This serves as basis for a brochure still to be delivered.</a:t>
                      </a:r>
                      <a:endParaRPr lang="en-US" sz="1400" b="0" i="0" u="none" strike="noStrike" dirty="0">
                        <a:solidFill>
                          <a:srgbClr val="000000"/>
                        </a:solidFill>
                        <a:effectLst/>
                        <a:latin typeface="Arial" panose="020B0604020202020204" pitchFamily="34" charset="0"/>
                      </a:endParaRPr>
                    </a:p>
                  </a:txBody>
                  <a:tcPr marL="7709" marR="7709" marT="7709" marB="0"/>
                </a:tc>
                <a:tc>
                  <a:txBody>
                    <a:bodyPr/>
                    <a:lstStyle/>
                    <a:p>
                      <a:pPr algn="l" fontAlgn="ctr"/>
                      <a:r>
                        <a:rPr lang="en-GB" sz="1400" u="none" strike="noStrike">
                          <a:effectLst/>
                        </a:rPr>
                        <a:t>29 Feb 2019</a:t>
                      </a:r>
                      <a:endParaRPr lang="en-GB" sz="1400" b="0" i="0" u="none" strike="noStrike">
                        <a:solidFill>
                          <a:srgbClr val="000000"/>
                        </a:solidFill>
                        <a:effectLst/>
                        <a:latin typeface="Arial" panose="020B0604020202020204" pitchFamily="34" charset="0"/>
                      </a:endParaRPr>
                    </a:p>
                  </a:txBody>
                  <a:tcPr marL="7709" marR="7709" marT="7709" marB="0" anchor="ctr"/>
                </a:tc>
                <a:tc>
                  <a:txBody>
                    <a:bodyPr/>
                    <a:lstStyle/>
                    <a:p>
                      <a:pPr algn="ctr" fontAlgn="ctr"/>
                      <a:r>
                        <a:rPr lang="en-GB" sz="1400" u="none" strike="noStrike">
                          <a:effectLst/>
                        </a:rPr>
                        <a:t>OPEN</a:t>
                      </a:r>
                      <a:endParaRPr lang="en-GB" sz="1400" b="1" i="0" u="none" strike="noStrike">
                        <a:solidFill>
                          <a:srgbClr val="000000"/>
                        </a:solidFill>
                        <a:effectLst/>
                        <a:latin typeface="Arial" panose="020B0604020202020204" pitchFamily="34" charset="0"/>
                      </a:endParaRPr>
                    </a:p>
                  </a:txBody>
                  <a:tcPr marL="7709" marR="7709" marT="7709" marB="0" anchor="ctr"/>
                </a:tc>
                <a:extLst>
                  <a:ext uri="{0D108BD9-81ED-4DB2-BD59-A6C34878D82A}">
                    <a16:rowId xmlns:a16="http://schemas.microsoft.com/office/drawing/2014/main" val="588751964"/>
                  </a:ext>
                </a:extLst>
              </a:tr>
              <a:tr h="616751">
                <a:tc>
                  <a:txBody>
                    <a:bodyPr/>
                    <a:lstStyle/>
                    <a:p>
                      <a:pPr algn="ctr" fontAlgn="ctr"/>
                      <a:r>
                        <a:rPr lang="en-GB" sz="1400" u="none" strike="noStrike" dirty="0" err="1">
                          <a:solidFill>
                            <a:schemeClr val="bg1"/>
                          </a:solidFill>
                          <a:effectLst/>
                        </a:rPr>
                        <a:t>WGClimate</a:t>
                      </a:r>
                      <a:endParaRPr lang="en-GB" sz="1400" b="0" i="0" u="none" strike="noStrike" dirty="0">
                        <a:solidFill>
                          <a:schemeClr val="bg1"/>
                        </a:solidFill>
                        <a:effectLst/>
                        <a:latin typeface="Arial" panose="020B0604020202020204" pitchFamily="34" charset="0"/>
                      </a:endParaRPr>
                    </a:p>
                  </a:txBody>
                  <a:tcPr marL="7709" marR="7709" marT="7709" marB="0" anchor="ctr">
                    <a:solidFill>
                      <a:schemeClr val="tx2"/>
                    </a:solidFill>
                  </a:tcPr>
                </a:tc>
                <a:tc>
                  <a:txBody>
                    <a:bodyPr/>
                    <a:lstStyle/>
                    <a:p>
                      <a:pPr algn="ctr" fontAlgn="ctr"/>
                      <a:r>
                        <a:rPr lang="en-GB" sz="1400" u="none" strike="noStrike">
                          <a:effectLst/>
                        </a:rPr>
                        <a:t>3.6</a:t>
                      </a:r>
                      <a:endParaRPr lang="en-GB" sz="1400" b="0" i="0" u="none" strike="noStrike">
                        <a:solidFill>
                          <a:srgbClr val="000000"/>
                        </a:solidFill>
                        <a:effectLst/>
                        <a:latin typeface="Calibri" panose="020F0502020204030204" pitchFamily="34" charset="0"/>
                      </a:endParaRPr>
                    </a:p>
                  </a:txBody>
                  <a:tcPr marL="7709" marR="7709" marT="7709" marB="0" anchor="ctr"/>
                </a:tc>
                <a:tc>
                  <a:txBody>
                    <a:bodyPr/>
                    <a:lstStyle/>
                    <a:p>
                      <a:pPr algn="l" fontAlgn="ctr"/>
                      <a:r>
                        <a:rPr lang="en-GB" sz="1400" u="none" strike="noStrike">
                          <a:effectLst/>
                        </a:rPr>
                        <a:t>CEOS-32-05</a:t>
                      </a:r>
                      <a:endParaRPr lang="en-GB" sz="1400" b="0" i="0" u="none" strike="noStrike">
                        <a:solidFill>
                          <a:srgbClr val="000000"/>
                        </a:solidFill>
                        <a:effectLst/>
                        <a:latin typeface="Arial" panose="020B0604020202020204" pitchFamily="34" charset="0"/>
                      </a:endParaRPr>
                    </a:p>
                  </a:txBody>
                  <a:tcPr marL="7709" marR="7709" marT="7709" marB="0" anchor="ctr"/>
                </a:tc>
                <a:tc>
                  <a:txBody>
                    <a:bodyPr/>
                    <a:lstStyle/>
                    <a:p>
                      <a:pPr algn="l" fontAlgn="b"/>
                      <a:r>
                        <a:rPr lang="en-US" sz="1400" u="none" strike="noStrike" dirty="0" err="1">
                          <a:effectLst/>
                        </a:rPr>
                        <a:t>WGClimate</a:t>
                      </a:r>
                      <a:r>
                        <a:rPr lang="en-US" sz="1400" u="none" strike="noStrike" dirty="0">
                          <a:effectLst/>
                        </a:rPr>
                        <a:t> to report on internal implementation for the way forward on CEOS-CGMS coordination on GHG monitoring, including a roadmap based on the mapping of the whitepaper actions and the JRC workshop conclusions</a:t>
                      </a:r>
                      <a:endParaRPr lang="en-US" sz="1400" b="0" i="0" u="none" strike="noStrike" dirty="0">
                        <a:solidFill>
                          <a:srgbClr val="000000"/>
                        </a:solidFill>
                        <a:effectLst/>
                        <a:latin typeface="Calibri" panose="020F0502020204030204" pitchFamily="34" charset="0"/>
                      </a:endParaRPr>
                    </a:p>
                  </a:txBody>
                  <a:tcPr marL="7709" marR="7709" marT="7709" marB="0" anchor="b"/>
                </a:tc>
                <a:tc>
                  <a:txBody>
                    <a:bodyPr/>
                    <a:lstStyle/>
                    <a:p>
                      <a:pPr algn="l" fontAlgn="b"/>
                      <a:r>
                        <a:rPr lang="en-US" sz="1400" b="0" i="0" u="none" strike="noStrike" baseline="0" dirty="0" err="1" smtClean="0">
                          <a:solidFill>
                            <a:srgbClr val="000000"/>
                          </a:solidFill>
                          <a:effectLst/>
                          <a:latin typeface="+mn-lt"/>
                        </a:rPr>
                        <a:t>WGClimate</a:t>
                      </a:r>
                      <a:r>
                        <a:rPr lang="en-US" sz="1400" b="0" i="0" u="none" strike="noStrike" baseline="0" dirty="0" smtClean="0">
                          <a:solidFill>
                            <a:srgbClr val="000000"/>
                          </a:solidFill>
                          <a:effectLst/>
                          <a:latin typeface="+mn-lt"/>
                        </a:rPr>
                        <a:t> reported at SIT-34 and TW. Item 2.4 contains a detailed report on the roadmap. </a:t>
                      </a:r>
                      <a:endParaRPr lang="en-US" sz="1400" b="0" i="0" u="none" strike="noStrike" dirty="0">
                        <a:solidFill>
                          <a:srgbClr val="000000"/>
                        </a:solidFill>
                        <a:effectLst/>
                        <a:latin typeface="+mn-lt"/>
                      </a:endParaRPr>
                    </a:p>
                  </a:txBody>
                  <a:tcPr marL="7709" marR="7709" marT="7709" marB="0" anchor="ctr"/>
                </a:tc>
                <a:tc>
                  <a:txBody>
                    <a:bodyPr/>
                    <a:lstStyle/>
                    <a:p>
                      <a:pPr algn="l" fontAlgn="ctr"/>
                      <a:r>
                        <a:rPr lang="en-GB" sz="1400" b="0" i="0" u="none" strike="noStrike" dirty="0" smtClean="0">
                          <a:solidFill>
                            <a:schemeClr val="dk1"/>
                          </a:solidFill>
                          <a:effectLst/>
                          <a:latin typeface="+mn-lt"/>
                        </a:rPr>
                        <a:t>SIT-34</a:t>
                      </a:r>
                      <a:endParaRPr lang="en-GB" sz="1400" b="0" i="0" u="none" strike="noStrike" dirty="0">
                        <a:solidFill>
                          <a:srgbClr val="000000"/>
                        </a:solidFill>
                        <a:effectLst/>
                        <a:latin typeface="Arial" panose="020B0604020202020204" pitchFamily="34" charset="0"/>
                      </a:endParaRPr>
                    </a:p>
                  </a:txBody>
                  <a:tcPr marL="7709" marR="7709" marT="7709" marB="0" anchor="ctr"/>
                </a:tc>
                <a:tc>
                  <a:txBody>
                    <a:bodyPr/>
                    <a:lstStyle/>
                    <a:p>
                      <a:pPr algn="ctr" fontAlgn="ctr"/>
                      <a:r>
                        <a:rPr lang="en-GB" sz="1400" b="0" i="0" u="none" strike="noStrike" dirty="0" smtClean="0">
                          <a:solidFill>
                            <a:srgbClr val="000000"/>
                          </a:solidFill>
                          <a:effectLst/>
                          <a:latin typeface="Arial" panose="020B0604020202020204" pitchFamily="34" charset="0"/>
                        </a:rPr>
                        <a:t>Proposed for Closure</a:t>
                      </a:r>
                      <a:endParaRPr lang="en-GB" sz="1400" b="0" i="0" u="none" strike="noStrike" dirty="0">
                        <a:solidFill>
                          <a:srgbClr val="000000"/>
                        </a:solidFill>
                        <a:effectLst/>
                        <a:latin typeface="Arial" panose="020B0604020202020204" pitchFamily="34" charset="0"/>
                      </a:endParaRPr>
                    </a:p>
                  </a:txBody>
                  <a:tcPr marL="7709" marR="7709" marT="7709" marB="0" anchor="ctr"/>
                </a:tc>
                <a:extLst>
                  <a:ext uri="{0D108BD9-81ED-4DB2-BD59-A6C34878D82A}">
                    <a16:rowId xmlns:a16="http://schemas.microsoft.com/office/drawing/2014/main" val="2924351808"/>
                  </a:ext>
                </a:extLst>
              </a:tr>
            </a:tbl>
          </a:graphicData>
        </a:graphic>
      </p:graphicFrame>
    </p:spTree>
    <p:extLst>
      <p:ext uri="{BB962C8B-B14F-4D97-AF65-F5344CB8AC3E}">
        <p14:creationId xmlns:p14="http://schemas.microsoft.com/office/powerpoint/2010/main" val="410452241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3</a:t>
            </a:fld>
            <a:endParaRPr lang="en-US" dirty="0">
              <a:solidFill>
                <a:srgbClr val="1F497D"/>
              </a:solidFill>
            </a:endParaRPr>
          </a:p>
        </p:txBody>
      </p:sp>
      <p:sp>
        <p:nvSpPr>
          <p:cNvPr id="3" name="Content Placeholder 2"/>
          <p:cNvSpPr>
            <a:spLocks noGrp="1"/>
          </p:cNvSpPr>
          <p:nvPr>
            <p:ph sz="quarter" idx="10"/>
          </p:nvPr>
        </p:nvSpPr>
        <p:spPr>
          <a:xfrm>
            <a:off x="166254" y="1402773"/>
            <a:ext cx="11924145" cy="5101935"/>
          </a:xfrm>
        </p:spPr>
        <p:txBody>
          <a:bodyPr/>
          <a:lstStyle/>
          <a:p>
            <a:pPr>
              <a:spcBef>
                <a:spcPts val="600"/>
              </a:spcBef>
            </a:pPr>
            <a:r>
              <a:rPr lang="en-GB" dirty="0" smtClean="0"/>
              <a:t>CGMS-47, Sochi, Russia:</a:t>
            </a:r>
            <a:endParaRPr lang="en-GB" dirty="0"/>
          </a:p>
          <a:p>
            <a:pPr lvl="1">
              <a:spcBef>
                <a:spcPts val="600"/>
              </a:spcBef>
              <a:buFont typeface="Helvetica" panose="020B0604020202020204" pitchFamily="34" charset="0"/>
              <a:buChar char="-"/>
            </a:pPr>
            <a:r>
              <a:rPr lang="en-GB" dirty="0"/>
              <a:t>Achieved formal endorsement for </a:t>
            </a:r>
            <a:r>
              <a:rPr lang="en-GB" dirty="0" err="1"/>
              <a:t>WGClimate</a:t>
            </a:r>
            <a:r>
              <a:rPr lang="en-GB" dirty="0"/>
              <a:t> leadership change;</a:t>
            </a:r>
          </a:p>
          <a:p>
            <a:pPr lvl="1">
              <a:spcBef>
                <a:spcPts val="600"/>
              </a:spcBef>
              <a:buFont typeface="Helvetica" panose="020B0604020202020204" pitchFamily="34" charset="0"/>
              <a:buChar char="-"/>
            </a:pPr>
            <a:r>
              <a:rPr lang="en-GB" dirty="0"/>
              <a:t>Achieved formal endorsement of the greenhouse gas monitoring constellation white paper;</a:t>
            </a:r>
          </a:p>
          <a:p>
            <a:pPr lvl="1">
              <a:spcBef>
                <a:spcPts val="600"/>
              </a:spcBef>
              <a:buFont typeface="Helvetica" panose="020B0604020202020204" pitchFamily="34" charset="0"/>
              <a:buChar char="-"/>
            </a:pPr>
            <a:r>
              <a:rPr lang="en-GB" dirty="0"/>
              <a:t>Achieved formal endorsement of </a:t>
            </a:r>
            <a:r>
              <a:rPr lang="en-GB" dirty="0" err="1" smtClean="0"/>
              <a:t>WGClimate</a:t>
            </a:r>
            <a:r>
              <a:rPr lang="en-GB" dirty="0" smtClean="0"/>
              <a:t> GHG </a:t>
            </a:r>
            <a:r>
              <a:rPr lang="en-GB" dirty="0"/>
              <a:t>Task Team and updated </a:t>
            </a:r>
            <a:r>
              <a:rPr lang="en-GB" dirty="0" smtClean="0"/>
              <a:t>TOR;</a:t>
            </a:r>
            <a:endParaRPr lang="en-GB" dirty="0"/>
          </a:p>
          <a:p>
            <a:pPr lvl="1">
              <a:spcBef>
                <a:spcPts val="600"/>
              </a:spcBef>
              <a:buFont typeface="Helvetica" panose="020B0604020202020204" pitchFamily="34" charset="0"/>
              <a:buChar char="-"/>
            </a:pPr>
            <a:r>
              <a:rPr lang="en-GB" dirty="0" smtClean="0"/>
              <a:t>Closed all open actions on CGMS side. Reminded CGMS agencies to participate in </a:t>
            </a:r>
            <a:r>
              <a:rPr lang="en-GB" dirty="0" err="1" smtClean="0"/>
              <a:t>WGClimate</a:t>
            </a:r>
            <a:r>
              <a:rPr lang="en-GB" dirty="0" smtClean="0"/>
              <a:t>;</a:t>
            </a:r>
          </a:p>
          <a:p>
            <a:pPr lvl="1">
              <a:spcBef>
                <a:spcPts val="600"/>
              </a:spcBef>
              <a:buFont typeface="Helvetica" panose="020B0604020202020204" pitchFamily="34" charset="0"/>
              <a:buChar char="-"/>
            </a:pPr>
            <a:r>
              <a:rPr lang="en-GB" dirty="0" smtClean="0"/>
              <a:t>Aligned and synchronised </a:t>
            </a:r>
            <a:r>
              <a:rPr lang="en-GB" dirty="0"/>
              <a:t>CGMS HLPP with CEOS work plan;</a:t>
            </a:r>
          </a:p>
          <a:p>
            <a:pPr>
              <a:spcBef>
                <a:spcPts val="600"/>
              </a:spcBef>
            </a:pPr>
            <a:r>
              <a:rPr lang="en-GB" dirty="0"/>
              <a:t>Achieved formal endorsement </a:t>
            </a:r>
            <a:r>
              <a:rPr lang="en-GB" dirty="0" smtClean="0"/>
              <a:t>of the Resolution on </a:t>
            </a:r>
            <a:r>
              <a:rPr lang="en-GB" i="1" dirty="0" smtClean="0"/>
              <a:t>Progress on Implementation of </a:t>
            </a:r>
            <a:r>
              <a:rPr lang="en-GB" i="1" dirty="0"/>
              <a:t>t</a:t>
            </a:r>
            <a:r>
              <a:rPr lang="en-GB" i="1" dirty="0" smtClean="0"/>
              <a:t>he</a:t>
            </a:r>
            <a:br>
              <a:rPr lang="en-GB" i="1" dirty="0" smtClean="0"/>
            </a:br>
            <a:r>
              <a:rPr lang="en-GB" i="1" dirty="0" smtClean="0"/>
              <a:t>Architecture for Climate Monitoring from Space </a:t>
            </a:r>
            <a:r>
              <a:rPr lang="en-GB" dirty="0" smtClean="0"/>
              <a:t>at WMO Congress-18;</a:t>
            </a:r>
            <a:endParaRPr lang="en-GB" dirty="0"/>
          </a:p>
          <a:p>
            <a:pPr>
              <a:spcBef>
                <a:spcPts val="600"/>
              </a:spcBef>
            </a:pPr>
            <a:r>
              <a:rPr lang="en-GB" dirty="0" smtClean="0"/>
              <a:t>Finalised </a:t>
            </a:r>
            <a:r>
              <a:rPr lang="en-GB" dirty="0"/>
              <a:t>and delivered </a:t>
            </a:r>
            <a:r>
              <a:rPr lang="en-GB" dirty="0" smtClean="0"/>
              <a:t>the space agency statement </a:t>
            </a:r>
            <a:r>
              <a:rPr lang="en-GB" dirty="0"/>
              <a:t>to </a:t>
            </a:r>
            <a:r>
              <a:rPr lang="en-GB" dirty="0" smtClean="0"/>
              <a:t>SBSTA-50, Bonn, Germany;</a:t>
            </a:r>
            <a:endParaRPr lang="en-GB" dirty="0"/>
          </a:p>
          <a:p>
            <a:pPr>
              <a:spcBef>
                <a:spcPts val="600"/>
              </a:spcBef>
            </a:pPr>
            <a:r>
              <a:rPr lang="en-GB" dirty="0" smtClean="0"/>
              <a:t>Participated in </a:t>
            </a:r>
            <a:r>
              <a:rPr lang="en-GB" dirty="0"/>
              <a:t>dialogue on Systematic Observations with the SBSTA chair that also </a:t>
            </a:r>
            <a:r>
              <a:rPr lang="en-GB" dirty="0" smtClean="0"/>
              <a:t>included </a:t>
            </a:r>
            <a:r>
              <a:rPr lang="en-GB" dirty="0"/>
              <a:t>IPCC, </a:t>
            </a:r>
            <a:r>
              <a:rPr lang="en-GB" dirty="0" smtClean="0"/>
              <a:t>WMO </a:t>
            </a:r>
            <a:r>
              <a:rPr lang="en-GB" dirty="0"/>
              <a:t>and </a:t>
            </a:r>
            <a:r>
              <a:rPr lang="en-GB" dirty="0" smtClean="0"/>
              <a:t>WCRP (outcomes still to be delivered by the UNFCCC Secretariat);</a:t>
            </a:r>
            <a:endParaRPr lang="en-GB" dirty="0"/>
          </a:p>
          <a:p>
            <a:pPr>
              <a:spcBef>
                <a:spcPts val="600"/>
              </a:spcBef>
            </a:pPr>
            <a:r>
              <a:rPr lang="en-GB" dirty="0"/>
              <a:t>Worked hard on population and verification of ECV Inventory </a:t>
            </a:r>
            <a:r>
              <a:rPr lang="en-GB" dirty="0" smtClean="0"/>
              <a:t>#3</a:t>
            </a:r>
            <a:r>
              <a:rPr lang="en-GB" dirty="0" smtClean="0"/>
              <a:t>, </a:t>
            </a:r>
            <a:r>
              <a:rPr lang="en-GB" dirty="0"/>
              <a:t>gap </a:t>
            </a:r>
            <a:r>
              <a:rPr lang="en-GB" dirty="0" smtClean="0"/>
              <a:t>analysis, and update of action plan</a:t>
            </a:r>
          </a:p>
          <a:p>
            <a:pPr>
              <a:spcBef>
                <a:spcPts val="600"/>
              </a:spcBef>
            </a:pPr>
            <a:r>
              <a:rPr lang="en-GB" dirty="0" smtClean="0"/>
              <a:t>Published </a:t>
            </a:r>
            <a:r>
              <a:rPr lang="en-GB" dirty="0" smtClean="0"/>
              <a:t>an article </a:t>
            </a:r>
            <a:r>
              <a:rPr lang="en-GB" dirty="0"/>
              <a:t>on </a:t>
            </a:r>
            <a:r>
              <a:rPr lang="en-GB" dirty="0" err="1"/>
              <a:t>WGClimate</a:t>
            </a:r>
            <a:r>
              <a:rPr lang="en-GB" dirty="0"/>
              <a:t> in the CEOS newsletter.</a:t>
            </a:r>
          </a:p>
          <a:p>
            <a:endParaRPr lang="en-GB" dirty="0"/>
          </a:p>
        </p:txBody>
      </p:sp>
      <p:sp>
        <p:nvSpPr>
          <p:cNvPr id="4" name="Content Placeholder 3"/>
          <p:cNvSpPr>
            <a:spLocks noGrp="1"/>
          </p:cNvSpPr>
          <p:nvPr>
            <p:ph sz="quarter" idx="11"/>
          </p:nvPr>
        </p:nvSpPr>
        <p:spPr>
          <a:xfrm>
            <a:off x="2615184" y="368808"/>
            <a:ext cx="6604000" cy="533400"/>
          </a:xfrm>
        </p:spPr>
        <p:txBody>
          <a:bodyPr/>
          <a:lstStyle/>
          <a:p>
            <a:r>
              <a:rPr lang="en-GB" dirty="0" smtClean="0"/>
              <a:t>Achievements 2019</a:t>
            </a:r>
            <a:endParaRPr lang="en-GB" dirty="0"/>
          </a:p>
        </p:txBody>
      </p:sp>
    </p:spTree>
    <p:extLst>
      <p:ext uri="{BB962C8B-B14F-4D97-AF65-F5344CB8AC3E}">
        <p14:creationId xmlns:p14="http://schemas.microsoft.com/office/powerpoint/2010/main" val="15434450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4</a:t>
            </a:fld>
            <a:endParaRPr lang="en-US" dirty="0">
              <a:solidFill>
                <a:srgbClr val="1F497D"/>
              </a:solidFill>
            </a:endParaRPr>
          </a:p>
        </p:txBody>
      </p:sp>
      <p:sp>
        <p:nvSpPr>
          <p:cNvPr id="3" name="Content Placeholder 2"/>
          <p:cNvSpPr>
            <a:spLocks noGrp="1"/>
          </p:cNvSpPr>
          <p:nvPr>
            <p:ph sz="quarter" idx="10"/>
          </p:nvPr>
        </p:nvSpPr>
        <p:spPr>
          <a:xfrm>
            <a:off x="166255" y="1636776"/>
            <a:ext cx="11845636" cy="4867932"/>
          </a:xfrm>
        </p:spPr>
        <p:txBody>
          <a:bodyPr/>
          <a:lstStyle/>
          <a:p>
            <a:pPr marL="64770" algn="just">
              <a:lnSpc>
                <a:spcPct val="100000"/>
              </a:lnSpc>
              <a:spcBef>
                <a:spcPts val="0"/>
              </a:spcBef>
              <a:spcAft>
                <a:spcPts val="0"/>
              </a:spcAft>
            </a:pPr>
            <a:r>
              <a:rPr lang="en-US" sz="2200" dirty="0" err="1" smtClean="0"/>
              <a:t>Finalis</a:t>
            </a:r>
            <a:r>
              <a:rPr lang="en-US" sz="2200" dirty="0" err="1" smtClean="0"/>
              <a:t>ed</a:t>
            </a:r>
            <a:r>
              <a:rPr lang="en-US" sz="2200" dirty="0" smtClean="0"/>
              <a:t> </a:t>
            </a:r>
            <a:r>
              <a:rPr lang="en-US" sz="2200" dirty="0" smtClean="0"/>
              <a:t>w</a:t>
            </a:r>
            <a:r>
              <a:rPr lang="en-US" sz="2200" dirty="0" smtClean="0"/>
              <a:t>ork plan Action CMRS-13</a:t>
            </a:r>
            <a:r>
              <a:rPr lang="en-US" sz="2200" dirty="0"/>
              <a:t>: </a:t>
            </a:r>
            <a:r>
              <a:rPr lang="en-US" sz="2200" dirty="0" smtClean="0"/>
              <a:t>Plan development </a:t>
            </a:r>
            <a:r>
              <a:rPr lang="en-US" sz="2200" dirty="0"/>
              <a:t>and </a:t>
            </a:r>
            <a:r>
              <a:rPr lang="en-US" sz="2200" dirty="0" smtClean="0"/>
              <a:t>promotion </a:t>
            </a:r>
            <a:r>
              <a:rPr lang="en-US" sz="2200" dirty="0"/>
              <a:t>of </a:t>
            </a:r>
            <a:r>
              <a:rPr lang="en-US" sz="2200" dirty="0" smtClean="0"/>
              <a:t>case </a:t>
            </a:r>
            <a:r>
              <a:rPr lang="en-US" sz="2200" dirty="0"/>
              <a:t>s</a:t>
            </a:r>
            <a:r>
              <a:rPr lang="en-US" sz="2200" dirty="0" smtClean="0"/>
              <a:t>tudies</a:t>
            </a:r>
            <a:endParaRPr lang="en-GB" sz="2200" dirty="0"/>
          </a:p>
          <a:p>
            <a:pPr>
              <a:spcBef>
                <a:spcPts val="600"/>
              </a:spcBef>
            </a:pPr>
            <a:r>
              <a:rPr lang="en-GB" sz="2200" dirty="0" smtClean="0"/>
              <a:t>Based on earlier 13 case studies published in 2015, </a:t>
            </a:r>
            <a:r>
              <a:rPr lang="en-GB" sz="2200" dirty="0" err="1" smtClean="0"/>
              <a:t>WGClimate</a:t>
            </a:r>
            <a:r>
              <a:rPr lang="en-GB" sz="2200" dirty="0" smtClean="0"/>
              <a:t> is developing a new much bigger set of case studies promoting the use of CDRs in applications supporting policy and decision </a:t>
            </a:r>
            <a:r>
              <a:rPr lang="en-GB" sz="2200" dirty="0" smtClean="0"/>
              <a:t>making</a:t>
            </a:r>
            <a:endParaRPr lang="en-GB" sz="2200" dirty="0" smtClean="0"/>
          </a:p>
          <a:p>
            <a:pPr>
              <a:spcBef>
                <a:spcPts val="600"/>
              </a:spcBef>
            </a:pPr>
            <a:r>
              <a:rPr lang="en-GB" sz="2200" dirty="0" smtClean="0"/>
              <a:t>WMO has agreed to lead </a:t>
            </a:r>
            <a:r>
              <a:rPr lang="en-GB" sz="2200" dirty="0"/>
              <a:t>a</a:t>
            </a:r>
            <a:r>
              <a:rPr lang="en-GB" sz="2200" dirty="0" smtClean="0"/>
              <a:t> </a:t>
            </a:r>
            <a:r>
              <a:rPr lang="en-GB" sz="2200" dirty="0"/>
              <a:t>report </a:t>
            </a:r>
            <a:r>
              <a:rPr lang="en-GB" sz="2200" dirty="0" smtClean="0"/>
              <a:t>with a target publication date in the second half of </a:t>
            </a:r>
            <a:r>
              <a:rPr lang="en-GB" sz="2200" dirty="0" smtClean="0"/>
              <a:t>2020</a:t>
            </a:r>
            <a:endParaRPr lang="en-GB" sz="2200" dirty="0" smtClean="0"/>
          </a:p>
          <a:p>
            <a:pPr>
              <a:spcBef>
                <a:spcPts val="600"/>
              </a:spcBef>
            </a:pPr>
            <a:r>
              <a:rPr lang="en-GB" sz="2200" dirty="0" smtClean="0"/>
              <a:t>WMO GFCS and GCOS (being cosponsors of the first report) send supportive messages but won’t engage due to lack of </a:t>
            </a:r>
            <a:r>
              <a:rPr lang="en-GB" sz="2200" dirty="0" smtClean="0"/>
              <a:t>resources</a:t>
            </a:r>
            <a:endParaRPr lang="en-GB" sz="2200" dirty="0" smtClean="0"/>
          </a:p>
          <a:p>
            <a:pPr>
              <a:spcBef>
                <a:spcPts val="600"/>
              </a:spcBef>
            </a:pPr>
            <a:r>
              <a:rPr lang="en-GB" sz="2200" dirty="0" smtClean="0"/>
              <a:t>Several agencies have provided use case headlines (&gt;20) ranging from scientific to service type applications using </a:t>
            </a:r>
            <a:r>
              <a:rPr lang="en-GB" sz="2200" dirty="0" smtClean="0"/>
              <a:t>CDRs</a:t>
            </a:r>
            <a:endParaRPr lang="en-GB" sz="2200" dirty="0" smtClean="0"/>
          </a:p>
          <a:p>
            <a:pPr>
              <a:spcBef>
                <a:spcPts val="600"/>
              </a:spcBef>
            </a:pPr>
            <a:r>
              <a:rPr lang="en-GB" sz="2200" dirty="0" smtClean="0"/>
              <a:t>It is common understanding that use cases shall provide information suitable for the </a:t>
            </a:r>
            <a:r>
              <a:rPr lang="en-GB" sz="2200" dirty="0" err="1" smtClean="0"/>
              <a:t>WGClimate</a:t>
            </a:r>
            <a:r>
              <a:rPr lang="en-GB" sz="2200" dirty="0" smtClean="0"/>
              <a:t> web presence which is under </a:t>
            </a:r>
            <a:r>
              <a:rPr lang="en-GB" sz="2200" dirty="0" smtClean="0"/>
              <a:t>redevelopment</a:t>
            </a:r>
            <a:endParaRPr lang="en-GB" sz="2200" dirty="0" smtClean="0"/>
          </a:p>
          <a:p>
            <a:pPr>
              <a:spcBef>
                <a:spcPts val="600"/>
              </a:spcBef>
            </a:pPr>
            <a:r>
              <a:rPr lang="en-GB" sz="2200" dirty="0" smtClean="0"/>
              <a:t>Not all case studies will be ready for the 2020 report, but will become available via the web.</a:t>
            </a:r>
          </a:p>
          <a:p>
            <a:endParaRPr lang="en-GB" dirty="0"/>
          </a:p>
        </p:txBody>
      </p:sp>
      <p:sp>
        <p:nvSpPr>
          <p:cNvPr id="4" name="Content Placeholder 3"/>
          <p:cNvSpPr>
            <a:spLocks noGrp="1"/>
          </p:cNvSpPr>
          <p:nvPr>
            <p:ph sz="quarter" idx="11"/>
          </p:nvPr>
        </p:nvSpPr>
        <p:spPr/>
        <p:txBody>
          <a:bodyPr/>
          <a:lstStyle/>
          <a:p>
            <a:r>
              <a:rPr lang="en-GB" dirty="0" smtClean="0"/>
              <a:t>Case Studies for the Climate Architecture</a:t>
            </a:r>
            <a:endParaRPr lang="en-GB" dirty="0"/>
          </a:p>
        </p:txBody>
      </p:sp>
    </p:spTree>
    <p:extLst>
      <p:ext uri="{BB962C8B-B14F-4D97-AF65-F5344CB8AC3E}">
        <p14:creationId xmlns:p14="http://schemas.microsoft.com/office/powerpoint/2010/main" val="230091613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5</a:t>
            </a:fld>
            <a:endParaRPr lang="en-US" dirty="0">
              <a:solidFill>
                <a:srgbClr val="1F497D"/>
              </a:solidFill>
            </a:endParaRPr>
          </a:p>
        </p:txBody>
      </p:sp>
      <p:sp>
        <p:nvSpPr>
          <p:cNvPr id="3" name="Content Placeholder 2"/>
          <p:cNvSpPr>
            <a:spLocks noGrp="1"/>
          </p:cNvSpPr>
          <p:nvPr>
            <p:ph sz="quarter" idx="10"/>
          </p:nvPr>
        </p:nvSpPr>
        <p:spPr>
          <a:xfrm>
            <a:off x="5166361" y="1402773"/>
            <a:ext cx="6845530" cy="5101935"/>
          </a:xfrm>
        </p:spPr>
        <p:txBody>
          <a:bodyPr/>
          <a:lstStyle/>
          <a:p>
            <a:pPr marL="380990" indent="-380990">
              <a:spcBef>
                <a:spcPts val="600"/>
              </a:spcBef>
            </a:pPr>
            <a:r>
              <a:rPr lang="en-GB" dirty="0">
                <a:solidFill>
                  <a:schemeClr val="accent1">
                    <a:lumMod val="75000"/>
                  </a:schemeClr>
                </a:solidFill>
              </a:rPr>
              <a:t>ECV Inventory fully d</a:t>
            </a:r>
            <a:r>
              <a:rPr lang="en-US" dirty="0">
                <a:solidFill>
                  <a:schemeClr val="accent1">
                    <a:lumMod val="75000"/>
                  </a:schemeClr>
                </a:solidFill>
              </a:rPr>
              <a:t>escribes current and planned implementation arrangements (ECV-by-ECV) within the </a:t>
            </a:r>
            <a:r>
              <a:rPr lang="en-US" dirty="0" smtClean="0">
                <a:solidFill>
                  <a:schemeClr val="accent1">
                    <a:lumMod val="75000"/>
                  </a:schemeClr>
                </a:solidFill>
              </a:rPr>
              <a:t>Architecture</a:t>
            </a:r>
            <a:endParaRPr lang="en-GB" dirty="0">
              <a:solidFill>
                <a:schemeClr val="accent1">
                  <a:lumMod val="75000"/>
                </a:schemeClr>
              </a:solidFill>
            </a:endParaRPr>
          </a:p>
          <a:p>
            <a:pPr marL="380990" indent="-380990">
              <a:spcBef>
                <a:spcPts val="600"/>
              </a:spcBef>
            </a:pPr>
            <a:r>
              <a:rPr lang="en-GB" dirty="0" smtClean="0">
                <a:solidFill>
                  <a:schemeClr val="accent1">
                    <a:lumMod val="75000"/>
                  </a:schemeClr>
                </a:solidFill>
              </a:rPr>
              <a:t>Content </a:t>
            </a:r>
            <a:r>
              <a:rPr lang="en-GB" dirty="0">
                <a:solidFill>
                  <a:schemeClr val="accent1">
                    <a:lumMod val="75000"/>
                  </a:schemeClr>
                </a:solidFill>
              </a:rPr>
              <a:t>fully </a:t>
            </a:r>
            <a:r>
              <a:rPr lang="en-GB" dirty="0" smtClean="0">
                <a:solidFill>
                  <a:schemeClr val="accent1">
                    <a:lumMod val="75000"/>
                  </a:schemeClr>
                </a:solidFill>
              </a:rPr>
              <a:t>verified and </a:t>
            </a:r>
            <a:r>
              <a:rPr lang="en-GB" dirty="0">
                <a:solidFill>
                  <a:schemeClr val="accent1">
                    <a:lumMod val="75000"/>
                  </a:schemeClr>
                </a:solidFill>
              </a:rPr>
              <a:t>u</a:t>
            </a:r>
            <a:r>
              <a:rPr lang="en-GB" dirty="0" smtClean="0">
                <a:solidFill>
                  <a:schemeClr val="accent1">
                    <a:lumMod val="75000"/>
                  </a:schemeClr>
                </a:solidFill>
              </a:rPr>
              <a:t>pdated </a:t>
            </a:r>
            <a:r>
              <a:rPr lang="en-GB" dirty="0">
                <a:solidFill>
                  <a:schemeClr val="accent1">
                    <a:lumMod val="75000"/>
                  </a:schemeClr>
                </a:solidFill>
              </a:rPr>
              <a:t>annually with approval from CEOS and </a:t>
            </a:r>
            <a:r>
              <a:rPr lang="en-GB" dirty="0" smtClean="0">
                <a:solidFill>
                  <a:schemeClr val="accent1">
                    <a:lumMod val="75000"/>
                  </a:schemeClr>
                </a:solidFill>
              </a:rPr>
              <a:t>CGMS</a:t>
            </a:r>
            <a:endParaRPr lang="en-GB" dirty="0" smtClean="0">
              <a:solidFill>
                <a:schemeClr val="accent1">
                  <a:lumMod val="75000"/>
                </a:schemeClr>
              </a:solidFill>
            </a:endParaRPr>
          </a:p>
          <a:p>
            <a:pPr marL="380990" indent="-380990">
              <a:spcBef>
                <a:spcPts val="600"/>
              </a:spcBef>
            </a:pPr>
            <a:r>
              <a:rPr lang="en-GB" dirty="0" smtClean="0">
                <a:solidFill>
                  <a:schemeClr val="accent1">
                    <a:lumMod val="75000"/>
                  </a:schemeClr>
                </a:solidFill>
              </a:rPr>
              <a:t>Informs </a:t>
            </a:r>
            <a:r>
              <a:rPr lang="en-GB" dirty="0">
                <a:solidFill>
                  <a:schemeClr val="accent1">
                    <a:lumMod val="75000"/>
                  </a:schemeClr>
                </a:solidFill>
              </a:rPr>
              <a:t>space agency planning, improves availability and interoperability of climate </a:t>
            </a:r>
            <a:r>
              <a:rPr lang="en-GB" dirty="0" smtClean="0">
                <a:solidFill>
                  <a:schemeClr val="accent1">
                    <a:lumMod val="75000"/>
                  </a:schemeClr>
                </a:solidFill>
              </a:rPr>
              <a:t>data </a:t>
            </a:r>
            <a:r>
              <a:rPr lang="en-GB" dirty="0" smtClean="0">
                <a:solidFill>
                  <a:schemeClr val="accent1">
                    <a:lumMod val="75000"/>
                  </a:schemeClr>
                </a:solidFill>
              </a:rPr>
              <a:t>records</a:t>
            </a:r>
            <a:endParaRPr lang="en-GB" dirty="0">
              <a:solidFill>
                <a:schemeClr val="accent1">
                  <a:lumMod val="75000"/>
                </a:schemeClr>
              </a:solidFill>
            </a:endParaRPr>
          </a:p>
          <a:p>
            <a:pPr marL="380990" indent="-380990">
              <a:spcBef>
                <a:spcPts val="600"/>
              </a:spcBef>
            </a:pPr>
            <a:r>
              <a:rPr lang="en-GB" dirty="0">
                <a:solidFill>
                  <a:schemeClr val="accent1">
                    <a:lumMod val="75000"/>
                  </a:schemeClr>
                </a:solidFill>
              </a:rPr>
              <a:t>Feeds material for all future responses </a:t>
            </a:r>
            <a:r>
              <a:rPr lang="en-GB" dirty="0" smtClean="0">
                <a:solidFill>
                  <a:schemeClr val="accent1">
                    <a:lumMod val="75000"/>
                  </a:schemeClr>
                </a:solidFill>
              </a:rPr>
              <a:t>of the space agencies to </a:t>
            </a:r>
            <a:r>
              <a:rPr lang="en-GB" dirty="0">
                <a:solidFill>
                  <a:schemeClr val="accent1">
                    <a:lumMod val="75000"/>
                  </a:schemeClr>
                </a:solidFill>
              </a:rPr>
              <a:t>the GCOS </a:t>
            </a:r>
            <a:r>
              <a:rPr lang="en-GB" dirty="0" smtClean="0">
                <a:solidFill>
                  <a:schemeClr val="accent1">
                    <a:lumMod val="75000"/>
                  </a:schemeClr>
                </a:solidFill>
              </a:rPr>
              <a:t>status report and IP</a:t>
            </a:r>
            <a:endParaRPr lang="en-GB" dirty="0" smtClean="0">
              <a:solidFill>
                <a:schemeClr val="accent1">
                  <a:lumMod val="75000"/>
                </a:schemeClr>
              </a:solidFill>
            </a:endParaRPr>
          </a:p>
          <a:p>
            <a:pPr marL="380990" indent="-380990">
              <a:spcBef>
                <a:spcPts val="600"/>
              </a:spcBef>
            </a:pPr>
            <a:r>
              <a:rPr lang="en-GB" dirty="0" smtClean="0">
                <a:solidFill>
                  <a:schemeClr val="accent1">
                    <a:lumMod val="75000"/>
                  </a:schemeClr>
                </a:solidFill>
              </a:rPr>
              <a:t>Is used by Climate Services to chose CDRs, e.g. Copernicus Climate Change </a:t>
            </a:r>
            <a:r>
              <a:rPr lang="en-GB" dirty="0" smtClean="0">
                <a:solidFill>
                  <a:schemeClr val="accent1">
                    <a:lumMod val="75000"/>
                  </a:schemeClr>
                </a:solidFill>
              </a:rPr>
              <a:t>Service</a:t>
            </a:r>
            <a:endParaRPr lang="en-GB" dirty="0" smtClean="0">
              <a:solidFill>
                <a:schemeClr val="accent1">
                  <a:lumMod val="75000"/>
                </a:schemeClr>
              </a:solidFill>
            </a:endParaRPr>
          </a:p>
          <a:p>
            <a:pPr marL="380990" indent="-380990">
              <a:spcBef>
                <a:spcPts val="600"/>
              </a:spcBef>
            </a:pPr>
            <a:r>
              <a:rPr lang="en-GB" dirty="0" smtClean="0">
                <a:solidFill>
                  <a:schemeClr val="accent1">
                    <a:lumMod val="75000"/>
                  </a:schemeClr>
                </a:solidFill>
              </a:rPr>
              <a:t>Users can download </a:t>
            </a:r>
            <a:r>
              <a:rPr lang="en-GB" dirty="0">
                <a:solidFill>
                  <a:schemeClr val="accent1">
                    <a:lumMod val="75000"/>
                  </a:schemeClr>
                </a:solidFill>
              </a:rPr>
              <a:t>the ECV Inventory content for </a:t>
            </a:r>
            <a:r>
              <a:rPr lang="en-GB" dirty="0" smtClean="0">
                <a:solidFill>
                  <a:schemeClr val="accent1">
                    <a:lumMod val="75000"/>
                  </a:schemeClr>
                </a:solidFill>
              </a:rPr>
              <a:t>own  analysis, find </a:t>
            </a:r>
            <a:r>
              <a:rPr lang="en-GB" dirty="0">
                <a:solidFill>
                  <a:schemeClr val="accent1">
                    <a:lumMod val="75000"/>
                  </a:schemeClr>
                </a:solidFill>
              </a:rPr>
              <a:t>direct access points </a:t>
            </a:r>
            <a:r>
              <a:rPr lang="en-GB" dirty="0" smtClean="0">
                <a:solidFill>
                  <a:schemeClr val="accent1">
                    <a:lumMod val="75000"/>
                  </a:schemeClr>
                </a:solidFill>
              </a:rPr>
              <a:t>to </a:t>
            </a:r>
            <a:r>
              <a:rPr lang="en-GB" dirty="0">
                <a:solidFill>
                  <a:schemeClr val="accent1">
                    <a:lumMod val="75000"/>
                  </a:schemeClr>
                </a:solidFill>
              </a:rPr>
              <a:t>CDRs in the </a:t>
            </a:r>
            <a:r>
              <a:rPr lang="en-GB" dirty="0" smtClean="0">
                <a:solidFill>
                  <a:schemeClr val="accent1">
                    <a:lumMod val="75000"/>
                  </a:schemeClr>
                </a:solidFill>
              </a:rPr>
              <a:t>Inventory, get </a:t>
            </a:r>
            <a:r>
              <a:rPr lang="en-GB" dirty="0">
                <a:solidFill>
                  <a:schemeClr val="accent1">
                    <a:lumMod val="75000"/>
                  </a:schemeClr>
                </a:solidFill>
              </a:rPr>
              <a:t>access to </a:t>
            </a:r>
            <a:r>
              <a:rPr lang="en-GB" dirty="0" err="1">
                <a:solidFill>
                  <a:schemeClr val="accent1">
                    <a:lumMod val="75000"/>
                  </a:schemeClr>
                </a:solidFill>
              </a:rPr>
              <a:t>WGClimate</a:t>
            </a:r>
            <a:r>
              <a:rPr lang="en-GB" dirty="0">
                <a:solidFill>
                  <a:schemeClr val="accent1">
                    <a:lumMod val="75000"/>
                  </a:schemeClr>
                </a:solidFill>
              </a:rPr>
              <a:t> gap analysis results and planned </a:t>
            </a:r>
            <a:r>
              <a:rPr lang="en-GB" dirty="0" smtClean="0">
                <a:solidFill>
                  <a:schemeClr val="accent1">
                    <a:lumMod val="75000"/>
                  </a:schemeClr>
                </a:solidFill>
              </a:rPr>
              <a:t>actions</a:t>
            </a:r>
            <a:endParaRPr lang="en-GB" dirty="0">
              <a:solidFill>
                <a:schemeClr val="accent1">
                  <a:lumMod val="75000"/>
                </a:schemeClr>
              </a:solidFill>
            </a:endParaRPr>
          </a:p>
        </p:txBody>
      </p:sp>
      <p:sp>
        <p:nvSpPr>
          <p:cNvPr id="4" name="Content Placeholder 3"/>
          <p:cNvSpPr>
            <a:spLocks noGrp="1"/>
          </p:cNvSpPr>
          <p:nvPr>
            <p:ph sz="quarter" idx="11"/>
          </p:nvPr>
        </p:nvSpPr>
        <p:spPr>
          <a:xfrm>
            <a:off x="2679192" y="392187"/>
            <a:ext cx="7306056" cy="533400"/>
          </a:xfrm>
        </p:spPr>
        <p:txBody>
          <a:bodyPr/>
          <a:lstStyle/>
          <a:p>
            <a:r>
              <a:rPr lang="en-GB" dirty="0" smtClean="0"/>
              <a:t>GCOS ECV CDR Inventory – Set up and Benefits</a:t>
            </a:r>
            <a:endParaRPr lang="en-GB" dirty="0"/>
          </a:p>
        </p:txBody>
      </p:sp>
      <p:graphicFrame>
        <p:nvGraphicFramePr>
          <p:cNvPr id="6" name="Diagram 5"/>
          <p:cNvGraphicFramePr/>
          <p:nvPr>
            <p:extLst/>
          </p:nvPr>
        </p:nvGraphicFramePr>
        <p:xfrm>
          <a:off x="-548834" y="1505186"/>
          <a:ext cx="6146743" cy="4255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179614" y="4627300"/>
            <a:ext cx="1553728" cy="2002103"/>
          </a:xfrm>
          <a:prstGeom prst="rect">
            <a:avLst/>
          </a:prstGeom>
        </p:spPr>
      </p:pic>
      <p:pic>
        <p:nvPicPr>
          <p:cNvPr id="5" name="Picture 4"/>
          <p:cNvPicPr>
            <a:picLocks noChangeAspect="1"/>
          </p:cNvPicPr>
          <p:nvPr/>
        </p:nvPicPr>
        <p:blipFill>
          <a:blip r:embed="rId8"/>
          <a:stretch>
            <a:fillRect/>
          </a:stretch>
        </p:blipFill>
        <p:spPr>
          <a:xfrm>
            <a:off x="2461790" y="2856116"/>
            <a:ext cx="1578197" cy="2034254"/>
          </a:xfrm>
          <a:prstGeom prst="rect">
            <a:avLst/>
          </a:prstGeom>
        </p:spPr>
      </p:pic>
      <p:sp>
        <p:nvSpPr>
          <p:cNvPr id="8" name="TextBox 7"/>
          <p:cNvSpPr txBox="1"/>
          <p:nvPr/>
        </p:nvSpPr>
        <p:spPr>
          <a:xfrm>
            <a:off x="2948242" y="3769075"/>
            <a:ext cx="60529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2018</a:t>
            </a:r>
            <a:endParaRPr kumimoji="0" lang="en-GB" sz="1800" b="0" i="0" u="none" strike="noStrike" cap="none" spc="0" normalizeH="0" baseline="0" dirty="0">
              <a:ln>
                <a:noFill/>
              </a:ln>
              <a:solidFill>
                <a:srgbClr val="002569"/>
              </a:solidFill>
              <a:effectLst/>
              <a:uFillTx/>
            </a:endParaRPr>
          </a:p>
        </p:txBody>
      </p:sp>
      <p:sp>
        <p:nvSpPr>
          <p:cNvPr id="9" name="TextBox 8"/>
          <p:cNvSpPr txBox="1"/>
          <p:nvPr/>
        </p:nvSpPr>
        <p:spPr>
          <a:xfrm>
            <a:off x="653832" y="5493905"/>
            <a:ext cx="60529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2018</a:t>
            </a:r>
            <a:endParaRPr kumimoji="0" lang="en-GB" sz="1800" b="0" i="0" u="none" strike="noStrike" cap="none" spc="0" normalizeH="0" baseline="0" dirty="0">
              <a:ln>
                <a:noFill/>
              </a:ln>
              <a:solidFill>
                <a:srgbClr val="002569"/>
              </a:solidFill>
              <a:effectLst/>
              <a:uFillTx/>
            </a:endParaRPr>
          </a:p>
        </p:txBody>
      </p:sp>
      <p:sp>
        <p:nvSpPr>
          <p:cNvPr id="10" name="TextBox 9"/>
          <p:cNvSpPr txBox="1"/>
          <p:nvPr/>
        </p:nvSpPr>
        <p:spPr>
          <a:xfrm>
            <a:off x="363781" y="1402773"/>
            <a:ext cx="4375555" cy="369330"/>
          </a:xfrm>
          <a:prstGeom prst="rect">
            <a:avLst/>
          </a:prstGeom>
          <a:solidFill>
            <a:srgbClr val="C000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1" i="0" u="none" strike="noStrike" cap="none" spc="0" normalizeH="0" baseline="0" dirty="0" smtClean="0">
                <a:ln>
                  <a:noFill/>
                </a:ln>
                <a:solidFill>
                  <a:schemeClr val="bg1"/>
                </a:solidFill>
                <a:effectLst/>
                <a:uFillTx/>
              </a:rPr>
              <a:t>Recurrent actions CMRS-17, 20, and 21</a:t>
            </a:r>
            <a:endParaRPr kumimoji="0" lang="en-GB" sz="1800" b="1" i="0" u="none" strike="noStrike" cap="none" spc="0" normalizeH="0" baseline="0" dirty="0">
              <a:ln>
                <a:noFill/>
              </a:ln>
              <a:solidFill>
                <a:schemeClr val="bg1"/>
              </a:solidFill>
              <a:effectLst/>
              <a:uFillTx/>
            </a:endParaRPr>
          </a:p>
        </p:txBody>
      </p:sp>
    </p:spTree>
    <p:extLst>
      <p:ext uri="{BB962C8B-B14F-4D97-AF65-F5344CB8AC3E}">
        <p14:creationId xmlns:p14="http://schemas.microsoft.com/office/powerpoint/2010/main" val="27484801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6</a:t>
            </a:fld>
            <a:endParaRPr lang="en-US" dirty="0">
              <a:solidFill>
                <a:srgbClr val="1F497D"/>
              </a:solidFill>
            </a:endParaRPr>
          </a:p>
        </p:txBody>
      </p:sp>
      <p:sp>
        <p:nvSpPr>
          <p:cNvPr id="4" name="Content Placeholder 3"/>
          <p:cNvSpPr>
            <a:spLocks noGrp="1"/>
          </p:cNvSpPr>
          <p:nvPr>
            <p:ph sz="quarter" idx="11"/>
          </p:nvPr>
        </p:nvSpPr>
        <p:spPr/>
        <p:txBody>
          <a:bodyPr/>
          <a:lstStyle/>
          <a:p>
            <a:r>
              <a:rPr lang="en-GB" dirty="0"/>
              <a:t>ECV </a:t>
            </a:r>
            <a:r>
              <a:rPr lang="en-GB" dirty="0" smtClean="0"/>
              <a:t>CDR Inventory </a:t>
            </a:r>
            <a:r>
              <a:rPr lang="en-GB" dirty="0"/>
              <a:t>and Gap Analysis</a:t>
            </a:r>
          </a:p>
        </p:txBody>
      </p:sp>
      <p:sp>
        <p:nvSpPr>
          <p:cNvPr id="5" name="Rectangle 4"/>
          <p:cNvSpPr/>
          <p:nvPr/>
        </p:nvSpPr>
        <p:spPr>
          <a:xfrm>
            <a:off x="2743200" y="750534"/>
            <a:ext cx="4429418" cy="369332"/>
          </a:xfrm>
          <a:prstGeom prst="rect">
            <a:avLst/>
          </a:prstGeom>
        </p:spPr>
        <p:txBody>
          <a:bodyPr wrap="none">
            <a:spAutoFit/>
          </a:bodyPr>
          <a:lstStyle/>
          <a:p>
            <a:r>
              <a:rPr lang="en-GB" dirty="0">
                <a:solidFill>
                  <a:schemeClr val="bg1"/>
                </a:solidFill>
                <a:ea typeface="Arial Bold"/>
                <a:cs typeface="Arial" panose="020B0604020202020204" pitchFamily="34" charset="0"/>
                <a:sym typeface="Arial Bold"/>
              </a:rPr>
              <a:t>http://climatemonitoring.info/ecvinventory </a:t>
            </a:r>
            <a:endParaRPr lang="en-GB" dirty="0">
              <a:solidFill>
                <a:schemeClr val="bg1"/>
              </a:solidFill>
              <a:ea typeface="Arial Bold"/>
              <a:cs typeface="Arial" panose="020B0604020202020204" pitchFamily="34" charset="0"/>
            </a:endParaRPr>
          </a:p>
        </p:txBody>
      </p:sp>
      <p:sp>
        <p:nvSpPr>
          <p:cNvPr id="6" name="Content Placeholder 2"/>
          <p:cNvSpPr>
            <a:spLocks noGrp="1"/>
          </p:cNvSpPr>
          <p:nvPr>
            <p:ph sz="quarter" idx="4294967295"/>
          </p:nvPr>
        </p:nvSpPr>
        <p:spPr>
          <a:xfrm>
            <a:off x="445008" y="1444751"/>
            <a:ext cx="11460480" cy="2992893"/>
          </a:xfrm>
        </p:spPr>
        <p:txBody>
          <a:bodyPr>
            <a:normAutofit fontScale="92500" lnSpcReduction="10000"/>
          </a:bodyPr>
          <a:lstStyle/>
          <a:p>
            <a:pPr marL="0" indent="0">
              <a:buNone/>
            </a:pPr>
            <a:r>
              <a:rPr lang="en-US" sz="2000" dirty="0" smtClean="0">
                <a:latin typeface="+mj-lt"/>
                <a:cs typeface="Arial" panose="020B0604020202020204" pitchFamily="34" charset="0"/>
              </a:rPr>
              <a:t>Successful round of inputs in 2019:</a:t>
            </a:r>
          </a:p>
          <a:p>
            <a:pPr>
              <a:lnSpc>
                <a:spcPct val="120000"/>
              </a:lnSpc>
            </a:pPr>
            <a:r>
              <a:rPr lang="en-US" sz="2000" dirty="0" smtClean="0">
                <a:latin typeface="+mj-lt"/>
                <a:cs typeface="Arial" panose="020B0604020202020204" pitchFamily="34" charset="0"/>
              </a:rPr>
              <a:t>Inventory covers contributions to 35 out of 53 GCOS ECV (37 being accessible by satellite</a:t>
            </a:r>
            <a:r>
              <a:rPr lang="en-US" sz="2000" dirty="0" smtClean="0">
                <a:latin typeface="+mj-lt"/>
                <a:cs typeface="Arial" panose="020B0604020202020204" pitchFamily="34" charset="0"/>
              </a:rPr>
              <a:t>)</a:t>
            </a:r>
            <a:endParaRPr lang="en-US" sz="2000" dirty="0" smtClean="0">
              <a:latin typeface="+mj-lt"/>
              <a:cs typeface="Arial" panose="020B0604020202020204" pitchFamily="34" charset="0"/>
            </a:endParaRPr>
          </a:p>
          <a:p>
            <a:pPr>
              <a:lnSpc>
                <a:spcPct val="120000"/>
              </a:lnSpc>
            </a:pPr>
            <a:r>
              <a:rPr lang="en-US" sz="2000" dirty="0" smtClean="0">
                <a:latin typeface="+mj-lt"/>
                <a:cs typeface="Arial" panose="020B0604020202020204" pitchFamily="34" charset="0"/>
              </a:rPr>
              <a:t>Inputs </a:t>
            </a:r>
            <a:r>
              <a:rPr lang="en-US" sz="2000" dirty="0">
                <a:latin typeface="+mj-lt"/>
                <a:cs typeface="Arial" panose="020B0604020202020204" pitchFamily="34" charset="0"/>
              </a:rPr>
              <a:t>on </a:t>
            </a:r>
            <a:r>
              <a:rPr lang="en-US" sz="2000" dirty="0" smtClean="0">
                <a:latin typeface="+mj-lt"/>
                <a:cs typeface="Arial" panose="020B0604020202020204" pitchFamily="34" charset="0"/>
              </a:rPr>
              <a:t>previous gaps in ECVs: above-ground biomass</a:t>
            </a:r>
            <a:r>
              <a:rPr lang="en-US" sz="2000" dirty="0">
                <a:latin typeface="+mj-lt"/>
                <a:cs typeface="Arial" panose="020B0604020202020204" pitchFamily="34" charset="0"/>
              </a:rPr>
              <a:t>, </a:t>
            </a:r>
            <a:r>
              <a:rPr lang="en-US" sz="2000" dirty="0" smtClean="0">
                <a:latin typeface="+mj-lt"/>
                <a:cs typeface="Arial" panose="020B0604020202020204" pitchFamily="34" charset="0"/>
              </a:rPr>
              <a:t>sea-surface </a:t>
            </a:r>
            <a:r>
              <a:rPr lang="en-US" sz="2000" dirty="0">
                <a:latin typeface="+mj-lt"/>
                <a:cs typeface="Arial" panose="020B0604020202020204" pitchFamily="34" charset="0"/>
              </a:rPr>
              <a:t>s</a:t>
            </a:r>
            <a:r>
              <a:rPr lang="en-US" sz="2000" dirty="0" smtClean="0">
                <a:latin typeface="+mj-lt"/>
                <a:cs typeface="Arial" panose="020B0604020202020204" pitchFamily="34" charset="0"/>
              </a:rPr>
              <a:t>alinity</a:t>
            </a:r>
            <a:r>
              <a:rPr lang="en-US" sz="2000" dirty="0">
                <a:latin typeface="+mj-lt"/>
                <a:cs typeface="Arial" panose="020B0604020202020204" pitchFamily="34" charset="0"/>
              </a:rPr>
              <a:t>, </a:t>
            </a:r>
            <a:r>
              <a:rPr lang="en-US" sz="2000" dirty="0" smtClean="0">
                <a:latin typeface="+mj-lt"/>
                <a:cs typeface="Arial" panose="020B0604020202020204" pitchFamily="34" charset="0"/>
              </a:rPr>
              <a:t>lightning </a:t>
            </a:r>
            <a:r>
              <a:rPr lang="en-US" sz="2000" dirty="0">
                <a:latin typeface="+mj-lt"/>
                <a:cs typeface="Arial" panose="020B0604020202020204" pitchFamily="34" charset="0"/>
              </a:rPr>
              <a:t>(previous </a:t>
            </a:r>
            <a:r>
              <a:rPr lang="en-US" sz="2000" dirty="0" smtClean="0">
                <a:latin typeface="+mj-lt"/>
                <a:cs typeface="Arial" panose="020B0604020202020204" pitchFamily="34" charset="0"/>
              </a:rPr>
              <a:t>gaps), and </a:t>
            </a:r>
            <a:r>
              <a:rPr lang="en-US" sz="2000" dirty="0">
                <a:latin typeface="+mj-lt"/>
                <a:cs typeface="Arial" panose="020B0604020202020204" pitchFamily="34" charset="0"/>
              </a:rPr>
              <a:t>p</a:t>
            </a:r>
            <a:r>
              <a:rPr lang="en-US" sz="2000" dirty="0" smtClean="0">
                <a:latin typeface="+mj-lt"/>
                <a:cs typeface="Arial" panose="020B0604020202020204" pitchFamily="34" charset="0"/>
              </a:rPr>
              <a:t>ermafrost (new </a:t>
            </a:r>
            <a:r>
              <a:rPr lang="en-US" sz="2000" dirty="0">
                <a:latin typeface="+mj-lt"/>
                <a:cs typeface="Arial" panose="020B0604020202020204" pitchFamily="34" charset="0"/>
              </a:rPr>
              <a:t>ECV</a:t>
            </a:r>
            <a:r>
              <a:rPr lang="en-US" sz="2000" dirty="0" smtClean="0">
                <a:latin typeface="+mj-lt"/>
                <a:cs typeface="Arial" panose="020B0604020202020204" pitchFamily="34" charset="0"/>
              </a:rPr>
              <a:t>)</a:t>
            </a:r>
            <a:endParaRPr lang="en-US" sz="2000" dirty="0">
              <a:latin typeface="+mj-lt"/>
              <a:cs typeface="Arial" panose="020B0604020202020204" pitchFamily="34" charset="0"/>
            </a:endParaRPr>
          </a:p>
          <a:p>
            <a:pPr>
              <a:lnSpc>
                <a:spcPct val="120000"/>
              </a:lnSpc>
            </a:pPr>
            <a:r>
              <a:rPr lang="en-US" sz="2000" dirty="0" smtClean="0">
                <a:latin typeface="+mj-lt"/>
                <a:cs typeface="Arial" panose="020B0604020202020204" pitchFamily="34" charset="0"/>
              </a:rPr>
              <a:t>Significant amount of newly planned </a:t>
            </a:r>
            <a:r>
              <a:rPr lang="en-US" sz="2000" dirty="0">
                <a:latin typeface="+mj-lt"/>
                <a:cs typeface="Arial" panose="020B0604020202020204" pitchFamily="34" charset="0"/>
              </a:rPr>
              <a:t>CDRs </a:t>
            </a:r>
            <a:r>
              <a:rPr lang="en-US" sz="2000" dirty="0" smtClean="0">
                <a:latin typeface="+mj-lt"/>
                <a:cs typeface="Arial" panose="020B0604020202020204" pitchFamily="34" charset="0"/>
              </a:rPr>
              <a:t>from </a:t>
            </a:r>
            <a:r>
              <a:rPr lang="en-US" sz="2000" dirty="0">
                <a:latin typeface="+mj-lt"/>
                <a:cs typeface="Arial" panose="020B0604020202020204" pitchFamily="34" charset="0"/>
              </a:rPr>
              <a:t>ESA CCI</a:t>
            </a:r>
            <a:r>
              <a:rPr lang="en-US" sz="2000" dirty="0" smtClean="0">
                <a:latin typeface="+mj-lt"/>
                <a:cs typeface="Arial" panose="020B0604020202020204" pitchFamily="34" charset="0"/>
              </a:rPr>
              <a:t>+ and EC-Copernicus Climate Change </a:t>
            </a:r>
            <a:r>
              <a:rPr lang="en-US" sz="2000" dirty="0" smtClean="0">
                <a:latin typeface="+mj-lt"/>
                <a:cs typeface="Arial" panose="020B0604020202020204" pitchFamily="34" charset="0"/>
              </a:rPr>
              <a:t>Service</a:t>
            </a:r>
            <a:endParaRPr lang="en-US" sz="2000" dirty="0">
              <a:latin typeface="+mj-lt"/>
              <a:cs typeface="Arial" panose="020B0604020202020204" pitchFamily="34" charset="0"/>
            </a:endParaRPr>
          </a:p>
          <a:p>
            <a:pPr>
              <a:lnSpc>
                <a:spcPct val="120000"/>
              </a:lnSpc>
            </a:pPr>
            <a:r>
              <a:rPr lang="en-US" sz="2000" dirty="0" smtClean="0">
                <a:latin typeface="+mj-lt"/>
                <a:cs typeface="Arial" panose="020B0604020202020204" pitchFamily="34" charset="0"/>
              </a:rPr>
              <a:t>New </a:t>
            </a:r>
            <a:r>
              <a:rPr lang="en-US" sz="2000" dirty="0">
                <a:latin typeface="+mj-lt"/>
                <a:cs typeface="Arial" panose="020B0604020202020204" pitchFamily="34" charset="0"/>
              </a:rPr>
              <a:t>/ </a:t>
            </a:r>
            <a:r>
              <a:rPr lang="en-US" sz="2000" dirty="0" smtClean="0">
                <a:latin typeface="+mj-lt"/>
                <a:cs typeface="Arial" panose="020B0604020202020204" pitchFamily="34" charset="0"/>
              </a:rPr>
              <a:t>stronger </a:t>
            </a:r>
            <a:r>
              <a:rPr lang="en-US" sz="2000" dirty="0">
                <a:latin typeface="+mj-lt"/>
                <a:cs typeface="Arial" panose="020B0604020202020204" pitchFamily="34" charset="0"/>
              </a:rPr>
              <a:t>contributors: KMA </a:t>
            </a:r>
            <a:r>
              <a:rPr lang="en-US" sz="2000" dirty="0" smtClean="0">
                <a:latin typeface="+mj-lt"/>
                <a:cs typeface="Arial" panose="020B0604020202020204" pitchFamily="34" charset="0"/>
              </a:rPr>
              <a:t>/ JAXA </a:t>
            </a:r>
            <a:r>
              <a:rPr lang="en-US" sz="2000" dirty="0">
                <a:latin typeface="+mj-lt"/>
                <a:cs typeface="Arial" panose="020B0604020202020204" pitchFamily="34" charset="0"/>
              </a:rPr>
              <a:t>and </a:t>
            </a:r>
            <a:r>
              <a:rPr lang="en-US" sz="2000" dirty="0" smtClean="0">
                <a:latin typeface="+mj-lt"/>
                <a:cs typeface="Arial" panose="020B0604020202020204" pitchFamily="34" charset="0"/>
              </a:rPr>
              <a:t>JMA</a:t>
            </a:r>
            <a:endParaRPr lang="en-US" sz="2000" dirty="0">
              <a:latin typeface="+mj-lt"/>
              <a:cs typeface="Arial" panose="020B0604020202020204" pitchFamily="34" charset="0"/>
            </a:endParaRPr>
          </a:p>
          <a:p>
            <a:pPr>
              <a:lnSpc>
                <a:spcPct val="120000"/>
              </a:lnSpc>
            </a:pPr>
            <a:r>
              <a:rPr lang="en-US" sz="2000" dirty="0" smtClean="0">
                <a:latin typeface="+mj-lt"/>
                <a:cs typeface="Arial" panose="020B0604020202020204" pitchFamily="34" charset="0"/>
              </a:rPr>
              <a:t>Worked with ~200 responders (64 </a:t>
            </a:r>
            <a:r>
              <a:rPr lang="en-US" sz="2000" dirty="0">
                <a:latin typeface="+mj-lt"/>
                <a:cs typeface="Arial" panose="020B0604020202020204" pitchFamily="34" charset="0"/>
              </a:rPr>
              <a:t>+ 6 </a:t>
            </a:r>
            <a:r>
              <a:rPr lang="en-US" sz="2000" dirty="0" smtClean="0">
                <a:latin typeface="+mj-lt"/>
                <a:cs typeface="Arial" panose="020B0604020202020204" pitchFamily="34" charset="0"/>
              </a:rPr>
              <a:t>replacements newly registered).</a:t>
            </a:r>
            <a:endParaRPr lang="en-US" sz="2000" dirty="0">
              <a:latin typeface="+mj-lt"/>
              <a:cs typeface="Arial" panose="020B0604020202020204" pitchFamily="34" charset="0"/>
            </a:endParaRPr>
          </a:p>
        </p:txBody>
      </p:sp>
      <p:graphicFrame>
        <p:nvGraphicFramePr>
          <p:cNvPr id="7" name="Table 6"/>
          <p:cNvGraphicFramePr>
            <a:graphicFrameLocks noGrp="1"/>
          </p:cNvGraphicFramePr>
          <p:nvPr>
            <p:extLst/>
          </p:nvPr>
        </p:nvGraphicFramePr>
        <p:xfrm>
          <a:off x="523790" y="4501017"/>
          <a:ext cx="11042819" cy="1555750"/>
        </p:xfrm>
        <a:graphic>
          <a:graphicData uri="http://schemas.openxmlformats.org/drawingml/2006/table">
            <a:tbl>
              <a:tblPr>
                <a:tableStyleId>{D113A9D2-9D6B-4929-AA2D-F23B5EE8CBE7}</a:tableStyleId>
              </a:tblPr>
              <a:tblGrid>
                <a:gridCol w="2187226">
                  <a:extLst>
                    <a:ext uri="{9D8B030D-6E8A-4147-A177-3AD203B41FA5}">
                      <a16:colId xmlns:a16="http://schemas.microsoft.com/office/drawing/2014/main" val="2862449675"/>
                    </a:ext>
                  </a:extLst>
                </a:gridCol>
                <a:gridCol w="2820553">
                  <a:extLst>
                    <a:ext uri="{9D8B030D-6E8A-4147-A177-3AD203B41FA5}">
                      <a16:colId xmlns:a16="http://schemas.microsoft.com/office/drawing/2014/main" val="1304042389"/>
                    </a:ext>
                  </a:extLst>
                </a:gridCol>
                <a:gridCol w="1820631">
                  <a:extLst>
                    <a:ext uri="{9D8B030D-6E8A-4147-A177-3AD203B41FA5}">
                      <a16:colId xmlns:a16="http://schemas.microsoft.com/office/drawing/2014/main" val="1507699217"/>
                    </a:ext>
                  </a:extLst>
                </a:gridCol>
                <a:gridCol w="2160552">
                  <a:extLst>
                    <a:ext uri="{9D8B030D-6E8A-4147-A177-3AD203B41FA5}">
                      <a16:colId xmlns:a16="http://schemas.microsoft.com/office/drawing/2014/main" val="841866763"/>
                    </a:ext>
                  </a:extLst>
                </a:gridCol>
                <a:gridCol w="2053857">
                  <a:extLst>
                    <a:ext uri="{9D8B030D-6E8A-4147-A177-3AD203B41FA5}">
                      <a16:colId xmlns:a16="http://schemas.microsoft.com/office/drawing/2014/main" val="3637094156"/>
                    </a:ext>
                  </a:extLst>
                </a:gridCol>
              </a:tblGrid>
              <a:tr h="249080">
                <a:tc gridSpan="2">
                  <a:txBody>
                    <a:bodyPr/>
                    <a:lstStyle/>
                    <a:p>
                      <a:pPr algn="ctr" fontAlgn="ctr"/>
                      <a:r>
                        <a:rPr lang="en-GB" sz="2000" b="1" u="none" strike="noStrike" dirty="0" smtClean="0">
                          <a:effectLst/>
                        </a:rPr>
                        <a:t>Total</a:t>
                      </a:r>
                      <a:r>
                        <a:rPr lang="en-GB" sz="2000" b="1" u="none" strike="noStrike" baseline="0" dirty="0" smtClean="0">
                          <a:effectLst/>
                        </a:rPr>
                        <a:t> number of data records worked on</a:t>
                      </a:r>
                      <a:endParaRPr lang="en-GB" sz="20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GB" sz="16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GB" sz="2000" b="1" u="none" strike="noStrike" dirty="0" smtClean="0">
                          <a:effectLst/>
                        </a:rPr>
                        <a:t>Available</a:t>
                      </a:r>
                      <a:r>
                        <a:rPr lang="en-GB" sz="2000" b="1" u="none" strike="noStrike" baseline="0" dirty="0" smtClean="0">
                          <a:effectLst/>
                        </a:rPr>
                        <a:t> data records for gap analysis</a:t>
                      </a:r>
                      <a:endParaRPr lang="en-GB" sz="20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GB" sz="16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l" fontAlgn="b"/>
                      <a:endParaRPr lang="en-GB" sz="16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32939864"/>
                  </a:ext>
                </a:extLst>
              </a:tr>
              <a:tr h="249080">
                <a:tc rowSpan="4">
                  <a:txBody>
                    <a:bodyPr/>
                    <a:lstStyle/>
                    <a:p>
                      <a:pPr algn="ctr" fontAlgn="ctr"/>
                      <a:r>
                        <a:rPr lang="en-GB" sz="2000" u="none" strike="noStrike" dirty="0" smtClean="0">
                          <a:effectLst/>
                        </a:rPr>
                        <a:t>1396 </a:t>
                      </a:r>
                      <a:r>
                        <a:rPr lang="en-GB" sz="2000" u="none" strike="noStrike" dirty="0">
                          <a:effectLst/>
                        </a:rPr>
                        <a:t>records</a:t>
                      </a:r>
                      <a:endParaRPr lang="en-GB"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GB" sz="2000" u="none" strike="noStrike" dirty="0">
                          <a:effectLst/>
                        </a:rPr>
                        <a:t>976* inherited (#2)</a:t>
                      </a:r>
                      <a:endParaRPr lang="en-GB"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GB" sz="2000" u="none" strike="noStrike" dirty="0" smtClean="0">
                          <a:effectLst/>
                        </a:rPr>
                        <a:t>943</a:t>
                      </a:r>
                      <a:endParaRPr lang="en-GB"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u="none" strike="noStrike" dirty="0">
                          <a:effectLst/>
                        </a:rPr>
                        <a:t>649 existing</a:t>
                      </a:r>
                      <a:endParaRPr lang="en-GB" sz="2000" b="1" i="0" u="none" strike="noStrike" dirty="0">
                        <a:solidFill>
                          <a:srgbClr val="548235"/>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ctr"/>
                      <a:r>
                        <a:rPr lang="en-GB" sz="2000" u="none" strike="noStrike" dirty="0" smtClean="0">
                          <a:effectLst/>
                        </a:rPr>
                        <a:t>1300</a:t>
                      </a:r>
                      <a:r>
                        <a:rPr lang="en-GB" sz="2000" u="none" strike="noStrike" baseline="0" dirty="0" smtClean="0">
                          <a:effectLst/>
                        </a:rPr>
                        <a:t> </a:t>
                      </a:r>
                      <a:r>
                        <a:rPr lang="en-GB" sz="2000" u="none" strike="noStrike" dirty="0" smtClean="0">
                          <a:effectLst/>
                        </a:rPr>
                        <a:t>records</a:t>
                      </a:r>
                      <a:endParaRPr lang="en-GB" sz="2000" b="0" i="0" u="none" strike="noStrike" dirty="0">
                        <a:solidFill>
                          <a:srgbClr val="C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37744"/>
                  </a:ext>
                </a:extLst>
              </a:tr>
              <a:tr h="24908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2000" u="none" strike="noStrike" dirty="0">
                          <a:effectLst/>
                        </a:rPr>
                        <a:t>294 planned</a:t>
                      </a:r>
                      <a:endParaRPr lang="en-GB" sz="2000" b="0" i="0" u="none" strike="noStrike" dirty="0">
                        <a:solidFill>
                          <a:srgbClr val="80808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4178803424"/>
                  </a:ext>
                </a:extLst>
              </a:tr>
              <a:tr h="249080">
                <a:tc vMerge="1">
                  <a:txBody>
                    <a:bodyPr/>
                    <a:lstStyle/>
                    <a:p>
                      <a:endParaRPr lang="en-GB"/>
                    </a:p>
                  </a:txBody>
                  <a:tcPr/>
                </a:tc>
                <a:tc rowSpan="2">
                  <a:txBody>
                    <a:bodyPr/>
                    <a:lstStyle/>
                    <a:p>
                      <a:pPr algn="ctr" fontAlgn="ctr"/>
                      <a:r>
                        <a:rPr lang="en-GB" sz="2000" u="none" strike="noStrike" dirty="0" smtClean="0">
                          <a:effectLst/>
                        </a:rPr>
                        <a:t>420 </a:t>
                      </a:r>
                      <a:r>
                        <a:rPr lang="en-GB" sz="2000" u="none" strike="noStrike" dirty="0">
                          <a:effectLst/>
                        </a:rPr>
                        <a:t>new (#3)</a:t>
                      </a:r>
                      <a:endParaRPr lang="en-GB"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GB" sz="2000" u="none" strike="noStrike" dirty="0" smtClean="0">
                          <a:effectLst/>
                        </a:rPr>
                        <a:t>357</a:t>
                      </a:r>
                      <a:endParaRPr lang="en-GB" sz="20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u="none" strike="noStrike" dirty="0" smtClean="0">
                          <a:effectLst/>
                        </a:rPr>
                        <a:t>172 </a:t>
                      </a:r>
                      <a:r>
                        <a:rPr lang="en-GB" sz="2000" u="none" strike="noStrike" dirty="0">
                          <a:effectLst/>
                        </a:rPr>
                        <a:t>existing</a:t>
                      </a:r>
                      <a:endParaRPr lang="en-GB" sz="2000" b="1" i="0" u="none" strike="noStrike" dirty="0">
                        <a:solidFill>
                          <a:srgbClr val="548235"/>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631486036"/>
                  </a:ext>
                </a:extLst>
              </a:tr>
              <a:tr h="24908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2000" u="none" strike="noStrike" dirty="0" smtClean="0">
                          <a:effectLst/>
                        </a:rPr>
                        <a:t>185 </a:t>
                      </a:r>
                      <a:r>
                        <a:rPr lang="en-GB" sz="2000" u="none" strike="noStrike" dirty="0">
                          <a:effectLst/>
                        </a:rPr>
                        <a:t>planned</a:t>
                      </a:r>
                      <a:endParaRPr lang="en-GB" sz="2000" b="0" i="0" u="none" strike="noStrike" dirty="0">
                        <a:solidFill>
                          <a:srgbClr val="80808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828242801"/>
                  </a:ext>
                </a:extLst>
              </a:tr>
            </a:tbl>
          </a:graphicData>
        </a:graphic>
      </p:graphicFrame>
      <p:sp>
        <p:nvSpPr>
          <p:cNvPr id="8" name="Rectangle 7"/>
          <p:cNvSpPr/>
          <p:nvPr/>
        </p:nvSpPr>
        <p:spPr>
          <a:xfrm>
            <a:off x="1040984" y="6120139"/>
            <a:ext cx="6630341" cy="400110"/>
          </a:xfrm>
          <a:prstGeom prst="rect">
            <a:avLst/>
          </a:prstGeom>
        </p:spPr>
        <p:txBody>
          <a:bodyPr wrap="none">
            <a:spAutoFit/>
          </a:bodyPr>
          <a:lstStyle/>
          <a:p>
            <a:r>
              <a:rPr lang="en-US" sz="2000" dirty="0" smtClean="0">
                <a:solidFill>
                  <a:schemeClr val="tx2"/>
                </a:solidFill>
              </a:rPr>
              <a:t>*(</a:t>
            </a:r>
            <a:r>
              <a:rPr lang="en-US" sz="2000" dirty="0">
                <a:solidFill>
                  <a:schemeClr val="tx2"/>
                </a:solidFill>
              </a:rPr>
              <a:t>913 published + 63 non finished/verified from Cycle #2)</a:t>
            </a:r>
          </a:p>
        </p:txBody>
      </p:sp>
    </p:spTree>
    <p:extLst>
      <p:ext uri="{BB962C8B-B14F-4D97-AF65-F5344CB8AC3E}">
        <p14:creationId xmlns:p14="http://schemas.microsoft.com/office/powerpoint/2010/main" val="113762795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7</a:t>
            </a:fld>
            <a:endParaRPr lang="en-US" dirty="0">
              <a:solidFill>
                <a:srgbClr val="1F497D"/>
              </a:solidFill>
            </a:endParaRPr>
          </a:p>
        </p:txBody>
      </p:sp>
      <p:sp>
        <p:nvSpPr>
          <p:cNvPr id="4" name="Content Placeholder 3"/>
          <p:cNvSpPr>
            <a:spLocks noGrp="1"/>
          </p:cNvSpPr>
          <p:nvPr>
            <p:ph sz="quarter" idx="11"/>
          </p:nvPr>
        </p:nvSpPr>
        <p:spPr/>
        <p:txBody>
          <a:bodyPr/>
          <a:lstStyle/>
          <a:p>
            <a:r>
              <a:rPr lang="en-GB" dirty="0" smtClean="0"/>
              <a:t>ECV CDR Inventory and Gap Analysis</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2182853266"/>
              </p:ext>
            </p:extLst>
          </p:nvPr>
        </p:nvGraphicFramePr>
        <p:xfrm>
          <a:off x="128016" y="1682774"/>
          <a:ext cx="5080000" cy="4629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291749195"/>
              </p:ext>
            </p:extLst>
          </p:nvPr>
        </p:nvGraphicFramePr>
        <p:xfrm>
          <a:off x="4169664" y="1682774"/>
          <a:ext cx="5468112"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8954008" y="2566188"/>
            <a:ext cx="3136392" cy="3785652"/>
          </a:xfrm>
          <a:prstGeom prst="rect">
            <a:avLst/>
          </a:prstGeom>
        </p:spPr>
        <p:txBody>
          <a:bodyPr wrap="square">
            <a:spAutoFit/>
          </a:bodyPr>
          <a:lstStyle/>
          <a:p>
            <a:r>
              <a:rPr lang="en-US" sz="2000" dirty="0" smtClean="0">
                <a:solidFill>
                  <a:srgbClr val="002569"/>
                </a:solidFill>
                <a:latin typeface="+mj-lt"/>
                <a:ea typeface="Arial Bold"/>
                <a:cs typeface="Arial" panose="020B0604020202020204" pitchFamily="34" charset="0"/>
                <a:sym typeface="Arial Bold"/>
              </a:rPr>
              <a:t>ECV </a:t>
            </a:r>
            <a:r>
              <a:rPr lang="en-US" sz="2000" dirty="0">
                <a:solidFill>
                  <a:srgbClr val="002569"/>
                </a:solidFill>
                <a:latin typeface="+mj-lt"/>
                <a:ea typeface="Arial Bold"/>
                <a:cs typeface="Arial" panose="020B0604020202020204" pitchFamily="34" charset="0"/>
                <a:sym typeface="Arial Bold"/>
              </a:rPr>
              <a:t>Inventory contains:</a:t>
            </a:r>
          </a:p>
          <a:p>
            <a:pPr marL="342900" indent="-342900">
              <a:buFont typeface="Arial" panose="020B0604020202020204" pitchFamily="34" charset="0"/>
              <a:buChar char="•"/>
            </a:pPr>
            <a:r>
              <a:rPr lang="en-US" sz="2000" dirty="0">
                <a:solidFill>
                  <a:srgbClr val="002569"/>
                </a:solidFill>
                <a:latin typeface="+mj-lt"/>
                <a:ea typeface="Arial Bold"/>
                <a:cs typeface="Arial" panose="020B0604020202020204" pitchFamily="34" charset="0"/>
                <a:sym typeface="Arial Bold"/>
              </a:rPr>
              <a:t>72% CDRs </a:t>
            </a:r>
          </a:p>
          <a:p>
            <a:pPr marL="342900" indent="-342900">
              <a:buFont typeface="Arial" panose="020B0604020202020204" pitchFamily="34" charset="0"/>
              <a:buChar char="•"/>
            </a:pPr>
            <a:r>
              <a:rPr lang="en-US" sz="2000" dirty="0">
                <a:solidFill>
                  <a:srgbClr val="002569"/>
                </a:solidFill>
                <a:latin typeface="+mj-lt"/>
                <a:ea typeface="Arial Bold"/>
                <a:cs typeface="Arial" panose="020B0604020202020204" pitchFamily="34" charset="0"/>
                <a:sym typeface="Arial Bold"/>
              </a:rPr>
              <a:t>28% ICDRs</a:t>
            </a:r>
          </a:p>
          <a:p>
            <a:r>
              <a:rPr lang="en-US" sz="2000" dirty="0">
                <a:solidFill>
                  <a:srgbClr val="002569"/>
                </a:solidFill>
                <a:latin typeface="+mj-lt"/>
                <a:ea typeface="Arial Bold"/>
                <a:cs typeface="Arial" panose="020B0604020202020204" pitchFamily="34" charset="0"/>
                <a:sym typeface="Arial Bold"/>
              </a:rPr>
              <a:t> </a:t>
            </a:r>
          </a:p>
          <a:p>
            <a:r>
              <a:rPr lang="en-US" sz="2000" dirty="0" smtClean="0">
                <a:solidFill>
                  <a:srgbClr val="002569"/>
                </a:solidFill>
                <a:latin typeface="+mj-lt"/>
                <a:ea typeface="Arial Bold"/>
                <a:cs typeface="Arial" panose="020B0604020202020204" pitchFamily="34" charset="0"/>
                <a:sym typeface="Arial Bold"/>
              </a:rPr>
              <a:t>CDR length:</a:t>
            </a:r>
            <a:r>
              <a:rPr lang="en-US" sz="2000" dirty="0">
                <a:solidFill>
                  <a:srgbClr val="002569"/>
                </a:solidFill>
                <a:latin typeface="+mj-lt"/>
                <a:ea typeface="Arial Bold"/>
                <a:cs typeface="Arial" panose="020B0604020202020204" pitchFamily="34" charset="0"/>
                <a:sym typeface="Arial Bold"/>
              </a:rPr>
              <a:t>       </a:t>
            </a:r>
          </a:p>
          <a:p>
            <a:pPr marL="342900" indent="-342900">
              <a:buFont typeface="Arial" panose="020B0604020202020204" pitchFamily="34" charset="0"/>
              <a:buChar char="•"/>
            </a:pPr>
            <a:r>
              <a:rPr lang="en-US" sz="2000" dirty="0">
                <a:solidFill>
                  <a:srgbClr val="002569"/>
                </a:solidFill>
                <a:latin typeface="+mj-lt"/>
                <a:ea typeface="Arial Bold"/>
                <a:cs typeface="Arial" panose="020B0604020202020204" pitchFamily="34" charset="0"/>
                <a:sym typeface="Arial Bold"/>
              </a:rPr>
              <a:t>27% &lt; 10 years</a:t>
            </a:r>
          </a:p>
          <a:p>
            <a:pPr marL="342900" indent="-342900">
              <a:buFont typeface="Arial" panose="020B0604020202020204" pitchFamily="34" charset="0"/>
              <a:buChar char="•"/>
            </a:pPr>
            <a:r>
              <a:rPr lang="en-US" sz="2000" dirty="0">
                <a:solidFill>
                  <a:srgbClr val="002569"/>
                </a:solidFill>
                <a:latin typeface="+mj-lt"/>
                <a:ea typeface="Arial Bold"/>
                <a:cs typeface="Arial" panose="020B0604020202020204" pitchFamily="34" charset="0"/>
                <a:sym typeface="Arial Bold"/>
              </a:rPr>
              <a:t>73% &gt;= 10 years</a:t>
            </a:r>
          </a:p>
          <a:p>
            <a:pPr marL="342900" indent="-342900">
              <a:buFont typeface="Arial" panose="020B0604020202020204" pitchFamily="34" charset="0"/>
              <a:buChar char="•"/>
            </a:pPr>
            <a:r>
              <a:rPr lang="en-US" sz="2000" dirty="0">
                <a:solidFill>
                  <a:srgbClr val="002569"/>
                </a:solidFill>
                <a:latin typeface="+mj-lt"/>
                <a:ea typeface="Arial Bold"/>
                <a:cs typeface="Arial" panose="020B0604020202020204" pitchFamily="34" charset="0"/>
                <a:sym typeface="Arial Bold"/>
              </a:rPr>
              <a:t>33% &gt;= 20 years</a:t>
            </a:r>
          </a:p>
          <a:p>
            <a:pPr marL="342900" indent="-342900">
              <a:buFont typeface="Arial" panose="020B0604020202020204" pitchFamily="34" charset="0"/>
              <a:buChar char="•"/>
            </a:pPr>
            <a:r>
              <a:rPr lang="en-US" sz="2000" dirty="0">
                <a:solidFill>
                  <a:srgbClr val="002569"/>
                </a:solidFill>
                <a:latin typeface="+mj-lt"/>
                <a:ea typeface="Arial Bold"/>
                <a:cs typeface="Arial" panose="020B0604020202020204" pitchFamily="34" charset="0"/>
                <a:sym typeface="Arial Bold"/>
              </a:rPr>
              <a:t>18% &gt;= 30 </a:t>
            </a:r>
            <a:r>
              <a:rPr lang="en-US" sz="2000" dirty="0" smtClean="0">
                <a:solidFill>
                  <a:srgbClr val="002569"/>
                </a:solidFill>
                <a:latin typeface="+mj-lt"/>
                <a:ea typeface="Arial Bold"/>
                <a:cs typeface="Arial" panose="020B0604020202020204" pitchFamily="34" charset="0"/>
                <a:sym typeface="Arial Bold"/>
              </a:rPr>
              <a:t>years</a:t>
            </a:r>
          </a:p>
          <a:p>
            <a:endParaRPr lang="en-US" sz="2000" dirty="0" smtClean="0">
              <a:solidFill>
                <a:srgbClr val="002569"/>
              </a:solidFill>
              <a:latin typeface="+mj-lt"/>
              <a:ea typeface="Arial Bold"/>
              <a:cs typeface="Arial" panose="020B0604020202020204" pitchFamily="34" charset="0"/>
              <a:sym typeface="Arial Bold"/>
            </a:endParaRPr>
          </a:p>
          <a:p>
            <a:r>
              <a:rPr lang="en-US" sz="2000" dirty="0" smtClean="0">
                <a:solidFill>
                  <a:srgbClr val="002569"/>
                </a:solidFill>
                <a:latin typeface="+mj-lt"/>
                <a:ea typeface="Arial Bold"/>
                <a:cs typeface="Arial" panose="020B0604020202020204" pitchFamily="34" charset="0"/>
                <a:sym typeface="Arial Bold"/>
              </a:rPr>
              <a:t>Maximum length possible: ~50 years.</a:t>
            </a:r>
            <a:endParaRPr lang="en-US" sz="2000" dirty="0">
              <a:solidFill>
                <a:srgbClr val="002569"/>
              </a:solidFill>
              <a:latin typeface="+mj-lt"/>
              <a:ea typeface="Arial Bold"/>
              <a:cs typeface="Arial" panose="020B0604020202020204" pitchFamily="34" charset="0"/>
              <a:sym typeface="Arial Bold"/>
            </a:endParaRPr>
          </a:p>
        </p:txBody>
      </p:sp>
    </p:spTree>
    <p:extLst>
      <p:ext uri="{BB962C8B-B14F-4D97-AF65-F5344CB8AC3E}">
        <p14:creationId xmlns:p14="http://schemas.microsoft.com/office/powerpoint/2010/main" val="175792890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8</a:t>
            </a:fld>
            <a:endParaRPr lang="en-US" dirty="0">
              <a:solidFill>
                <a:srgbClr val="1F497D"/>
              </a:solidFill>
            </a:endParaRPr>
          </a:p>
        </p:txBody>
      </p:sp>
      <p:sp>
        <p:nvSpPr>
          <p:cNvPr id="4" name="Content Placeholder 3"/>
          <p:cNvSpPr>
            <a:spLocks noGrp="1"/>
          </p:cNvSpPr>
          <p:nvPr>
            <p:ph sz="quarter" idx="11"/>
          </p:nvPr>
        </p:nvSpPr>
        <p:spPr/>
        <p:txBody>
          <a:bodyPr/>
          <a:lstStyle/>
          <a:p>
            <a:r>
              <a:rPr lang="en-GB" dirty="0"/>
              <a:t>ECV </a:t>
            </a:r>
            <a:r>
              <a:rPr lang="en-GB" dirty="0" smtClean="0"/>
              <a:t>CDR Inventory </a:t>
            </a:r>
            <a:r>
              <a:rPr lang="en-GB" dirty="0"/>
              <a:t>and Gap Analysis</a:t>
            </a:r>
          </a:p>
        </p:txBody>
      </p:sp>
      <p:pic>
        <p:nvPicPr>
          <p:cNvPr id="5" name="Picture 4"/>
          <p:cNvPicPr>
            <a:picLocks noChangeAspect="1"/>
          </p:cNvPicPr>
          <p:nvPr/>
        </p:nvPicPr>
        <p:blipFill>
          <a:blip r:embed="rId3"/>
          <a:stretch>
            <a:fillRect/>
          </a:stretch>
        </p:blipFill>
        <p:spPr>
          <a:xfrm>
            <a:off x="0" y="1291129"/>
            <a:ext cx="3086100" cy="3976688"/>
          </a:xfrm>
          <a:prstGeom prst="rect">
            <a:avLst/>
          </a:prstGeom>
        </p:spPr>
      </p:pic>
      <p:grpSp>
        <p:nvGrpSpPr>
          <p:cNvPr id="6" name="Group 5"/>
          <p:cNvGrpSpPr/>
          <p:nvPr/>
        </p:nvGrpSpPr>
        <p:grpSpPr>
          <a:xfrm>
            <a:off x="1354912" y="3159128"/>
            <a:ext cx="4767828" cy="3096344"/>
            <a:chOff x="467544" y="1412776"/>
            <a:chExt cx="4767828" cy="3096344"/>
          </a:xfrm>
        </p:grpSpPr>
        <p:pic>
          <p:nvPicPr>
            <p:cNvPr id="7" name="Picture 6"/>
            <p:cNvPicPr>
              <a:picLocks noChangeAspect="1"/>
            </p:cNvPicPr>
            <p:nvPr/>
          </p:nvPicPr>
          <p:blipFill>
            <a:blip r:embed="rId4"/>
            <a:stretch>
              <a:fillRect/>
            </a:stretch>
          </p:blipFill>
          <p:spPr>
            <a:xfrm>
              <a:off x="472500" y="1443283"/>
              <a:ext cx="4762872" cy="2984629"/>
            </a:xfrm>
            <a:prstGeom prst="rect">
              <a:avLst/>
            </a:prstGeom>
            <a:effectLst>
              <a:outerShdw blurRad="63500" sx="102000" sy="102000" algn="ctr" rotWithShape="0">
                <a:prstClr val="black">
                  <a:alpha val="40000"/>
                </a:prstClr>
              </a:outerShdw>
            </a:effectLst>
          </p:spPr>
        </p:pic>
        <p:sp>
          <p:nvSpPr>
            <p:cNvPr id="8" name="Oval 7"/>
            <p:cNvSpPr/>
            <p:nvPr/>
          </p:nvSpPr>
          <p:spPr>
            <a:xfrm>
              <a:off x="472500" y="1412776"/>
              <a:ext cx="4762872" cy="720080"/>
            </a:xfrm>
            <a:prstGeom prst="ellipse">
              <a:avLst/>
            </a:pr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67544" y="2060848"/>
              <a:ext cx="4762872" cy="720080"/>
            </a:xfrm>
            <a:prstGeom prst="ellipse">
              <a:avLst/>
            </a:prstGeom>
            <a:noFill/>
            <a:ln w="28575">
              <a:solidFill>
                <a:srgbClr val="E6931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67544" y="2708920"/>
              <a:ext cx="4762872" cy="1800200"/>
            </a:xfrm>
            <a:prstGeom prst="ellipse">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Content Placeholder 3"/>
          <p:cNvSpPr>
            <a:spLocks noGrp="1"/>
          </p:cNvSpPr>
          <p:nvPr>
            <p:ph sz="quarter" idx="4294967295"/>
          </p:nvPr>
        </p:nvSpPr>
        <p:spPr>
          <a:xfrm>
            <a:off x="3086100" y="1346563"/>
            <a:ext cx="6800850" cy="936625"/>
          </a:xfrm>
        </p:spPr>
        <p:txBody>
          <a:bodyPr>
            <a:normAutofit/>
          </a:bodyPr>
          <a:lstStyle/>
          <a:p>
            <a:pPr lvl="1"/>
            <a:r>
              <a:rPr lang="en-US" sz="2000" dirty="0">
                <a:solidFill>
                  <a:schemeClr val="accent1"/>
                </a:solidFill>
                <a:latin typeface="+mj-lt"/>
              </a:rPr>
              <a:t>Automatic assessment</a:t>
            </a:r>
          </a:p>
          <a:p>
            <a:pPr lvl="1"/>
            <a:r>
              <a:rPr lang="en-US" sz="2000" dirty="0">
                <a:solidFill>
                  <a:schemeClr val="accent1"/>
                </a:solidFill>
                <a:latin typeface="+mj-lt"/>
              </a:rPr>
              <a:t>Statistical analysis tools and graphical </a:t>
            </a:r>
            <a:r>
              <a:rPr lang="en-US" sz="2000" dirty="0" smtClean="0">
                <a:solidFill>
                  <a:schemeClr val="accent1"/>
                </a:solidFill>
                <a:latin typeface="+mj-lt"/>
              </a:rPr>
              <a:t>display</a:t>
            </a:r>
            <a:endParaRPr lang="en-US" sz="2000" dirty="0">
              <a:solidFill>
                <a:schemeClr val="accent1"/>
              </a:solidFill>
              <a:latin typeface="+mj-lt"/>
            </a:endParaRPr>
          </a:p>
        </p:txBody>
      </p:sp>
      <p:cxnSp>
        <p:nvCxnSpPr>
          <p:cNvPr id="14" name="Straight Arrow Connector 13"/>
          <p:cNvCxnSpPr/>
          <p:nvPr/>
        </p:nvCxnSpPr>
        <p:spPr>
          <a:xfrm flipV="1">
            <a:off x="4032504" y="2160217"/>
            <a:ext cx="448056" cy="906446"/>
          </a:xfrm>
          <a:prstGeom prst="straightConnector1">
            <a:avLst/>
          </a:prstGeom>
          <a:noFill/>
          <a:ln w="57150" cap="flat">
            <a:solidFill>
              <a:schemeClr val="accent1"/>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21" name="Content Placeholder 3"/>
          <p:cNvSpPr txBox="1">
            <a:spLocks/>
          </p:cNvSpPr>
          <p:nvPr/>
        </p:nvSpPr>
        <p:spPr>
          <a:xfrm>
            <a:off x="6510528" y="2338622"/>
            <a:ext cx="5462016" cy="123065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1">
              <a:buFont typeface="Arial" panose="020B0604020202020204" pitchFamily="34" charset="0"/>
              <a:buChar char="•"/>
            </a:pPr>
            <a:r>
              <a:rPr lang="en-US" sz="2200" dirty="0">
                <a:solidFill>
                  <a:srgbClr val="E6931A"/>
                </a:solidFill>
                <a:latin typeface="+mj-lt"/>
              </a:rPr>
              <a:t>Statistical analysis tools and graphical </a:t>
            </a:r>
            <a:r>
              <a:rPr lang="en-US" sz="2200" dirty="0" smtClean="0">
                <a:solidFill>
                  <a:srgbClr val="E6931A"/>
                </a:solidFill>
                <a:latin typeface="+mj-lt"/>
              </a:rPr>
              <a:t>display </a:t>
            </a:r>
            <a:r>
              <a:rPr lang="en-US" sz="2200" dirty="0">
                <a:solidFill>
                  <a:srgbClr val="E6931A"/>
                </a:solidFill>
                <a:latin typeface="+mj-lt"/>
              </a:rPr>
              <a:t>on the web </a:t>
            </a:r>
            <a:r>
              <a:rPr lang="en-US" sz="2200" dirty="0" smtClean="0">
                <a:solidFill>
                  <a:srgbClr val="E6931A"/>
                </a:solidFill>
                <a:latin typeface="+mj-lt"/>
              </a:rPr>
              <a:t>interface</a:t>
            </a:r>
            <a:endParaRPr lang="en-US" sz="2200" dirty="0">
              <a:solidFill>
                <a:srgbClr val="E6931A"/>
              </a:solidFill>
            </a:endParaRPr>
          </a:p>
          <a:p>
            <a:pPr lvl="1">
              <a:buFont typeface="Arial" panose="020B0604020202020204" pitchFamily="34" charset="0"/>
              <a:buChar char="•"/>
            </a:pPr>
            <a:r>
              <a:rPr lang="en-US" sz="2200" dirty="0" smtClean="0">
                <a:solidFill>
                  <a:srgbClr val="E6931A"/>
                </a:solidFill>
                <a:latin typeface="+mj-lt"/>
              </a:rPr>
              <a:t>Analysis of delta to version #</a:t>
            </a:r>
            <a:r>
              <a:rPr lang="en-US" sz="2200" dirty="0" smtClean="0">
                <a:solidFill>
                  <a:srgbClr val="E6931A"/>
                </a:solidFill>
                <a:latin typeface="+mj-lt"/>
              </a:rPr>
              <a:t>2</a:t>
            </a:r>
            <a:endParaRPr lang="en-US" sz="2200" dirty="0">
              <a:solidFill>
                <a:srgbClr val="E6931A"/>
              </a:solidFill>
              <a:latin typeface="+mj-lt"/>
            </a:endParaRPr>
          </a:p>
          <a:p>
            <a:endParaRPr lang="en-GB" sz="1800" dirty="0">
              <a:solidFill>
                <a:srgbClr val="E6931A"/>
              </a:solidFill>
            </a:endParaRPr>
          </a:p>
        </p:txBody>
      </p:sp>
      <p:sp>
        <p:nvSpPr>
          <p:cNvPr id="22" name="Content Placeholder 3"/>
          <p:cNvSpPr txBox="1">
            <a:spLocks/>
          </p:cNvSpPr>
          <p:nvPr/>
        </p:nvSpPr>
        <p:spPr>
          <a:xfrm>
            <a:off x="6263640" y="3624706"/>
            <a:ext cx="5826760" cy="3233294"/>
          </a:xfrm>
          <a:prstGeom prst="rect">
            <a:avLst/>
          </a:prstGeom>
        </p:spPr>
        <p:txBody>
          <a:bodyPr vert="horz">
            <a:normAutofit fontScale="85000"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500" dirty="0">
                <a:solidFill>
                  <a:srgbClr val="C00000"/>
                </a:solidFill>
                <a:latin typeface="+mj-lt"/>
              </a:rPr>
              <a:t>Detailed analysis per ECV / ECV </a:t>
            </a:r>
            <a:r>
              <a:rPr lang="en-US" sz="2500" dirty="0" smtClean="0">
                <a:solidFill>
                  <a:srgbClr val="C00000"/>
                </a:solidFill>
                <a:latin typeface="+mj-lt"/>
              </a:rPr>
              <a:t>Product:</a:t>
            </a:r>
            <a:endParaRPr lang="en-US" sz="2500" dirty="0">
              <a:solidFill>
                <a:srgbClr val="C00000"/>
              </a:solidFill>
              <a:latin typeface="+mj-lt"/>
            </a:endParaRPr>
          </a:p>
          <a:p>
            <a:pPr lvl="1">
              <a:buClr>
                <a:srgbClr val="FF0000"/>
              </a:buClr>
              <a:buSzPct val="100000"/>
              <a:buFont typeface="Arial" panose="020B0604020202020204" pitchFamily="34" charset="0"/>
              <a:buChar char="•"/>
            </a:pPr>
            <a:r>
              <a:rPr lang="en-US" sz="2500" dirty="0" smtClean="0">
                <a:solidFill>
                  <a:srgbClr val="C00000"/>
                </a:solidFill>
                <a:latin typeface="+mj-lt"/>
              </a:rPr>
              <a:t>Assesses </a:t>
            </a:r>
            <a:r>
              <a:rPr lang="en-US" sz="2500" dirty="0">
                <a:solidFill>
                  <a:srgbClr val="C00000"/>
                </a:solidFill>
                <a:latin typeface="+mj-lt"/>
              </a:rPr>
              <a:t>progress for 8 ECVs addressed last </a:t>
            </a:r>
            <a:r>
              <a:rPr lang="en-US" sz="2500" dirty="0" smtClean="0">
                <a:solidFill>
                  <a:srgbClr val="C00000"/>
                </a:solidFill>
                <a:latin typeface="+mj-lt"/>
              </a:rPr>
              <a:t>year</a:t>
            </a:r>
            <a:endParaRPr lang="en-US" sz="2500" dirty="0">
              <a:solidFill>
                <a:srgbClr val="C00000"/>
              </a:solidFill>
              <a:latin typeface="+mj-lt"/>
            </a:endParaRPr>
          </a:p>
          <a:p>
            <a:pPr lvl="1">
              <a:buClr>
                <a:srgbClr val="FF0000"/>
              </a:buClr>
              <a:buSzPct val="100000"/>
              <a:buFont typeface="Arial" panose="020B0604020202020204" pitchFamily="34" charset="0"/>
              <a:buChar char="•"/>
            </a:pPr>
            <a:r>
              <a:rPr lang="en-US" sz="2500" dirty="0">
                <a:solidFill>
                  <a:srgbClr val="C00000"/>
                </a:solidFill>
                <a:latin typeface="+mj-lt"/>
              </a:rPr>
              <a:t>Selected 13 </a:t>
            </a:r>
            <a:r>
              <a:rPr lang="en-US" sz="2500" dirty="0" smtClean="0">
                <a:solidFill>
                  <a:srgbClr val="C00000"/>
                </a:solidFill>
                <a:latin typeface="+mj-lt"/>
              </a:rPr>
              <a:t>additional ECVs </a:t>
            </a:r>
            <a:r>
              <a:rPr lang="en-US" sz="2500" dirty="0">
                <a:solidFill>
                  <a:srgbClr val="C00000"/>
                </a:solidFill>
                <a:latin typeface="+mj-lt"/>
              </a:rPr>
              <a:t>(5 atmosphere, 5 land, 3 ocean) not addressed before that are specifically part of </a:t>
            </a:r>
            <a:r>
              <a:rPr lang="en-US" sz="2500" dirty="0" smtClean="0">
                <a:solidFill>
                  <a:srgbClr val="C00000"/>
                </a:solidFill>
                <a:latin typeface="+mj-lt"/>
              </a:rPr>
              <a:t>2016 GCOS-IP </a:t>
            </a:r>
            <a:r>
              <a:rPr lang="en-US" sz="2500" dirty="0" smtClean="0">
                <a:solidFill>
                  <a:srgbClr val="C00000"/>
                </a:solidFill>
                <a:latin typeface="+mj-lt"/>
              </a:rPr>
              <a:t>actions</a:t>
            </a:r>
            <a:endParaRPr lang="en-US" sz="2500" dirty="0">
              <a:solidFill>
                <a:srgbClr val="C00000"/>
              </a:solidFill>
              <a:latin typeface="+mj-lt"/>
            </a:endParaRPr>
          </a:p>
          <a:p>
            <a:pPr lvl="1">
              <a:buClr>
                <a:srgbClr val="FF0000"/>
              </a:buClr>
              <a:buSzPct val="100000"/>
              <a:buFont typeface="Arial" panose="020B0604020202020204" pitchFamily="34" charset="0"/>
              <a:buChar char="•"/>
            </a:pPr>
            <a:r>
              <a:rPr lang="en-US" sz="2500" dirty="0" smtClean="0">
                <a:solidFill>
                  <a:srgbClr val="C00000"/>
                </a:solidFill>
                <a:latin typeface="+mj-lt"/>
              </a:rPr>
              <a:t>Postponed 2 land (FAPAR, Glaciers) and </a:t>
            </a:r>
            <a:r>
              <a:rPr lang="en-US" sz="2500" dirty="0" smtClean="0">
                <a:solidFill>
                  <a:srgbClr val="C00000"/>
                </a:solidFill>
                <a:latin typeface="+mj-lt"/>
              </a:rPr>
              <a:t>1 </a:t>
            </a:r>
            <a:r>
              <a:rPr lang="en-US" sz="2500" dirty="0" smtClean="0">
                <a:solidFill>
                  <a:srgbClr val="C00000"/>
                </a:solidFill>
                <a:latin typeface="+mj-lt"/>
              </a:rPr>
              <a:t>atmosphere </a:t>
            </a:r>
            <a:r>
              <a:rPr lang="en-US" sz="2500" dirty="0" smtClean="0">
                <a:solidFill>
                  <a:srgbClr val="C00000"/>
                </a:solidFill>
                <a:latin typeface="+mj-lt"/>
              </a:rPr>
              <a:t>(lightning</a:t>
            </a:r>
            <a:r>
              <a:rPr lang="en-US" sz="2500" dirty="0" smtClean="0">
                <a:solidFill>
                  <a:srgbClr val="C00000"/>
                </a:solidFill>
                <a:latin typeface="+mj-lt"/>
              </a:rPr>
              <a:t>) due to missing </a:t>
            </a:r>
            <a:r>
              <a:rPr lang="en-US" sz="2500" dirty="0" smtClean="0">
                <a:solidFill>
                  <a:srgbClr val="C00000"/>
                </a:solidFill>
                <a:latin typeface="+mj-lt"/>
              </a:rPr>
              <a:t>support</a:t>
            </a:r>
            <a:endParaRPr lang="en-US" sz="2500" dirty="0">
              <a:solidFill>
                <a:srgbClr val="C00000"/>
              </a:solidFill>
              <a:latin typeface="+mj-lt"/>
            </a:endParaRPr>
          </a:p>
          <a:p>
            <a:pPr lvl="1"/>
            <a:endParaRPr lang="en-US" sz="1800" dirty="0">
              <a:solidFill>
                <a:srgbClr val="C00000"/>
              </a:solidFill>
            </a:endParaRPr>
          </a:p>
          <a:p>
            <a:pPr marL="274320" lvl="1" indent="0">
              <a:buNone/>
            </a:pPr>
            <a:endParaRPr lang="en-US" sz="1800" dirty="0">
              <a:solidFill>
                <a:srgbClr val="C00000"/>
              </a:solidFill>
            </a:endParaRPr>
          </a:p>
        </p:txBody>
      </p:sp>
      <p:cxnSp>
        <p:nvCxnSpPr>
          <p:cNvPr id="23" name="Straight Arrow Connector 22"/>
          <p:cNvCxnSpPr/>
          <p:nvPr/>
        </p:nvCxnSpPr>
        <p:spPr>
          <a:xfrm flipV="1">
            <a:off x="5894411" y="2907792"/>
            <a:ext cx="1009309" cy="1117632"/>
          </a:xfrm>
          <a:prstGeom prst="straightConnector1">
            <a:avLst/>
          </a:prstGeom>
          <a:noFill/>
          <a:ln w="57150" cap="flat">
            <a:solidFill>
              <a:srgbClr val="FFC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5" name="Straight Arrow Connector 24"/>
          <p:cNvCxnSpPr/>
          <p:nvPr/>
        </p:nvCxnSpPr>
        <p:spPr>
          <a:xfrm>
            <a:off x="4811950" y="5813364"/>
            <a:ext cx="1806020" cy="80058"/>
          </a:xfrm>
          <a:prstGeom prst="straightConnector1">
            <a:avLst/>
          </a:prstGeom>
          <a:noFill/>
          <a:ln w="57150"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89374802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9</a:t>
            </a:fld>
            <a:endParaRPr lang="en-US" dirty="0">
              <a:solidFill>
                <a:srgbClr val="1F497D"/>
              </a:solidFill>
            </a:endParaRPr>
          </a:p>
        </p:txBody>
      </p:sp>
      <p:sp>
        <p:nvSpPr>
          <p:cNvPr id="4" name="Content Placeholder 3"/>
          <p:cNvSpPr>
            <a:spLocks noGrp="1"/>
          </p:cNvSpPr>
          <p:nvPr>
            <p:ph sz="quarter" idx="11"/>
          </p:nvPr>
        </p:nvSpPr>
        <p:spPr>
          <a:xfrm>
            <a:off x="2276673" y="332110"/>
            <a:ext cx="7836591" cy="533400"/>
          </a:xfrm>
        </p:spPr>
        <p:txBody>
          <a:bodyPr/>
          <a:lstStyle/>
          <a:p>
            <a:r>
              <a:rPr lang="en-GB" dirty="0" smtClean="0"/>
              <a:t>Schedule for Gap Analysis and Coordinated Action Plan</a:t>
            </a:r>
            <a:endParaRPr lang="en-GB" dirty="0"/>
          </a:p>
        </p:txBody>
      </p:sp>
      <p:graphicFrame>
        <p:nvGraphicFramePr>
          <p:cNvPr id="5" name="Diagram 4"/>
          <p:cNvGraphicFramePr/>
          <p:nvPr>
            <p:extLst>
              <p:ext uri="{D42A27DB-BD31-4B8C-83A1-F6EECF244321}">
                <p14:modId xmlns:p14="http://schemas.microsoft.com/office/powerpoint/2010/main" val="2888864196"/>
              </p:ext>
            </p:extLst>
          </p:nvPr>
        </p:nvGraphicFramePr>
        <p:xfrm>
          <a:off x="1510246" y="2105422"/>
          <a:ext cx="7416824" cy="3256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2035744136"/>
              </p:ext>
            </p:extLst>
          </p:nvPr>
        </p:nvGraphicFramePr>
        <p:xfrm>
          <a:off x="1150206" y="5361558"/>
          <a:ext cx="7776864" cy="12399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3021814749"/>
              </p:ext>
            </p:extLst>
          </p:nvPr>
        </p:nvGraphicFramePr>
        <p:xfrm>
          <a:off x="1294222" y="1329110"/>
          <a:ext cx="7560840" cy="9518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Diagram 7"/>
          <p:cNvGraphicFramePr/>
          <p:nvPr>
            <p:extLst>
              <p:ext uri="{D42A27DB-BD31-4B8C-83A1-F6EECF244321}">
                <p14:modId xmlns:p14="http://schemas.microsoft.com/office/powerpoint/2010/main" val="1282139856"/>
              </p:ext>
            </p:extLst>
          </p:nvPr>
        </p:nvGraphicFramePr>
        <p:xfrm>
          <a:off x="286110" y="1545134"/>
          <a:ext cx="1224136" cy="381642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cxnSp>
        <p:nvCxnSpPr>
          <p:cNvPr id="9" name="Straight Connector 8"/>
          <p:cNvCxnSpPr/>
          <p:nvPr/>
        </p:nvCxnSpPr>
        <p:spPr>
          <a:xfrm flipV="1">
            <a:off x="5110646" y="2105422"/>
            <a:ext cx="0" cy="334392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sz="quarter" idx="10"/>
          </p:nvPr>
        </p:nvSpPr>
        <p:spPr>
          <a:xfrm>
            <a:off x="9196697" y="2824743"/>
            <a:ext cx="2868797" cy="2408563"/>
          </a:xfrm>
        </p:spPr>
        <p:txBody>
          <a:bodyPr/>
          <a:lstStyle/>
          <a:p>
            <a:pPr marL="0" indent="0">
              <a:buNone/>
            </a:pPr>
            <a:r>
              <a:rPr lang="en-GB" dirty="0" smtClean="0"/>
              <a:t>Ask </a:t>
            </a:r>
            <a:r>
              <a:rPr lang="en-GB" dirty="0" smtClean="0"/>
              <a:t>CEOS/CGMS Plenaries for virtual endorsement in Q4/2019 after </a:t>
            </a:r>
            <a:r>
              <a:rPr lang="en-GB" dirty="0" smtClean="0"/>
              <a:t>review </a:t>
            </a:r>
            <a:r>
              <a:rPr lang="en-GB" dirty="0" smtClean="0"/>
              <a:t>of documents by agencies.</a:t>
            </a:r>
          </a:p>
        </p:txBody>
      </p:sp>
    </p:spTree>
    <p:extLst>
      <p:ext uri="{BB962C8B-B14F-4D97-AF65-F5344CB8AC3E}">
        <p14:creationId xmlns:p14="http://schemas.microsoft.com/office/powerpoint/2010/main" val="468048159"/>
      </p:ext>
    </p:extLst>
  </p:cSld>
  <p:clrMapOvr>
    <a:masterClrMapping/>
  </p:clrMapOvr>
  <p:transition spd="med"/>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7.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2.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3996</TotalTime>
  <Words>1893</Words>
  <Application>Microsoft Office PowerPoint</Application>
  <PresentationFormat>Widescreen</PresentationFormat>
  <Paragraphs>216</Paragraphs>
  <Slides>13</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Arial Bold</vt:lpstr>
      <vt:lpstr>Avenir Roman</vt:lpstr>
      <vt:lpstr>Calibri</vt:lpstr>
      <vt:lpstr>Courier New</vt:lpstr>
      <vt:lpstr>Droid Serif</vt:lpstr>
      <vt:lpstr>Helvetica</vt:lpstr>
      <vt:lpstr>Proxima Nova Regular</vt:lpstr>
      <vt:lpstr>Wingdings</vt:lpstr>
      <vt:lpstr>Wingdings 3</vt:lpstr>
      <vt:lpstr>Default</vt:lpstr>
      <vt:lpstr>PowerPoint Presentation</vt:lpstr>
      <vt:lpstr>Status of Plenary 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Recent NASA Contribution to CARB-19 : Land Product Validation Listing – Carbon-related products have been validated according to CEOS LPV standards and documented on the CEOS LPV website</dc:title>
  <dc:creator>MARGOLIS, HANK A. (HQ-DK000)</dc:creator>
  <cp:lastModifiedBy>Joerg Schulz</cp:lastModifiedBy>
  <cp:revision>164</cp:revision>
  <cp:lastPrinted>2017-08-23T16:50:31Z</cp:lastPrinted>
  <dcterms:created xsi:type="dcterms:W3CDTF">2017-04-07T17:29:45Z</dcterms:created>
  <dcterms:modified xsi:type="dcterms:W3CDTF">2019-10-11T14:04:00Z</dcterms:modified>
</cp:coreProperties>
</file>