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tif" ContentType="image/tiff"/>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33"/>
  </p:notesMasterIdLst>
  <p:sldIdLst>
    <p:sldId id="256" r:id="rId2"/>
    <p:sldId id="262" r:id="rId3"/>
    <p:sldId id="263" r:id="rId4"/>
    <p:sldId id="268" r:id="rId5"/>
    <p:sldId id="296" r:id="rId6"/>
    <p:sldId id="297" r:id="rId7"/>
    <p:sldId id="298" r:id="rId8"/>
    <p:sldId id="287" r:id="rId9"/>
    <p:sldId id="294" r:id="rId10"/>
    <p:sldId id="295" r:id="rId11"/>
    <p:sldId id="299" r:id="rId12"/>
    <p:sldId id="300" r:id="rId13"/>
    <p:sldId id="301" r:id="rId14"/>
    <p:sldId id="261" r:id="rId15"/>
    <p:sldId id="269" r:id="rId16"/>
    <p:sldId id="266" r:id="rId17"/>
    <p:sldId id="274" r:id="rId18"/>
    <p:sldId id="293" r:id="rId19"/>
    <p:sldId id="275" r:id="rId20"/>
    <p:sldId id="280" r:id="rId21"/>
    <p:sldId id="282" r:id="rId22"/>
    <p:sldId id="288" r:id="rId23"/>
    <p:sldId id="283" r:id="rId24"/>
    <p:sldId id="289" r:id="rId25"/>
    <p:sldId id="292" r:id="rId26"/>
    <p:sldId id="291" r:id="rId27"/>
    <p:sldId id="290" r:id="rId28"/>
    <p:sldId id="270" r:id="rId29"/>
    <p:sldId id="285" r:id="rId30"/>
    <p:sldId id="271" r:id="rId31"/>
    <p:sldId id="272" r:id="rId32"/>
  </p:sldIdLst>
  <p:sldSz cx="9144000" cy="6858000" type="screen4x3"/>
  <p:notesSz cx="6858000" cy="9144000"/>
  <p:defaultTextStyle>
    <a:lvl1pPr defTabSz="457200">
      <a:defRPr>
        <a:solidFill>
          <a:srgbClr val="002569"/>
        </a:solidFill>
      </a:defRPr>
    </a:lvl1pPr>
    <a:lvl2pPr indent="457200" defTabSz="457200">
      <a:defRPr>
        <a:solidFill>
          <a:srgbClr val="002569"/>
        </a:solidFill>
      </a:defRPr>
    </a:lvl2pPr>
    <a:lvl3pPr indent="914400" defTabSz="457200">
      <a:defRPr>
        <a:solidFill>
          <a:srgbClr val="002569"/>
        </a:solidFill>
      </a:defRPr>
    </a:lvl3pPr>
    <a:lvl4pPr indent="1371600" defTabSz="457200">
      <a:defRPr>
        <a:solidFill>
          <a:srgbClr val="002569"/>
        </a:solidFill>
      </a:defRPr>
    </a:lvl4pPr>
    <a:lvl5pPr indent="1828800" defTabSz="457200">
      <a:defRPr>
        <a:solidFill>
          <a:srgbClr val="002569"/>
        </a:solidFill>
      </a:defRPr>
    </a:lvl5pPr>
    <a:lvl6pPr indent="2286000" defTabSz="457200">
      <a:defRPr>
        <a:solidFill>
          <a:srgbClr val="002569"/>
        </a:solidFill>
      </a:defRPr>
    </a:lvl6pPr>
    <a:lvl7pPr indent="2743200" defTabSz="457200">
      <a:defRPr>
        <a:solidFill>
          <a:srgbClr val="002569"/>
        </a:solidFill>
      </a:defRPr>
    </a:lvl7pPr>
    <a:lvl8pPr indent="3200400" defTabSz="457200">
      <a:defRPr>
        <a:solidFill>
          <a:srgbClr val="002569"/>
        </a:solidFill>
      </a:defRPr>
    </a:lvl8pPr>
    <a:lvl9pPr indent="3657600" defTabSz="457200">
      <a:defRPr>
        <a:solidFill>
          <a:srgbClr val="002569"/>
        </a:solidFil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n" i="on">
        <a:fontRef idx="major">
          <a:srgbClr val="002569"/>
        </a:fontRef>
        <a:srgbClr val="002569"/>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DDCA"/>
          </a:solidFill>
        </a:fill>
      </a:tcStyle>
    </a:wholeTbl>
    <a:band2H>
      <a:tcTxStyle/>
      <a:tcStyle>
        <a:tcBdr/>
        <a:fill>
          <a:solidFill>
            <a:srgbClr val="FFEFE6"/>
          </a:solidFill>
        </a:fill>
      </a:tcStyle>
    </a:band2H>
    <a:firstCol>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9A00"/>
          </a:solidFill>
        </a:fill>
      </a:tcStyle>
    </a:firstCol>
    <a:la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9A00"/>
          </a:solidFill>
        </a:fill>
      </a:tcStyle>
    </a:lastRow>
    <a:fir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9A00"/>
          </a:solidFill>
        </a:fill>
      </a:tcStyle>
    </a:firstRow>
  </a:tblStyle>
  <a:tblStyle styleId="{C7B018BB-80A7-4F77-B60F-C8B233D01FF8}" styleName="">
    <a:tblBg/>
    <a:wholeTbl>
      <a:tcTxStyle b="on" i="on">
        <a:fontRef idx="major">
          <a:srgbClr val="002569"/>
        </a:fontRef>
        <a:srgbClr val="002569"/>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wholeTbl>
    <a:band2H>
      <a:tcTxStyle/>
      <a:tcStyle>
        <a:tcBdr/>
        <a:fill>
          <a:solidFill>
            <a:srgbClr val="FFFFFF"/>
          </a:solidFill>
        </a:fill>
      </a:tcStyle>
    </a:band2H>
    <a:firstCol>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firstCol>
    <a:la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lastRow>
    <a:fir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firstRow>
  </a:tblStyle>
  <a:tblStyle styleId="{EEE7283C-3CF3-47DC-8721-378D4A62B228}" styleName="">
    <a:tblBg/>
    <a:wholeTbl>
      <a:tcTxStyle b="on" i="on">
        <a:fontRef idx="major">
          <a:srgbClr val="002569"/>
        </a:fontRef>
        <a:srgbClr val="002569"/>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DBCBCB"/>
          </a:solidFill>
        </a:fill>
      </a:tcStyle>
    </a:wholeTbl>
    <a:band2H>
      <a:tcTxStyle/>
      <a:tcStyle>
        <a:tcBdr/>
        <a:fill>
          <a:solidFill>
            <a:srgbClr val="EEE7E7"/>
          </a:solidFill>
        </a:fill>
      </a:tcStyle>
    </a:band2H>
    <a:firstCol>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90281C"/>
          </a:solidFill>
        </a:fill>
      </a:tcStyle>
    </a:firstCol>
    <a:la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90281C"/>
          </a:solidFill>
        </a:fill>
      </a:tcStyle>
    </a:lastRow>
    <a:fir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90281C"/>
          </a:solidFill>
        </a:fill>
      </a:tcStyle>
    </a:firstRow>
  </a:tblStyle>
  <a:tblStyle styleId="{CF821DB8-F4EB-4A41-A1BA-3FCAFE7338EE}" styleName="">
    <a:tblBg/>
    <a:wholeTbl>
      <a:tcTxStyle b="on" i="on">
        <a:fontRef idx="major">
          <a:srgbClr val="002569"/>
        </a:fontRef>
        <a:srgbClr val="002569"/>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7EA"/>
          </a:solidFill>
        </a:fill>
      </a:tcStyle>
    </a:wholeTbl>
    <a:band2H>
      <a:tcTxStyle/>
      <a:tcStyle>
        <a:tcBdr/>
        <a:fill>
          <a:solidFill>
            <a:srgbClr val="FFFFFF"/>
          </a:solidFill>
        </a:fill>
      </a:tcStyle>
    </a:band2H>
    <a:firstCol>
      <a:tcTxStyle b="on" i="on">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9A00"/>
          </a:solidFill>
        </a:fill>
      </a:tcStyle>
    </a:firstCol>
    <a:lastRow>
      <a:tcTxStyle b="on" i="on">
        <a:fontRef idx="major">
          <a:srgbClr val="002569"/>
        </a:fontRef>
        <a:srgbClr val="002569"/>
      </a:tcTxStyle>
      <a:tcStyle>
        <a:tcBdr>
          <a:left>
            <a:ln w="12700" cap="flat">
              <a:noFill/>
              <a:miter lim="400000"/>
            </a:ln>
          </a:left>
          <a:right>
            <a:ln w="12700" cap="flat">
              <a:noFill/>
              <a:miter lim="400000"/>
            </a:ln>
          </a:right>
          <a:top>
            <a:ln w="50800" cap="flat">
              <a:solidFill>
                <a:srgbClr val="002569"/>
              </a:solidFill>
              <a:prstDash val="solid"/>
              <a:bevel/>
            </a:ln>
          </a:top>
          <a:bottom>
            <a:ln w="25400" cap="flat">
              <a:solidFill>
                <a:srgbClr val="002569"/>
              </a:solidFill>
              <a:prstDash val="solid"/>
              <a:bevel/>
            </a:ln>
          </a:bottom>
          <a:insideH>
            <a:ln w="12700" cap="flat">
              <a:noFill/>
              <a:miter lim="400000"/>
            </a:ln>
          </a:insideH>
          <a:insideV>
            <a:ln w="12700" cap="flat">
              <a:noFill/>
              <a:miter lim="400000"/>
            </a:ln>
          </a:insideV>
        </a:tcBdr>
        <a:fill>
          <a:solidFill>
            <a:srgbClr val="FFFFFF"/>
          </a:solidFill>
        </a:fill>
      </a:tcStyle>
    </a:lastRow>
    <a:firstRow>
      <a:tcTxStyle b="on" i="on">
        <a:fontRef idx="major">
          <a:srgbClr val="FFFFFF"/>
        </a:fontRef>
        <a:srgbClr val="FFFFFF"/>
      </a:tcTxStyle>
      <a:tcStyle>
        <a:tcBdr>
          <a:left>
            <a:ln w="12700" cap="flat">
              <a:noFill/>
              <a:miter lim="400000"/>
            </a:ln>
          </a:left>
          <a:right>
            <a:ln w="12700" cap="flat">
              <a:noFill/>
              <a:miter lim="400000"/>
            </a:ln>
          </a:right>
          <a:top>
            <a:ln w="25400" cap="flat">
              <a:solidFill>
                <a:srgbClr val="002569"/>
              </a:solidFill>
              <a:prstDash val="solid"/>
              <a:bevel/>
            </a:ln>
          </a:top>
          <a:bottom>
            <a:ln w="25400" cap="flat">
              <a:solidFill>
                <a:srgbClr val="002569"/>
              </a:solidFill>
              <a:prstDash val="solid"/>
              <a:bevel/>
            </a:ln>
          </a:bottom>
          <a:insideH>
            <a:ln w="12700" cap="flat">
              <a:noFill/>
              <a:miter lim="400000"/>
            </a:ln>
          </a:insideH>
          <a:insideV>
            <a:ln w="12700" cap="flat">
              <a:noFill/>
              <a:miter lim="400000"/>
            </a:ln>
          </a:insideV>
        </a:tcBdr>
        <a:fill>
          <a:solidFill>
            <a:srgbClr val="FF9A00"/>
          </a:solidFill>
        </a:fill>
      </a:tcStyle>
    </a:firstRow>
  </a:tblStyle>
  <a:tblStyle styleId="{33BA23B1-9221-436E-865A-0063620EA4FD}" styleName="">
    <a:tblBg/>
    <a:wholeTbl>
      <a:tcTxStyle b="on" i="on">
        <a:fontRef idx="major">
          <a:srgbClr val="002569"/>
        </a:fontRef>
        <a:srgbClr val="002569"/>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ACBD3"/>
          </a:solidFill>
        </a:fill>
      </a:tcStyle>
    </a:wholeTbl>
    <a:band2H>
      <a:tcTxStyle/>
      <a:tcStyle>
        <a:tcBdr/>
        <a:fill>
          <a:solidFill>
            <a:srgbClr val="E6E7EA"/>
          </a:solidFill>
        </a:fill>
      </a:tcStyle>
    </a:band2H>
    <a:firstCol>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02569"/>
          </a:solidFill>
        </a:fill>
      </a:tcStyle>
    </a:firstCol>
    <a:la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02569"/>
          </a:solidFill>
        </a:fill>
      </a:tcStyle>
    </a:lastRow>
    <a:fir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02569"/>
          </a:solidFill>
        </a:fill>
      </a:tcStyle>
    </a:firstRow>
  </a:tblStyle>
  <a:tblStyle styleId="{2708684C-4D16-4618-839F-0558EEFCDFE6}" styleName="">
    <a:tblBg/>
    <a:wholeTbl>
      <a:tcTxStyle b="on" i="on">
        <a:fontRef idx="major">
          <a:srgbClr val="002569"/>
        </a:fontRef>
        <a:srgbClr val="002569"/>
      </a:tcTxStyle>
      <a:tcStyle>
        <a:tcBdr>
          <a:left>
            <a:ln w="12700" cap="flat">
              <a:solidFill>
                <a:srgbClr val="002569"/>
              </a:solidFill>
              <a:prstDash val="solid"/>
              <a:bevel/>
            </a:ln>
          </a:left>
          <a:right>
            <a:ln w="12700" cap="flat">
              <a:solidFill>
                <a:srgbClr val="002569"/>
              </a:solidFill>
              <a:prstDash val="solid"/>
              <a:bevel/>
            </a:ln>
          </a:right>
          <a:top>
            <a:ln w="12700" cap="flat">
              <a:solidFill>
                <a:srgbClr val="002569"/>
              </a:solidFill>
              <a:prstDash val="solid"/>
              <a:bevel/>
            </a:ln>
          </a:top>
          <a:bottom>
            <a:ln w="12700" cap="flat">
              <a:solidFill>
                <a:srgbClr val="002569"/>
              </a:solidFill>
              <a:prstDash val="solid"/>
              <a:bevel/>
            </a:ln>
          </a:bottom>
          <a:insideH>
            <a:ln w="12700" cap="flat">
              <a:solidFill>
                <a:srgbClr val="002569"/>
              </a:solidFill>
              <a:prstDash val="solid"/>
              <a:bevel/>
            </a:ln>
          </a:insideH>
          <a:insideV>
            <a:ln w="12700" cap="flat">
              <a:solidFill>
                <a:srgbClr val="002569"/>
              </a:solidFill>
              <a:prstDash val="solid"/>
              <a:bevel/>
            </a:ln>
          </a:insideV>
        </a:tcBdr>
        <a:fill>
          <a:solidFill>
            <a:srgbClr val="002569">
              <a:alpha val="20000"/>
            </a:srgbClr>
          </a:solidFill>
        </a:fill>
      </a:tcStyle>
    </a:wholeTbl>
    <a:band2H>
      <a:tcTxStyle/>
      <a:tcStyle>
        <a:tcBdr/>
        <a:fill>
          <a:solidFill>
            <a:srgbClr val="FFFFFF"/>
          </a:solidFill>
        </a:fill>
      </a:tcStyle>
    </a:band2H>
    <a:firstCol>
      <a:tcTxStyle b="on" i="on">
        <a:fontRef idx="major">
          <a:srgbClr val="002569"/>
        </a:fontRef>
        <a:srgbClr val="002569"/>
      </a:tcTxStyle>
      <a:tcStyle>
        <a:tcBdr>
          <a:left>
            <a:ln w="12700" cap="flat">
              <a:solidFill>
                <a:srgbClr val="002569"/>
              </a:solidFill>
              <a:prstDash val="solid"/>
              <a:bevel/>
            </a:ln>
          </a:left>
          <a:right>
            <a:ln w="12700" cap="flat">
              <a:solidFill>
                <a:srgbClr val="002569"/>
              </a:solidFill>
              <a:prstDash val="solid"/>
              <a:bevel/>
            </a:ln>
          </a:right>
          <a:top>
            <a:ln w="12700" cap="flat">
              <a:solidFill>
                <a:srgbClr val="002569"/>
              </a:solidFill>
              <a:prstDash val="solid"/>
              <a:bevel/>
            </a:ln>
          </a:top>
          <a:bottom>
            <a:ln w="12700" cap="flat">
              <a:solidFill>
                <a:srgbClr val="002569"/>
              </a:solidFill>
              <a:prstDash val="solid"/>
              <a:bevel/>
            </a:ln>
          </a:bottom>
          <a:insideH>
            <a:ln w="12700" cap="flat">
              <a:solidFill>
                <a:srgbClr val="002569"/>
              </a:solidFill>
              <a:prstDash val="solid"/>
              <a:bevel/>
            </a:ln>
          </a:insideH>
          <a:insideV>
            <a:ln w="12700" cap="flat">
              <a:solidFill>
                <a:srgbClr val="002569"/>
              </a:solidFill>
              <a:prstDash val="solid"/>
              <a:bevel/>
            </a:ln>
          </a:insideV>
        </a:tcBdr>
        <a:fill>
          <a:solidFill>
            <a:srgbClr val="002569">
              <a:alpha val="20000"/>
            </a:srgbClr>
          </a:solidFill>
        </a:fill>
      </a:tcStyle>
    </a:firstCol>
    <a:lastRow>
      <a:tcTxStyle b="on" i="on">
        <a:fontRef idx="major">
          <a:srgbClr val="002569"/>
        </a:fontRef>
        <a:srgbClr val="002569"/>
      </a:tcTxStyle>
      <a:tcStyle>
        <a:tcBdr>
          <a:left>
            <a:ln w="12700" cap="flat">
              <a:solidFill>
                <a:srgbClr val="002569"/>
              </a:solidFill>
              <a:prstDash val="solid"/>
              <a:bevel/>
            </a:ln>
          </a:left>
          <a:right>
            <a:ln w="12700" cap="flat">
              <a:solidFill>
                <a:srgbClr val="002569"/>
              </a:solidFill>
              <a:prstDash val="solid"/>
              <a:bevel/>
            </a:ln>
          </a:right>
          <a:top>
            <a:ln w="50800" cap="flat">
              <a:solidFill>
                <a:srgbClr val="002569"/>
              </a:solidFill>
              <a:prstDash val="solid"/>
              <a:bevel/>
            </a:ln>
          </a:top>
          <a:bottom>
            <a:ln w="12700" cap="flat">
              <a:solidFill>
                <a:srgbClr val="002569"/>
              </a:solidFill>
              <a:prstDash val="solid"/>
              <a:bevel/>
            </a:ln>
          </a:bottom>
          <a:insideH>
            <a:ln w="12700" cap="flat">
              <a:solidFill>
                <a:srgbClr val="002569"/>
              </a:solidFill>
              <a:prstDash val="solid"/>
              <a:bevel/>
            </a:ln>
          </a:insideH>
          <a:insideV>
            <a:ln w="12700" cap="flat">
              <a:solidFill>
                <a:srgbClr val="002569"/>
              </a:solidFill>
              <a:prstDash val="solid"/>
              <a:bevel/>
            </a:ln>
          </a:insideV>
        </a:tcBdr>
        <a:fill>
          <a:noFill/>
        </a:fill>
      </a:tcStyle>
    </a:lastRow>
    <a:firstRow>
      <a:tcTxStyle b="on" i="on">
        <a:fontRef idx="major">
          <a:srgbClr val="002569"/>
        </a:fontRef>
        <a:srgbClr val="002569"/>
      </a:tcTxStyle>
      <a:tcStyle>
        <a:tcBdr>
          <a:left>
            <a:ln w="12700" cap="flat">
              <a:solidFill>
                <a:srgbClr val="002569"/>
              </a:solidFill>
              <a:prstDash val="solid"/>
              <a:bevel/>
            </a:ln>
          </a:left>
          <a:right>
            <a:ln w="12700" cap="flat">
              <a:solidFill>
                <a:srgbClr val="002569"/>
              </a:solidFill>
              <a:prstDash val="solid"/>
              <a:bevel/>
            </a:ln>
          </a:right>
          <a:top>
            <a:ln w="12700" cap="flat">
              <a:solidFill>
                <a:srgbClr val="002569"/>
              </a:solidFill>
              <a:prstDash val="solid"/>
              <a:bevel/>
            </a:ln>
          </a:top>
          <a:bottom>
            <a:ln w="25400" cap="flat">
              <a:solidFill>
                <a:srgbClr val="002569"/>
              </a:solidFill>
              <a:prstDash val="solid"/>
              <a:bevel/>
            </a:ln>
          </a:bottom>
          <a:insideH>
            <a:ln w="12700" cap="flat">
              <a:solidFill>
                <a:srgbClr val="002569"/>
              </a:solidFill>
              <a:prstDash val="solid"/>
              <a:bevel/>
            </a:ln>
          </a:insideH>
          <a:insideV>
            <a:ln w="12700" cap="flat">
              <a:solidFill>
                <a:srgbClr val="002569"/>
              </a:solidFill>
              <a:prstDash val="solid"/>
              <a:bevel/>
            </a:ln>
          </a:insideV>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16"/>
    <p:restoredTop sz="94690"/>
  </p:normalViewPr>
  <p:slideViewPr>
    <p:cSldViewPr>
      <p:cViewPr varScale="1">
        <p:scale>
          <a:sx n="99" d="100"/>
          <a:sy n="99" d="100"/>
        </p:scale>
        <p:origin x="1480" y="184"/>
      </p:cViewPr>
      <p:guideLst>
        <p:guide orient="horz" pos="2160"/>
        <p:guide pos="2880"/>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Shape 7"/>
          <p:cNvSpPr>
            <a:spLocks noGrp="1" noRot="1" noChangeAspect="1"/>
          </p:cNvSpPr>
          <p:nvPr>
            <p:ph type="sldImg"/>
          </p:nvPr>
        </p:nvSpPr>
        <p:spPr>
          <a:xfrm>
            <a:off x="1143000" y="685800"/>
            <a:ext cx="4572000" cy="3429000"/>
          </a:xfrm>
          <a:prstGeom prst="rect">
            <a:avLst/>
          </a:prstGeom>
        </p:spPr>
        <p:txBody>
          <a:bodyPr/>
          <a:lstStyle/>
          <a:p>
            <a:pPr lvl="0"/>
            <a:endParaRPr dirty="0"/>
          </a:p>
        </p:txBody>
      </p:sp>
      <p:sp>
        <p:nvSpPr>
          <p:cNvPr id="8" name="Shape 8"/>
          <p:cNvSpPr>
            <a:spLocks noGrp="1"/>
          </p:cNvSpPr>
          <p:nvPr>
            <p:ph type="body" sz="quarter" idx="1"/>
          </p:nvPr>
        </p:nvSpPr>
        <p:spPr>
          <a:xfrm>
            <a:off x="914400" y="4343400"/>
            <a:ext cx="5029200" cy="4114800"/>
          </a:xfrm>
          <a:prstGeom prst="rect">
            <a:avLst/>
          </a:prstGeom>
        </p:spPr>
        <p:txBody>
          <a:bodyPr/>
          <a:lstStyle/>
          <a:p>
            <a:pPr lvl="0"/>
            <a:endParaRPr/>
          </a:p>
        </p:txBody>
      </p:sp>
    </p:spTree>
    <p:extLst>
      <p:ext uri="{BB962C8B-B14F-4D97-AF65-F5344CB8AC3E}">
        <p14:creationId xmlns:p14="http://schemas.microsoft.com/office/powerpoint/2010/main" val="3530218368"/>
      </p:ext>
    </p:extLst>
  </p:cSld>
  <p:clrMap bg1="lt1" tx1="dk1" bg2="lt2" tx2="dk2" accent1="accent1" accent2="accent2" accent3="accent3" accent4="accent4" accent5="accent5" accent6="accent6" hlink="hlink" folHlink="folHlink"/>
  <p:notesStyle>
    <a:lvl1pPr defTabSz="457200">
      <a:lnSpc>
        <a:spcPct val="125000"/>
      </a:lnSpc>
      <a:defRPr sz="2400">
        <a:latin typeface="+mn-lt"/>
        <a:ea typeface="+mn-ea"/>
        <a:cs typeface="+mn-cs"/>
        <a:sym typeface="Avenir Roman"/>
      </a:defRPr>
    </a:lvl1pPr>
    <a:lvl2pPr indent="228600" defTabSz="457200">
      <a:lnSpc>
        <a:spcPct val="125000"/>
      </a:lnSpc>
      <a:defRPr sz="2400">
        <a:latin typeface="+mn-lt"/>
        <a:ea typeface="+mn-ea"/>
        <a:cs typeface="+mn-cs"/>
        <a:sym typeface="Avenir Roman"/>
      </a:defRPr>
    </a:lvl2pPr>
    <a:lvl3pPr indent="457200" defTabSz="457200">
      <a:lnSpc>
        <a:spcPct val="125000"/>
      </a:lnSpc>
      <a:defRPr sz="2400">
        <a:latin typeface="+mn-lt"/>
        <a:ea typeface="+mn-ea"/>
        <a:cs typeface="+mn-cs"/>
        <a:sym typeface="Avenir Roman"/>
      </a:defRPr>
    </a:lvl3pPr>
    <a:lvl4pPr indent="685800" defTabSz="457200">
      <a:lnSpc>
        <a:spcPct val="125000"/>
      </a:lnSpc>
      <a:defRPr sz="2400">
        <a:latin typeface="+mn-lt"/>
        <a:ea typeface="+mn-ea"/>
        <a:cs typeface="+mn-cs"/>
        <a:sym typeface="Avenir Roman"/>
      </a:defRPr>
    </a:lvl4pPr>
    <a:lvl5pPr indent="914400" defTabSz="457200">
      <a:lnSpc>
        <a:spcPct val="125000"/>
      </a:lnSpc>
      <a:defRPr sz="2400">
        <a:latin typeface="+mn-lt"/>
        <a:ea typeface="+mn-ea"/>
        <a:cs typeface="+mn-cs"/>
        <a:sym typeface="Avenir Roman"/>
      </a:defRPr>
    </a:lvl5pPr>
    <a:lvl6pPr indent="1143000" defTabSz="457200">
      <a:lnSpc>
        <a:spcPct val="125000"/>
      </a:lnSpc>
      <a:defRPr sz="2400">
        <a:latin typeface="+mn-lt"/>
        <a:ea typeface="+mn-ea"/>
        <a:cs typeface="+mn-cs"/>
        <a:sym typeface="Avenir Roman"/>
      </a:defRPr>
    </a:lvl6pPr>
    <a:lvl7pPr indent="1371600" defTabSz="457200">
      <a:lnSpc>
        <a:spcPct val="125000"/>
      </a:lnSpc>
      <a:defRPr sz="2400">
        <a:latin typeface="+mn-lt"/>
        <a:ea typeface="+mn-ea"/>
        <a:cs typeface="+mn-cs"/>
        <a:sym typeface="Avenir Roman"/>
      </a:defRPr>
    </a:lvl7pPr>
    <a:lvl8pPr indent="1600200" defTabSz="457200">
      <a:lnSpc>
        <a:spcPct val="125000"/>
      </a:lnSpc>
      <a:defRPr sz="2400">
        <a:latin typeface="+mn-lt"/>
        <a:ea typeface="+mn-ea"/>
        <a:cs typeface="+mn-cs"/>
        <a:sym typeface="Avenir Roman"/>
      </a:defRPr>
    </a:lvl8pPr>
    <a:lvl9pPr indent="1828800" defTabSz="457200">
      <a:lnSpc>
        <a:spcPct val="125000"/>
      </a:lnSpc>
      <a:defRPr sz="2400">
        <a:latin typeface="+mn-lt"/>
        <a:ea typeface="+mn-ea"/>
        <a:cs typeface="+mn-cs"/>
        <a:sym typeface="Avenir Roman"/>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bwMode="auto">
          <a:noFill/>
          <a:ln>
            <a:solidFill>
              <a:srgbClr val="000000"/>
            </a:solidFill>
            <a:miter lim="800000"/>
            <a:headEnd/>
            <a:tailEnd/>
          </a:ln>
        </p:spPr>
      </p:sp>
      <p:sp>
        <p:nvSpPr>
          <p:cNvPr id="512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latin typeface="Times New Roman" pitchFamily="-106" charset="0"/>
            </a:endParaRPr>
          </a:p>
        </p:txBody>
      </p:sp>
      <p:sp>
        <p:nvSpPr>
          <p:cNvPr id="5124" name="Slide Number Placeholder 3"/>
          <p:cNvSpPr>
            <a:spLocks noGrp="1"/>
          </p:cNvSpPr>
          <p:nvPr>
            <p:ph type="sldNum" sz="quarter" idx="5"/>
          </p:nvPr>
        </p:nvSpPr>
        <p:spPr bwMode="auto">
          <a:xfrm>
            <a:off x="3884613" y="8685213"/>
            <a:ext cx="2971800" cy="457200"/>
          </a:xfrm>
          <a:prstGeom prst="rect">
            <a:avLst/>
          </a:prstGeom>
          <a:noFill/>
          <a:ln>
            <a:miter lim="800000"/>
            <a:headEnd/>
            <a:tailEnd/>
          </a:ln>
        </p:spPr>
        <p:txBody>
          <a:bodyPr/>
          <a:lstStyle/>
          <a:p>
            <a:fld id="{47D10890-62FC-4A72-AC60-97757228D65B}" type="slidenum">
              <a:rPr lang="en-US" smtClean="0">
                <a:solidFill>
                  <a:srgbClr val="000000"/>
                </a:solidFill>
              </a:rPr>
              <a:pPr/>
              <a:t>2</a:t>
            </a:fld>
            <a:endParaRPr lang="en-US" dirty="0">
              <a:solidFill>
                <a:srgbClr val="000000"/>
              </a:solidFill>
            </a:endParaRPr>
          </a:p>
        </p:txBody>
      </p:sp>
      <p:sp>
        <p:nvSpPr>
          <p:cNvPr id="5125" name="Header Placeholder 4"/>
          <p:cNvSpPr>
            <a:spLocks noGrp="1"/>
          </p:cNvSpPr>
          <p:nvPr>
            <p:ph type="hdr" sz="quarter"/>
          </p:nvPr>
        </p:nvSpPr>
        <p:spPr bwMode="auto">
          <a:xfrm>
            <a:off x="0" y="0"/>
            <a:ext cx="2971800" cy="457200"/>
          </a:xfrm>
          <a:prstGeom prst="rect">
            <a:avLst/>
          </a:prstGeom>
          <a:noFill/>
          <a:ln>
            <a:miter lim="800000"/>
            <a:headEnd/>
            <a:tailEnd/>
          </a:ln>
        </p:spPr>
        <p:txBody>
          <a:bodyPr wrap="square" numCol="1" anchor="t" anchorCtr="0" compatLnSpc="1">
            <a:prstTxWarp prst="textNoShape">
              <a:avLst/>
            </a:prstTxWarp>
          </a:bodyPr>
          <a:lstStyle/>
          <a:p>
            <a:pPr fontAlgn="base">
              <a:spcBef>
                <a:spcPct val="0"/>
              </a:spcBef>
              <a:spcAft>
                <a:spcPct val="0"/>
              </a:spcAft>
            </a:pPr>
            <a:endParaRPr lang="en-US" dirty="0">
              <a:solidFill>
                <a:srgbClr val="000000"/>
              </a:solidFill>
              <a:latin typeface="Times New Roman" pitchFamily="-106" charset="0"/>
              <a:ea typeface="ＭＳ Ｐゴシック" pitchFamily="-106" charset="-128"/>
            </a:endParaRPr>
          </a:p>
        </p:txBody>
      </p:sp>
    </p:spTree>
    <p:extLst>
      <p:ext uri="{BB962C8B-B14F-4D97-AF65-F5344CB8AC3E}">
        <p14:creationId xmlns:p14="http://schemas.microsoft.com/office/powerpoint/2010/main" val="6542666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bwMode="auto">
          <a:noFill/>
          <a:ln>
            <a:solidFill>
              <a:srgbClr val="000000"/>
            </a:solidFill>
            <a:miter lim="800000"/>
            <a:headEnd/>
            <a:tailEnd/>
          </a:ln>
        </p:spPr>
      </p:sp>
      <p:sp>
        <p:nvSpPr>
          <p:cNvPr id="512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latin typeface="Times New Roman" pitchFamily="-106" charset="0"/>
            </a:endParaRPr>
          </a:p>
        </p:txBody>
      </p:sp>
      <p:sp>
        <p:nvSpPr>
          <p:cNvPr id="5124" name="Slide Number Placeholder 3"/>
          <p:cNvSpPr>
            <a:spLocks noGrp="1"/>
          </p:cNvSpPr>
          <p:nvPr>
            <p:ph type="sldNum" sz="quarter" idx="5"/>
          </p:nvPr>
        </p:nvSpPr>
        <p:spPr bwMode="auto">
          <a:xfrm>
            <a:off x="3884613" y="8685213"/>
            <a:ext cx="2971800" cy="457200"/>
          </a:xfrm>
          <a:prstGeom prst="rect">
            <a:avLst/>
          </a:prstGeom>
          <a:noFill/>
          <a:ln>
            <a:miter lim="800000"/>
            <a:headEnd/>
            <a:tailEnd/>
          </a:ln>
        </p:spPr>
        <p:txBody>
          <a:bodyPr/>
          <a:lstStyle/>
          <a:p>
            <a:fld id="{47D10890-62FC-4A72-AC60-97757228D65B}" type="slidenum">
              <a:rPr lang="en-US" smtClean="0">
                <a:solidFill>
                  <a:srgbClr val="000000"/>
                </a:solidFill>
              </a:rPr>
              <a:pPr/>
              <a:t>3</a:t>
            </a:fld>
            <a:endParaRPr lang="en-US" dirty="0">
              <a:solidFill>
                <a:srgbClr val="000000"/>
              </a:solidFill>
            </a:endParaRPr>
          </a:p>
        </p:txBody>
      </p:sp>
      <p:sp>
        <p:nvSpPr>
          <p:cNvPr id="5125" name="Header Placeholder 4"/>
          <p:cNvSpPr>
            <a:spLocks noGrp="1"/>
          </p:cNvSpPr>
          <p:nvPr>
            <p:ph type="hdr" sz="quarter"/>
          </p:nvPr>
        </p:nvSpPr>
        <p:spPr bwMode="auto">
          <a:xfrm>
            <a:off x="0" y="0"/>
            <a:ext cx="2971800" cy="457200"/>
          </a:xfrm>
          <a:prstGeom prst="rect">
            <a:avLst/>
          </a:prstGeom>
          <a:noFill/>
          <a:ln>
            <a:miter lim="800000"/>
            <a:headEnd/>
            <a:tailEnd/>
          </a:ln>
        </p:spPr>
        <p:txBody>
          <a:bodyPr wrap="square" numCol="1" anchor="t" anchorCtr="0" compatLnSpc="1">
            <a:prstTxWarp prst="textNoShape">
              <a:avLst/>
            </a:prstTxWarp>
          </a:bodyPr>
          <a:lstStyle/>
          <a:p>
            <a:pPr fontAlgn="base">
              <a:spcBef>
                <a:spcPct val="0"/>
              </a:spcBef>
              <a:spcAft>
                <a:spcPct val="0"/>
              </a:spcAft>
            </a:pPr>
            <a:endParaRPr lang="en-US" dirty="0">
              <a:solidFill>
                <a:srgbClr val="000000"/>
              </a:solidFill>
              <a:latin typeface="Times New Roman" pitchFamily="-106" charset="0"/>
              <a:ea typeface="ＭＳ Ｐゴシック" pitchFamily="-106" charset="-128"/>
            </a:endParaRPr>
          </a:p>
        </p:txBody>
      </p:sp>
    </p:spTree>
    <p:extLst>
      <p:ext uri="{BB962C8B-B14F-4D97-AF65-F5344CB8AC3E}">
        <p14:creationId xmlns:p14="http://schemas.microsoft.com/office/powerpoint/2010/main" val="13926906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b="0" i="0" u="none" strike="noStrike" baseline="0" dirty="0">
                <a:latin typeface="+mn-lt"/>
                <a:ea typeface="+mn-ea"/>
                <a:cs typeface="+mn-cs"/>
                <a:sym typeface="Avenir Roman"/>
              </a:rPr>
              <a:t>Carbon Portal prototype</a:t>
            </a:r>
            <a:endParaRPr lang="en-US" dirty="0"/>
          </a:p>
        </p:txBody>
      </p:sp>
    </p:spTree>
    <p:extLst>
      <p:ext uri="{BB962C8B-B14F-4D97-AF65-F5344CB8AC3E}">
        <p14:creationId xmlns:p14="http://schemas.microsoft.com/office/powerpoint/2010/main" val="5096483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pPr marL="0" lvl="0" indent="0">
              <a:buNone/>
            </a:pPr>
            <a:endParaRPr lang="en-US" b="0"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a:defRPr/>
            </a:pPr>
            <a:fld id="{3D31D474-A30B-46C7-A7CB-BF5BB52F9BBE}" type="slidenum">
              <a:rPr lang="en-US" smtClean="0"/>
              <a:pPr>
                <a:defRPr/>
              </a:pPr>
              <a:t>18</a:t>
            </a:fld>
            <a:endParaRPr lang="en-US" dirty="0"/>
          </a:p>
        </p:txBody>
      </p:sp>
    </p:spTree>
    <p:extLst>
      <p:ext uri="{BB962C8B-B14F-4D97-AF65-F5344CB8AC3E}">
        <p14:creationId xmlns:p14="http://schemas.microsoft.com/office/powerpoint/2010/main" val="16725697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p:cNvSpPr>
          <p:nvPr>
            <p:ph type="sldImg"/>
          </p:nvPr>
        </p:nvSpPr>
        <p:spPr bwMode="auto">
          <a:xfrm>
            <a:off x="931863" y="739775"/>
            <a:ext cx="4935537" cy="3702050"/>
          </a:xfrm>
          <a:prstGeom prst="rect">
            <a:avLst/>
          </a:prstGeom>
          <a:noFill/>
          <a:ln>
            <a:miter lim="800000"/>
            <a:headEnd/>
            <a:tailEnd/>
          </a:ln>
        </p:spPr>
      </p:sp>
      <p:sp>
        <p:nvSpPr>
          <p:cNvPr id="2662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s-ES_tradnl" dirty="0"/>
          </a:p>
          <a:p>
            <a:pPr eaLnBrk="1" hangingPunct="1">
              <a:spcBef>
                <a:spcPct val="0"/>
              </a:spcBef>
            </a:pPr>
            <a:endParaRPr lang="es-ES_tradnl" dirty="0"/>
          </a:p>
        </p:txBody>
      </p:sp>
      <p:sp>
        <p:nvSpPr>
          <p:cNvPr id="2662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FB9E11C-85A1-49FE-9DDC-128B976F105D}" type="slidenum">
              <a:rPr lang="es-ES_tradnl" smtClean="0">
                <a:latin typeface="Times New Roman" pitchFamily="18" charset="0"/>
              </a:rPr>
              <a:pPr/>
              <a:t>23</a:t>
            </a:fld>
            <a:endParaRPr lang="es-ES_tradnl">
              <a:latin typeface="Times New Roman" pitchFamily="18" charset="0"/>
            </a:endParaRPr>
          </a:p>
        </p:txBody>
      </p:sp>
    </p:spTree>
    <p:extLst>
      <p:ext uri="{BB962C8B-B14F-4D97-AF65-F5344CB8AC3E}">
        <p14:creationId xmlns:p14="http://schemas.microsoft.com/office/powerpoint/2010/main" val="25814313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Activation highlighted in red consistent with </a:t>
            </a:r>
            <a:r>
              <a:rPr lang="en-GB" dirty="0" err="1"/>
              <a:t>WGClimate</a:t>
            </a:r>
            <a:r>
              <a:rPr lang="en-GB" dirty="0"/>
              <a:t> Inventory-Gap Analysis</a:t>
            </a:r>
            <a:r>
              <a:rPr lang="en-GB" baseline="0" dirty="0"/>
              <a:t> process</a:t>
            </a:r>
            <a:endParaRPr lang="en-GB" dirty="0"/>
          </a:p>
        </p:txBody>
      </p:sp>
    </p:spTree>
    <p:extLst>
      <p:ext uri="{BB962C8B-B14F-4D97-AF65-F5344CB8AC3E}">
        <p14:creationId xmlns:p14="http://schemas.microsoft.com/office/powerpoint/2010/main" val="264399524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x">
  <p:cSld name="Title Slide">
    <p:bg>
      <p:bgPr>
        <a:blipFill rotWithShape="1">
          <a:blip r:embed="rId2"/>
          <a:srcRect/>
          <a:stretch>
            <a:fillRect/>
          </a:stretch>
        </a:blipFill>
        <a:effectLst/>
      </p:bgPr>
    </p:bg>
    <p:spTree>
      <p:nvGrpSpPr>
        <p:cNvPr id="1" name=""/>
        <p:cNvGrpSpPr/>
        <p:nvPr/>
      </p:nvGrpSpPr>
      <p:grpSpPr>
        <a:xfrm>
          <a:off x="0" y="0"/>
          <a:ext cx="0" cy="0"/>
          <a:chOff x="0" y="0"/>
          <a:chExt cx="0" cy="0"/>
        </a:xfrm>
      </p:grpSpPr>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userDrawn="1">
  <p:cSld name="Blank">
    <p:spTree>
      <p:nvGrpSpPr>
        <p:cNvPr id="1" name=""/>
        <p:cNvGrpSpPr/>
        <p:nvPr/>
      </p:nvGrpSpPr>
      <p:grpSpPr>
        <a:xfrm>
          <a:off x="0" y="0"/>
          <a:ext cx="0" cy="0"/>
          <a:chOff x="0" y="0"/>
          <a:chExt cx="0" cy="0"/>
        </a:xfrm>
      </p:grpSpPr>
      <p:sp>
        <p:nvSpPr>
          <p:cNvPr id="6" name="Shape 6"/>
          <p:cNvSpPr>
            <a:spLocks noGrp="1"/>
          </p:cNvSpPr>
          <p:nvPr>
            <p:ph type="sldNum" sz="quarter" idx="2"/>
          </p:nvPr>
        </p:nvSpPr>
        <p:spPr>
          <a:xfrm>
            <a:off x="8763000" y="6629400"/>
            <a:ext cx="304800" cy="187285"/>
          </a:xfrm>
          <a:prstGeom prst="roundRect">
            <a:avLst/>
          </a:prstGeom>
          <a:solidFill>
            <a:schemeClr val="lt1">
              <a:alpha val="49000"/>
            </a:schemeClr>
          </a:solidFill>
          <a:ln>
            <a:solidFill>
              <a:schemeClr val="tx2">
                <a:alpha val="60000"/>
              </a:schemeClr>
            </a:solidFill>
          </a:ln>
        </p:spPr>
        <p:style>
          <a:lnRef idx="2">
            <a:schemeClr val="dk1"/>
          </a:lnRef>
          <a:fillRef idx="1">
            <a:schemeClr val="lt1"/>
          </a:fillRef>
          <a:effectRef idx="0">
            <a:schemeClr val="dk1"/>
          </a:effectRef>
          <a:fontRef idx="minor">
            <a:schemeClr val="dk1"/>
          </a:fontRef>
        </p:style>
        <p:txBody>
          <a:bodyPr wrap="square" lIns="0" tIns="0" rIns="0" bIns="0">
            <a:spAutoFit/>
          </a:bodyPr>
          <a:lstStyle>
            <a:lvl1pPr algn="ctr">
              <a:defRPr lang="uk-UA" sz="1100" i="1" smtClean="0">
                <a:solidFill>
                  <a:schemeClr val="tx2"/>
                </a:solidFill>
                <a:latin typeface="+mj-lt"/>
                <a:ea typeface="+mj-ea"/>
                <a:cs typeface="Proxima Nova Regular"/>
              </a:defRPr>
            </a:lvl1pPr>
          </a:lstStyle>
          <a:p>
            <a:pPr defTabSz="914400"/>
            <a:fld id="{86CB4B4D-7CA3-9044-876B-883B54F8677D}" type="slidenum">
              <a:rPr lang="uk-UA" smtClean="0"/>
              <a:pPr defTabSz="914400"/>
              <a:t>‹#›</a:t>
            </a:fld>
            <a:endParaRPr lang="uk-UA" dirty="0"/>
          </a:p>
        </p:txBody>
      </p:sp>
      <p:sp>
        <p:nvSpPr>
          <p:cNvPr id="3" name="Content Placeholder 2"/>
          <p:cNvSpPr>
            <a:spLocks noGrp="1"/>
          </p:cNvSpPr>
          <p:nvPr>
            <p:ph sz="quarter" idx="10"/>
          </p:nvPr>
        </p:nvSpPr>
        <p:spPr>
          <a:xfrm>
            <a:off x="457200" y="1600200"/>
            <a:ext cx="8153400" cy="4724400"/>
          </a:xfrm>
          <a:prstGeom prst="rect">
            <a:avLst/>
          </a:prstGeom>
        </p:spPr>
        <p:txBody>
          <a:bodyPr/>
          <a:lstStyle>
            <a:lvl1pPr>
              <a:defRPr sz="2000">
                <a:latin typeface="+mj-lt"/>
                <a:cs typeface="Arial" panose="020B0604020202020204" pitchFamily="34" charset="0"/>
              </a:defRPr>
            </a:lvl1pPr>
            <a:lvl2pPr marL="768927" indent="-311727">
              <a:buFont typeface="Courier New" panose="02070309020205020404" pitchFamily="49" charset="0"/>
              <a:buChar char="o"/>
              <a:defRPr sz="2000">
                <a:latin typeface="+mj-lt"/>
                <a:cs typeface="Arial" panose="020B0604020202020204" pitchFamily="34" charset="0"/>
              </a:defRPr>
            </a:lvl2pPr>
            <a:lvl3pPr marL="1188719" indent="-274319">
              <a:buFont typeface="Wingdings" panose="05000000000000000000" pitchFamily="2" charset="2"/>
              <a:buChar char="§"/>
              <a:defRPr sz="2000">
                <a:latin typeface="+mj-lt"/>
                <a:cs typeface="Arial" panose="020B0604020202020204" pitchFamily="34" charset="0"/>
              </a:defRPr>
            </a:lvl3pPr>
            <a:lvl4pPr>
              <a:defRPr sz="2000">
                <a:latin typeface="+mj-lt"/>
                <a:cs typeface="Arial" panose="020B0604020202020204" pitchFamily="34" charset="0"/>
              </a:defRPr>
            </a:lvl4pPr>
            <a:lvl5pPr>
              <a:defRPr sz="2000">
                <a:latin typeface="+mj-lt"/>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hape 3"/>
          <p:cNvSpPr/>
          <p:nvPr userDrawn="1"/>
        </p:nvSpPr>
        <p:spPr>
          <a:xfrm>
            <a:off x="76200" y="6629400"/>
            <a:ext cx="2362200" cy="187285"/>
          </a:xfrm>
          <a:prstGeom prst="roundRect">
            <a:avLst/>
          </a:prstGeom>
          <a:solidFill>
            <a:schemeClr val="lt1">
              <a:alpha val="49000"/>
            </a:schemeClr>
          </a:solidFill>
          <a:ln>
            <a:solidFill>
              <a:schemeClr val="tx2">
                <a:alpha val="60000"/>
              </a:schemeClr>
            </a:solidFill>
          </a:ln>
          <a:extLst>
            <a:ext uri="{C572A759-6A51-4108-AA02-DFA0A04FC94B}">
              <ma14:wrappingTextBoxFlag xmlns:ma14="http://schemas.microsoft.com/office/mac/drawingml/2011/main" xmlns="" val="1"/>
            </a:ext>
          </a:extLst>
        </p:spPr>
        <p:style>
          <a:lnRef idx="2">
            <a:schemeClr val="dk1"/>
          </a:lnRef>
          <a:fillRef idx="1">
            <a:schemeClr val="lt1"/>
          </a:fillRef>
          <a:effectRef idx="0">
            <a:schemeClr val="dk1"/>
          </a:effectRef>
          <a:fontRef idx="minor">
            <a:schemeClr val="dk1"/>
          </a:fontRef>
        </p:style>
        <p:txBody>
          <a:bodyPr wrap="square" lIns="0" tIns="0" rIns="0" bIns="0">
            <a:spAutoFit/>
          </a:bodyPr>
          <a:lstStyle/>
          <a:p>
            <a:pPr lvl="0" algn="ctr" defTabSz="914400">
              <a:defRPr>
                <a:solidFill>
                  <a:srgbClr val="000000"/>
                </a:solidFill>
              </a:defRPr>
            </a:pPr>
            <a:r>
              <a:rPr lang="en-AU" sz="1100" i="1" dirty="0">
                <a:solidFill>
                  <a:schemeClr val="tx2"/>
                </a:solidFill>
                <a:latin typeface="+mj-ea"/>
                <a:ea typeface="+mj-ea"/>
                <a:cs typeface="Proxima Nova Regular"/>
                <a:sym typeface="Proxima Nova Regular"/>
              </a:rPr>
              <a:t>CEOS</a:t>
            </a:r>
            <a:r>
              <a:rPr lang="en-AU" sz="1100" i="1" baseline="0" dirty="0">
                <a:solidFill>
                  <a:schemeClr val="tx2"/>
                </a:solidFill>
                <a:latin typeface="+mj-ea"/>
                <a:ea typeface="+mj-ea"/>
                <a:cs typeface="Proxima Nova Regular"/>
                <a:sym typeface="Proxima Nova Regular"/>
              </a:rPr>
              <a:t> Plenary 20</a:t>
            </a:r>
            <a:r>
              <a:rPr lang="en-AU" sz="1100" i="1" dirty="0">
                <a:solidFill>
                  <a:schemeClr val="tx2"/>
                </a:solidFill>
                <a:latin typeface="+mj-ea"/>
                <a:ea typeface="+mj-ea"/>
                <a:cs typeface="Proxima Nova Regular"/>
                <a:sym typeface="Proxima Nova Regular"/>
              </a:rPr>
              <a:t>19, 14-16 October</a:t>
            </a:r>
            <a:endParaRPr sz="1100" i="1" dirty="0">
              <a:solidFill>
                <a:schemeClr val="tx2"/>
              </a:solidFill>
              <a:latin typeface="+mj-ea"/>
              <a:ea typeface="+mj-ea"/>
              <a:cs typeface="Proxima Nova Regular"/>
              <a:sym typeface="Proxima Nova Regular"/>
            </a:endParaRPr>
          </a:p>
        </p:txBody>
      </p:sp>
      <p:sp>
        <p:nvSpPr>
          <p:cNvPr id="9" name="Content Placeholder 3"/>
          <p:cNvSpPr>
            <a:spLocks noGrp="1"/>
          </p:cNvSpPr>
          <p:nvPr>
            <p:ph sz="quarter" idx="11" hasCustomPrompt="1"/>
          </p:nvPr>
        </p:nvSpPr>
        <p:spPr>
          <a:xfrm>
            <a:off x="2057400" y="304800"/>
            <a:ext cx="4953000" cy="533400"/>
          </a:xfrm>
          <a:prstGeom prst="rect">
            <a:avLst/>
          </a:prstGeom>
        </p:spPr>
        <p:txBody>
          <a:bodyPr/>
          <a:lstStyle>
            <a:lvl1pPr marL="0" indent="0">
              <a:buNone/>
              <a:defRPr>
                <a:solidFill>
                  <a:schemeClr val="bg1"/>
                </a:solidFill>
                <a:latin typeface="+mj-lt"/>
              </a:defRPr>
            </a:lvl1pPr>
          </a:lstStyle>
          <a:p>
            <a:pPr marL="342900" marR="0" lvl="0" indent="-342900" defTabSz="914400" eaLnBrk="1" fontAlgn="auto" latinLnBrk="0" hangingPunct="1">
              <a:lnSpc>
                <a:spcPct val="100000"/>
              </a:lnSpc>
              <a:spcBef>
                <a:spcPts val="500"/>
              </a:spcBef>
              <a:spcAft>
                <a:spcPts val="0"/>
              </a:spcAft>
              <a:buClrTx/>
              <a:buSzPct val="100000"/>
              <a:tabLst/>
              <a:defRPr/>
            </a:pPr>
            <a:r>
              <a:rPr lang="en-US" dirty="0"/>
              <a:t>Title TBA</a:t>
            </a: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990600"/>
          </a:xfrm>
          <a:prstGeom prst="rect">
            <a:avLst/>
          </a:prstGeom>
        </p:spPr>
        <p:txBody>
          <a:bodyPr/>
          <a:lstStyle/>
          <a:p>
            <a:r>
              <a:rPr kumimoji="0" lang="en-US"/>
              <a:t>Click to edit Master title style</a:t>
            </a:r>
          </a:p>
        </p:txBody>
      </p:sp>
      <p:sp>
        <p:nvSpPr>
          <p:cNvPr id="6" name="Slide Number Placeholder 5"/>
          <p:cNvSpPr>
            <a:spLocks noGrp="1"/>
          </p:cNvSpPr>
          <p:nvPr>
            <p:ph type="sldNum" sz="quarter" idx="12"/>
          </p:nvPr>
        </p:nvSpPr>
        <p:spPr>
          <a:xfrm>
            <a:off x="612648" y="6356350"/>
            <a:ext cx="502968" cy="365760"/>
          </a:xfrm>
          <a:prstGeom prst="rect">
            <a:avLst/>
          </a:prstGeom>
        </p:spPr>
        <p:txBody>
          <a:bodyPr/>
          <a:lstStyle>
            <a:lvl1pPr>
              <a:defRPr sz="1200">
                <a:solidFill>
                  <a:schemeClr val="tx2"/>
                </a:solidFill>
              </a:defRPr>
            </a:lvl1pPr>
          </a:lstStyle>
          <a:p>
            <a:fld id="{C8E38066-F069-41C9-B38D-47DB557F2632}" type="slidenum">
              <a:rPr lang="en-GB" smtClean="0"/>
              <a:pPr/>
              <a:t>‹#›</a:t>
            </a:fld>
            <a:endParaRPr lang="en-GB" dirty="0"/>
          </a:p>
        </p:txBody>
      </p:sp>
      <p:sp>
        <p:nvSpPr>
          <p:cNvPr id="8" name="Content Placeholder 7"/>
          <p:cNvSpPr>
            <a:spLocks noGrp="1"/>
          </p:cNvSpPr>
          <p:nvPr>
            <p:ph sz="quarter" idx="1"/>
          </p:nvPr>
        </p:nvSpPr>
        <p:spPr>
          <a:xfrm>
            <a:off x="457200" y="1219200"/>
            <a:ext cx="8229600" cy="4937760"/>
          </a:xfrm>
          <a:prstGeom prst="rect">
            <a:avLst/>
          </a:prstGeo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extLst>
      <p:ext uri="{BB962C8B-B14F-4D97-AF65-F5344CB8AC3E}">
        <p14:creationId xmlns:p14="http://schemas.microsoft.com/office/powerpoint/2010/main" val="79917793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jpe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5"/>
          <a:srcRect/>
          <a:stretch>
            <a:fillRect/>
          </a:stretch>
        </a:blipFill>
        <a:effectLst/>
      </p:bgPr>
    </p:bg>
    <p:spTree>
      <p:nvGrpSpPr>
        <p:cNvPr id="1" name=""/>
        <p:cNvGrpSpPr/>
        <p:nvPr/>
      </p:nvGrpSpPr>
      <p:grpSpPr>
        <a:xfrm>
          <a:off x="0" y="0"/>
          <a:ext cx="0" cy="0"/>
          <a:chOff x="0" y="0"/>
          <a:chExt cx="0" cy="0"/>
        </a:xfrm>
      </p:grpSpPr>
      <p:sp>
        <p:nvSpPr>
          <p:cNvPr id="2" name="Shape 2"/>
          <p:cNvSpPr>
            <a:spLocks noGrp="1"/>
          </p:cNvSpPr>
          <p:nvPr>
            <p:ph type="sldNum" sz="quarter" idx="2"/>
          </p:nvPr>
        </p:nvSpPr>
        <p:spPr>
          <a:xfrm>
            <a:off x="7239000" y="6546850"/>
            <a:ext cx="1905000" cy="256540"/>
          </a:xfrm>
          <a:prstGeom prst="rect">
            <a:avLst/>
          </a:prstGeom>
          <a:ln w="12700">
            <a:miter lim="400000"/>
          </a:ln>
        </p:spPr>
        <p:txBody>
          <a:bodyPr lIns="45719" rIns="45719">
            <a:spAutoFit/>
          </a:bodyPr>
          <a:lstStyle>
            <a:lvl1pPr algn="r">
              <a:spcBef>
                <a:spcPts val="600"/>
              </a:spcBef>
              <a:defRPr sz="1000">
                <a:latin typeface="Calibri"/>
                <a:ea typeface="Calibri"/>
                <a:cs typeface="Calibri"/>
                <a:sym typeface="Calibri"/>
              </a:defRPr>
            </a:lvl1pPr>
          </a:lstStyle>
          <a:p>
            <a:pPr lvl="0"/>
            <a:fld id="{86CB4B4D-7CA3-9044-876B-883B54F8677D}" type="slidenum">
              <a:rPr/>
              <a:t>‹#›</a:t>
            </a:fld>
            <a:endParaRPr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transition spd="med"/>
  <p:hf hdr="0" ftr="0" dt="0"/>
  <p:txStyles>
    <p:titleStyle>
      <a:lvl1pPr algn="r">
        <a:defRPr sz="3200">
          <a:solidFill>
            <a:srgbClr val="FFFFFF"/>
          </a:solidFill>
          <a:latin typeface="Arial Bold"/>
          <a:ea typeface="Arial Bold"/>
          <a:cs typeface="Arial Bold"/>
          <a:sym typeface="Arial Bold"/>
        </a:defRPr>
      </a:lvl1pPr>
      <a:lvl2pPr algn="r">
        <a:defRPr sz="3200">
          <a:solidFill>
            <a:srgbClr val="FFFFFF"/>
          </a:solidFill>
          <a:latin typeface="Arial Bold"/>
          <a:ea typeface="Arial Bold"/>
          <a:cs typeface="Arial Bold"/>
          <a:sym typeface="Arial Bold"/>
        </a:defRPr>
      </a:lvl2pPr>
      <a:lvl3pPr algn="r">
        <a:defRPr sz="3200">
          <a:solidFill>
            <a:srgbClr val="FFFFFF"/>
          </a:solidFill>
          <a:latin typeface="Arial Bold"/>
          <a:ea typeface="Arial Bold"/>
          <a:cs typeface="Arial Bold"/>
          <a:sym typeface="Arial Bold"/>
        </a:defRPr>
      </a:lvl3pPr>
      <a:lvl4pPr algn="r">
        <a:defRPr sz="3200">
          <a:solidFill>
            <a:srgbClr val="FFFFFF"/>
          </a:solidFill>
          <a:latin typeface="Arial Bold"/>
          <a:ea typeface="Arial Bold"/>
          <a:cs typeface="Arial Bold"/>
          <a:sym typeface="Arial Bold"/>
        </a:defRPr>
      </a:lvl4pPr>
      <a:lvl5pPr algn="r">
        <a:defRPr sz="3200">
          <a:solidFill>
            <a:srgbClr val="FFFFFF"/>
          </a:solidFill>
          <a:latin typeface="Arial Bold"/>
          <a:ea typeface="Arial Bold"/>
          <a:cs typeface="Arial Bold"/>
          <a:sym typeface="Arial Bold"/>
        </a:defRPr>
      </a:lvl5pPr>
      <a:lvl6pPr indent="457200" algn="r">
        <a:defRPr sz="3200">
          <a:solidFill>
            <a:srgbClr val="FFFFFF"/>
          </a:solidFill>
          <a:latin typeface="Arial Bold"/>
          <a:ea typeface="Arial Bold"/>
          <a:cs typeface="Arial Bold"/>
          <a:sym typeface="Arial Bold"/>
        </a:defRPr>
      </a:lvl6pPr>
      <a:lvl7pPr indent="914400" algn="r">
        <a:defRPr sz="3200">
          <a:solidFill>
            <a:srgbClr val="FFFFFF"/>
          </a:solidFill>
          <a:latin typeface="Arial Bold"/>
          <a:ea typeface="Arial Bold"/>
          <a:cs typeface="Arial Bold"/>
          <a:sym typeface="Arial Bold"/>
        </a:defRPr>
      </a:lvl7pPr>
      <a:lvl8pPr indent="1371600" algn="r">
        <a:defRPr sz="3200">
          <a:solidFill>
            <a:srgbClr val="FFFFFF"/>
          </a:solidFill>
          <a:latin typeface="Arial Bold"/>
          <a:ea typeface="Arial Bold"/>
          <a:cs typeface="Arial Bold"/>
          <a:sym typeface="Arial Bold"/>
        </a:defRPr>
      </a:lvl8pPr>
      <a:lvl9pPr indent="1828800" algn="r">
        <a:defRPr sz="3200">
          <a:solidFill>
            <a:srgbClr val="FFFFFF"/>
          </a:solidFill>
          <a:latin typeface="Arial Bold"/>
          <a:ea typeface="Arial Bold"/>
          <a:cs typeface="Arial Bold"/>
          <a:sym typeface="Arial Bold"/>
        </a:defRPr>
      </a:lvl9pPr>
    </p:titleStyle>
    <p:bodyStyle>
      <a:lvl1pPr marL="342900" indent="-342900">
        <a:spcBef>
          <a:spcPts val="500"/>
        </a:spcBef>
        <a:buSzPct val="100000"/>
        <a:buFont typeface="Arial"/>
        <a:buChar char="•"/>
        <a:defRPr sz="2400">
          <a:solidFill>
            <a:srgbClr val="002569"/>
          </a:solidFill>
          <a:latin typeface="Arial Bold"/>
          <a:ea typeface="Arial Bold"/>
          <a:cs typeface="Arial Bold"/>
          <a:sym typeface="Arial Bold"/>
        </a:defRPr>
      </a:lvl1pPr>
      <a:lvl2pPr marL="768927" indent="-311727">
        <a:spcBef>
          <a:spcPts val="500"/>
        </a:spcBef>
        <a:buSzPct val="100000"/>
        <a:buFont typeface="Arial"/>
        <a:buChar char="•"/>
        <a:defRPr sz="2400">
          <a:solidFill>
            <a:srgbClr val="002569"/>
          </a:solidFill>
          <a:latin typeface="Arial Bold"/>
          <a:ea typeface="Arial Bold"/>
          <a:cs typeface="Arial Bold"/>
          <a:sym typeface="Arial Bold"/>
        </a:defRPr>
      </a:lvl2pPr>
      <a:lvl3pPr marL="1188719" indent="-274319">
        <a:spcBef>
          <a:spcPts val="500"/>
        </a:spcBef>
        <a:buSzPct val="100000"/>
        <a:buFont typeface="Arial"/>
        <a:buChar char="o"/>
        <a:defRPr sz="2400">
          <a:solidFill>
            <a:srgbClr val="002569"/>
          </a:solidFill>
          <a:latin typeface="Arial Bold"/>
          <a:ea typeface="Arial Bold"/>
          <a:cs typeface="Arial Bold"/>
          <a:sym typeface="Arial Bold"/>
        </a:defRPr>
      </a:lvl3pPr>
      <a:lvl4pPr marL="1676400" indent="-304800">
        <a:spcBef>
          <a:spcPts val="500"/>
        </a:spcBef>
        <a:buSzPct val="100000"/>
        <a:buFont typeface="Arial"/>
        <a:buChar char="▪"/>
        <a:defRPr sz="2400">
          <a:solidFill>
            <a:srgbClr val="002569"/>
          </a:solidFill>
          <a:latin typeface="Arial Bold"/>
          <a:ea typeface="Arial Bold"/>
          <a:cs typeface="Arial Bold"/>
          <a:sym typeface="Arial Bold"/>
        </a:defRPr>
      </a:lvl4pPr>
      <a:lvl5pPr marL="2171700" indent="-342900">
        <a:spcBef>
          <a:spcPts val="500"/>
        </a:spcBef>
        <a:buSzPct val="100000"/>
        <a:buFont typeface="Arial"/>
        <a:buChar char="•"/>
        <a:defRPr sz="2400">
          <a:solidFill>
            <a:srgbClr val="002569"/>
          </a:solidFill>
          <a:latin typeface="Arial Bold"/>
          <a:ea typeface="Arial Bold"/>
          <a:cs typeface="Arial Bold"/>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p:bodyStyle>
    <p:otherStyle>
      <a:lvl1pPr algn="r" defTabSz="457200">
        <a:spcBef>
          <a:spcPts val="600"/>
        </a:spcBef>
        <a:defRPr sz="1000">
          <a:solidFill>
            <a:schemeClr val="tx1"/>
          </a:solidFill>
          <a:latin typeface="+mn-lt"/>
          <a:ea typeface="+mn-ea"/>
          <a:cs typeface="+mn-cs"/>
          <a:sym typeface="Calibri"/>
        </a:defRPr>
      </a:lvl1pPr>
      <a:lvl2pPr indent="457200" algn="r" defTabSz="457200">
        <a:spcBef>
          <a:spcPts val="600"/>
        </a:spcBef>
        <a:defRPr sz="1000">
          <a:solidFill>
            <a:schemeClr val="tx1"/>
          </a:solidFill>
          <a:latin typeface="+mn-lt"/>
          <a:ea typeface="+mn-ea"/>
          <a:cs typeface="+mn-cs"/>
          <a:sym typeface="Calibri"/>
        </a:defRPr>
      </a:lvl2pPr>
      <a:lvl3pPr indent="914400" algn="r" defTabSz="457200">
        <a:spcBef>
          <a:spcPts val="600"/>
        </a:spcBef>
        <a:defRPr sz="1000">
          <a:solidFill>
            <a:schemeClr val="tx1"/>
          </a:solidFill>
          <a:latin typeface="+mn-lt"/>
          <a:ea typeface="+mn-ea"/>
          <a:cs typeface="+mn-cs"/>
          <a:sym typeface="Calibri"/>
        </a:defRPr>
      </a:lvl3pPr>
      <a:lvl4pPr indent="1371600" algn="r" defTabSz="457200">
        <a:spcBef>
          <a:spcPts val="600"/>
        </a:spcBef>
        <a:defRPr sz="1000">
          <a:solidFill>
            <a:schemeClr val="tx1"/>
          </a:solidFill>
          <a:latin typeface="+mn-lt"/>
          <a:ea typeface="+mn-ea"/>
          <a:cs typeface="+mn-cs"/>
          <a:sym typeface="Calibri"/>
        </a:defRPr>
      </a:lvl4pPr>
      <a:lvl5pPr indent="1828800" algn="r" defTabSz="457200">
        <a:spcBef>
          <a:spcPts val="600"/>
        </a:spcBef>
        <a:defRPr sz="1000">
          <a:solidFill>
            <a:schemeClr val="tx1"/>
          </a:solidFill>
          <a:latin typeface="+mn-lt"/>
          <a:ea typeface="+mn-ea"/>
          <a:cs typeface="+mn-cs"/>
          <a:sym typeface="Calibri"/>
        </a:defRPr>
      </a:lvl5pPr>
      <a:lvl6pPr indent="2286000" algn="r" defTabSz="457200">
        <a:spcBef>
          <a:spcPts val="600"/>
        </a:spcBef>
        <a:defRPr sz="1000">
          <a:solidFill>
            <a:schemeClr val="tx1"/>
          </a:solidFill>
          <a:latin typeface="+mn-lt"/>
          <a:ea typeface="+mn-ea"/>
          <a:cs typeface="+mn-cs"/>
          <a:sym typeface="Calibri"/>
        </a:defRPr>
      </a:lvl6pPr>
      <a:lvl7pPr indent="2743200" algn="r" defTabSz="457200">
        <a:spcBef>
          <a:spcPts val="600"/>
        </a:spcBef>
        <a:defRPr sz="1000">
          <a:solidFill>
            <a:schemeClr val="tx1"/>
          </a:solidFill>
          <a:latin typeface="+mn-lt"/>
          <a:ea typeface="+mn-ea"/>
          <a:cs typeface="+mn-cs"/>
          <a:sym typeface="Calibri"/>
        </a:defRPr>
      </a:lvl7pPr>
      <a:lvl8pPr indent="3200400" algn="r" defTabSz="457200">
        <a:spcBef>
          <a:spcPts val="600"/>
        </a:spcBef>
        <a:defRPr sz="1000">
          <a:solidFill>
            <a:schemeClr val="tx1"/>
          </a:solidFill>
          <a:latin typeface="+mn-lt"/>
          <a:ea typeface="+mn-ea"/>
          <a:cs typeface="+mn-cs"/>
          <a:sym typeface="Calibri"/>
        </a:defRPr>
      </a:lvl8pPr>
      <a:lvl9pPr indent="3657600" algn="r" defTabSz="457200">
        <a:spcBef>
          <a:spcPts val="600"/>
        </a:spcBef>
        <a:defRPr sz="1000">
          <a:solidFill>
            <a:schemeClr val="tx1"/>
          </a:solidFill>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image" Target="../media/image9.tif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waterportal.ceos.org/"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16.gif"/><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doi.org/10.5067/doc/ceoswgcv/lpv/lst.001" TargetMode="External"/><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19.tif"/><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hyperlink" Target="https://viirsland.gsfc.nasa.gov/Campaigns.html" TargetMode="External"/><Relationship Id="rId5" Type="http://schemas.openxmlformats.org/officeDocument/2006/relationships/image" Target="../media/image21.png"/><Relationship Id="rId4" Type="http://schemas.openxmlformats.org/officeDocument/2006/relationships/image" Target="../media/image2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23.tiff"/><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4.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Layout" Target="../slideLayouts/slideLayout2.xml"/><Relationship Id="rId4" Type="http://schemas.openxmlformats.org/officeDocument/2006/relationships/image" Target="../media/image8.em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hape 10"/>
          <p:cNvSpPr>
            <a:spLocks noGrp="1"/>
          </p:cNvSpPr>
          <p:nvPr>
            <p:ph type="title" idx="4294967295"/>
          </p:nvPr>
        </p:nvSpPr>
        <p:spPr>
          <a:xfrm>
            <a:off x="622789" y="2514600"/>
            <a:ext cx="5746243" cy="993131"/>
          </a:xfrm>
          <a:prstGeom prst="rect">
            <a:avLst/>
          </a:prstGeom>
          <a:ln w="12700">
            <a:miter lim="400000"/>
          </a:ln>
          <a:extLst>
            <a:ext uri="{C572A759-6A51-4108-AA02-DFA0A04FC94B}">
              <ma14:wrappingTextBoxFlag xmlns:ma14="http://schemas.microsoft.com/office/mac/drawingml/2011/main" xmlns="" val="1"/>
            </a:ext>
          </a:extLst>
        </p:spPr>
        <p:txBody>
          <a:bodyPr lIns="0" tIns="0" rIns="0" bIns="0"/>
          <a:lstStyle>
            <a:lvl1pPr algn="l">
              <a:defRPr sz="4200" b="1">
                <a:latin typeface="Droid Serif"/>
                <a:ea typeface="Droid Serif"/>
                <a:cs typeface="Droid Serif"/>
                <a:sym typeface="Droid Serif"/>
              </a:defRPr>
            </a:lvl1pPr>
          </a:lstStyle>
          <a:p>
            <a:pPr lvl="0">
              <a:defRPr sz="1800" b="0">
                <a:solidFill>
                  <a:srgbClr val="000000"/>
                </a:solidFill>
              </a:defRPr>
            </a:pPr>
            <a:r>
              <a:rPr lang="en-US" sz="4200" b="1" dirty="0">
                <a:solidFill>
                  <a:srgbClr val="FFFFFF"/>
                </a:solidFill>
                <a:latin typeface="+mj-lt"/>
              </a:rPr>
              <a:t>CEOS Carbon Strategy</a:t>
            </a:r>
            <a:endParaRPr sz="4200" b="1" dirty="0">
              <a:solidFill>
                <a:srgbClr val="FFFFFF"/>
              </a:solidFill>
              <a:latin typeface="+mj-lt"/>
            </a:endParaRPr>
          </a:p>
        </p:txBody>
      </p:sp>
      <p:sp>
        <p:nvSpPr>
          <p:cNvPr id="11" name="Shape 11"/>
          <p:cNvSpPr/>
          <p:nvPr/>
        </p:nvSpPr>
        <p:spPr>
          <a:xfrm>
            <a:off x="622789" y="3759200"/>
            <a:ext cx="4810858" cy="2541589"/>
          </a:xfrm>
          <a:prstGeom prst="rect">
            <a:avLst/>
          </a:prstGeom>
          <a:ln w="12700">
            <a:miter lim="400000"/>
          </a:ln>
          <a:extLst>
            <a:ext uri="{C572A759-6A51-4108-AA02-DFA0A04FC94B}">
              <ma14:wrappingTextBoxFlag xmlns:ma14="http://schemas.microsoft.com/office/mac/drawingml/2011/main" xmlns="" val="1"/>
            </a:ext>
          </a:extLst>
        </p:spPr>
        <p:txBody>
          <a:bodyPr lIns="0" tIns="0" rIns="0" bIns="0"/>
          <a:lstStyle/>
          <a:p>
            <a:pPr lvl="0" defTabSz="914400">
              <a:lnSpc>
                <a:spcPct val="150000"/>
              </a:lnSpc>
              <a:defRPr>
                <a:solidFill>
                  <a:srgbClr val="000000"/>
                </a:solidFill>
              </a:defRPr>
            </a:pPr>
            <a:r>
              <a:rPr lang="en-US" dirty="0">
                <a:solidFill>
                  <a:schemeClr val="bg1"/>
                </a:solidFill>
                <a:latin typeface="+mj-lt"/>
                <a:ea typeface="Arial Bold"/>
                <a:cs typeface="Arial Bold"/>
                <a:sym typeface="Arial Bold"/>
              </a:rPr>
              <a:t>Mark Dowell</a:t>
            </a:r>
          </a:p>
          <a:p>
            <a:pPr lvl="0" defTabSz="914400">
              <a:lnSpc>
                <a:spcPct val="150000"/>
              </a:lnSpc>
              <a:defRPr>
                <a:solidFill>
                  <a:srgbClr val="000000"/>
                </a:solidFill>
              </a:defRPr>
            </a:pPr>
            <a:r>
              <a:rPr lang="en-US" dirty="0">
                <a:solidFill>
                  <a:schemeClr val="bg1"/>
                </a:solidFill>
                <a:latin typeface="+mj-lt"/>
                <a:ea typeface="Arial Bold"/>
                <a:cs typeface="Arial Bold"/>
                <a:sym typeface="Arial Bold"/>
              </a:rPr>
              <a:t>European Commission</a:t>
            </a:r>
            <a:endParaRPr dirty="0">
              <a:solidFill>
                <a:schemeClr val="bg1"/>
              </a:solidFill>
              <a:latin typeface="+mj-lt"/>
              <a:ea typeface="Arial Bold"/>
              <a:cs typeface="Arial Bold"/>
              <a:sym typeface="Arial Bold"/>
            </a:endParaRPr>
          </a:p>
          <a:p>
            <a:pPr lvl="0" defTabSz="914400">
              <a:lnSpc>
                <a:spcPct val="150000"/>
              </a:lnSpc>
              <a:defRPr>
                <a:solidFill>
                  <a:srgbClr val="000000"/>
                </a:solidFill>
              </a:defRPr>
            </a:pPr>
            <a:r>
              <a:rPr lang="en-AU" dirty="0">
                <a:solidFill>
                  <a:schemeClr val="bg1"/>
                </a:solidFill>
                <a:latin typeface="+mj-lt"/>
                <a:ea typeface="Arial Bold"/>
                <a:cs typeface="Arial Bold"/>
                <a:sym typeface="Arial Bold"/>
              </a:rPr>
              <a:t>CEOS Plenary 2019</a:t>
            </a:r>
          </a:p>
          <a:p>
            <a:pPr lvl="0" defTabSz="914400">
              <a:lnSpc>
                <a:spcPct val="150000"/>
              </a:lnSpc>
              <a:defRPr>
                <a:solidFill>
                  <a:srgbClr val="000000"/>
                </a:solidFill>
              </a:defRPr>
            </a:pPr>
            <a:r>
              <a:rPr dirty="0">
                <a:solidFill>
                  <a:schemeClr val="bg1"/>
                </a:solidFill>
                <a:latin typeface="+mj-lt"/>
                <a:ea typeface="Arial Bold"/>
                <a:cs typeface="Arial Bold"/>
                <a:sym typeface="Arial Bold"/>
              </a:rPr>
              <a:t>Agenda Item #</a:t>
            </a:r>
            <a:r>
              <a:rPr lang="en-US" dirty="0">
                <a:solidFill>
                  <a:schemeClr val="bg1"/>
                </a:solidFill>
                <a:latin typeface="+mj-lt"/>
                <a:ea typeface="Arial Bold"/>
                <a:cs typeface="Arial Bold"/>
                <a:sym typeface="Arial Bold"/>
              </a:rPr>
              <a:t> 2.3</a:t>
            </a:r>
            <a:endParaRPr dirty="0">
              <a:solidFill>
                <a:schemeClr val="bg1"/>
              </a:solidFill>
              <a:latin typeface="+mj-lt"/>
              <a:ea typeface="Arial Bold"/>
              <a:cs typeface="Arial Bold"/>
              <a:sym typeface="Arial Bold"/>
            </a:endParaRPr>
          </a:p>
          <a:p>
            <a:pPr lvl="0" defTabSz="914400">
              <a:lnSpc>
                <a:spcPct val="150000"/>
              </a:lnSpc>
              <a:defRPr>
                <a:solidFill>
                  <a:srgbClr val="000000"/>
                </a:solidFill>
              </a:defRPr>
            </a:pPr>
            <a:r>
              <a:rPr lang="en-AU" dirty="0">
                <a:solidFill>
                  <a:schemeClr val="bg1"/>
                </a:solidFill>
              </a:rPr>
              <a:t>Ha Noi, Viet Nam</a:t>
            </a:r>
            <a:endParaRPr dirty="0">
              <a:solidFill>
                <a:schemeClr val="bg1"/>
              </a:solidFill>
              <a:latin typeface="+mj-lt"/>
              <a:ea typeface="Arial Bold"/>
              <a:cs typeface="Arial Bold"/>
              <a:sym typeface="Arial Bold"/>
            </a:endParaRPr>
          </a:p>
          <a:p>
            <a:pPr lvl="0" defTabSz="914400">
              <a:lnSpc>
                <a:spcPct val="150000"/>
              </a:lnSpc>
              <a:defRPr>
                <a:solidFill>
                  <a:srgbClr val="000000"/>
                </a:solidFill>
              </a:defRPr>
            </a:pPr>
            <a:r>
              <a:rPr lang="en-AU" dirty="0">
                <a:solidFill>
                  <a:schemeClr val="bg1"/>
                </a:solidFill>
                <a:latin typeface="+mj-lt"/>
                <a:ea typeface="Arial Bold"/>
                <a:cs typeface="Arial Bold"/>
                <a:sym typeface="Arial Bold"/>
              </a:rPr>
              <a:t>14 – 16 October 2019</a:t>
            </a:r>
            <a:endParaRPr dirty="0">
              <a:solidFill>
                <a:schemeClr val="bg1"/>
              </a:solidFill>
              <a:latin typeface="+mj-lt"/>
              <a:ea typeface="Arial Bold"/>
              <a:cs typeface="Arial Bold"/>
              <a:sym typeface="Arial Bold"/>
            </a:endParaRPr>
          </a:p>
        </p:txBody>
      </p:sp>
      <p:pic>
        <p:nvPicPr>
          <p:cNvPr id="12" name="ceos_logo.png"/>
          <p:cNvPicPr/>
          <p:nvPr/>
        </p:nvPicPr>
        <p:blipFill>
          <a:blip r:embed="rId2"/>
          <a:stretch>
            <a:fillRect/>
          </a:stretch>
        </p:blipFill>
        <p:spPr>
          <a:xfrm>
            <a:off x="622789" y="1217405"/>
            <a:ext cx="2507906" cy="993132"/>
          </a:xfrm>
          <a:prstGeom prst="rect">
            <a:avLst/>
          </a:prstGeom>
          <a:ln w="12700">
            <a:miter lim="400000"/>
          </a:ln>
        </p:spPr>
      </p:pic>
      <p:sp>
        <p:nvSpPr>
          <p:cNvPr id="5" name="Shape 10"/>
          <p:cNvSpPr txBox="1">
            <a:spLocks/>
          </p:cNvSpPr>
          <p:nvPr/>
        </p:nvSpPr>
        <p:spPr>
          <a:xfrm>
            <a:off x="622789" y="2246634"/>
            <a:ext cx="2806211" cy="210183"/>
          </a:xfrm>
          <a:prstGeom prst="rect">
            <a:avLst/>
          </a:prstGeom>
          <a:ln w="12700">
            <a:miter lim="400000"/>
          </a:ln>
          <a:extLst>
            <a:ext uri="{C572A759-6A51-4108-AA02-DFA0A04FC94B}">
              <ma14:wrappingTextBoxFlag xmlns:ma14="http://schemas.microsoft.com/office/mac/drawingml/2011/main" xmlns="" val="1"/>
            </a:ext>
          </a:extLst>
        </p:spPr>
        <p:txBody>
          <a:bodyPr lIns="0" tIns="0" rIns="0" bIns="0"/>
          <a:lstStyle>
            <a:lvl1pPr algn="l">
              <a:defRPr sz="4200" b="1">
                <a:solidFill>
                  <a:srgbClr val="FFFFFF"/>
                </a:solidFill>
                <a:latin typeface="Droid Serif"/>
                <a:ea typeface="Droid Serif"/>
                <a:cs typeface="Droid Serif"/>
                <a:sym typeface="Droid Serif"/>
              </a:defRPr>
            </a:lvl1pPr>
            <a:lvl2pPr algn="r">
              <a:defRPr sz="3200">
                <a:solidFill>
                  <a:srgbClr val="FFFFFF"/>
                </a:solidFill>
                <a:latin typeface="Arial Bold"/>
                <a:ea typeface="Arial Bold"/>
                <a:cs typeface="Arial Bold"/>
                <a:sym typeface="Arial Bold"/>
              </a:defRPr>
            </a:lvl2pPr>
            <a:lvl3pPr algn="r">
              <a:defRPr sz="3200">
                <a:solidFill>
                  <a:srgbClr val="FFFFFF"/>
                </a:solidFill>
                <a:latin typeface="Arial Bold"/>
                <a:ea typeface="Arial Bold"/>
                <a:cs typeface="Arial Bold"/>
                <a:sym typeface="Arial Bold"/>
              </a:defRPr>
            </a:lvl3pPr>
            <a:lvl4pPr algn="r">
              <a:defRPr sz="3200">
                <a:solidFill>
                  <a:srgbClr val="FFFFFF"/>
                </a:solidFill>
                <a:latin typeface="Arial Bold"/>
                <a:ea typeface="Arial Bold"/>
                <a:cs typeface="Arial Bold"/>
                <a:sym typeface="Arial Bold"/>
              </a:defRPr>
            </a:lvl4pPr>
            <a:lvl5pPr algn="r">
              <a:defRPr sz="3200">
                <a:solidFill>
                  <a:srgbClr val="FFFFFF"/>
                </a:solidFill>
                <a:latin typeface="Arial Bold"/>
                <a:ea typeface="Arial Bold"/>
                <a:cs typeface="Arial Bold"/>
                <a:sym typeface="Arial Bold"/>
              </a:defRPr>
            </a:lvl5pPr>
            <a:lvl6pPr indent="457200" algn="r">
              <a:defRPr sz="3200">
                <a:solidFill>
                  <a:srgbClr val="FFFFFF"/>
                </a:solidFill>
                <a:latin typeface="Arial Bold"/>
                <a:ea typeface="Arial Bold"/>
                <a:cs typeface="Arial Bold"/>
                <a:sym typeface="Arial Bold"/>
              </a:defRPr>
            </a:lvl6pPr>
            <a:lvl7pPr indent="914400" algn="r">
              <a:defRPr sz="3200">
                <a:solidFill>
                  <a:srgbClr val="FFFFFF"/>
                </a:solidFill>
                <a:latin typeface="Arial Bold"/>
                <a:ea typeface="Arial Bold"/>
                <a:cs typeface="Arial Bold"/>
                <a:sym typeface="Arial Bold"/>
              </a:defRPr>
            </a:lvl7pPr>
            <a:lvl8pPr indent="1371600" algn="r">
              <a:defRPr sz="3200">
                <a:solidFill>
                  <a:srgbClr val="FFFFFF"/>
                </a:solidFill>
                <a:latin typeface="Arial Bold"/>
                <a:ea typeface="Arial Bold"/>
                <a:cs typeface="Arial Bold"/>
                <a:sym typeface="Arial Bold"/>
              </a:defRPr>
            </a:lvl8pPr>
            <a:lvl9pPr indent="1828800" algn="r">
              <a:defRPr sz="3200">
                <a:solidFill>
                  <a:srgbClr val="FFFFFF"/>
                </a:solidFill>
                <a:latin typeface="Arial Bold"/>
                <a:ea typeface="Arial Bold"/>
                <a:cs typeface="Arial Bold"/>
                <a:sym typeface="Arial Bold"/>
              </a:defRPr>
            </a:lvl9pPr>
          </a:lstStyle>
          <a:p>
            <a:pPr defTabSz="914400">
              <a:defRPr sz="1800" b="0">
                <a:solidFill>
                  <a:srgbClr val="000000"/>
                </a:solidFill>
              </a:defRPr>
            </a:pPr>
            <a:r>
              <a:rPr lang="en-US" sz="1050" dirty="0">
                <a:solidFill>
                  <a:schemeClr val="bg1">
                    <a:lumMod val="20000"/>
                    <a:lumOff val="80000"/>
                  </a:schemeClr>
                </a:solidFill>
                <a:latin typeface="+mj-lt"/>
              </a:rPr>
              <a:t>Committee on Earth Observation Satellites</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A19DF88-C678-7943-BE69-7C611705DD6F}"/>
              </a:ext>
            </a:extLst>
          </p:cNvPr>
          <p:cNvSpPr>
            <a:spLocks noGrp="1"/>
          </p:cNvSpPr>
          <p:nvPr>
            <p:ph type="sldNum" sz="quarter" idx="2"/>
          </p:nvPr>
        </p:nvSpPr>
        <p:spPr/>
        <p:txBody>
          <a:bodyPr/>
          <a:lstStyle/>
          <a:p>
            <a:pPr defTabSz="914400"/>
            <a:fld id="{86CB4B4D-7CA3-9044-876B-883B54F8677D}" type="slidenum">
              <a:rPr lang="uk-UA" smtClean="0"/>
              <a:pPr defTabSz="914400"/>
              <a:t>10</a:t>
            </a:fld>
            <a:endParaRPr lang="uk-UA" dirty="0"/>
          </a:p>
        </p:txBody>
      </p:sp>
      <p:sp>
        <p:nvSpPr>
          <p:cNvPr id="3" name="Content Placeholder 2">
            <a:extLst>
              <a:ext uri="{FF2B5EF4-FFF2-40B4-BE49-F238E27FC236}">
                <a16:creationId xmlns:a16="http://schemas.microsoft.com/office/drawing/2014/main" id="{C18E082D-C3CD-544F-B674-794897E1014D}"/>
              </a:ext>
            </a:extLst>
          </p:cNvPr>
          <p:cNvSpPr>
            <a:spLocks noGrp="1"/>
          </p:cNvSpPr>
          <p:nvPr>
            <p:ph sz="quarter" idx="10"/>
          </p:nvPr>
        </p:nvSpPr>
        <p:spPr/>
        <p:txBody>
          <a:bodyPr/>
          <a:lstStyle/>
          <a:p>
            <a:r>
              <a:rPr lang="en-US" dirty="0"/>
              <a:t>May build of the activities so far</a:t>
            </a:r>
          </a:p>
          <a:p>
            <a:r>
              <a:rPr lang="en-US" dirty="0"/>
              <a:t>Or, address new areas of the Strategy, </a:t>
            </a:r>
          </a:p>
          <a:p>
            <a:r>
              <a:rPr lang="en-US" dirty="0"/>
              <a:t>There may be areas where work in one area has identified gaps in others (e.g. the insights on the need for targeted efforts on the natural carbon stock and fluxes resulting from the work of the GHG trends and dynamic undertaken through AC-VC). </a:t>
            </a:r>
          </a:p>
          <a:p>
            <a:r>
              <a:rPr lang="en-US" dirty="0"/>
              <a:t>In particular we should try to identify activities from CEOS entities with carbon-relevant competences who did not submit suggestions in the previous phase (e.g. OCR-VC and SST-VC, </a:t>
            </a:r>
            <a:r>
              <a:rPr lang="en-US" dirty="0" err="1"/>
              <a:t>WGCapD</a:t>
            </a:r>
            <a:r>
              <a:rPr lang="en-US" dirty="0"/>
              <a:t>). </a:t>
            </a:r>
          </a:p>
          <a:p>
            <a:pPr marL="0" indent="0">
              <a:buNone/>
            </a:pPr>
            <a:endParaRPr lang="en-US" dirty="0"/>
          </a:p>
          <a:p>
            <a:pPr marL="0" indent="0">
              <a:buNone/>
            </a:pPr>
            <a:r>
              <a:rPr lang="en-US" dirty="0"/>
              <a:t>Following our discussions, at the SIT-TW new proposed activities by the 33rd CEOS Plenary to be included in the CEOS 2020 Workplan, under the CARB section.</a:t>
            </a:r>
            <a:endParaRPr lang="it-IT" dirty="0"/>
          </a:p>
          <a:p>
            <a:endParaRPr lang="en-GB" dirty="0"/>
          </a:p>
        </p:txBody>
      </p:sp>
      <p:sp>
        <p:nvSpPr>
          <p:cNvPr id="4" name="Content Placeholder 3">
            <a:extLst>
              <a:ext uri="{FF2B5EF4-FFF2-40B4-BE49-F238E27FC236}">
                <a16:creationId xmlns:a16="http://schemas.microsoft.com/office/drawing/2014/main" id="{F0772B8B-7D83-C547-B668-A3AD8531BFDB}"/>
              </a:ext>
            </a:extLst>
          </p:cNvPr>
          <p:cNvSpPr>
            <a:spLocks noGrp="1"/>
          </p:cNvSpPr>
          <p:nvPr>
            <p:ph sz="quarter" idx="11"/>
          </p:nvPr>
        </p:nvSpPr>
        <p:spPr/>
        <p:txBody>
          <a:bodyPr/>
          <a:lstStyle/>
          <a:p>
            <a:r>
              <a:rPr lang="en-GB" dirty="0"/>
              <a:t>What new Activities</a:t>
            </a:r>
          </a:p>
        </p:txBody>
      </p:sp>
    </p:spTree>
    <p:extLst>
      <p:ext uri="{BB962C8B-B14F-4D97-AF65-F5344CB8AC3E}">
        <p14:creationId xmlns:p14="http://schemas.microsoft.com/office/powerpoint/2010/main" val="2632596217"/>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944178C-F9F0-B845-A47C-28970DFF38D7}"/>
              </a:ext>
            </a:extLst>
          </p:cNvPr>
          <p:cNvSpPr>
            <a:spLocks noGrp="1"/>
          </p:cNvSpPr>
          <p:nvPr>
            <p:ph type="sldNum" sz="quarter" idx="2"/>
          </p:nvPr>
        </p:nvSpPr>
        <p:spPr/>
        <p:txBody>
          <a:bodyPr/>
          <a:lstStyle/>
          <a:p>
            <a:pPr defTabSz="914400"/>
            <a:fld id="{86CB4B4D-7CA3-9044-876B-883B54F8677D}" type="slidenum">
              <a:rPr lang="uk-UA" smtClean="0"/>
              <a:pPr defTabSz="914400"/>
              <a:t>11</a:t>
            </a:fld>
            <a:endParaRPr lang="uk-UA" dirty="0"/>
          </a:p>
        </p:txBody>
      </p:sp>
      <p:sp>
        <p:nvSpPr>
          <p:cNvPr id="3" name="Content Placeholder 2">
            <a:extLst>
              <a:ext uri="{FF2B5EF4-FFF2-40B4-BE49-F238E27FC236}">
                <a16:creationId xmlns:a16="http://schemas.microsoft.com/office/drawing/2014/main" id="{5E59B55D-BC4B-8E4D-AEB8-13B76D04C3FA}"/>
              </a:ext>
            </a:extLst>
          </p:cNvPr>
          <p:cNvSpPr>
            <a:spLocks noGrp="1"/>
          </p:cNvSpPr>
          <p:nvPr>
            <p:ph sz="quarter" idx="10"/>
          </p:nvPr>
        </p:nvSpPr>
        <p:spPr>
          <a:xfrm>
            <a:off x="76200" y="1447800"/>
            <a:ext cx="8991600" cy="4724400"/>
          </a:xfrm>
        </p:spPr>
        <p:txBody>
          <a:bodyPr/>
          <a:lstStyle/>
          <a:p>
            <a:r>
              <a:rPr lang="en-GB" sz="1800" b="1" dirty="0" err="1"/>
              <a:t>WGClimate</a:t>
            </a:r>
            <a:r>
              <a:rPr lang="en-GB" sz="1800" dirty="0"/>
              <a:t>: there are additional Actions in the GCOS IP (GCOS-200) which are relevant to Carbon and GHG, assess how to address them.</a:t>
            </a:r>
          </a:p>
          <a:p>
            <a:r>
              <a:rPr lang="en-GB" sz="1800" b="1" dirty="0"/>
              <a:t>AC-VC and WGCV</a:t>
            </a:r>
            <a:r>
              <a:rPr lang="en-GB" sz="1800" dirty="0"/>
              <a:t>: addressing follow-on Actions  for Carbon Strategy resulting from GHG Monitoring Roadmap</a:t>
            </a:r>
          </a:p>
          <a:p>
            <a:r>
              <a:rPr lang="en-GB" sz="1800" b="1" dirty="0"/>
              <a:t>LSI-VC/GFOI/GEOGLAM</a:t>
            </a:r>
            <a:r>
              <a:rPr lang="en-GB" sz="1800" dirty="0"/>
              <a:t>: Assess what Action can be proposed to enhanced land-surface variables in support of the AFOLU carbon aspects in support of UNFCCC. For LSI-VC specifically also LST product specification, phenology.</a:t>
            </a:r>
          </a:p>
          <a:p>
            <a:r>
              <a:rPr lang="en-GB" sz="1800" b="1" dirty="0"/>
              <a:t>WGCV</a:t>
            </a:r>
            <a:r>
              <a:rPr lang="en-GB" sz="1800" dirty="0"/>
              <a:t>: Implementation of Biomass Protocol and establish dedicated Supersites, testing and refining protocol, BRIX-2 Biomass </a:t>
            </a:r>
            <a:r>
              <a:rPr lang="en-GB" sz="1800" dirty="0" err="1"/>
              <a:t>Intercomparison</a:t>
            </a:r>
            <a:r>
              <a:rPr lang="en-GB" sz="1800" dirty="0"/>
              <a:t> exercise …</a:t>
            </a:r>
          </a:p>
          <a:p>
            <a:r>
              <a:rPr lang="en-GB" sz="1800" b="1" dirty="0"/>
              <a:t>OCR-VC</a:t>
            </a:r>
            <a:r>
              <a:rPr lang="en-GB" sz="1800" dirty="0"/>
              <a:t>: preparing a special journal issue on Carbon, and establishing a working group through the IOCCG that will define priority Actions.</a:t>
            </a:r>
          </a:p>
          <a:p>
            <a:r>
              <a:rPr lang="en-GB" sz="1800" b="1" dirty="0"/>
              <a:t>General</a:t>
            </a:r>
            <a:r>
              <a:rPr lang="en-GB" sz="1800" dirty="0"/>
              <a:t>: the increase in capability of Atmospheric GHG measurement and products over the last few years has underlined the need to establish compatible and consistent products representing the natural carbon cycle from the land and ocean biosphere and multiple scales. Ultimately we could envisage an ambitious effort (</a:t>
            </a:r>
            <a:r>
              <a:rPr lang="en-GB" sz="1800" i="1" dirty="0"/>
              <a:t>a la </a:t>
            </a:r>
            <a:r>
              <a:rPr lang="en-GB" sz="1800" dirty="0"/>
              <a:t>IMBIE) to look at closure of the the global carbon cycle including cross-domain involvement and many satellite derived variables (&amp; ECVs).  </a:t>
            </a:r>
          </a:p>
        </p:txBody>
      </p:sp>
      <p:sp>
        <p:nvSpPr>
          <p:cNvPr id="4" name="Content Placeholder 3">
            <a:extLst>
              <a:ext uri="{FF2B5EF4-FFF2-40B4-BE49-F238E27FC236}">
                <a16:creationId xmlns:a16="http://schemas.microsoft.com/office/drawing/2014/main" id="{3062E3DE-FB36-9A4A-A1BB-C66805F4FE23}"/>
              </a:ext>
            </a:extLst>
          </p:cNvPr>
          <p:cNvSpPr>
            <a:spLocks noGrp="1"/>
          </p:cNvSpPr>
          <p:nvPr>
            <p:ph sz="quarter" idx="11"/>
          </p:nvPr>
        </p:nvSpPr>
        <p:spPr/>
        <p:txBody>
          <a:bodyPr/>
          <a:lstStyle/>
          <a:p>
            <a:r>
              <a:rPr lang="en-GB" dirty="0"/>
              <a:t>Initial Points from Discussions</a:t>
            </a:r>
          </a:p>
        </p:txBody>
      </p:sp>
    </p:spTree>
    <p:extLst>
      <p:ext uri="{BB962C8B-B14F-4D97-AF65-F5344CB8AC3E}">
        <p14:creationId xmlns:p14="http://schemas.microsoft.com/office/powerpoint/2010/main" val="2718036643"/>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1C6576-2064-7949-879A-54C2D35509E3}"/>
              </a:ext>
            </a:extLst>
          </p:cNvPr>
          <p:cNvSpPr>
            <a:spLocks noGrp="1"/>
          </p:cNvSpPr>
          <p:nvPr>
            <p:ph type="sldNum" sz="quarter" idx="2"/>
          </p:nvPr>
        </p:nvSpPr>
        <p:spPr/>
        <p:txBody>
          <a:bodyPr/>
          <a:lstStyle/>
          <a:p>
            <a:pPr defTabSz="914400"/>
            <a:fld id="{86CB4B4D-7CA3-9044-876B-883B54F8677D}" type="slidenum">
              <a:rPr lang="uk-UA" smtClean="0"/>
              <a:pPr defTabSz="914400"/>
              <a:t>12</a:t>
            </a:fld>
            <a:endParaRPr lang="uk-UA" dirty="0"/>
          </a:p>
        </p:txBody>
      </p:sp>
      <p:sp>
        <p:nvSpPr>
          <p:cNvPr id="3" name="Content Placeholder 2">
            <a:extLst>
              <a:ext uri="{FF2B5EF4-FFF2-40B4-BE49-F238E27FC236}">
                <a16:creationId xmlns:a16="http://schemas.microsoft.com/office/drawing/2014/main" id="{2C1AF389-B134-B548-9DE5-16D0C75239DB}"/>
              </a:ext>
            </a:extLst>
          </p:cNvPr>
          <p:cNvSpPr>
            <a:spLocks noGrp="1"/>
          </p:cNvSpPr>
          <p:nvPr>
            <p:ph sz="quarter" idx="10"/>
          </p:nvPr>
        </p:nvSpPr>
        <p:spPr>
          <a:xfrm>
            <a:off x="381000" y="1295400"/>
            <a:ext cx="8534400" cy="4724400"/>
          </a:xfrm>
        </p:spPr>
        <p:txBody>
          <a:bodyPr/>
          <a:lstStyle/>
          <a:p>
            <a:r>
              <a:rPr lang="en-GB" dirty="0"/>
              <a:t>CEOS (&amp; CGMS) has been very effective over last 8 years in establishing a </a:t>
            </a:r>
            <a:r>
              <a:rPr lang="en-GB" b="1" u="sng" dirty="0"/>
              <a:t>positive and proactive dialogue</a:t>
            </a:r>
            <a:r>
              <a:rPr lang="en-GB" dirty="0"/>
              <a:t> with UNFCCC/SBSTA</a:t>
            </a:r>
          </a:p>
          <a:p>
            <a:r>
              <a:rPr lang="en-GB" dirty="0"/>
              <a:t>This is in large part due to the to the </a:t>
            </a:r>
            <a:r>
              <a:rPr lang="en-GB" b="1" u="sng" dirty="0"/>
              <a:t>symbiotic relationship we have established with the Global Climate Observing System </a:t>
            </a:r>
            <a:r>
              <a:rPr lang="en-GB" dirty="0"/>
              <a:t>(GCOS) and the Climate Monitoring Architecture which has been our guiding framework</a:t>
            </a:r>
          </a:p>
          <a:p>
            <a:r>
              <a:rPr lang="en-GB" dirty="0"/>
              <a:t>The creation of </a:t>
            </a:r>
            <a:r>
              <a:rPr lang="en-GB" b="1" u="sng" dirty="0"/>
              <a:t>the Joint </a:t>
            </a:r>
            <a:r>
              <a:rPr lang="en-GB" b="1" u="sng" dirty="0" err="1"/>
              <a:t>WGClimate</a:t>
            </a:r>
            <a:r>
              <a:rPr lang="en-GB" b="1" u="sng" dirty="0"/>
              <a:t> established an unambiguous entry point </a:t>
            </a:r>
            <a:r>
              <a:rPr lang="en-GB" dirty="0"/>
              <a:t>for the discussion between SBSTA and the the Space Agencies</a:t>
            </a:r>
          </a:p>
          <a:p>
            <a:r>
              <a:rPr lang="en-GB" dirty="0"/>
              <a:t>This </a:t>
            </a:r>
            <a:r>
              <a:rPr lang="en-GB" b="1" u="sng" dirty="0"/>
              <a:t>engagement</a:t>
            </a:r>
            <a:r>
              <a:rPr lang="en-GB" dirty="0"/>
              <a:t>, through the SBSTA Research and Systematic Observation (RSO) subgroup has largely, to date, </a:t>
            </a:r>
            <a:r>
              <a:rPr lang="en-GB" b="1" u="sng" dirty="0"/>
              <a:t>focused on our support on Climate Data Records for GCOS ECVs</a:t>
            </a:r>
          </a:p>
          <a:p>
            <a:r>
              <a:rPr lang="en-GB" dirty="0"/>
              <a:t>But in recent years our </a:t>
            </a:r>
            <a:r>
              <a:rPr lang="en-GB" b="1" u="sng" dirty="0"/>
              <a:t>support has been visibly expanding</a:t>
            </a:r>
            <a:r>
              <a:rPr lang="en-GB" dirty="0"/>
              <a:t>: CEOS Carbon Strategy, GHG monitoring, CEOS GFOI support and evolution to biomass, other AFOLU, Climate Services and support to Climate Adaptation etc. so…</a:t>
            </a:r>
          </a:p>
        </p:txBody>
      </p:sp>
      <p:sp>
        <p:nvSpPr>
          <p:cNvPr id="4" name="Content Placeholder 3">
            <a:extLst>
              <a:ext uri="{FF2B5EF4-FFF2-40B4-BE49-F238E27FC236}">
                <a16:creationId xmlns:a16="http://schemas.microsoft.com/office/drawing/2014/main" id="{8D169912-B496-6A4A-AA0B-90AA89310E58}"/>
              </a:ext>
            </a:extLst>
          </p:cNvPr>
          <p:cNvSpPr>
            <a:spLocks noGrp="1"/>
          </p:cNvSpPr>
          <p:nvPr>
            <p:ph sz="quarter" idx="11"/>
          </p:nvPr>
        </p:nvSpPr>
        <p:spPr/>
        <p:txBody>
          <a:bodyPr/>
          <a:lstStyle/>
          <a:p>
            <a:r>
              <a:rPr lang="en-GB" dirty="0"/>
              <a:t>Broadening and Consolidating UNFCCC engagement</a:t>
            </a:r>
          </a:p>
        </p:txBody>
      </p:sp>
    </p:spTree>
    <p:extLst>
      <p:ext uri="{BB962C8B-B14F-4D97-AF65-F5344CB8AC3E}">
        <p14:creationId xmlns:p14="http://schemas.microsoft.com/office/powerpoint/2010/main" val="168717519"/>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1C6576-2064-7949-879A-54C2D35509E3}"/>
              </a:ext>
            </a:extLst>
          </p:cNvPr>
          <p:cNvSpPr>
            <a:spLocks noGrp="1"/>
          </p:cNvSpPr>
          <p:nvPr>
            <p:ph type="sldNum" sz="quarter" idx="2"/>
          </p:nvPr>
        </p:nvSpPr>
        <p:spPr/>
        <p:txBody>
          <a:bodyPr/>
          <a:lstStyle/>
          <a:p>
            <a:pPr defTabSz="914400"/>
            <a:fld id="{86CB4B4D-7CA3-9044-876B-883B54F8677D}" type="slidenum">
              <a:rPr lang="uk-UA" smtClean="0"/>
              <a:pPr defTabSz="914400"/>
              <a:t>13</a:t>
            </a:fld>
            <a:endParaRPr lang="uk-UA" dirty="0"/>
          </a:p>
        </p:txBody>
      </p:sp>
      <p:sp>
        <p:nvSpPr>
          <p:cNvPr id="3" name="Content Placeholder 2">
            <a:extLst>
              <a:ext uri="{FF2B5EF4-FFF2-40B4-BE49-F238E27FC236}">
                <a16:creationId xmlns:a16="http://schemas.microsoft.com/office/drawing/2014/main" id="{2C1AF389-B134-B548-9DE5-16D0C75239DB}"/>
              </a:ext>
            </a:extLst>
          </p:cNvPr>
          <p:cNvSpPr>
            <a:spLocks noGrp="1"/>
          </p:cNvSpPr>
          <p:nvPr>
            <p:ph sz="quarter" idx="10"/>
          </p:nvPr>
        </p:nvSpPr>
        <p:spPr>
          <a:xfrm>
            <a:off x="228600" y="1295400"/>
            <a:ext cx="8839200" cy="4724400"/>
          </a:xfrm>
        </p:spPr>
        <p:txBody>
          <a:bodyPr/>
          <a:lstStyle/>
          <a:p>
            <a:r>
              <a:rPr lang="en-GB" sz="1800" dirty="0"/>
              <a:t>We need to adopt a </a:t>
            </a:r>
            <a:r>
              <a:rPr lang="en-GB" sz="1800" b="1" u="sng" dirty="0"/>
              <a:t>longer-term strategy accounting for the multitude of contributions </a:t>
            </a:r>
            <a:r>
              <a:rPr lang="en-GB" sz="1800" dirty="0"/>
              <a:t>CEOS, and Space Agencies more generally, can make to the Convention</a:t>
            </a:r>
          </a:p>
          <a:p>
            <a:r>
              <a:rPr lang="en-GB" sz="1800" b="1" u="sng" dirty="0"/>
              <a:t>Maintaining the effective focal point </a:t>
            </a:r>
            <a:r>
              <a:rPr lang="en-GB" sz="1800" dirty="0"/>
              <a:t>established through </a:t>
            </a:r>
            <a:r>
              <a:rPr lang="en-GB" sz="1800" b="1" u="sng" dirty="0" err="1"/>
              <a:t>WGClimate</a:t>
            </a:r>
            <a:endParaRPr lang="en-GB" sz="1800" b="1" u="sng" dirty="0"/>
          </a:p>
          <a:p>
            <a:r>
              <a:rPr lang="en-GB" sz="1800" dirty="0"/>
              <a:t>But increasing </a:t>
            </a:r>
            <a:r>
              <a:rPr lang="en-GB" sz="1800" b="1" u="sng" dirty="0"/>
              <a:t>communication on contributions from other parts of CEOS</a:t>
            </a:r>
            <a:r>
              <a:rPr lang="en-GB" sz="1800" dirty="0"/>
              <a:t> (in statements, SBSTA Briefings etc.)</a:t>
            </a:r>
          </a:p>
          <a:p>
            <a:r>
              <a:rPr lang="en-GB" sz="1800" dirty="0"/>
              <a:t>Use, and </a:t>
            </a:r>
            <a:r>
              <a:rPr lang="en-GB" sz="1800" b="1" u="sng" dirty="0"/>
              <a:t>re-enforce, CEOS Carbon Strategy as framework for carbon relevant aspects</a:t>
            </a:r>
            <a:r>
              <a:rPr lang="en-GB" sz="1800" dirty="0"/>
              <a:t>.</a:t>
            </a:r>
          </a:p>
          <a:p>
            <a:r>
              <a:rPr lang="en-GB" sz="1800" dirty="0"/>
              <a:t>Give </a:t>
            </a:r>
            <a:r>
              <a:rPr lang="en-GB" sz="1800" b="1" u="sng" dirty="0"/>
              <a:t>greater </a:t>
            </a:r>
            <a:r>
              <a:rPr lang="en-GB" sz="1800" b="1" u="sng" dirty="0" err="1"/>
              <a:t>visbility</a:t>
            </a:r>
            <a:r>
              <a:rPr lang="en-GB" sz="1800" b="1" u="sng" dirty="0"/>
              <a:t> to GFOI/Biomass aspects </a:t>
            </a:r>
            <a:r>
              <a:rPr lang="en-GB" sz="1800" dirty="0"/>
              <a:t>as well as Agriculture not only through REDD+ but also RSO</a:t>
            </a:r>
          </a:p>
          <a:p>
            <a:r>
              <a:rPr lang="en-GB" sz="1800" dirty="0"/>
              <a:t>In short/mid term:</a:t>
            </a:r>
          </a:p>
          <a:p>
            <a:pPr lvl="1"/>
            <a:r>
              <a:rPr lang="en-GB" sz="1800" b="1" u="sng" dirty="0"/>
              <a:t>Build on priorities of incoming SIT Chair </a:t>
            </a:r>
            <a:r>
              <a:rPr lang="en-GB" sz="1800" dirty="0"/>
              <a:t>(AUS) on Carbon and Biomass, as well as current visibility on GHG Monitoring</a:t>
            </a:r>
          </a:p>
          <a:p>
            <a:pPr lvl="1"/>
            <a:r>
              <a:rPr lang="en-GB" sz="1800" dirty="0"/>
              <a:t>Initiate </a:t>
            </a:r>
            <a:r>
              <a:rPr lang="en-GB" sz="1800" b="1" u="sng" dirty="0"/>
              <a:t>dialogue between GHG and AFOLU communities </a:t>
            </a:r>
            <a:r>
              <a:rPr lang="en-GB" sz="1800" dirty="0"/>
              <a:t>– Workshop hosted by EC June 2020</a:t>
            </a:r>
          </a:p>
          <a:p>
            <a:pPr lvl="1"/>
            <a:r>
              <a:rPr lang="en-GB" sz="1800" dirty="0"/>
              <a:t>Dedicated </a:t>
            </a:r>
            <a:r>
              <a:rPr lang="en-GB" sz="1800" b="1" u="sng" dirty="0"/>
              <a:t>discussion at SIT TW </a:t>
            </a:r>
            <a:r>
              <a:rPr lang="en-GB" sz="1800" dirty="0"/>
              <a:t>(Zagreb, Sep 2020) with all CEOS entities, GCOS and UNFCCC Secretariat</a:t>
            </a:r>
          </a:p>
          <a:p>
            <a:endParaRPr lang="en-GB" dirty="0"/>
          </a:p>
        </p:txBody>
      </p:sp>
      <p:sp>
        <p:nvSpPr>
          <p:cNvPr id="4" name="Content Placeholder 3">
            <a:extLst>
              <a:ext uri="{FF2B5EF4-FFF2-40B4-BE49-F238E27FC236}">
                <a16:creationId xmlns:a16="http://schemas.microsoft.com/office/drawing/2014/main" id="{8D169912-B496-6A4A-AA0B-90AA89310E58}"/>
              </a:ext>
            </a:extLst>
          </p:cNvPr>
          <p:cNvSpPr>
            <a:spLocks noGrp="1"/>
          </p:cNvSpPr>
          <p:nvPr>
            <p:ph sz="quarter" idx="11"/>
          </p:nvPr>
        </p:nvSpPr>
        <p:spPr/>
        <p:txBody>
          <a:bodyPr/>
          <a:lstStyle/>
          <a:p>
            <a:r>
              <a:rPr lang="en-GB" dirty="0"/>
              <a:t>Broadening and Consolidating UNFCCC engagement (2/2)</a:t>
            </a:r>
          </a:p>
        </p:txBody>
      </p:sp>
    </p:spTree>
    <p:extLst>
      <p:ext uri="{BB962C8B-B14F-4D97-AF65-F5344CB8AC3E}">
        <p14:creationId xmlns:p14="http://schemas.microsoft.com/office/powerpoint/2010/main" val="1049863087"/>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91C9DB5-3AE4-BF48-AA40-78BA907A09A7}"/>
              </a:ext>
            </a:extLst>
          </p:cNvPr>
          <p:cNvSpPr>
            <a:spLocks noGrp="1"/>
          </p:cNvSpPr>
          <p:nvPr>
            <p:ph type="sldNum" sz="quarter" idx="2"/>
          </p:nvPr>
        </p:nvSpPr>
        <p:spPr/>
        <p:txBody>
          <a:bodyPr/>
          <a:lstStyle/>
          <a:p>
            <a:pPr defTabSz="914400"/>
            <a:fld id="{86CB4B4D-7CA3-9044-876B-883B54F8677D}" type="slidenum">
              <a:rPr lang="uk-UA" smtClean="0"/>
              <a:pPr defTabSz="914400"/>
              <a:t>14</a:t>
            </a:fld>
            <a:endParaRPr lang="uk-UA" dirty="0"/>
          </a:p>
        </p:txBody>
      </p:sp>
      <p:sp>
        <p:nvSpPr>
          <p:cNvPr id="4" name="Content Placeholder 3">
            <a:extLst>
              <a:ext uri="{FF2B5EF4-FFF2-40B4-BE49-F238E27FC236}">
                <a16:creationId xmlns:a16="http://schemas.microsoft.com/office/drawing/2014/main" id="{26DD1ADB-F5B8-D043-847D-1A2495E92E1A}"/>
              </a:ext>
            </a:extLst>
          </p:cNvPr>
          <p:cNvSpPr>
            <a:spLocks noGrp="1"/>
          </p:cNvSpPr>
          <p:nvPr>
            <p:ph sz="quarter" idx="11"/>
          </p:nvPr>
        </p:nvSpPr>
        <p:spPr/>
        <p:txBody>
          <a:bodyPr/>
          <a:lstStyle/>
          <a:p>
            <a:r>
              <a:rPr lang="en-US" dirty="0"/>
              <a:t>Reference Slides</a:t>
            </a:r>
          </a:p>
        </p:txBody>
      </p:sp>
      <p:sp>
        <p:nvSpPr>
          <p:cNvPr id="7" name="Content Placeholder 1">
            <a:extLst>
              <a:ext uri="{FF2B5EF4-FFF2-40B4-BE49-F238E27FC236}">
                <a16:creationId xmlns:a16="http://schemas.microsoft.com/office/drawing/2014/main" id="{4037C45B-288A-1742-A4F3-1C34C0395657}"/>
              </a:ext>
            </a:extLst>
          </p:cNvPr>
          <p:cNvSpPr txBox="1">
            <a:spLocks/>
          </p:cNvSpPr>
          <p:nvPr/>
        </p:nvSpPr>
        <p:spPr>
          <a:xfrm>
            <a:off x="457200" y="1676400"/>
            <a:ext cx="8001000" cy="4648200"/>
          </a:xfrm>
          <a:prstGeom prst="rect">
            <a:avLst/>
          </a:prstGeom>
        </p:spPr>
        <p:txBody>
          <a:bodyPr/>
          <a:lstStyle>
            <a:lvl1pPr marL="342900" indent="-342900">
              <a:spcBef>
                <a:spcPts val="500"/>
              </a:spcBef>
              <a:buSzPct val="100000"/>
              <a:buFont typeface="Arial"/>
              <a:buChar char="•"/>
              <a:defRPr sz="2000">
                <a:solidFill>
                  <a:srgbClr val="002569"/>
                </a:solidFill>
                <a:latin typeface="+mj-lt"/>
                <a:ea typeface="Arial Bold"/>
                <a:cs typeface="Arial" panose="020B0604020202020204" pitchFamily="34" charset="0"/>
                <a:sym typeface="Arial Bold"/>
              </a:defRPr>
            </a:lvl1pPr>
            <a:lvl2pPr marL="768927" indent="-311727">
              <a:spcBef>
                <a:spcPts val="500"/>
              </a:spcBef>
              <a:buSzPct val="100000"/>
              <a:buFont typeface="Courier New" panose="02070309020205020404" pitchFamily="49" charset="0"/>
              <a:buChar char="o"/>
              <a:defRPr sz="2000">
                <a:solidFill>
                  <a:srgbClr val="002569"/>
                </a:solidFill>
                <a:latin typeface="+mj-lt"/>
                <a:ea typeface="Arial Bold"/>
                <a:cs typeface="Arial" panose="020B0604020202020204" pitchFamily="34" charset="0"/>
                <a:sym typeface="Arial Bold"/>
              </a:defRPr>
            </a:lvl2pPr>
            <a:lvl3pPr marL="1188719" indent="-274319">
              <a:spcBef>
                <a:spcPts val="500"/>
              </a:spcBef>
              <a:buSzPct val="100000"/>
              <a:buFont typeface="Wingdings" panose="05000000000000000000" pitchFamily="2" charset="2"/>
              <a:buChar char="§"/>
              <a:defRPr sz="2000">
                <a:solidFill>
                  <a:srgbClr val="002569"/>
                </a:solidFill>
                <a:latin typeface="+mj-lt"/>
                <a:ea typeface="Arial Bold"/>
                <a:cs typeface="Arial" panose="020B0604020202020204" pitchFamily="34" charset="0"/>
                <a:sym typeface="Arial Bold"/>
              </a:defRPr>
            </a:lvl3pPr>
            <a:lvl4pPr marL="1676400" indent="-304800">
              <a:spcBef>
                <a:spcPts val="500"/>
              </a:spcBef>
              <a:buSzPct val="100000"/>
              <a:buFont typeface="Arial"/>
              <a:buChar char="▪"/>
              <a:defRPr sz="2000">
                <a:solidFill>
                  <a:srgbClr val="002569"/>
                </a:solidFill>
                <a:latin typeface="+mj-lt"/>
                <a:ea typeface="Arial Bold"/>
                <a:cs typeface="Arial" panose="020B0604020202020204" pitchFamily="34" charset="0"/>
                <a:sym typeface="Arial Bold"/>
              </a:defRPr>
            </a:lvl4pPr>
            <a:lvl5pPr marL="2171700" indent="-342900">
              <a:spcBef>
                <a:spcPts val="500"/>
              </a:spcBef>
              <a:buSzPct val="100000"/>
              <a:buFont typeface="Arial"/>
              <a:buChar char="•"/>
              <a:defRPr sz="2000">
                <a:solidFill>
                  <a:srgbClr val="002569"/>
                </a:solidFill>
                <a:latin typeface="+mj-lt"/>
                <a:ea typeface="Arial Bold"/>
                <a:cs typeface="Arial" panose="020B0604020202020204" pitchFamily="34" charset="0"/>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a:lstStyle>
          <a:p>
            <a:pPr marL="0" indent="0" algn="r" defTabSz="914400">
              <a:spcBef>
                <a:spcPts val="600"/>
              </a:spcBef>
              <a:spcAft>
                <a:spcPts val="600"/>
              </a:spcAft>
              <a:buNone/>
            </a:pPr>
            <a:r>
              <a:rPr lang="en-AU" sz="3200" i="1" dirty="0">
                <a:solidFill>
                  <a:schemeClr val="accent1">
                    <a:lumMod val="20000"/>
                    <a:lumOff val="80000"/>
                  </a:schemeClr>
                </a:solidFill>
              </a:rPr>
              <a:t>Questions?</a:t>
            </a:r>
            <a:endParaRPr lang="en-US" sz="3200" i="1" dirty="0">
              <a:solidFill>
                <a:schemeClr val="accent1">
                  <a:lumMod val="20000"/>
                  <a:lumOff val="80000"/>
                </a:schemeClr>
              </a:solidFill>
            </a:endParaRPr>
          </a:p>
        </p:txBody>
      </p:sp>
      <p:sp>
        <p:nvSpPr>
          <p:cNvPr id="5" name="Content Placeholder 4">
            <a:extLst>
              <a:ext uri="{FF2B5EF4-FFF2-40B4-BE49-F238E27FC236}">
                <a16:creationId xmlns:a16="http://schemas.microsoft.com/office/drawing/2014/main" id="{9C7D2E13-49D4-D640-9FA7-0392A68DBAD6}"/>
              </a:ext>
            </a:extLst>
          </p:cNvPr>
          <p:cNvSpPr>
            <a:spLocks noGrp="1"/>
          </p:cNvSpPr>
          <p:nvPr>
            <p:ph sz="quarter" idx="10"/>
          </p:nvPr>
        </p:nvSpPr>
        <p:spPr/>
        <p:txBody>
          <a:bodyPr/>
          <a:lstStyle/>
          <a:p>
            <a:endParaRPr lang="en-GB" dirty="0"/>
          </a:p>
        </p:txBody>
      </p:sp>
    </p:spTree>
    <p:extLst>
      <p:ext uri="{BB962C8B-B14F-4D97-AF65-F5344CB8AC3E}">
        <p14:creationId xmlns:p14="http://schemas.microsoft.com/office/powerpoint/2010/main" val="1026262739"/>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2"/>
          </p:nvPr>
        </p:nvSpPr>
        <p:spPr/>
        <p:txBody>
          <a:bodyPr/>
          <a:lstStyle/>
          <a:p>
            <a:pPr defTabSz="914400"/>
            <a:fld id="{86CB4B4D-7CA3-9044-876B-883B54F8677D}" type="slidenum">
              <a:rPr lang="uk-UA" smtClean="0"/>
              <a:pPr defTabSz="914400"/>
              <a:t>15</a:t>
            </a:fld>
            <a:endParaRPr lang="uk-UA" dirty="0"/>
          </a:p>
        </p:txBody>
      </p:sp>
      <p:sp>
        <p:nvSpPr>
          <p:cNvPr id="3" name="Content Placeholder 2"/>
          <p:cNvSpPr>
            <a:spLocks noGrp="1"/>
          </p:cNvSpPr>
          <p:nvPr>
            <p:ph sz="quarter" idx="10"/>
          </p:nvPr>
        </p:nvSpPr>
        <p:spPr>
          <a:xfrm>
            <a:off x="457200" y="1359930"/>
            <a:ext cx="8153400" cy="4419600"/>
          </a:xfrm>
        </p:spPr>
        <p:txBody>
          <a:bodyPr/>
          <a:lstStyle/>
          <a:p>
            <a:pPr marL="457200" indent="-457200">
              <a:buFont typeface="+mj-lt"/>
              <a:buAutoNum type="arabicPeriod"/>
            </a:pPr>
            <a:r>
              <a:rPr lang="en-AU" dirty="0"/>
              <a:t>AC-VC: aiming for a white paper on a Carbon constellation;</a:t>
            </a:r>
          </a:p>
          <a:p>
            <a:pPr marL="457200" indent="-457200">
              <a:buFont typeface="+mj-lt"/>
              <a:buAutoNum type="arabicPeriod"/>
            </a:pPr>
            <a:r>
              <a:rPr lang="en-US" dirty="0"/>
              <a:t>LSI-VC: adopt GEOGLAM gap analysis </a:t>
            </a:r>
          </a:p>
          <a:p>
            <a:pPr marL="457200" indent="-457200">
              <a:buFont typeface="+mj-lt"/>
              <a:buAutoNum type="arabicPeriod"/>
            </a:pPr>
            <a:r>
              <a:rPr lang="en-AU" dirty="0" err="1"/>
              <a:t>WGClimate</a:t>
            </a:r>
            <a:r>
              <a:rPr lang="en-AU" dirty="0"/>
              <a:t>: focusing their gap analysis work on carbon-specific ECVs;</a:t>
            </a:r>
            <a:endParaRPr lang="en-US" dirty="0"/>
          </a:p>
          <a:p>
            <a:pPr marL="457200" indent="-457200">
              <a:buFont typeface="+mj-lt"/>
              <a:buAutoNum type="arabicPeriod"/>
            </a:pPr>
            <a:r>
              <a:rPr lang="en-AU" dirty="0"/>
              <a:t>WGISS: on a carbon data portal to facilitate the discoverability and accessibility of ECV products and space-borne CDRs relevant for the carbon actions.;</a:t>
            </a:r>
            <a:endParaRPr lang="en-US" dirty="0"/>
          </a:p>
          <a:p>
            <a:pPr marL="457200" indent="-457200">
              <a:buFont typeface="+mj-lt"/>
              <a:buAutoNum type="arabicPeriod"/>
            </a:pPr>
            <a:r>
              <a:rPr lang="en-AU" dirty="0"/>
              <a:t>NASA-ESA: on </a:t>
            </a:r>
            <a:r>
              <a:rPr lang="en-AU" dirty="0" err="1"/>
              <a:t>cal</a:t>
            </a:r>
            <a:r>
              <a:rPr lang="en-AU" dirty="0"/>
              <a:t>/</a:t>
            </a:r>
            <a:r>
              <a:rPr lang="en-AU" dirty="0" err="1"/>
              <a:t>val</a:t>
            </a:r>
            <a:r>
              <a:rPr lang="en-AU" dirty="0"/>
              <a:t> and production of biomass products from CEOS missions – based on previous bi-lateral NASA/ESA initiative</a:t>
            </a:r>
          </a:p>
          <a:p>
            <a:pPr marL="457200" indent="-457200">
              <a:buFont typeface="+mj-lt"/>
              <a:buAutoNum type="arabicPeriod"/>
            </a:pPr>
            <a:r>
              <a:rPr lang="en-AU" dirty="0"/>
              <a:t>WGCV: Cal/Val Protocol and assessment mechanisms for carbon relevant variable e.g. FAPAR, LAI</a:t>
            </a:r>
          </a:p>
          <a:p>
            <a:pPr marL="457200" indent="-457200">
              <a:buFont typeface="+mj-lt"/>
              <a:buAutoNum type="arabicPeriod"/>
            </a:pPr>
            <a:r>
              <a:rPr lang="en-AU" dirty="0"/>
              <a:t>JAXA: on the opportunity to engage with IPCC Inventories and promote satellite EO</a:t>
            </a:r>
          </a:p>
          <a:p>
            <a:pPr marL="457200" indent="-457200">
              <a:buFont typeface="+mj-lt"/>
              <a:buAutoNum type="arabicPeriod"/>
            </a:pPr>
            <a:endParaRPr lang="en-AU" dirty="0"/>
          </a:p>
        </p:txBody>
      </p:sp>
      <p:sp>
        <p:nvSpPr>
          <p:cNvPr id="4" name="Content Placeholder 3"/>
          <p:cNvSpPr>
            <a:spLocks noGrp="1"/>
          </p:cNvSpPr>
          <p:nvPr>
            <p:ph sz="quarter" idx="11"/>
          </p:nvPr>
        </p:nvSpPr>
        <p:spPr/>
        <p:txBody>
          <a:bodyPr/>
          <a:lstStyle/>
          <a:p>
            <a:r>
              <a:rPr lang="en-GB" dirty="0"/>
              <a:t>Initial Proposed Initiatives </a:t>
            </a:r>
          </a:p>
        </p:txBody>
      </p:sp>
      <p:sp>
        <p:nvSpPr>
          <p:cNvPr id="5" name="TextBox 4"/>
          <p:cNvSpPr txBox="1"/>
          <p:nvPr/>
        </p:nvSpPr>
        <p:spPr>
          <a:xfrm>
            <a:off x="429491" y="6019800"/>
            <a:ext cx="8458200" cy="369330"/>
          </a:xfrm>
          <a:prstGeom prst="rect">
            <a:avLst/>
          </a:prstGeom>
          <a:noFill/>
          <a:ln w="12700" cap="flat">
            <a:solidFill>
              <a:schemeClr val="tx1"/>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en-GB" sz="1800" b="1" i="0" u="none" strike="noStrike" cap="none" spc="0" normalizeH="0" baseline="0" dirty="0">
                <a:ln>
                  <a:noFill/>
                </a:ln>
                <a:solidFill>
                  <a:srgbClr val="002569"/>
                </a:solidFill>
                <a:effectLst/>
                <a:uFillTx/>
              </a:rPr>
              <a:t>These address a good cross-section </a:t>
            </a:r>
            <a:r>
              <a:rPr kumimoji="0" lang="en-GB" sz="1800" b="1" i="0" u="none" strike="noStrike" cap="none" spc="0" normalizeH="0" dirty="0">
                <a:ln>
                  <a:noFill/>
                </a:ln>
                <a:solidFill>
                  <a:srgbClr val="002569"/>
                </a:solidFill>
                <a:effectLst/>
                <a:uFillTx/>
              </a:rPr>
              <a:t>of Actions across the Carbon Strategy</a:t>
            </a:r>
            <a:endParaRPr kumimoji="0" lang="en-GB" sz="1800" b="1" i="0" u="none" strike="noStrike" cap="none" spc="0" normalizeH="0" baseline="0" dirty="0">
              <a:ln>
                <a:noFill/>
              </a:ln>
              <a:solidFill>
                <a:srgbClr val="002569"/>
              </a:solidFill>
              <a:effectLst/>
              <a:uFillTx/>
            </a:endParaRPr>
          </a:p>
        </p:txBody>
      </p:sp>
    </p:spTree>
    <p:extLst>
      <p:ext uri="{BB962C8B-B14F-4D97-AF65-F5344CB8AC3E}">
        <p14:creationId xmlns:p14="http://schemas.microsoft.com/office/powerpoint/2010/main" val="702963545"/>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2"/>
          </p:nvPr>
        </p:nvSpPr>
        <p:spPr/>
        <p:txBody>
          <a:bodyPr/>
          <a:lstStyle/>
          <a:p>
            <a:pPr defTabSz="914400"/>
            <a:fld id="{86CB4B4D-7CA3-9044-876B-883B54F8677D}" type="slidenum">
              <a:rPr lang="uk-UA" smtClean="0"/>
              <a:pPr defTabSz="914400"/>
              <a:t>16</a:t>
            </a:fld>
            <a:endParaRPr lang="uk-UA" dirty="0"/>
          </a:p>
        </p:txBody>
      </p:sp>
      <p:sp>
        <p:nvSpPr>
          <p:cNvPr id="3" name="Content Placeholder 2"/>
          <p:cNvSpPr>
            <a:spLocks noGrp="1"/>
          </p:cNvSpPr>
          <p:nvPr>
            <p:ph sz="quarter" idx="10"/>
          </p:nvPr>
        </p:nvSpPr>
        <p:spPr>
          <a:xfrm>
            <a:off x="76200" y="1443355"/>
            <a:ext cx="3200400" cy="4728846"/>
          </a:xfrm>
        </p:spPr>
        <p:txBody>
          <a:bodyPr/>
          <a:lstStyle/>
          <a:p>
            <a:r>
              <a:rPr lang="en-AU" sz="1800" b="1" i="1" dirty="0"/>
              <a:t>CARB-08-03:</a:t>
            </a:r>
            <a:r>
              <a:rPr lang="en-AU" sz="1800" i="1" dirty="0"/>
              <a:t> CEOS Agencies with historical moderate-resolution (~250 m - 1 km) satellite data records will strive to ensure these data are publicly available </a:t>
            </a:r>
            <a:r>
              <a:rPr lang="is-IS" sz="1800" i="1" dirty="0"/>
              <a:t>…</a:t>
            </a:r>
          </a:p>
          <a:p>
            <a:endParaRPr lang="en-US" sz="1800" dirty="0"/>
          </a:p>
          <a:p>
            <a:r>
              <a:rPr lang="en-AU" sz="1800" b="1" i="1" dirty="0"/>
              <a:t>CARB-08-04:</a:t>
            </a:r>
            <a:r>
              <a:rPr lang="en-AU" sz="1800" i="1" dirty="0"/>
              <a:t> CEOS Agencies with historical medium-resolution (~30 m -100 m) satellite data records will strive to ensure these data are publicly available </a:t>
            </a:r>
            <a:r>
              <a:rPr lang="is-IS" sz="1800" i="1" dirty="0"/>
              <a:t>…</a:t>
            </a:r>
            <a:endParaRPr lang="en-US" sz="1800" dirty="0"/>
          </a:p>
        </p:txBody>
      </p:sp>
      <p:sp>
        <p:nvSpPr>
          <p:cNvPr id="4" name="Content Placeholder 3"/>
          <p:cNvSpPr>
            <a:spLocks noGrp="1"/>
          </p:cNvSpPr>
          <p:nvPr>
            <p:ph sz="quarter" idx="11"/>
          </p:nvPr>
        </p:nvSpPr>
        <p:spPr>
          <a:xfrm>
            <a:off x="2057400" y="152400"/>
            <a:ext cx="4953000" cy="533400"/>
          </a:xfrm>
        </p:spPr>
        <p:txBody>
          <a:bodyPr/>
          <a:lstStyle/>
          <a:p>
            <a:r>
              <a:rPr lang="en-US" dirty="0"/>
              <a:t>Some Actions have been undertaken</a:t>
            </a:r>
            <a:r>
              <a:rPr lang="is-IS" dirty="0"/>
              <a:t>…(from LSI-VC)</a:t>
            </a:r>
            <a:endParaRPr lang="en-US" dirty="0"/>
          </a:p>
        </p:txBody>
      </p:sp>
      <p:pic>
        <p:nvPicPr>
          <p:cNvPr id="5" name="Picture 4"/>
          <p:cNvPicPr/>
          <p:nvPr/>
        </p:nvPicPr>
        <p:blipFill>
          <a:blip r:embed="rId2" cstate="email">
            <a:extLst>
              <a:ext uri="{28A0092B-C50C-407E-A947-70E740481C1C}">
                <a14:useLocalDpi xmlns:a14="http://schemas.microsoft.com/office/drawing/2010/main"/>
              </a:ext>
            </a:extLst>
          </a:blip>
          <a:stretch>
            <a:fillRect/>
          </a:stretch>
        </p:blipFill>
        <p:spPr>
          <a:xfrm>
            <a:off x="3340100" y="1443355"/>
            <a:ext cx="5727700" cy="2011680"/>
          </a:xfrm>
          <a:prstGeom prst="rect">
            <a:avLst/>
          </a:prstGeom>
        </p:spPr>
      </p:pic>
      <p:pic>
        <p:nvPicPr>
          <p:cNvPr id="6" name="Picture 5"/>
          <p:cNvPicPr/>
          <p:nvPr/>
        </p:nvPicPr>
        <p:blipFill>
          <a:blip r:embed="rId3" cstate="email">
            <a:extLst>
              <a:ext uri="{28A0092B-C50C-407E-A947-70E740481C1C}">
                <a14:useLocalDpi xmlns:a14="http://schemas.microsoft.com/office/drawing/2010/main"/>
              </a:ext>
            </a:extLst>
          </a:blip>
          <a:stretch>
            <a:fillRect/>
          </a:stretch>
        </p:blipFill>
        <p:spPr>
          <a:xfrm>
            <a:off x="3340100" y="3836035"/>
            <a:ext cx="5727700" cy="2336165"/>
          </a:xfrm>
          <a:prstGeom prst="rect">
            <a:avLst/>
          </a:prstGeom>
        </p:spPr>
      </p:pic>
    </p:spTree>
    <p:extLst>
      <p:ext uri="{BB962C8B-B14F-4D97-AF65-F5344CB8AC3E}">
        <p14:creationId xmlns:p14="http://schemas.microsoft.com/office/powerpoint/2010/main" val="1326766361"/>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152400" y="1447800"/>
            <a:ext cx="8839200" cy="4724400"/>
          </a:xfrm>
        </p:spPr>
        <p:txBody>
          <a:bodyPr/>
          <a:lstStyle/>
          <a:p>
            <a:pPr lvl="0"/>
            <a:r>
              <a:rPr lang="en-US" b="1" dirty="0"/>
              <a:t>Objective</a:t>
            </a:r>
            <a:r>
              <a:rPr lang="en-US" dirty="0"/>
              <a:t>: development as WGISS project of a CEOS WGISS Carbon Portal prototype similar to the Water portal (</a:t>
            </a:r>
            <a:r>
              <a:rPr lang="en-US" dirty="0">
                <a:hlinkClick r:id="rId3"/>
              </a:rPr>
              <a:t>http://waterportal.ceos.org/</a:t>
            </a:r>
            <a:r>
              <a:rPr lang="en-US" dirty="0"/>
              <a:t>) to allow displaying Carbon datasets and providing assistance to scientists and general users in the development of related services &amp; tools. </a:t>
            </a:r>
          </a:p>
          <a:p>
            <a:pPr lvl="0"/>
            <a:endParaRPr lang="en-US" sz="900" dirty="0"/>
          </a:p>
          <a:p>
            <a:pPr lvl="0"/>
            <a:r>
              <a:rPr lang="en-US" b="1" dirty="0"/>
              <a:t>Approach</a:t>
            </a:r>
            <a:r>
              <a:rPr lang="en-US" dirty="0"/>
              <a:t>: collection of needs from Carbon (or </a:t>
            </a:r>
            <a:r>
              <a:rPr lang="en-US" dirty="0" err="1"/>
              <a:t>WGClimate</a:t>
            </a:r>
            <a:r>
              <a:rPr lang="en-US" dirty="0"/>
              <a:t>) experts on what needs to be in the portal (Q1/Q2 2017); Carbon Portal requirements definition and system design (Q2/Q3 2017); start development (Q3/Q4 2017).</a:t>
            </a:r>
          </a:p>
          <a:p>
            <a:pPr lvl="0"/>
            <a:endParaRPr lang="en-US" sz="900" dirty="0"/>
          </a:p>
          <a:p>
            <a:pPr lvl="0"/>
            <a:r>
              <a:rPr lang="en-US" b="1" dirty="0"/>
              <a:t>Additional Resources</a:t>
            </a:r>
            <a:r>
              <a:rPr lang="en-US" dirty="0"/>
              <a:t>: requirements definition and development resources provided by NOAA; support from </a:t>
            </a:r>
            <a:r>
              <a:rPr lang="en-US" dirty="0" err="1"/>
              <a:t>WGClimate</a:t>
            </a:r>
            <a:r>
              <a:rPr lang="en-US" dirty="0"/>
              <a:t> and experts for requirements definition.</a:t>
            </a:r>
            <a:endParaRPr lang="en-US" sz="900" dirty="0"/>
          </a:p>
          <a:p>
            <a:pPr marL="0" indent="0">
              <a:buNone/>
            </a:pPr>
            <a:endParaRPr lang="en-US" dirty="0">
              <a:latin typeface="+mj-lt"/>
            </a:endParaRPr>
          </a:p>
          <a:p>
            <a:endParaRPr lang="en-US" dirty="0">
              <a:latin typeface="+mj-lt"/>
            </a:endParaRPr>
          </a:p>
        </p:txBody>
      </p:sp>
      <p:sp>
        <p:nvSpPr>
          <p:cNvPr id="3" name="Slide Number Placeholder 2"/>
          <p:cNvSpPr>
            <a:spLocks noGrp="1"/>
          </p:cNvSpPr>
          <p:nvPr>
            <p:ph type="sldNum" sz="quarter" idx="2"/>
          </p:nvPr>
        </p:nvSpPr>
        <p:spPr/>
        <p:txBody>
          <a:bodyPr/>
          <a:lstStyle/>
          <a:p>
            <a:pPr lvl="0"/>
            <a:fld id="{86CB4B4D-7CA3-9044-876B-883B54F8677D}" type="slidenum">
              <a:rPr lang="uk-UA" smtClean="0"/>
              <a:t>17</a:t>
            </a:fld>
            <a:endParaRPr lang="uk-UA"/>
          </a:p>
        </p:txBody>
      </p:sp>
      <p:sp>
        <p:nvSpPr>
          <p:cNvPr id="4" name="Content Placeholder 3"/>
          <p:cNvSpPr>
            <a:spLocks noGrp="1"/>
          </p:cNvSpPr>
          <p:nvPr>
            <p:ph sz="quarter" idx="11"/>
          </p:nvPr>
        </p:nvSpPr>
        <p:spPr>
          <a:xfrm>
            <a:off x="2057400" y="304800"/>
            <a:ext cx="4953000" cy="533400"/>
          </a:xfrm>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a:t>WGISS Carbon Portal</a:t>
            </a:r>
          </a:p>
        </p:txBody>
      </p:sp>
    </p:spTree>
    <p:extLst>
      <p:ext uri="{BB962C8B-B14F-4D97-AF65-F5344CB8AC3E}">
        <p14:creationId xmlns:p14="http://schemas.microsoft.com/office/powerpoint/2010/main" val="2057844662"/>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76200"/>
            <a:ext cx="6781800" cy="501650"/>
          </a:xfrm>
        </p:spPr>
        <p:txBody>
          <a:bodyPr/>
          <a:lstStyle/>
          <a:p>
            <a:pPr algn="ctr">
              <a:spcBef>
                <a:spcPts val="500"/>
              </a:spcBef>
              <a:buSzPct val="100000"/>
            </a:pPr>
            <a:r>
              <a:rPr lang="en-US" sz="2800" b="1" dirty="0"/>
              <a:t>Achievements &amp; Planned Outputs</a:t>
            </a:r>
            <a:br>
              <a:rPr lang="en-US" sz="2800" b="1" dirty="0"/>
            </a:br>
            <a:r>
              <a:rPr lang="en-US" sz="2800" b="1" dirty="0">
                <a:solidFill>
                  <a:schemeClr val="bg1"/>
                </a:solidFill>
                <a:latin typeface="+mj-lt"/>
              </a:rPr>
              <a:t>WGISS Carbon Community Portal</a:t>
            </a:r>
          </a:p>
        </p:txBody>
      </p:sp>
      <p:pic>
        <p:nvPicPr>
          <p:cNvPr id="28674" name="Picture 2"/>
          <p:cNvPicPr>
            <a:picLocks noChangeAspect="1" noChangeArrowheads="1"/>
          </p:cNvPicPr>
          <p:nvPr/>
        </p:nvPicPr>
        <p:blipFill>
          <a:blip r:embed="rId3"/>
          <a:srcRect/>
          <a:stretch>
            <a:fillRect/>
          </a:stretch>
        </p:blipFill>
        <p:spPr bwMode="auto">
          <a:xfrm>
            <a:off x="5347525" y="3657600"/>
            <a:ext cx="3763126" cy="2158420"/>
          </a:xfrm>
          <a:prstGeom prst="rect">
            <a:avLst/>
          </a:prstGeom>
          <a:noFill/>
          <a:ln w="9525">
            <a:noFill/>
            <a:miter lim="800000"/>
            <a:headEnd/>
            <a:tailEnd/>
          </a:ln>
        </p:spPr>
      </p:pic>
      <p:sp>
        <p:nvSpPr>
          <p:cNvPr id="7" name="Content Placeholder 2"/>
          <p:cNvSpPr>
            <a:spLocks noGrp="1"/>
          </p:cNvSpPr>
          <p:nvPr>
            <p:ph idx="4294967295"/>
          </p:nvPr>
        </p:nvSpPr>
        <p:spPr>
          <a:xfrm>
            <a:off x="76200" y="1371600"/>
            <a:ext cx="2819400" cy="4191000"/>
          </a:xfrm>
          <a:prstGeom prst="rect">
            <a:avLst/>
          </a:prstGeom>
        </p:spPr>
        <p:style>
          <a:lnRef idx="2">
            <a:schemeClr val="accent1"/>
          </a:lnRef>
          <a:fillRef idx="1">
            <a:schemeClr val="lt1"/>
          </a:fillRef>
          <a:effectRef idx="0">
            <a:schemeClr val="accent1"/>
          </a:effectRef>
          <a:fontRef idx="minor">
            <a:schemeClr val="dk1"/>
          </a:fontRef>
        </p:style>
        <p:txBody>
          <a:bodyPr/>
          <a:lstStyle/>
          <a:p>
            <a:r>
              <a:rPr lang="en-US" sz="1600" dirty="0">
                <a:latin typeface="+mj-lt"/>
              </a:rPr>
              <a:t>Special regions: G</a:t>
            </a:r>
            <a:r>
              <a:rPr lang="en-US" sz="1400" dirty="0">
                <a:latin typeface="+mj-lt"/>
              </a:rPr>
              <a:t>lobal, RECCAP, </a:t>
            </a:r>
            <a:r>
              <a:rPr lang="en-US" sz="1400" dirty="0" err="1">
                <a:latin typeface="+mj-lt"/>
              </a:rPr>
              <a:t>TransCom</a:t>
            </a:r>
            <a:r>
              <a:rPr lang="en-US" sz="1400" dirty="0">
                <a:latin typeface="+mj-lt"/>
              </a:rPr>
              <a:t>, Country Names, ECV Inventory)</a:t>
            </a:r>
            <a:endParaRPr lang="en-US" sz="1200" dirty="0">
              <a:latin typeface="+mj-lt"/>
            </a:endParaRPr>
          </a:p>
          <a:p>
            <a:r>
              <a:rPr lang="en-US" sz="1600" dirty="0">
                <a:latin typeface="+mj-lt"/>
              </a:rPr>
              <a:t>Temporal Searches: support for time range and specific date</a:t>
            </a:r>
            <a:endParaRPr lang="en-US" sz="1200" dirty="0">
              <a:latin typeface="+mj-lt"/>
            </a:endParaRPr>
          </a:p>
          <a:p>
            <a:r>
              <a:rPr lang="en-US" sz="1600" dirty="0">
                <a:latin typeface="+mj-lt"/>
              </a:rPr>
              <a:t>Pre-defined Carbon topics/datasets: (A</a:t>
            </a:r>
            <a:r>
              <a:rPr lang="en-US" sz="1400" dirty="0">
                <a:latin typeface="+mj-lt"/>
              </a:rPr>
              <a:t>tmospheric, Ecosystem, Ocean, Mixed-Theme)</a:t>
            </a:r>
          </a:p>
          <a:p>
            <a:r>
              <a:rPr lang="en-US" sz="1600" dirty="0">
                <a:latin typeface="+mj-lt"/>
              </a:rPr>
              <a:t>Keywords (auto-completion with IDN Science Keywords)</a:t>
            </a:r>
          </a:p>
          <a:p>
            <a:r>
              <a:rPr lang="en-US" sz="1600" dirty="0">
                <a:latin typeface="+mj-lt"/>
              </a:rPr>
              <a:t>Return records from both CWIC and </a:t>
            </a:r>
            <a:r>
              <a:rPr lang="en-US" sz="1600" dirty="0" err="1">
                <a:latin typeface="+mj-lt"/>
              </a:rPr>
              <a:t>FedEO</a:t>
            </a:r>
            <a:endParaRPr lang="en-US" sz="1600" dirty="0">
              <a:latin typeface="+mj-lt"/>
            </a:endParaRPr>
          </a:p>
        </p:txBody>
      </p:sp>
      <p:pic>
        <p:nvPicPr>
          <p:cNvPr id="8" name="Picture 2"/>
          <p:cNvPicPr>
            <a:picLocks noChangeAspect="1" noChangeArrowheads="1"/>
          </p:cNvPicPr>
          <p:nvPr/>
        </p:nvPicPr>
        <p:blipFill>
          <a:blip r:embed="rId4"/>
          <a:srcRect/>
          <a:stretch>
            <a:fillRect/>
          </a:stretch>
        </p:blipFill>
        <p:spPr bwMode="auto">
          <a:xfrm>
            <a:off x="2971800" y="1219200"/>
            <a:ext cx="5138449" cy="3124200"/>
          </a:xfrm>
          <a:prstGeom prst="rect">
            <a:avLst/>
          </a:prstGeom>
          <a:noFill/>
          <a:ln w="9525">
            <a:noFill/>
            <a:miter lim="800000"/>
            <a:headEnd/>
            <a:tailEnd/>
          </a:ln>
        </p:spPr>
      </p:pic>
      <p:sp>
        <p:nvSpPr>
          <p:cNvPr id="9" name="Oval Callout 8"/>
          <p:cNvSpPr/>
          <p:nvPr/>
        </p:nvSpPr>
        <p:spPr bwMode="auto">
          <a:xfrm>
            <a:off x="2942474" y="3657600"/>
            <a:ext cx="2239574" cy="2209800"/>
          </a:xfrm>
          <a:prstGeom prst="wedgeEllipseCallout">
            <a:avLst>
              <a:gd name="adj1" fmla="val 79314"/>
              <a:gd name="adj2" fmla="val -7722"/>
            </a:avLst>
          </a:prstGeom>
          <a:solidFill>
            <a:schemeClr val="accent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500" b="1" i="0" u="none" strike="noStrike" cap="none" normalizeH="0" baseline="0">
              <a:ln>
                <a:noFill/>
              </a:ln>
              <a:solidFill>
                <a:srgbClr val="000000"/>
              </a:solidFill>
              <a:effectLst/>
              <a:latin typeface="Tahoma" pitchFamily="34" charset="0"/>
            </a:endParaRPr>
          </a:p>
        </p:txBody>
      </p:sp>
      <p:pic>
        <p:nvPicPr>
          <p:cNvPr id="3" name="Picture 2"/>
          <p:cNvPicPr>
            <a:picLocks noChangeAspect="1"/>
          </p:cNvPicPr>
          <p:nvPr/>
        </p:nvPicPr>
        <p:blipFill>
          <a:blip r:embed="rId5"/>
          <a:stretch>
            <a:fillRect/>
          </a:stretch>
        </p:blipFill>
        <p:spPr>
          <a:xfrm>
            <a:off x="3323475" y="3962400"/>
            <a:ext cx="1524000" cy="1629741"/>
          </a:xfrm>
          <a:prstGeom prst="rect">
            <a:avLst/>
          </a:prstGeom>
        </p:spPr>
      </p:pic>
      <p:sp>
        <p:nvSpPr>
          <p:cNvPr id="11" name="Oval 10"/>
          <p:cNvSpPr/>
          <p:nvPr/>
        </p:nvSpPr>
        <p:spPr>
          <a:xfrm>
            <a:off x="3399674" y="4114798"/>
            <a:ext cx="1295400" cy="519348"/>
          </a:xfrm>
          <a:prstGeom prst="ellipse">
            <a:avLst/>
          </a:prstGeom>
          <a:noFill/>
          <a:ln w="25400" cap="flat">
            <a:solidFill>
              <a:srgbClr val="FF000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2569"/>
              </a:solidFill>
              <a:effectLst/>
              <a:uFillTx/>
            </a:endParaRPr>
          </a:p>
        </p:txBody>
      </p:sp>
      <p:sp>
        <p:nvSpPr>
          <p:cNvPr id="12" name="Oval 11"/>
          <p:cNvSpPr/>
          <p:nvPr/>
        </p:nvSpPr>
        <p:spPr>
          <a:xfrm>
            <a:off x="3323474" y="4952998"/>
            <a:ext cx="1295400" cy="519348"/>
          </a:xfrm>
          <a:prstGeom prst="ellipse">
            <a:avLst/>
          </a:prstGeom>
          <a:noFill/>
          <a:ln w="25400" cap="flat">
            <a:solidFill>
              <a:srgbClr val="FF000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2569"/>
              </a:solidFill>
              <a:effectLst/>
              <a:uFillTx/>
            </a:endParaRPr>
          </a:p>
        </p:txBody>
      </p:sp>
      <p:pic>
        <p:nvPicPr>
          <p:cNvPr id="13" name="Picture 6"/>
          <p:cNvPicPr>
            <a:picLocks noChangeAspect="1" noChangeArrowheads="1"/>
          </p:cNvPicPr>
          <p:nvPr/>
        </p:nvPicPr>
        <p:blipFill>
          <a:blip r:embed="rId6"/>
          <a:srcRect/>
          <a:stretch>
            <a:fillRect/>
          </a:stretch>
        </p:blipFill>
        <p:spPr bwMode="auto">
          <a:xfrm>
            <a:off x="5791200" y="1219200"/>
            <a:ext cx="3352800" cy="1366200"/>
          </a:xfrm>
          <a:prstGeom prst="rect">
            <a:avLst/>
          </a:prstGeom>
          <a:noFill/>
          <a:ln w="9525">
            <a:noFill/>
            <a:miter lim="800000"/>
            <a:headEnd/>
            <a:tailEnd/>
          </a:ln>
        </p:spPr>
      </p:pic>
      <p:pic>
        <p:nvPicPr>
          <p:cNvPr id="14" name="Picture 5"/>
          <p:cNvPicPr>
            <a:picLocks noChangeAspect="1" noChangeArrowheads="1"/>
          </p:cNvPicPr>
          <p:nvPr/>
        </p:nvPicPr>
        <p:blipFill>
          <a:blip r:embed="rId7"/>
          <a:srcRect/>
          <a:stretch>
            <a:fillRect/>
          </a:stretch>
        </p:blipFill>
        <p:spPr bwMode="auto">
          <a:xfrm>
            <a:off x="6934200" y="2057400"/>
            <a:ext cx="2150959" cy="2209800"/>
          </a:xfrm>
          <a:prstGeom prst="rect">
            <a:avLst/>
          </a:prstGeom>
          <a:noFill/>
          <a:ln w="9525">
            <a:noFill/>
            <a:miter lim="800000"/>
            <a:headEnd/>
            <a:tailEnd/>
          </a:ln>
        </p:spPr>
      </p:pic>
      <p:grpSp>
        <p:nvGrpSpPr>
          <p:cNvPr id="16" name="Group 15"/>
          <p:cNvGrpSpPr/>
          <p:nvPr/>
        </p:nvGrpSpPr>
        <p:grpSpPr>
          <a:xfrm>
            <a:off x="152400" y="5943599"/>
            <a:ext cx="2590800" cy="582467"/>
            <a:chOff x="1770529" y="5755907"/>
            <a:chExt cx="5163671" cy="284275"/>
          </a:xfrm>
        </p:grpSpPr>
        <p:sp>
          <p:nvSpPr>
            <p:cNvPr id="17" name="Rectangle 16"/>
            <p:cNvSpPr/>
            <p:nvPr/>
          </p:nvSpPr>
          <p:spPr>
            <a:xfrm>
              <a:off x="1770529" y="5755907"/>
              <a:ext cx="5163671" cy="284275"/>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lvl="1">
                <a:lnSpc>
                  <a:spcPct val="115000"/>
                </a:lnSpc>
                <a:spcAft>
                  <a:spcPts val="1000"/>
                </a:spcAft>
              </a:pPr>
              <a:r>
                <a:rPr lang="en-US" sz="1400" b="1" dirty="0">
                  <a:latin typeface="+mj-lt"/>
                  <a:cs typeface="Helvetica"/>
                </a:rPr>
                <a:t>CARB-15</a:t>
              </a:r>
              <a:r>
                <a:rPr lang="en-US" sz="1400" dirty="0">
                  <a:latin typeface="+mj-lt"/>
                  <a:cs typeface="Helvetica"/>
                </a:rPr>
                <a:t>: </a:t>
              </a:r>
              <a:r>
                <a:rPr lang="en-US" sz="1400" dirty="0">
                  <a:latin typeface="+mj-lt"/>
                </a:rPr>
                <a:t>Carbon Data	 Portal prototype </a:t>
              </a:r>
            </a:p>
          </p:txBody>
        </p:sp>
        <p:pic>
          <p:nvPicPr>
            <p:cNvPr id="18" name="Picture 1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040902" y="5822572"/>
              <a:ext cx="640863" cy="156474"/>
            </a:xfrm>
            <a:prstGeom prst="rect">
              <a:avLst/>
            </a:prstGeom>
          </p:spPr>
        </p:pic>
      </p:grpSp>
      <p:sp>
        <p:nvSpPr>
          <p:cNvPr id="19" name="Rectangle 18"/>
          <p:cNvSpPr/>
          <p:nvPr/>
        </p:nvSpPr>
        <p:spPr>
          <a:xfrm>
            <a:off x="2971800" y="5867400"/>
            <a:ext cx="6019800" cy="923330"/>
          </a:xfrm>
          <a:prstGeom prst="rect">
            <a:avLst/>
          </a:prstGeom>
        </p:spPr>
        <p:txBody>
          <a:bodyPr wrap="square">
            <a:spAutoFit/>
          </a:bodyPr>
          <a:lstStyle/>
          <a:p>
            <a:r>
              <a:rPr lang="en-US" i="1" dirty="0">
                <a:latin typeface="+mj-lt"/>
                <a:sym typeface="Avenir Roman"/>
              </a:rPr>
              <a:t>Discussions ongoing with CEOS Chair Team to evaluate possible use of Carbon Portal in support to Chair Initiative in the Mekong area.</a:t>
            </a:r>
          </a:p>
        </p:txBody>
      </p:sp>
    </p:spTree>
    <p:extLst>
      <p:ext uri="{BB962C8B-B14F-4D97-AF65-F5344CB8AC3E}">
        <p14:creationId xmlns:p14="http://schemas.microsoft.com/office/powerpoint/2010/main" val="39723375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a:t>NASA-ESA  Initiative</a:t>
            </a:r>
          </a:p>
        </p:txBody>
      </p:sp>
      <p:sp>
        <p:nvSpPr>
          <p:cNvPr id="3" name="Slide Number Placeholder 2"/>
          <p:cNvSpPr>
            <a:spLocks noGrp="1"/>
          </p:cNvSpPr>
          <p:nvPr>
            <p:ph type="sldNum" sz="quarter" idx="12"/>
          </p:nvPr>
        </p:nvSpPr>
        <p:spPr/>
        <p:txBody>
          <a:bodyPr/>
          <a:lstStyle/>
          <a:p>
            <a:fld id="{C8E38066-F069-41C9-B38D-47DB557F2632}" type="slidenum">
              <a:rPr lang="en-GB" smtClean="0"/>
              <a:pPr/>
              <a:t>19</a:t>
            </a:fld>
            <a:endParaRPr lang="en-GB" dirty="0"/>
          </a:p>
        </p:txBody>
      </p:sp>
      <p:sp>
        <p:nvSpPr>
          <p:cNvPr id="4" name="Content Placeholder 3"/>
          <p:cNvSpPr>
            <a:spLocks noGrp="1"/>
          </p:cNvSpPr>
          <p:nvPr>
            <p:ph sz="quarter" idx="1"/>
          </p:nvPr>
        </p:nvSpPr>
        <p:spPr>
          <a:xfrm>
            <a:off x="442912" y="1295400"/>
            <a:ext cx="8396288" cy="4709160"/>
          </a:xfrm>
        </p:spPr>
        <p:txBody>
          <a:bodyPr/>
          <a:lstStyle/>
          <a:p>
            <a:r>
              <a:rPr lang="en-US" b="1" dirty="0"/>
              <a:t>Follow-up to NASA-ESA initiative on Biomass</a:t>
            </a:r>
          </a:p>
          <a:p>
            <a:r>
              <a:rPr lang="en-US" sz="1800" b="1" dirty="0"/>
              <a:t>Recommended Actions</a:t>
            </a:r>
          </a:p>
          <a:p>
            <a:pPr lvl="1"/>
            <a:r>
              <a:rPr lang="en-US" sz="1800" dirty="0"/>
              <a:t>Need to identify people who have the mandate to coordinate across missions;</a:t>
            </a:r>
          </a:p>
          <a:p>
            <a:pPr lvl="1"/>
            <a:r>
              <a:rPr lang="en-US" sz="1800" dirty="0"/>
              <a:t>Develop network-level agreements for data sharing rather than each mission making agreements with each individual project</a:t>
            </a:r>
          </a:p>
          <a:p>
            <a:pPr lvl="1"/>
            <a:r>
              <a:rPr lang="en-US" sz="1800" dirty="0"/>
              <a:t>Meetings to check the status of </a:t>
            </a:r>
            <a:r>
              <a:rPr lang="en-US" sz="1800" dirty="0" err="1"/>
              <a:t>cal</a:t>
            </a:r>
            <a:r>
              <a:rPr lang="en-US" sz="1800" dirty="0"/>
              <a:t>/</a:t>
            </a:r>
            <a:r>
              <a:rPr lang="en-US" sz="1800" dirty="0" err="1"/>
              <a:t>val</a:t>
            </a:r>
            <a:r>
              <a:rPr lang="en-US" sz="1800" dirty="0"/>
              <a:t> as the missions progress</a:t>
            </a:r>
          </a:p>
          <a:p>
            <a:pPr lvl="1"/>
            <a:r>
              <a:rPr lang="en-US" sz="1800" dirty="0"/>
              <a:t>Coordinated supersite selection and data collection using all remote sensing techniques</a:t>
            </a:r>
          </a:p>
          <a:p>
            <a:pPr lvl="1"/>
            <a:r>
              <a:rPr lang="en-US" sz="1800" dirty="0"/>
              <a:t>Develop a common data portal or network of data portals to archive and distribute biomass data</a:t>
            </a:r>
          </a:p>
          <a:p>
            <a:pPr lvl="1"/>
            <a:endParaRPr lang="en-US" sz="1800" dirty="0"/>
          </a:p>
          <a:p>
            <a:r>
              <a:rPr lang="en-US" sz="1800" b="1" dirty="0"/>
              <a:t>Near-Term Deliverables</a:t>
            </a:r>
          </a:p>
          <a:p>
            <a:pPr lvl="1"/>
            <a:r>
              <a:rPr lang="en-US" sz="1800" dirty="0"/>
              <a:t>Report on the synergy of </a:t>
            </a:r>
            <a:r>
              <a:rPr lang="en-US" sz="1800" dirty="0" err="1"/>
              <a:t>cal</a:t>
            </a:r>
            <a:r>
              <a:rPr lang="en-US" sz="1800" dirty="0"/>
              <a:t>/</a:t>
            </a:r>
            <a:r>
              <a:rPr lang="en-US" sz="1800" dirty="0" err="1"/>
              <a:t>val</a:t>
            </a:r>
            <a:r>
              <a:rPr lang="en-US" sz="1800" dirty="0"/>
              <a:t> objectives across satellite missions</a:t>
            </a:r>
          </a:p>
          <a:p>
            <a:pPr lvl="1"/>
            <a:r>
              <a:rPr lang="en-US" sz="1800" dirty="0"/>
              <a:t>Report on the detailed suggested approach for selecting key locations globally and what is needed at those locations</a:t>
            </a:r>
          </a:p>
        </p:txBody>
      </p:sp>
    </p:spTree>
    <p:extLst>
      <p:ext uri="{BB962C8B-B14F-4D97-AF65-F5344CB8AC3E}">
        <p14:creationId xmlns:p14="http://schemas.microsoft.com/office/powerpoint/2010/main" val="2696829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Slide Number Placeholder 5"/>
          <p:cNvSpPr>
            <a:spLocks noGrp="1"/>
          </p:cNvSpPr>
          <p:nvPr>
            <p:ph type="sldNum" sz="quarter" idx="2"/>
          </p:nvPr>
        </p:nvSpPr>
        <p:spPr bwMode="auto">
          <a:noFill/>
          <a:ln>
            <a:miter lim="800000"/>
            <a:headEnd/>
            <a:tailEnd/>
          </a:ln>
        </p:spPr>
        <p:txBody>
          <a:bodyPr/>
          <a:lstStyle/>
          <a:p>
            <a:pPr eaLnBrk="1" hangingPunct="1">
              <a:spcBef>
                <a:spcPct val="0"/>
              </a:spcBef>
            </a:pPr>
            <a:fld id="{685D9731-F711-4403-8BC4-60A829C86C9C}" type="slidenum">
              <a:rPr lang="en-US" smtClean="0"/>
              <a:pPr eaLnBrk="1" hangingPunct="1">
                <a:spcBef>
                  <a:spcPct val="0"/>
                </a:spcBef>
              </a:pPr>
              <a:t>2</a:t>
            </a:fld>
            <a:endParaRPr lang="en-US" dirty="0"/>
          </a:p>
        </p:txBody>
      </p:sp>
      <p:sp>
        <p:nvSpPr>
          <p:cNvPr id="3" name="Content Placeholder 2"/>
          <p:cNvSpPr>
            <a:spLocks noGrp="1"/>
          </p:cNvSpPr>
          <p:nvPr>
            <p:ph sz="quarter" idx="11"/>
          </p:nvPr>
        </p:nvSpPr>
        <p:spPr>
          <a:xfrm>
            <a:off x="2057400" y="228600"/>
            <a:ext cx="4953000" cy="533400"/>
          </a:xfrm>
        </p:spPr>
        <p:txBody>
          <a:bodyPr/>
          <a:lstStyle/>
          <a:p>
            <a:pPr lvl="0"/>
            <a:r>
              <a:rPr lang="en-US" b="1" dirty="0"/>
              <a:t>CEOS Carbon activity - history and Background</a:t>
            </a:r>
          </a:p>
          <a:p>
            <a:endParaRPr lang="en-GB" dirty="0"/>
          </a:p>
        </p:txBody>
      </p:sp>
      <p:sp>
        <p:nvSpPr>
          <p:cNvPr id="7" name="TextBox 6"/>
          <p:cNvSpPr txBox="1"/>
          <p:nvPr/>
        </p:nvSpPr>
        <p:spPr>
          <a:xfrm>
            <a:off x="152400" y="1233130"/>
            <a:ext cx="4616896" cy="4862870"/>
          </a:xfrm>
          <a:prstGeom prst="rect">
            <a:avLst/>
          </a:prstGeom>
          <a:noFill/>
        </p:spPr>
        <p:txBody>
          <a:bodyPr wrap="square" rtlCol="0">
            <a:spAutoFit/>
          </a:bodyPr>
          <a:lstStyle/>
          <a:p>
            <a:pPr marL="342900" indent="-342900">
              <a:spcAft>
                <a:spcPts val="1200"/>
              </a:spcAft>
              <a:buFont typeface="Arial"/>
              <a:buChar char="•"/>
            </a:pPr>
            <a:r>
              <a:rPr lang="en-US" dirty="0">
                <a:solidFill>
                  <a:srgbClr val="1F497D"/>
                </a:solidFill>
              </a:rPr>
              <a:t>GEO Carbon Report developed in June 2010 by team led by </a:t>
            </a:r>
            <a:r>
              <a:rPr lang="en-US" dirty="0" err="1">
                <a:solidFill>
                  <a:srgbClr val="1F497D"/>
                </a:solidFill>
              </a:rPr>
              <a:t>Ciais</a:t>
            </a:r>
            <a:r>
              <a:rPr lang="en-US" dirty="0">
                <a:solidFill>
                  <a:srgbClr val="1F497D"/>
                </a:solidFill>
              </a:rPr>
              <a:t> et al. (GCP). </a:t>
            </a:r>
          </a:p>
          <a:p>
            <a:pPr marL="342900" indent="-342900">
              <a:spcAft>
                <a:spcPts val="1200"/>
              </a:spcAft>
              <a:buFont typeface="Arial"/>
              <a:buChar char="•"/>
            </a:pPr>
            <a:r>
              <a:rPr lang="en-US" i="1" dirty="0">
                <a:solidFill>
                  <a:srgbClr val="1F497D"/>
                </a:solidFill>
              </a:rPr>
              <a:t>CEOS Strategy for Carbon Observations from Space</a:t>
            </a:r>
            <a:r>
              <a:rPr lang="en-US" dirty="0">
                <a:solidFill>
                  <a:srgbClr val="1F497D"/>
                </a:solidFill>
              </a:rPr>
              <a:t> – written in response to above, completed in March 2014 – </a:t>
            </a:r>
            <a:r>
              <a:rPr lang="en-US" i="1" dirty="0" err="1">
                <a:solidFill>
                  <a:srgbClr val="1F497D"/>
                </a:solidFill>
              </a:rPr>
              <a:t>Wickland</a:t>
            </a:r>
            <a:r>
              <a:rPr lang="en-US" i="1" dirty="0">
                <a:solidFill>
                  <a:srgbClr val="1F497D"/>
                </a:solidFill>
              </a:rPr>
              <a:t> et al.</a:t>
            </a:r>
          </a:p>
          <a:p>
            <a:pPr marL="342900" indent="-342900">
              <a:spcAft>
                <a:spcPts val="1200"/>
              </a:spcAft>
              <a:buFont typeface="Arial"/>
              <a:buChar char="•"/>
            </a:pPr>
            <a:r>
              <a:rPr lang="en-US" u="sng" dirty="0">
                <a:solidFill>
                  <a:srgbClr val="1F497D"/>
                </a:solidFill>
              </a:rPr>
              <a:t>42 Actions identified in the report for specific response</a:t>
            </a:r>
            <a:r>
              <a:rPr lang="en-US" dirty="0">
                <a:solidFill>
                  <a:srgbClr val="1F497D"/>
                </a:solidFill>
              </a:rPr>
              <a:t>– first discussed at SIT Technical Workshop in September 2013</a:t>
            </a:r>
          </a:p>
          <a:p>
            <a:pPr marL="342900" indent="-342900">
              <a:spcAft>
                <a:spcPts val="1200"/>
              </a:spcAft>
              <a:buFont typeface="Arial"/>
              <a:buChar char="•"/>
            </a:pPr>
            <a:r>
              <a:rPr lang="en-US" dirty="0">
                <a:solidFill>
                  <a:srgbClr val="1F497D"/>
                </a:solidFill>
              </a:rPr>
              <a:t>April 2014:Proposed establishment of a study team to take forward the Actions and also identify formal CEOS mechanism to manage Actions.</a:t>
            </a:r>
          </a:p>
          <a:p>
            <a:pPr marL="342900" indent="-342900">
              <a:spcAft>
                <a:spcPts val="1200"/>
              </a:spcAft>
              <a:buFont typeface="Arial"/>
              <a:buChar char="•"/>
            </a:pPr>
            <a:r>
              <a:rPr lang="en-US" dirty="0">
                <a:solidFill>
                  <a:srgbClr val="1F497D"/>
                </a:solidFill>
              </a:rPr>
              <a:t>Plenary 2016: Agreed approach with dedicated pilots activities</a:t>
            </a:r>
          </a:p>
        </p:txBody>
      </p:sp>
      <p:pic>
        <p:nvPicPr>
          <p:cNvPr id="9" name="Picture 8" descr="GEO_CARBONSTRATEGY_20101020 (dragged).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53000" y="1143000"/>
            <a:ext cx="2779297" cy="3933056"/>
          </a:xfrm>
          <a:prstGeom prst="rect">
            <a:avLst/>
          </a:prstGeom>
        </p:spPr>
      </p:pic>
      <p:pic>
        <p:nvPicPr>
          <p:cNvPr id="8" name="Picture 7" descr="WGClimate_CEOS-Strategy-for-Carbon-Observations-from-Space_Apr2014.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24600" y="3048000"/>
            <a:ext cx="2627784" cy="3714923"/>
          </a:xfrm>
          <a:prstGeom prst="rect">
            <a:avLst/>
          </a:prstGeom>
        </p:spPr>
      </p:pic>
      <p:sp>
        <p:nvSpPr>
          <p:cNvPr id="2" name="TextBox 1">
            <a:extLst>
              <a:ext uri="{FF2B5EF4-FFF2-40B4-BE49-F238E27FC236}">
                <a16:creationId xmlns:a16="http://schemas.microsoft.com/office/drawing/2014/main" id="{2CBBF9BD-A242-4C48-A3CB-CC28C327C16B}"/>
              </a:ext>
            </a:extLst>
          </p:cNvPr>
          <p:cNvSpPr txBox="1"/>
          <p:nvPr/>
        </p:nvSpPr>
        <p:spPr>
          <a:xfrm>
            <a:off x="187548" y="6172200"/>
            <a:ext cx="6028251" cy="338552"/>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algn="l" rtl="0" latinLnBrk="1" hangingPunct="0"/>
            <a:r>
              <a:rPr lang="en-US" sz="1600" dirty="0">
                <a:solidFill>
                  <a:srgbClr val="FF0000"/>
                </a:solidFill>
              </a:rPr>
              <a:t>http://</a:t>
            </a:r>
            <a:r>
              <a:rPr lang="en-US" sz="1600" dirty="0" err="1">
                <a:solidFill>
                  <a:srgbClr val="FF0000"/>
                </a:solidFill>
              </a:rPr>
              <a:t>ceos.org</a:t>
            </a:r>
            <a:r>
              <a:rPr lang="en-US" sz="1600" dirty="0">
                <a:solidFill>
                  <a:srgbClr val="FF0000"/>
                </a:solidFill>
              </a:rPr>
              <a:t>/home-2/the-</a:t>
            </a:r>
            <a:r>
              <a:rPr lang="en-US" sz="1600" dirty="0" err="1">
                <a:solidFill>
                  <a:srgbClr val="FF0000"/>
                </a:solidFill>
              </a:rPr>
              <a:t>ceos</a:t>
            </a:r>
            <a:r>
              <a:rPr lang="en-US" sz="1600" dirty="0">
                <a:solidFill>
                  <a:srgbClr val="FF0000"/>
                </a:solidFill>
              </a:rPr>
              <a:t>-carbon-strategy-space-satellites/</a:t>
            </a:r>
          </a:p>
        </p:txBody>
      </p:sp>
    </p:spTree>
    <p:extLst>
      <p:ext uri="{BB962C8B-B14F-4D97-AF65-F5344CB8AC3E}">
        <p14:creationId xmlns:p14="http://schemas.microsoft.com/office/powerpoint/2010/main" val="131050404"/>
      </p:ext>
    </p:extLst>
  </p:cSld>
  <p:clrMapOvr>
    <a:masterClrMapping/>
  </p:clrMapOvr>
  <p:transition spd="slow"/>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2"/>
          </p:nvPr>
        </p:nvSpPr>
        <p:spPr/>
        <p:txBody>
          <a:bodyPr/>
          <a:lstStyle/>
          <a:p>
            <a:pPr defTabSz="914400"/>
            <a:fld id="{86CB4B4D-7CA3-9044-876B-883B54F8677D}" type="slidenum">
              <a:rPr lang="uk-UA" smtClean="0"/>
              <a:pPr defTabSz="914400"/>
              <a:t>20</a:t>
            </a:fld>
            <a:endParaRPr lang="uk-UA" dirty="0"/>
          </a:p>
        </p:txBody>
      </p:sp>
      <p:sp>
        <p:nvSpPr>
          <p:cNvPr id="3" name="コンテンツ プレースホルダー 2"/>
          <p:cNvSpPr>
            <a:spLocks noGrp="1"/>
          </p:cNvSpPr>
          <p:nvPr>
            <p:ph sz="quarter" idx="10"/>
          </p:nvPr>
        </p:nvSpPr>
        <p:spPr>
          <a:xfrm>
            <a:off x="0" y="1143000"/>
            <a:ext cx="8763000" cy="4800600"/>
          </a:xfrm>
        </p:spPr>
        <p:txBody>
          <a:bodyPr/>
          <a:lstStyle/>
          <a:p>
            <a:r>
              <a:rPr kumimoji="1" lang="en-US" altLang="ja-JP" dirty="0"/>
              <a:t>IPCC Task Force on National Greenhouse Gas Inventories (TFI) developed “2006 </a:t>
            </a:r>
            <a:r>
              <a:rPr kumimoji="1" lang="en-US" altLang="ja-JP" dirty="0">
                <a:solidFill>
                  <a:srgbClr val="FF0000"/>
                </a:solidFill>
              </a:rPr>
              <a:t>IPCC Guidelines </a:t>
            </a:r>
            <a:r>
              <a:rPr kumimoji="1" lang="en-US" altLang="ja-JP" dirty="0"/>
              <a:t>for National Greenhouse Gas Inventories” which will be updated and released in 2019.</a:t>
            </a:r>
          </a:p>
          <a:p>
            <a:pPr lvl="1"/>
            <a:r>
              <a:rPr kumimoji="1" lang="en-US" altLang="ja-JP" dirty="0"/>
              <a:t>The</a:t>
            </a:r>
            <a:r>
              <a:rPr kumimoji="1" lang="ja-JP" altLang="en-US" dirty="0"/>
              <a:t> </a:t>
            </a:r>
            <a:r>
              <a:rPr kumimoji="1" lang="en-US" altLang="ja-JP" dirty="0"/>
              <a:t>current guidelines 2006 indicates that each country preferably use </a:t>
            </a:r>
            <a:r>
              <a:rPr kumimoji="1" lang="en-US" altLang="ja-JP" dirty="0">
                <a:solidFill>
                  <a:srgbClr val="FF0000"/>
                </a:solidFill>
              </a:rPr>
              <a:t>independent data to verify GHG inventories</a:t>
            </a:r>
            <a:r>
              <a:rPr kumimoji="1" lang="en-US" altLang="ja-JP" dirty="0"/>
              <a:t>, and also indicates </a:t>
            </a:r>
            <a:r>
              <a:rPr kumimoji="1" lang="en-US" altLang="ja-JP" dirty="0">
                <a:solidFill>
                  <a:srgbClr val="FF0000"/>
                </a:solidFill>
              </a:rPr>
              <a:t>that satellite data has limitations</a:t>
            </a:r>
            <a:r>
              <a:rPr kumimoji="1" lang="en-US" altLang="ja-JP" dirty="0"/>
              <a:t> </a:t>
            </a:r>
            <a:r>
              <a:rPr kumimoji="1" lang="en-US" altLang="ja-JP" dirty="0">
                <a:solidFill>
                  <a:srgbClr val="FF0000"/>
                </a:solidFill>
              </a:rPr>
              <a:t>in</a:t>
            </a:r>
            <a:r>
              <a:rPr kumimoji="1" lang="en-US" altLang="ja-JP" dirty="0"/>
              <a:t> spatial, vertical and temporal </a:t>
            </a:r>
            <a:r>
              <a:rPr kumimoji="1" lang="en-US" altLang="ja-JP" dirty="0">
                <a:solidFill>
                  <a:srgbClr val="FF0000"/>
                </a:solidFill>
              </a:rPr>
              <a:t>resolution</a:t>
            </a:r>
            <a:r>
              <a:rPr kumimoji="1" lang="en-US" altLang="ja-JP"/>
              <a:t>.  </a:t>
            </a:r>
          </a:p>
          <a:p>
            <a:pPr lvl="1"/>
            <a:r>
              <a:rPr kumimoji="1" lang="en-US" altLang="ja-JP"/>
              <a:t>Discussion for updating the guidelines is underway and its outline was defined at the IPCC plenary in October. </a:t>
            </a:r>
            <a:r>
              <a:rPr kumimoji="1" lang="en-US" altLang="ja-JP">
                <a:solidFill>
                  <a:srgbClr val="FF0000"/>
                </a:solidFill>
              </a:rPr>
              <a:t>Update of verification guidance is expected</a:t>
            </a:r>
            <a:r>
              <a:rPr kumimoji="1" lang="en-US" altLang="ja-JP"/>
              <a:t>, expecially the guidance with atmospheric measurement and new datasets. </a:t>
            </a:r>
          </a:p>
          <a:p>
            <a:pPr lvl="1"/>
            <a:endParaRPr kumimoji="1" lang="en-US" altLang="ja-JP" dirty="0"/>
          </a:p>
          <a:p>
            <a:pPr lvl="1"/>
            <a:endParaRPr kumimoji="1" lang="en-US" altLang="ja-JP" dirty="0"/>
          </a:p>
        </p:txBody>
      </p:sp>
      <p:sp>
        <p:nvSpPr>
          <p:cNvPr id="4" name="コンテンツ プレースホルダー 3"/>
          <p:cNvSpPr>
            <a:spLocks noGrp="1"/>
          </p:cNvSpPr>
          <p:nvPr>
            <p:ph sz="quarter" idx="11"/>
          </p:nvPr>
        </p:nvSpPr>
        <p:spPr>
          <a:xfrm>
            <a:off x="2057400" y="304800"/>
            <a:ext cx="5486400" cy="533400"/>
          </a:xfrm>
        </p:spPr>
        <p:txBody>
          <a:bodyPr/>
          <a:lstStyle/>
          <a:p>
            <a:r>
              <a:rPr kumimoji="1" lang="en-US" altLang="ja-JP" dirty="0"/>
              <a:t>Engagement with UNFCCC and IPCC</a:t>
            </a:r>
            <a:endParaRPr kumimoji="1" lang="ja-JP" altLang="en-US" dirty="0"/>
          </a:p>
        </p:txBody>
      </p:sp>
      <p:pic>
        <p:nvPicPr>
          <p:cNvPr id="1026" name="Picture 2" descr="http://www.iisd.ca/climate/ipcc44/pix/17oct/DSC_8994-room2-t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43993" y="4495800"/>
            <a:ext cx="3947607" cy="1905000"/>
          </a:xfrm>
          <a:prstGeom prst="rect">
            <a:avLst/>
          </a:prstGeom>
          <a:noFill/>
          <a:extLst>
            <a:ext uri="{909E8E84-426E-40DD-AFC4-6F175D3DCCD1}">
              <a14:hiddenFill xmlns:a14="http://schemas.microsoft.com/office/drawing/2010/main">
                <a:solidFill>
                  <a:srgbClr val="FFFFFF"/>
                </a:solidFill>
              </a14:hiddenFill>
            </a:ext>
          </a:extLst>
        </p:spPr>
      </p:pic>
      <p:sp>
        <p:nvSpPr>
          <p:cNvPr id="6" name="コンテンツ プレースホルダー 2"/>
          <p:cNvSpPr txBox="1">
            <a:spLocks/>
          </p:cNvSpPr>
          <p:nvPr/>
        </p:nvSpPr>
        <p:spPr>
          <a:xfrm>
            <a:off x="0" y="3429000"/>
            <a:ext cx="8915400" cy="4800600"/>
          </a:xfrm>
          <a:prstGeom prst="rect">
            <a:avLst/>
          </a:prstGeom>
        </p:spPr>
        <p:txBody>
          <a:bodyPr/>
          <a:lstStyle>
            <a:lvl1pPr marL="342900" indent="-342900">
              <a:spcBef>
                <a:spcPts val="500"/>
              </a:spcBef>
              <a:buSzPct val="100000"/>
              <a:buFont typeface="Arial"/>
              <a:buChar char="•"/>
              <a:defRPr sz="2000">
                <a:solidFill>
                  <a:srgbClr val="002569"/>
                </a:solidFill>
                <a:latin typeface="+mj-lt"/>
                <a:ea typeface="Arial Bold"/>
                <a:cs typeface="Arial" panose="020B0604020202020204" pitchFamily="34" charset="0"/>
                <a:sym typeface="Arial Bold"/>
              </a:defRPr>
            </a:lvl1pPr>
            <a:lvl2pPr marL="768927" indent="-311727">
              <a:spcBef>
                <a:spcPts val="500"/>
              </a:spcBef>
              <a:buSzPct val="100000"/>
              <a:buFont typeface="Courier New" panose="02070309020205020404" pitchFamily="49" charset="0"/>
              <a:buChar char="o"/>
              <a:defRPr sz="2000">
                <a:solidFill>
                  <a:srgbClr val="002569"/>
                </a:solidFill>
                <a:latin typeface="+mj-lt"/>
                <a:ea typeface="Arial Bold"/>
                <a:cs typeface="Arial" panose="020B0604020202020204" pitchFamily="34" charset="0"/>
                <a:sym typeface="Arial Bold"/>
              </a:defRPr>
            </a:lvl2pPr>
            <a:lvl3pPr marL="1188719" indent="-274319">
              <a:spcBef>
                <a:spcPts val="500"/>
              </a:spcBef>
              <a:buSzPct val="100000"/>
              <a:buFont typeface="Wingdings" panose="05000000000000000000" pitchFamily="2" charset="2"/>
              <a:buChar char="§"/>
              <a:defRPr sz="2000">
                <a:solidFill>
                  <a:srgbClr val="002569"/>
                </a:solidFill>
                <a:latin typeface="+mj-lt"/>
                <a:ea typeface="Arial Bold"/>
                <a:cs typeface="Arial" panose="020B0604020202020204" pitchFamily="34" charset="0"/>
                <a:sym typeface="Arial Bold"/>
              </a:defRPr>
            </a:lvl3pPr>
            <a:lvl4pPr marL="1676400" indent="-304800">
              <a:spcBef>
                <a:spcPts val="500"/>
              </a:spcBef>
              <a:buSzPct val="100000"/>
              <a:buFont typeface="Arial"/>
              <a:buChar char="▪"/>
              <a:defRPr sz="2000">
                <a:solidFill>
                  <a:srgbClr val="002569"/>
                </a:solidFill>
                <a:latin typeface="+mj-lt"/>
                <a:ea typeface="Arial Bold"/>
                <a:cs typeface="Arial" panose="020B0604020202020204" pitchFamily="34" charset="0"/>
                <a:sym typeface="Arial Bold"/>
              </a:defRPr>
            </a:lvl4pPr>
            <a:lvl5pPr marL="2171700" indent="-342900">
              <a:spcBef>
                <a:spcPts val="500"/>
              </a:spcBef>
              <a:buSzPct val="100000"/>
              <a:buFont typeface="Arial"/>
              <a:buChar char="•"/>
              <a:defRPr sz="2000">
                <a:solidFill>
                  <a:srgbClr val="002569"/>
                </a:solidFill>
                <a:latin typeface="+mj-lt"/>
                <a:ea typeface="Arial Bold"/>
                <a:cs typeface="Arial" panose="020B0604020202020204" pitchFamily="34" charset="0"/>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a:lstStyle>
          <a:p>
            <a:pPr lvl="1" defTabSz="914400"/>
            <a:endParaRPr kumimoji="1" lang="en-US" altLang="ja-JP" dirty="0"/>
          </a:p>
        </p:txBody>
      </p:sp>
      <p:sp>
        <p:nvSpPr>
          <p:cNvPr id="7" name="コンテンツ プレースホルダー 2"/>
          <p:cNvSpPr txBox="1">
            <a:spLocks/>
          </p:cNvSpPr>
          <p:nvPr/>
        </p:nvSpPr>
        <p:spPr>
          <a:xfrm>
            <a:off x="318655" y="4724400"/>
            <a:ext cx="5105400" cy="4800600"/>
          </a:xfrm>
          <a:prstGeom prst="rect">
            <a:avLst/>
          </a:prstGeom>
        </p:spPr>
        <p:txBody>
          <a:bodyPr/>
          <a:lstStyle>
            <a:lvl1pPr marL="342900" indent="-342900">
              <a:spcBef>
                <a:spcPts val="500"/>
              </a:spcBef>
              <a:buSzPct val="100000"/>
              <a:buFont typeface="Arial"/>
              <a:buChar char="•"/>
              <a:defRPr sz="2000">
                <a:solidFill>
                  <a:srgbClr val="002569"/>
                </a:solidFill>
                <a:latin typeface="+mj-lt"/>
                <a:ea typeface="Arial Bold"/>
                <a:cs typeface="Arial" panose="020B0604020202020204" pitchFamily="34" charset="0"/>
                <a:sym typeface="Arial Bold"/>
              </a:defRPr>
            </a:lvl1pPr>
            <a:lvl2pPr marL="768927" indent="-311727">
              <a:spcBef>
                <a:spcPts val="500"/>
              </a:spcBef>
              <a:buSzPct val="100000"/>
              <a:buFont typeface="Courier New" panose="02070309020205020404" pitchFamily="49" charset="0"/>
              <a:buChar char="o"/>
              <a:defRPr sz="2000">
                <a:solidFill>
                  <a:srgbClr val="002569"/>
                </a:solidFill>
                <a:latin typeface="+mj-lt"/>
                <a:ea typeface="Arial Bold"/>
                <a:cs typeface="Arial" panose="020B0604020202020204" pitchFamily="34" charset="0"/>
                <a:sym typeface="Arial Bold"/>
              </a:defRPr>
            </a:lvl2pPr>
            <a:lvl3pPr marL="1188719" indent="-274319">
              <a:spcBef>
                <a:spcPts val="500"/>
              </a:spcBef>
              <a:buSzPct val="100000"/>
              <a:buFont typeface="Wingdings" panose="05000000000000000000" pitchFamily="2" charset="2"/>
              <a:buChar char="§"/>
              <a:defRPr sz="2000">
                <a:solidFill>
                  <a:srgbClr val="002569"/>
                </a:solidFill>
                <a:latin typeface="+mj-lt"/>
                <a:ea typeface="Arial Bold"/>
                <a:cs typeface="Arial" panose="020B0604020202020204" pitchFamily="34" charset="0"/>
                <a:sym typeface="Arial Bold"/>
              </a:defRPr>
            </a:lvl3pPr>
            <a:lvl4pPr marL="1676400" indent="-304800">
              <a:spcBef>
                <a:spcPts val="500"/>
              </a:spcBef>
              <a:buSzPct val="100000"/>
              <a:buFont typeface="Arial"/>
              <a:buChar char="▪"/>
              <a:defRPr sz="2000">
                <a:solidFill>
                  <a:srgbClr val="002569"/>
                </a:solidFill>
                <a:latin typeface="+mj-lt"/>
                <a:ea typeface="Arial Bold"/>
                <a:cs typeface="Arial" panose="020B0604020202020204" pitchFamily="34" charset="0"/>
                <a:sym typeface="Arial Bold"/>
              </a:defRPr>
            </a:lvl4pPr>
            <a:lvl5pPr marL="2171700" indent="-342900">
              <a:spcBef>
                <a:spcPts val="500"/>
              </a:spcBef>
              <a:buSzPct val="100000"/>
              <a:buFont typeface="Arial"/>
              <a:buChar char="•"/>
              <a:defRPr sz="2000">
                <a:solidFill>
                  <a:srgbClr val="002569"/>
                </a:solidFill>
                <a:latin typeface="+mj-lt"/>
                <a:ea typeface="Arial Bold"/>
                <a:cs typeface="Arial" panose="020B0604020202020204" pitchFamily="34" charset="0"/>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a:lstStyle>
          <a:p>
            <a:pPr marL="457200" lvl="1" indent="0" defTabSz="914400">
              <a:buNone/>
            </a:pPr>
            <a:r>
              <a:rPr kumimoji="1" lang="en-US" altLang="ja-JP" dirty="0"/>
              <a:t>Republic of Korea, supported by Belgium and Japan, proposed to </a:t>
            </a:r>
            <a:r>
              <a:rPr kumimoji="1" lang="en-US" altLang="ja-JP" dirty="0">
                <a:solidFill>
                  <a:srgbClr val="FF0000"/>
                </a:solidFill>
              </a:rPr>
              <a:t>include direct measurement of GHG emissions from sources</a:t>
            </a:r>
            <a:r>
              <a:rPr kumimoji="1" lang="en-US" altLang="ja-JP" dirty="0"/>
              <a:t>, noting that they help to improve accuracy of estimates.</a:t>
            </a:r>
          </a:p>
        </p:txBody>
      </p:sp>
    </p:spTree>
    <p:extLst>
      <p:ext uri="{BB962C8B-B14F-4D97-AF65-F5344CB8AC3E}">
        <p14:creationId xmlns:p14="http://schemas.microsoft.com/office/powerpoint/2010/main" val="1870749900"/>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2"/>
          </p:nvPr>
        </p:nvSpPr>
        <p:spPr/>
        <p:txBody>
          <a:bodyPr/>
          <a:lstStyle/>
          <a:p>
            <a:pPr defTabSz="914400"/>
            <a:fld id="{86CB4B4D-7CA3-9044-876B-883B54F8677D}" type="slidenum">
              <a:rPr lang="uk-UA" smtClean="0"/>
              <a:pPr defTabSz="914400"/>
              <a:t>21</a:t>
            </a:fld>
            <a:endParaRPr lang="uk-UA" dirty="0"/>
          </a:p>
        </p:txBody>
      </p:sp>
      <p:sp>
        <p:nvSpPr>
          <p:cNvPr id="3" name="Content Placeholder 2"/>
          <p:cNvSpPr>
            <a:spLocks noGrp="1"/>
          </p:cNvSpPr>
          <p:nvPr>
            <p:ph sz="quarter" idx="10"/>
          </p:nvPr>
        </p:nvSpPr>
        <p:spPr/>
        <p:txBody>
          <a:bodyPr/>
          <a:lstStyle/>
          <a:p>
            <a:r>
              <a:rPr lang="en-US" dirty="0"/>
              <a:t>End Q1 2017: </a:t>
            </a:r>
            <a:r>
              <a:rPr lang="en-US" dirty="0">
                <a:solidFill>
                  <a:srgbClr val="00B050"/>
                </a:solidFill>
              </a:rPr>
              <a:t>Carbon Action #8 </a:t>
            </a:r>
            <a:r>
              <a:rPr lang="en-US" dirty="0"/>
              <a:t>- related to LPV subgroup - identifying priorities of land data products to validate</a:t>
            </a:r>
          </a:p>
          <a:p>
            <a:r>
              <a:rPr lang="en-US" dirty="0"/>
              <a:t>LPV document its current list of validated land data products and candidate land data products to be validated.  The list of land products will be compared to the Carbon Task Force report to identify possible gaps and resources that would be needed to assess those gaps.</a:t>
            </a:r>
          </a:p>
          <a:p>
            <a:r>
              <a:rPr lang="en-US" dirty="0"/>
              <a:t>Document a set of best practice validation protocols with documented methods and an online platform for </a:t>
            </a:r>
            <a:r>
              <a:rPr lang="en-US" dirty="0" err="1"/>
              <a:t>intercomparison</a:t>
            </a:r>
            <a:r>
              <a:rPr lang="en-US" dirty="0"/>
              <a:t> of terrestrial carbon products.  This is part of closing out </a:t>
            </a:r>
            <a:r>
              <a:rPr lang="en-US" dirty="0">
                <a:solidFill>
                  <a:srgbClr val="00B050"/>
                </a:solidFill>
              </a:rPr>
              <a:t>Carbon Action #8</a:t>
            </a:r>
            <a:r>
              <a:rPr lang="en-US" dirty="0"/>
              <a:t> as well as making significant progress on </a:t>
            </a:r>
            <a:r>
              <a:rPr lang="en-US" dirty="0">
                <a:solidFill>
                  <a:srgbClr val="00B050"/>
                </a:solidFill>
              </a:rPr>
              <a:t>Carbon Action #34</a:t>
            </a:r>
            <a:r>
              <a:rPr lang="en-US" dirty="0"/>
              <a:t> when coupled with identifying the best mechanism for making WGCV </a:t>
            </a:r>
            <a:r>
              <a:rPr lang="en-US" dirty="0" err="1"/>
              <a:t>intercomparisons</a:t>
            </a:r>
            <a:r>
              <a:rPr lang="en-US" dirty="0"/>
              <a:t> of carbon products available.  </a:t>
            </a:r>
          </a:p>
        </p:txBody>
      </p:sp>
      <p:sp>
        <p:nvSpPr>
          <p:cNvPr id="4" name="Content Placeholder 3"/>
          <p:cNvSpPr>
            <a:spLocks noGrp="1"/>
          </p:cNvSpPr>
          <p:nvPr>
            <p:ph sz="quarter" idx="11"/>
          </p:nvPr>
        </p:nvSpPr>
        <p:spPr/>
        <p:txBody>
          <a:bodyPr/>
          <a:lstStyle/>
          <a:p>
            <a:r>
              <a:rPr lang="en-US" dirty="0"/>
              <a:t>Shorter term outputs: WGCV</a:t>
            </a:r>
          </a:p>
        </p:txBody>
      </p:sp>
    </p:spTree>
    <p:extLst>
      <p:ext uri="{BB962C8B-B14F-4D97-AF65-F5344CB8AC3E}">
        <p14:creationId xmlns:p14="http://schemas.microsoft.com/office/powerpoint/2010/main" val="1473513711"/>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p:cNvSpPr>
            <a:spLocks noGrp="1"/>
          </p:cNvSpPr>
          <p:nvPr>
            <p:ph type="title"/>
          </p:nvPr>
        </p:nvSpPr>
        <p:spPr>
          <a:xfrm>
            <a:off x="1676400" y="288439"/>
            <a:ext cx="5933661" cy="775240"/>
          </a:xfrm>
        </p:spPr>
        <p:txBody>
          <a:bodyPr/>
          <a:lstStyle/>
          <a:p>
            <a:r>
              <a:rPr lang="en-US" sz="2100" b="1" dirty="0"/>
              <a:t>CARB-19: Global Surface Albedo Product validation protocol</a:t>
            </a:r>
            <a:endParaRPr lang="en-GB" sz="1800" u="sng" dirty="0"/>
          </a:p>
        </p:txBody>
      </p:sp>
      <p:pic>
        <p:nvPicPr>
          <p:cNvPr id="14" name="Picture 13">
            <a:extLst>
              <a:ext uri="{FF2B5EF4-FFF2-40B4-BE49-F238E27FC236}">
                <a16:creationId xmlns:a16="http://schemas.microsoft.com/office/drawing/2014/main" id="{F266AC52-3598-4DED-9331-A270E4A48FF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8817" y="1800373"/>
            <a:ext cx="3283571" cy="4136582"/>
          </a:xfrm>
          <a:prstGeom prst="rect">
            <a:avLst/>
          </a:prstGeom>
          <a:ln>
            <a:solidFill>
              <a:schemeClr val="tx1"/>
            </a:solidFill>
          </a:ln>
        </p:spPr>
      </p:pic>
      <p:sp>
        <p:nvSpPr>
          <p:cNvPr id="16" name="Rectangle 15">
            <a:extLst>
              <a:ext uri="{FF2B5EF4-FFF2-40B4-BE49-F238E27FC236}">
                <a16:creationId xmlns:a16="http://schemas.microsoft.com/office/drawing/2014/main" id="{232FAD32-210C-4753-983F-B49DED2DCD3E}"/>
              </a:ext>
            </a:extLst>
          </p:cNvPr>
          <p:cNvSpPr/>
          <p:nvPr/>
        </p:nvSpPr>
        <p:spPr>
          <a:xfrm>
            <a:off x="3528081" y="4776660"/>
            <a:ext cx="5459930" cy="1754326"/>
          </a:xfrm>
          <a:prstGeom prst="rect">
            <a:avLst/>
          </a:prstGeom>
        </p:spPr>
        <p:txBody>
          <a:bodyPr wrap="square">
            <a:spAutoFit/>
          </a:bodyPr>
          <a:lstStyle/>
          <a:p>
            <a:r>
              <a:rPr lang="en-US" b="1" dirty="0">
                <a:solidFill>
                  <a:srgbClr val="000000"/>
                </a:solidFill>
                <a:latin typeface="+mj-lt"/>
              </a:rPr>
              <a:t>Authors:  </a:t>
            </a:r>
            <a:r>
              <a:rPr lang="en-US" dirty="0"/>
              <a:t>Wang, Z., Schaaf, C., </a:t>
            </a:r>
            <a:r>
              <a:rPr lang="en-US" dirty="0" err="1"/>
              <a:t>Lattanzio</a:t>
            </a:r>
            <a:r>
              <a:rPr lang="en-US" dirty="0"/>
              <a:t>, A., </a:t>
            </a:r>
            <a:r>
              <a:rPr lang="en-US" dirty="0" err="1"/>
              <a:t>Carrer</a:t>
            </a:r>
            <a:r>
              <a:rPr lang="en-US" dirty="0"/>
              <a:t>, D., Grant, I., </a:t>
            </a:r>
            <a:r>
              <a:rPr lang="en-US" dirty="0" err="1"/>
              <a:t>Román</a:t>
            </a:r>
            <a:r>
              <a:rPr lang="en-US" dirty="0"/>
              <a:t>, M., Camacho, F., Yu, Y., </a:t>
            </a:r>
            <a:r>
              <a:rPr lang="en-US" dirty="0" err="1"/>
              <a:t>Sánchez-Zapero</a:t>
            </a:r>
            <a:r>
              <a:rPr lang="en-US" dirty="0"/>
              <a:t>, J. &amp; Nickeson, J. </a:t>
            </a:r>
          </a:p>
          <a:p>
            <a:endParaRPr lang="en-US" dirty="0">
              <a:solidFill>
                <a:srgbClr val="000000"/>
              </a:solidFill>
              <a:latin typeface="+mj-lt"/>
            </a:endParaRPr>
          </a:p>
          <a:p>
            <a:r>
              <a:rPr lang="en-US" b="1" dirty="0">
                <a:solidFill>
                  <a:srgbClr val="000000"/>
                </a:solidFill>
                <a:latin typeface="+mj-lt"/>
                <a:hlinkClick r:id="rId3"/>
              </a:rPr>
              <a:t>https://doi.org/10.5067/doc/ceoswgcv/lpv/albedo.001</a:t>
            </a:r>
            <a:endParaRPr lang="en-US" b="1" dirty="0">
              <a:solidFill>
                <a:srgbClr val="000000"/>
              </a:solidFill>
              <a:latin typeface="+mj-lt"/>
            </a:endParaRPr>
          </a:p>
        </p:txBody>
      </p:sp>
      <p:sp>
        <p:nvSpPr>
          <p:cNvPr id="2" name="Rectangle 1">
            <a:extLst>
              <a:ext uri="{FF2B5EF4-FFF2-40B4-BE49-F238E27FC236}">
                <a16:creationId xmlns:a16="http://schemas.microsoft.com/office/drawing/2014/main" id="{58B15CD6-17D8-A642-AD65-0868BF0488EC}"/>
              </a:ext>
            </a:extLst>
          </p:cNvPr>
          <p:cNvSpPr/>
          <p:nvPr/>
        </p:nvSpPr>
        <p:spPr>
          <a:xfrm>
            <a:off x="3179911" y="3290501"/>
            <a:ext cx="248786" cy="369332"/>
          </a:xfrm>
          <a:prstGeom prst="rect">
            <a:avLst/>
          </a:prstGeom>
        </p:spPr>
        <p:txBody>
          <a:bodyPr wrap="none">
            <a:spAutoFit/>
          </a:bodyPr>
          <a:lstStyle/>
          <a:p>
            <a:r>
              <a:rPr lang="en-US" dirty="0">
                <a:solidFill>
                  <a:srgbClr val="000000"/>
                </a:solidFill>
                <a:latin typeface="Gill Sans" panose="020B0502020104020203" pitchFamily="34" charset="-79"/>
                <a:ea typeface="Gill Sans" panose="020B0502020104020203" pitchFamily="34" charset="-79"/>
              </a:rPr>
              <a:t> </a:t>
            </a:r>
            <a:endParaRPr lang="en-US" dirty="0"/>
          </a:p>
        </p:txBody>
      </p:sp>
      <p:sp>
        <p:nvSpPr>
          <p:cNvPr id="4" name="TextBox 3">
            <a:extLst>
              <a:ext uri="{FF2B5EF4-FFF2-40B4-BE49-F238E27FC236}">
                <a16:creationId xmlns:a16="http://schemas.microsoft.com/office/drawing/2014/main" id="{015F79BE-86C1-4E41-9EFE-CD78993D1427}"/>
              </a:ext>
            </a:extLst>
          </p:cNvPr>
          <p:cNvSpPr txBox="1"/>
          <p:nvPr/>
        </p:nvSpPr>
        <p:spPr>
          <a:xfrm>
            <a:off x="3747976" y="2170963"/>
            <a:ext cx="5055782" cy="228523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4289" tIns="34289" rIns="34289" bIns="34289" numCol="1" spcCol="38100" rtlCol="0" anchor="t">
            <a:spAutoFit/>
          </a:bodyPr>
          <a:lstStyle/>
          <a:p>
            <a:pPr defTabSz="342900" latinLnBrk="1" hangingPunct="0"/>
            <a:r>
              <a:rPr lang="en-US" dirty="0"/>
              <a:t>  Although </a:t>
            </a:r>
            <a:r>
              <a:rPr lang="en-US" b="1" dirty="0">
                <a:solidFill>
                  <a:schemeClr val="tx2"/>
                </a:solidFill>
              </a:rPr>
              <a:t>CARB-19</a:t>
            </a:r>
            <a:r>
              <a:rPr lang="en-US" dirty="0">
                <a:solidFill>
                  <a:schemeClr val="tx2"/>
                </a:solidFill>
              </a:rPr>
              <a:t> is closed, the Land Product </a:t>
            </a:r>
          </a:p>
          <a:p>
            <a:pPr defTabSz="342900" latinLnBrk="1" hangingPunct="0"/>
            <a:r>
              <a:rPr lang="en-US" dirty="0">
                <a:solidFill>
                  <a:schemeClr val="tx2"/>
                </a:solidFill>
              </a:rPr>
              <a:t>Validation Subgroup continues to develop valid-</a:t>
            </a:r>
            <a:r>
              <a:rPr lang="en-US" dirty="0" err="1">
                <a:solidFill>
                  <a:schemeClr val="tx2"/>
                </a:solidFill>
              </a:rPr>
              <a:t>ation</a:t>
            </a:r>
            <a:r>
              <a:rPr lang="en-US" dirty="0">
                <a:solidFill>
                  <a:schemeClr val="tx2"/>
                </a:solidFill>
              </a:rPr>
              <a:t> protocols for global land </a:t>
            </a:r>
            <a:r>
              <a:rPr lang="en-US" dirty="0"/>
              <a:t>products within </a:t>
            </a:r>
          </a:p>
          <a:p>
            <a:pPr defTabSz="342900" latinLnBrk="1" hangingPunct="0"/>
            <a:r>
              <a:rPr lang="en-US" dirty="0"/>
              <a:t>their focus areas.  </a:t>
            </a:r>
          </a:p>
          <a:p>
            <a:pPr defTabSz="342900" latinLnBrk="1" hangingPunct="0"/>
            <a:r>
              <a:rPr lang="en-US" dirty="0"/>
              <a:t>  </a:t>
            </a:r>
            <a:r>
              <a:rPr lang="en-US" dirty="0">
                <a:solidFill>
                  <a:schemeClr val="tx2"/>
                </a:solidFill>
              </a:rPr>
              <a:t>The latest protocol to be created is for </a:t>
            </a:r>
          </a:p>
          <a:p>
            <a:pPr defTabSz="342900" latinLnBrk="1" hangingPunct="0"/>
            <a:r>
              <a:rPr lang="en-US" dirty="0">
                <a:solidFill>
                  <a:schemeClr val="tx2"/>
                </a:solidFill>
              </a:rPr>
              <a:t>Albedo product validation, to be endorsed at </a:t>
            </a:r>
          </a:p>
          <a:p>
            <a:pPr defTabSz="342900" latinLnBrk="1" hangingPunct="0"/>
            <a:r>
              <a:rPr lang="en-US" dirty="0">
                <a:solidFill>
                  <a:schemeClr val="tx2"/>
                </a:solidFill>
              </a:rPr>
              <a:t>the WGCV-45 in Perth, Australia. </a:t>
            </a:r>
          </a:p>
          <a:p>
            <a:pPr defTabSz="342900" latinLnBrk="1" hangingPunct="0"/>
            <a:endParaRPr lang="en-US" dirty="0"/>
          </a:p>
        </p:txBody>
      </p:sp>
    </p:spTree>
    <p:extLst>
      <p:ext uri="{BB962C8B-B14F-4D97-AF65-F5344CB8AC3E}">
        <p14:creationId xmlns:p14="http://schemas.microsoft.com/office/powerpoint/2010/main" val="1098230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0 Título"/>
          <p:cNvSpPr>
            <a:spLocks noGrp="1"/>
          </p:cNvSpPr>
          <p:nvPr>
            <p:ph type="title"/>
          </p:nvPr>
        </p:nvSpPr>
        <p:spPr>
          <a:xfrm>
            <a:off x="1851586" y="228600"/>
            <a:ext cx="4951943" cy="457201"/>
          </a:xfrm>
        </p:spPr>
        <p:txBody>
          <a:bodyPr/>
          <a:lstStyle/>
          <a:p>
            <a:r>
              <a:rPr lang="en-US" sz="2100" b="1" dirty="0"/>
              <a:t>CARB-19: Land Surface Albedo Product Validation</a:t>
            </a:r>
            <a:endParaRPr lang="es-ES" sz="2100" dirty="0"/>
          </a:p>
        </p:txBody>
      </p:sp>
      <p:sp>
        <p:nvSpPr>
          <p:cNvPr id="3" name="Rectangle 2"/>
          <p:cNvSpPr/>
          <p:nvPr/>
        </p:nvSpPr>
        <p:spPr>
          <a:xfrm>
            <a:off x="843" y="4397276"/>
            <a:ext cx="9128869" cy="2308324"/>
          </a:xfrm>
          <a:prstGeom prst="rect">
            <a:avLst/>
          </a:prstGeom>
        </p:spPr>
        <p:txBody>
          <a:bodyPr wrap="square">
            <a:spAutoFit/>
          </a:bodyPr>
          <a:lstStyle/>
          <a:p>
            <a:pPr marL="214313" indent="-214313">
              <a:buFont typeface="Arial" panose="020B0604020202020204" pitchFamily="34" charset="0"/>
              <a:buChar char="•"/>
            </a:pPr>
            <a:r>
              <a:rPr lang="en-US" sz="1600" dirty="0">
                <a:latin typeface="+mj-lt"/>
              </a:rPr>
              <a:t>NASA’s Goddard Space Flight Center’s Multi </a:t>
            </a:r>
            <a:r>
              <a:rPr lang="en-US" sz="1600" dirty="0" err="1">
                <a:latin typeface="+mj-lt"/>
              </a:rPr>
              <a:t>AngLe</a:t>
            </a:r>
            <a:r>
              <a:rPr lang="en-US" sz="1600" dirty="0">
                <a:latin typeface="+mj-lt"/>
              </a:rPr>
              <a:t> Imaging Bidirectional Reflectance Distribution Function small-UAS (MALIBU) instrument package includes two multispectral imagers oriented at two different viewing geometries (i.e., port and starboard sides) to capture the surface reflectance anisotropy (i.e., BRDF shape) and albedo.</a:t>
            </a:r>
          </a:p>
          <a:p>
            <a:pPr marL="214313" indent="-214313">
              <a:buFont typeface="Arial" panose="020B0604020202020204" pitchFamily="34" charset="0"/>
              <a:buChar char="•"/>
            </a:pPr>
            <a:endParaRPr lang="en-US" sz="1600" dirty="0"/>
          </a:p>
          <a:p>
            <a:pPr marL="214313" indent="-214313">
              <a:buFont typeface="Arial" panose="020B0604020202020204" pitchFamily="34" charset="0"/>
              <a:buChar char="•"/>
            </a:pPr>
            <a:r>
              <a:rPr lang="en-US" sz="1600" dirty="0">
                <a:latin typeface="+mj-lt"/>
              </a:rPr>
              <a:t>The MALIBU platform that acquires extremely high resolution sub-meter measures serves as an important resource of reference data to improve global land product validation efforts in particular over heterogenous surface, and resolve the uncertainties in the various existing products generated by NASA and its international partners.</a:t>
            </a:r>
          </a:p>
        </p:txBody>
      </p:sp>
      <p:pic>
        <p:nvPicPr>
          <p:cNvPr id="15" name="Picture 14">
            <a:extLst>
              <a:ext uri="{FF2B5EF4-FFF2-40B4-BE49-F238E27FC236}">
                <a16:creationId xmlns:a16="http://schemas.microsoft.com/office/drawing/2014/main" id="{9957BDCC-F480-4806-80E5-D3B7923F8E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70053" y="1928006"/>
            <a:ext cx="4039436" cy="1912751"/>
          </a:xfrm>
          <a:prstGeom prst="rect">
            <a:avLst/>
          </a:prstGeom>
        </p:spPr>
      </p:pic>
      <p:grpSp>
        <p:nvGrpSpPr>
          <p:cNvPr id="9" name="Group 8">
            <a:extLst>
              <a:ext uri="{FF2B5EF4-FFF2-40B4-BE49-F238E27FC236}">
                <a16:creationId xmlns:a16="http://schemas.microsoft.com/office/drawing/2014/main" id="{71C42D7B-1171-49C9-A155-3D8C22609A43}"/>
              </a:ext>
            </a:extLst>
          </p:cNvPr>
          <p:cNvGrpSpPr/>
          <p:nvPr/>
        </p:nvGrpSpPr>
        <p:grpSpPr>
          <a:xfrm>
            <a:off x="6109490" y="1719458"/>
            <a:ext cx="3019380" cy="2178771"/>
            <a:chOff x="4492103" y="781994"/>
            <a:chExt cx="4145871" cy="2973110"/>
          </a:xfrm>
        </p:grpSpPr>
        <p:pic>
          <p:nvPicPr>
            <p:cNvPr id="10" name="Picture 9">
              <a:extLst>
                <a:ext uri="{FF2B5EF4-FFF2-40B4-BE49-F238E27FC236}">
                  <a16:creationId xmlns:a16="http://schemas.microsoft.com/office/drawing/2014/main" id="{C3F37D47-C8FD-4FF8-B1AB-D01CE41AC63D}"/>
                </a:ext>
              </a:extLst>
            </p:cNvPr>
            <p:cNvPicPr>
              <a:picLocks noChangeAspect="1"/>
            </p:cNvPicPr>
            <p:nvPr/>
          </p:nvPicPr>
          <p:blipFill rotWithShape="1">
            <a:blip r:embed="rId4"/>
            <a:srcRect r="3982" b="12221"/>
            <a:stretch/>
          </p:blipFill>
          <p:spPr>
            <a:xfrm>
              <a:off x="4492103" y="781994"/>
              <a:ext cx="4145871" cy="2973110"/>
            </a:xfrm>
            <a:prstGeom prst="rect">
              <a:avLst/>
            </a:prstGeom>
          </p:spPr>
        </p:pic>
        <p:sp>
          <p:nvSpPr>
            <p:cNvPr id="12" name="Oval 11">
              <a:extLst>
                <a:ext uri="{FF2B5EF4-FFF2-40B4-BE49-F238E27FC236}">
                  <a16:creationId xmlns:a16="http://schemas.microsoft.com/office/drawing/2014/main" id="{4BCD4338-AE30-4664-AC3E-75934B050AB9}"/>
                </a:ext>
              </a:extLst>
            </p:cNvPr>
            <p:cNvSpPr/>
            <p:nvPr/>
          </p:nvSpPr>
          <p:spPr>
            <a:xfrm>
              <a:off x="4613645" y="1816624"/>
              <a:ext cx="917146" cy="83898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B438E206-6679-4B40-8645-CA118EF8A151}"/>
                </a:ext>
              </a:extLst>
            </p:cNvPr>
            <p:cNvSpPr txBox="1"/>
            <p:nvPr/>
          </p:nvSpPr>
          <p:spPr>
            <a:xfrm>
              <a:off x="4613645" y="2655610"/>
              <a:ext cx="1662869" cy="346489"/>
            </a:xfrm>
            <a:prstGeom prst="rect">
              <a:avLst/>
            </a:prstGeom>
            <a:noFill/>
          </p:spPr>
          <p:txBody>
            <a:bodyPr wrap="square" rtlCol="0">
              <a:spAutoFit/>
            </a:bodyPr>
            <a:lstStyle/>
            <a:p>
              <a:r>
                <a:rPr lang="en-US" sz="1050" dirty="0">
                  <a:solidFill>
                    <a:srgbClr val="FF0000"/>
                  </a:solidFill>
                </a:rPr>
                <a:t>Hot spot region</a:t>
              </a:r>
            </a:p>
          </p:txBody>
        </p:sp>
      </p:grpSp>
      <p:pic>
        <p:nvPicPr>
          <p:cNvPr id="16" name="Picture 3" descr="C:\Users\moroman\Google Drive\Proposals\2016\ABoVE\MALIBU_Figure1.png">
            <a:extLst>
              <a:ext uri="{FF2B5EF4-FFF2-40B4-BE49-F238E27FC236}">
                <a16:creationId xmlns:a16="http://schemas.microsoft.com/office/drawing/2014/main" id="{1A7F8C67-446F-43C1-A514-7CC21C6351A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131" y="1752371"/>
            <a:ext cx="2203850" cy="2115359"/>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E7927086-CAF9-4877-9EEA-2D7AEBC409AB}"/>
              </a:ext>
            </a:extLst>
          </p:cNvPr>
          <p:cNvSpPr/>
          <p:nvPr/>
        </p:nvSpPr>
        <p:spPr>
          <a:xfrm>
            <a:off x="844" y="3898229"/>
            <a:ext cx="2496196" cy="230832"/>
          </a:xfrm>
          <a:prstGeom prst="rect">
            <a:avLst/>
          </a:prstGeom>
        </p:spPr>
        <p:txBody>
          <a:bodyPr wrap="none">
            <a:spAutoFit/>
          </a:bodyPr>
          <a:lstStyle/>
          <a:p>
            <a:pPr defTabSz="514350" eaLnBrk="0" hangingPunct="0">
              <a:defRPr/>
            </a:pPr>
            <a:r>
              <a:rPr lang="en-US" sz="900" b="1" dirty="0">
                <a:solidFill>
                  <a:prstClr val="black"/>
                </a:solidFill>
                <a:latin typeface="Calibri"/>
                <a:ea typeface="Avenir Light" charset="0"/>
                <a:cs typeface="Avenir Light" charset="0"/>
                <a:hlinkClick r:id="rId6"/>
              </a:rPr>
              <a:t>https://viirsland.gsfc.nasa.gov/Campaigns.html</a:t>
            </a:r>
            <a:r>
              <a:rPr lang="en-US" sz="900" b="1" dirty="0">
                <a:solidFill>
                  <a:prstClr val="black"/>
                </a:solidFill>
                <a:latin typeface="Calibri"/>
                <a:ea typeface="Avenir Light" charset="0"/>
                <a:cs typeface="Avenir Light" charset="0"/>
              </a:rPr>
              <a:t> </a:t>
            </a:r>
          </a:p>
        </p:txBody>
      </p:sp>
      <p:sp>
        <p:nvSpPr>
          <p:cNvPr id="18" name="TextBox 17">
            <a:extLst>
              <a:ext uri="{FF2B5EF4-FFF2-40B4-BE49-F238E27FC236}">
                <a16:creationId xmlns:a16="http://schemas.microsoft.com/office/drawing/2014/main" id="{01F3C56D-604F-4C8A-86F3-26A552E95B5C}"/>
              </a:ext>
            </a:extLst>
          </p:cNvPr>
          <p:cNvSpPr txBox="1"/>
          <p:nvPr/>
        </p:nvSpPr>
        <p:spPr>
          <a:xfrm>
            <a:off x="7253852" y="3898229"/>
            <a:ext cx="1875018" cy="219291"/>
          </a:xfrm>
          <a:prstGeom prst="rect">
            <a:avLst/>
          </a:prstGeom>
          <a:noFill/>
        </p:spPr>
        <p:txBody>
          <a:bodyPr wrap="square" rtlCol="0">
            <a:spAutoFit/>
          </a:bodyPr>
          <a:lstStyle/>
          <a:p>
            <a:r>
              <a:rPr lang="en-US" sz="825" b="1" dirty="0"/>
              <a:t>Yuma cropland, CO, USA</a:t>
            </a:r>
          </a:p>
        </p:txBody>
      </p:sp>
      <p:sp>
        <p:nvSpPr>
          <p:cNvPr id="19" name="TextBox 18">
            <a:extLst>
              <a:ext uri="{FF2B5EF4-FFF2-40B4-BE49-F238E27FC236}">
                <a16:creationId xmlns:a16="http://schemas.microsoft.com/office/drawing/2014/main" id="{24CE2857-78A8-48FE-BEB7-001A45FE62E6}"/>
              </a:ext>
            </a:extLst>
          </p:cNvPr>
          <p:cNvSpPr txBox="1"/>
          <p:nvPr/>
        </p:nvSpPr>
        <p:spPr>
          <a:xfrm>
            <a:off x="2896164" y="3898229"/>
            <a:ext cx="2325917" cy="346249"/>
          </a:xfrm>
          <a:prstGeom prst="rect">
            <a:avLst/>
          </a:prstGeom>
          <a:noFill/>
        </p:spPr>
        <p:txBody>
          <a:bodyPr wrap="square" rtlCol="0">
            <a:spAutoFit/>
          </a:bodyPr>
          <a:lstStyle/>
          <a:p>
            <a:r>
              <a:rPr lang="en-US" sz="825" b="1" dirty="0"/>
              <a:t>Flight plan to acquire multi-angular observations</a:t>
            </a:r>
          </a:p>
        </p:txBody>
      </p:sp>
    </p:spTree>
    <p:extLst>
      <p:ext uri="{BB962C8B-B14F-4D97-AF65-F5344CB8AC3E}">
        <p14:creationId xmlns:p14="http://schemas.microsoft.com/office/powerpoint/2010/main" val="22562177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p:cNvSpPr>
            <a:spLocks noGrp="1"/>
          </p:cNvSpPr>
          <p:nvPr>
            <p:ph type="title"/>
          </p:nvPr>
        </p:nvSpPr>
        <p:spPr>
          <a:xfrm>
            <a:off x="2017798" y="293051"/>
            <a:ext cx="5357192" cy="507145"/>
          </a:xfrm>
        </p:spPr>
        <p:txBody>
          <a:bodyPr/>
          <a:lstStyle/>
          <a:p>
            <a:r>
              <a:rPr lang="en-US" sz="1800" b="1" dirty="0"/>
              <a:t>CARB-16: Cal/Val and production of biomass products from CEOS missions</a:t>
            </a:r>
            <a:endParaRPr lang="en-GB" sz="1800" dirty="0"/>
          </a:p>
        </p:txBody>
      </p:sp>
      <p:sp>
        <p:nvSpPr>
          <p:cNvPr id="7" name="Rectangle 6">
            <a:extLst>
              <a:ext uri="{FF2B5EF4-FFF2-40B4-BE49-F238E27FC236}">
                <a16:creationId xmlns:a16="http://schemas.microsoft.com/office/drawing/2014/main" id="{65ADC7CD-740C-488D-A2CD-F67B1EFE9360}"/>
              </a:ext>
            </a:extLst>
          </p:cNvPr>
          <p:cNvSpPr/>
          <p:nvPr/>
        </p:nvSpPr>
        <p:spPr>
          <a:xfrm>
            <a:off x="21433" y="1829163"/>
            <a:ext cx="1481288" cy="3693319"/>
          </a:xfrm>
          <a:prstGeom prst="rect">
            <a:avLst/>
          </a:prstGeom>
        </p:spPr>
        <p:txBody>
          <a:bodyPr wrap="square">
            <a:spAutoFit/>
          </a:bodyPr>
          <a:lstStyle/>
          <a:p>
            <a:pPr>
              <a:spcAft>
                <a:spcPts val="450"/>
              </a:spcAft>
            </a:pPr>
            <a:r>
              <a:rPr lang="en-US" dirty="0"/>
              <a:t>The LPV Focus Area on Biomass is currently developing a community-driven good practices guidebook for EO biomass product validation.</a:t>
            </a:r>
          </a:p>
        </p:txBody>
      </p:sp>
      <p:sp>
        <p:nvSpPr>
          <p:cNvPr id="2" name="Rectangle 1">
            <a:extLst>
              <a:ext uri="{FF2B5EF4-FFF2-40B4-BE49-F238E27FC236}">
                <a16:creationId xmlns:a16="http://schemas.microsoft.com/office/drawing/2014/main" id="{835329D2-9F94-F041-8609-8867075BFA40}"/>
              </a:ext>
            </a:extLst>
          </p:cNvPr>
          <p:cNvSpPr/>
          <p:nvPr/>
        </p:nvSpPr>
        <p:spPr>
          <a:xfrm>
            <a:off x="4447607" y="3290501"/>
            <a:ext cx="248787" cy="369332"/>
          </a:xfrm>
          <a:prstGeom prst="rect">
            <a:avLst/>
          </a:prstGeom>
        </p:spPr>
        <p:txBody>
          <a:bodyPr wrap="none">
            <a:spAutoFit/>
          </a:bodyPr>
          <a:lstStyle/>
          <a:p>
            <a:pPr algn="ctr"/>
            <a:r>
              <a:rPr lang="en-US" dirty="0"/>
              <a:t> </a:t>
            </a:r>
            <a:endParaRPr lang="en-US" dirty="0">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11" name="Table 10">
            <a:extLst>
              <a:ext uri="{FF2B5EF4-FFF2-40B4-BE49-F238E27FC236}">
                <a16:creationId xmlns:a16="http://schemas.microsoft.com/office/drawing/2014/main" id="{42A29325-537D-7D4E-BAF0-6071B51719B1}"/>
              </a:ext>
            </a:extLst>
          </p:cNvPr>
          <p:cNvGraphicFramePr>
            <a:graphicFrameLocks noGrp="1"/>
          </p:cNvGraphicFramePr>
          <p:nvPr/>
        </p:nvGraphicFramePr>
        <p:xfrm>
          <a:off x="1532538" y="1799346"/>
          <a:ext cx="7596553" cy="4164946"/>
        </p:xfrm>
        <a:graphic>
          <a:graphicData uri="http://schemas.openxmlformats.org/drawingml/2006/table">
            <a:tbl>
              <a:tblPr firstRow="1" firstCol="1" bandRow="1">
                <a:tableStyleId>{00A15C55-8517-42AA-B614-E9B94910E393}</a:tableStyleId>
              </a:tblPr>
              <a:tblGrid>
                <a:gridCol w="1032284">
                  <a:extLst>
                    <a:ext uri="{9D8B030D-6E8A-4147-A177-3AD203B41FA5}">
                      <a16:colId xmlns:a16="http://schemas.microsoft.com/office/drawing/2014/main" val="360221796"/>
                    </a:ext>
                  </a:extLst>
                </a:gridCol>
                <a:gridCol w="862458">
                  <a:extLst>
                    <a:ext uri="{9D8B030D-6E8A-4147-A177-3AD203B41FA5}">
                      <a16:colId xmlns:a16="http://schemas.microsoft.com/office/drawing/2014/main" val="2259973646"/>
                    </a:ext>
                  </a:extLst>
                </a:gridCol>
                <a:gridCol w="990359">
                  <a:extLst>
                    <a:ext uri="{9D8B030D-6E8A-4147-A177-3AD203B41FA5}">
                      <a16:colId xmlns:a16="http://schemas.microsoft.com/office/drawing/2014/main" val="1783711825"/>
                    </a:ext>
                  </a:extLst>
                </a:gridCol>
                <a:gridCol w="1138160">
                  <a:extLst>
                    <a:ext uri="{9D8B030D-6E8A-4147-A177-3AD203B41FA5}">
                      <a16:colId xmlns:a16="http://schemas.microsoft.com/office/drawing/2014/main" val="1831127271"/>
                    </a:ext>
                  </a:extLst>
                </a:gridCol>
                <a:gridCol w="860237">
                  <a:extLst>
                    <a:ext uri="{9D8B030D-6E8A-4147-A177-3AD203B41FA5}">
                      <a16:colId xmlns:a16="http://schemas.microsoft.com/office/drawing/2014/main" val="3523165085"/>
                    </a:ext>
                  </a:extLst>
                </a:gridCol>
                <a:gridCol w="1230800">
                  <a:extLst>
                    <a:ext uri="{9D8B030D-6E8A-4147-A177-3AD203B41FA5}">
                      <a16:colId xmlns:a16="http://schemas.microsoft.com/office/drawing/2014/main" val="2319963105"/>
                    </a:ext>
                  </a:extLst>
                </a:gridCol>
                <a:gridCol w="1482255">
                  <a:extLst>
                    <a:ext uri="{9D8B030D-6E8A-4147-A177-3AD203B41FA5}">
                      <a16:colId xmlns:a16="http://schemas.microsoft.com/office/drawing/2014/main" val="3615013525"/>
                    </a:ext>
                  </a:extLst>
                </a:gridCol>
              </a:tblGrid>
              <a:tr h="781293">
                <a:tc>
                  <a:txBody>
                    <a:bodyPr/>
                    <a:lstStyle/>
                    <a:p>
                      <a:pPr marL="0" marR="0" algn="ctr">
                        <a:spcBef>
                          <a:spcPts val="0"/>
                        </a:spcBef>
                        <a:spcAft>
                          <a:spcPts val="0"/>
                        </a:spcAft>
                      </a:pPr>
                      <a:r>
                        <a:rPr lang="en-US" sz="1500" dirty="0">
                          <a:solidFill>
                            <a:schemeClr val="bg1"/>
                          </a:solidFill>
                          <a:effectLst/>
                          <a:latin typeface="+mn-lt"/>
                        </a:rPr>
                        <a:t>Mission</a:t>
                      </a:r>
                      <a:endParaRPr lang="en-US" sz="1500" dirty="0">
                        <a:solidFill>
                          <a:schemeClr val="bg1"/>
                        </a:solidFill>
                        <a:effectLst/>
                        <a:latin typeface="+mn-lt"/>
                        <a:ea typeface="Calibri" panose="020F0502020204030204" pitchFamily="34" charset="0"/>
                        <a:cs typeface="Times New Roman" panose="02020603050405020304" pitchFamily="18" charset="0"/>
                      </a:endParaRPr>
                    </a:p>
                  </a:txBody>
                  <a:tcPr marL="51435" marR="51435" marT="0" marB="0" anchor="ctr">
                    <a:solidFill>
                      <a:schemeClr val="tx2">
                        <a:lumMod val="40000"/>
                        <a:lumOff val="60000"/>
                      </a:schemeClr>
                    </a:solidFill>
                  </a:tcPr>
                </a:tc>
                <a:tc>
                  <a:txBody>
                    <a:bodyPr/>
                    <a:lstStyle/>
                    <a:p>
                      <a:pPr marL="0" marR="0" algn="ctr">
                        <a:spcBef>
                          <a:spcPts val="0"/>
                        </a:spcBef>
                        <a:spcAft>
                          <a:spcPts val="0"/>
                        </a:spcAft>
                      </a:pPr>
                      <a:r>
                        <a:rPr lang="en-US" sz="1500" dirty="0">
                          <a:solidFill>
                            <a:schemeClr val="bg1"/>
                          </a:solidFill>
                          <a:effectLst/>
                          <a:latin typeface="+mn-lt"/>
                        </a:rPr>
                        <a:t>Funding Agency</a:t>
                      </a:r>
                      <a:endParaRPr lang="en-US" sz="1500" dirty="0">
                        <a:solidFill>
                          <a:schemeClr val="bg1"/>
                        </a:solidFill>
                        <a:effectLst/>
                        <a:latin typeface="+mn-lt"/>
                        <a:ea typeface="Calibri" panose="020F0502020204030204" pitchFamily="34" charset="0"/>
                        <a:cs typeface="Times New Roman" panose="02020603050405020304" pitchFamily="18" charset="0"/>
                      </a:endParaRPr>
                    </a:p>
                  </a:txBody>
                  <a:tcPr marL="51435" marR="51435" marT="0" marB="0" anchor="ctr">
                    <a:solidFill>
                      <a:schemeClr val="tx2">
                        <a:lumMod val="40000"/>
                        <a:lumOff val="60000"/>
                      </a:schemeClr>
                    </a:solidFill>
                  </a:tcPr>
                </a:tc>
                <a:tc>
                  <a:txBody>
                    <a:bodyPr/>
                    <a:lstStyle/>
                    <a:p>
                      <a:pPr marL="0" marR="0" algn="ctr">
                        <a:spcBef>
                          <a:spcPts val="0"/>
                        </a:spcBef>
                        <a:spcAft>
                          <a:spcPts val="0"/>
                        </a:spcAft>
                      </a:pPr>
                      <a:r>
                        <a:rPr lang="en-US" sz="1500" dirty="0">
                          <a:solidFill>
                            <a:schemeClr val="bg1"/>
                          </a:solidFill>
                          <a:effectLst/>
                          <a:latin typeface="+mn-lt"/>
                        </a:rPr>
                        <a:t>Expected Launch Date</a:t>
                      </a:r>
                      <a:endParaRPr lang="en-US" sz="1500" dirty="0">
                        <a:solidFill>
                          <a:schemeClr val="bg1"/>
                        </a:solidFill>
                        <a:effectLst/>
                        <a:latin typeface="+mn-lt"/>
                        <a:ea typeface="Calibri" panose="020F0502020204030204" pitchFamily="34" charset="0"/>
                        <a:cs typeface="Times New Roman" panose="02020603050405020304" pitchFamily="18" charset="0"/>
                      </a:endParaRPr>
                    </a:p>
                  </a:txBody>
                  <a:tcPr marL="51435" marR="51435" marT="0" marB="0" anchor="ctr">
                    <a:solidFill>
                      <a:schemeClr val="tx2">
                        <a:lumMod val="40000"/>
                        <a:lumOff val="60000"/>
                      </a:schemeClr>
                    </a:solidFill>
                  </a:tcPr>
                </a:tc>
                <a:tc>
                  <a:txBody>
                    <a:bodyPr/>
                    <a:lstStyle/>
                    <a:p>
                      <a:pPr marL="0" marR="0" algn="ctr">
                        <a:spcBef>
                          <a:spcPts val="0"/>
                        </a:spcBef>
                        <a:spcAft>
                          <a:spcPts val="0"/>
                        </a:spcAft>
                      </a:pPr>
                      <a:r>
                        <a:rPr lang="en-US" sz="1500" dirty="0">
                          <a:solidFill>
                            <a:schemeClr val="bg1"/>
                          </a:solidFill>
                          <a:effectLst/>
                          <a:latin typeface="+mn-lt"/>
                        </a:rPr>
                        <a:t>Data Type</a:t>
                      </a:r>
                      <a:endParaRPr lang="en-US" sz="1500" dirty="0">
                        <a:solidFill>
                          <a:schemeClr val="bg1"/>
                        </a:solidFill>
                        <a:effectLst/>
                        <a:latin typeface="+mn-lt"/>
                        <a:ea typeface="Calibri" panose="020F0502020204030204" pitchFamily="34" charset="0"/>
                        <a:cs typeface="Times New Roman" panose="02020603050405020304" pitchFamily="18" charset="0"/>
                      </a:endParaRPr>
                    </a:p>
                  </a:txBody>
                  <a:tcPr marL="51435" marR="51435" marT="0" marB="0" anchor="ctr">
                    <a:solidFill>
                      <a:schemeClr val="tx2">
                        <a:lumMod val="40000"/>
                        <a:lumOff val="60000"/>
                      </a:schemeClr>
                    </a:solidFill>
                  </a:tcPr>
                </a:tc>
                <a:tc>
                  <a:txBody>
                    <a:bodyPr/>
                    <a:lstStyle/>
                    <a:p>
                      <a:pPr marL="0" marR="0" algn="ctr">
                        <a:spcBef>
                          <a:spcPts val="0"/>
                        </a:spcBef>
                        <a:spcAft>
                          <a:spcPts val="0"/>
                        </a:spcAft>
                      </a:pPr>
                      <a:r>
                        <a:rPr lang="en-US" sz="1500" dirty="0">
                          <a:solidFill>
                            <a:schemeClr val="bg1"/>
                          </a:solidFill>
                          <a:effectLst/>
                          <a:latin typeface="+mn-lt"/>
                        </a:rPr>
                        <a:t>Product </a:t>
                      </a:r>
                      <a:r>
                        <a:rPr lang="en-US" sz="1500" dirty="0" err="1">
                          <a:solidFill>
                            <a:schemeClr val="bg1"/>
                          </a:solidFill>
                          <a:effectLst/>
                          <a:latin typeface="+mn-lt"/>
                        </a:rPr>
                        <a:t>Resolu-tion</a:t>
                      </a:r>
                      <a:endParaRPr lang="en-US" sz="1500" dirty="0">
                        <a:solidFill>
                          <a:schemeClr val="bg1"/>
                        </a:solidFill>
                        <a:effectLst/>
                        <a:latin typeface="+mn-lt"/>
                        <a:ea typeface="Calibri" panose="020F0502020204030204" pitchFamily="34" charset="0"/>
                        <a:cs typeface="Times New Roman" panose="02020603050405020304" pitchFamily="18" charset="0"/>
                      </a:endParaRPr>
                    </a:p>
                  </a:txBody>
                  <a:tcPr marL="51435" marR="51435" marT="0" marB="0" anchor="ctr">
                    <a:solidFill>
                      <a:schemeClr val="tx2">
                        <a:lumMod val="40000"/>
                        <a:lumOff val="60000"/>
                      </a:schemeClr>
                    </a:solidFill>
                  </a:tcPr>
                </a:tc>
                <a:tc>
                  <a:txBody>
                    <a:bodyPr/>
                    <a:lstStyle/>
                    <a:p>
                      <a:pPr marL="0" marR="0" algn="ctr">
                        <a:spcBef>
                          <a:spcPts val="0"/>
                        </a:spcBef>
                        <a:spcAft>
                          <a:spcPts val="0"/>
                        </a:spcAft>
                      </a:pPr>
                      <a:r>
                        <a:rPr lang="en-US" sz="1500" dirty="0">
                          <a:solidFill>
                            <a:schemeClr val="bg1"/>
                          </a:solidFill>
                          <a:effectLst/>
                          <a:latin typeface="+mn-lt"/>
                        </a:rPr>
                        <a:t>Geographic Domain</a:t>
                      </a:r>
                      <a:endParaRPr lang="en-US" sz="1500" dirty="0">
                        <a:solidFill>
                          <a:schemeClr val="bg1"/>
                        </a:solidFill>
                        <a:effectLst/>
                        <a:latin typeface="+mn-lt"/>
                        <a:ea typeface="Calibri" panose="020F0502020204030204" pitchFamily="34" charset="0"/>
                        <a:cs typeface="Times New Roman" panose="02020603050405020304" pitchFamily="18" charset="0"/>
                      </a:endParaRPr>
                    </a:p>
                  </a:txBody>
                  <a:tcPr marL="51435" marR="51435" marT="0" marB="0" anchor="ctr">
                    <a:solidFill>
                      <a:schemeClr val="tx2">
                        <a:lumMod val="40000"/>
                        <a:lumOff val="60000"/>
                      </a:schemeClr>
                    </a:solidFill>
                  </a:tcPr>
                </a:tc>
                <a:tc>
                  <a:txBody>
                    <a:bodyPr/>
                    <a:lstStyle/>
                    <a:p>
                      <a:pPr marL="0" marR="0" algn="ctr">
                        <a:spcBef>
                          <a:spcPts val="0"/>
                        </a:spcBef>
                        <a:spcAft>
                          <a:spcPts val="0"/>
                        </a:spcAft>
                      </a:pPr>
                      <a:r>
                        <a:rPr lang="en-US" sz="1500" dirty="0">
                          <a:solidFill>
                            <a:schemeClr val="bg1"/>
                          </a:solidFill>
                          <a:effectLst/>
                          <a:latin typeface="+mn-lt"/>
                        </a:rPr>
                        <a:t>Accuracy Requirement</a:t>
                      </a:r>
                      <a:endParaRPr lang="en-US" sz="1500" dirty="0">
                        <a:solidFill>
                          <a:schemeClr val="bg1"/>
                        </a:solidFill>
                        <a:effectLst/>
                        <a:latin typeface="+mn-lt"/>
                        <a:ea typeface="Calibri" panose="020F0502020204030204" pitchFamily="34" charset="0"/>
                        <a:cs typeface="Times New Roman" panose="02020603050405020304" pitchFamily="18" charset="0"/>
                      </a:endParaRPr>
                    </a:p>
                  </a:txBody>
                  <a:tcPr marL="51435" marR="51435" marT="0" marB="0" anchor="ctr">
                    <a:solidFill>
                      <a:schemeClr val="tx2">
                        <a:lumMod val="40000"/>
                        <a:lumOff val="60000"/>
                      </a:schemeClr>
                    </a:solidFill>
                  </a:tcPr>
                </a:tc>
                <a:extLst>
                  <a:ext uri="{0D108BD9-81ED-4DB2-BD59-A6C34878D82A}">
                    <a16:rowId xmlns:a16="http://schemas.microsoft.com/office/drawing/2014/main" val="3485415912"/>
                  </a:ext>
                </a:extLst>
              </a:tr>
              <a:tr h="548640">
                <a:tc>
                  <a:txBody>
                    <a:bodyPr/>
                    <a:lstStyle/>
                    <a:p>
                      <a:pPr marL="0" marR="0" algn="ctr">
                        <a:spcBef>
                          <a:spcPts val="0"/>
                        </a:spcBef>
                        <a:spcAft>
                          <a:spcPts val="0"/>
                        </a:spcAft>
                      </a:pPr>
                      <a:r>
                        <a:rPr lang="en-US" sz="1500">
                          <a:effectLst/>
                          <a:latin typeface="+mn-lt"/>
                        </a:rPr>
                        <a:t>NISAR</a:t>
                      </a:r>
                      <a:endParaRPr lang="en-US" sz="1500">
                        <a:effectLst/>
                        <a:latin typeface="+mn-lt"/>
                        <a:ea typeface="Calibri" panose="020F0502020204030204" pitchFamily="34" charset="0"/>
                        <a:cs typeface="Times New Roman" panose="02020603050405020304" pitchFamily="18" charset="0"/>
                      </a:endParaRPr>
                    </a:p>
                  </a:txBody>
                  <a:tcPr marL="51435" marR="51435" marT="0" marB="0" anchor="ctr">
                    <a:solidFill>
                      <a:schemeClr val="tx2">
                        <a:lumMod val="40000"/>
                        <a:lumOff val="60000"/>
                      </a:schemeClr>
                    </a:solidFill>
                  </a:tcPr>
                </a:tc>
                <a:tc>
                  <a:txBody>
                    <a:bodyPr/>
                    <a:lstStyle/>
                    <a:p>
                      <a:pPr marL="0" marR="0" algn="ctr">
                        <a:spcBef>
                          <a:spcPts val="0"/>
                        </a:spcBef>
                        <a:spcAft>
                          <a:spcPts val="0"/>
                        </a:spcAft>
                      </a:pPr>
                      <a:r>
                        <a:rPr lang="en-US" sz="1200" dirty="0">
                          <a:effectLst/>
                          <a:latin typeface="+mn-lt"/>
                        </a:rPr>
                        <a:t>NASA/</a:t>
                      </a:r>
                    </a:p>
                    <a:p>
                      <a:pPr marL="0" marR="0" algn="ctr">
                        <a:spcBef>
                          <a:spcPts val="0"/>
                        </a:spcBef>
                        <a:spcAft>
                          <a:spcPts val="0"/>
                        </a:spcAft>
                      </a:pPr>
                      <a:r>
                        <a:rPr lang="en-US" sz="1200" dirty="0">
                          <a:effectLst/>
                          <a:latin typeface="+mn-lt"/>
                        </a:rPr>
                        <a:t>ISRO</a:t>
                      </a:r>
                      <a:endParaRPr lang="en-US" sz="1200" dirty="0">
                        <a:effectLst/>
                        <a:latin typeface="+mn-lt"/>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spcBef>
                          <a:spcPts val="0"/>
                        </a:spcBef>
                        <a:spcAft>
                          <a:spcPts val="0"/>
                        </a:spcAft>
                      </a:pPr>
                      <a:r>
                        <a:rPr lang="en-US" sz="1200">
                          <a:effectLst/>
                          <a:latin typeface="+mn-lt"/>
                        </a:rPr>
                        <a:t>2021</a:t>
                      </a:r>
                      <a:endParaRPr lang="en-US" sz="1200">
                        <a:effectLst/>
                        <a:latin typeface="+mn-lt"/>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spcBef>
                          <a:spcPts val="0"/>
                        </a:spcBef>
                        <a:spcAft>
                          <a:spcPts val="0"/>
                        </a:spcAft>
                      </a:pPr>
                      <a:r>
                        <a:rPr lang="en-US" sz="1200" dirty="0">
                          <a:effectLst/>
                          <a:latin typeface="+mn-lt"/>
                        </a:rPr>
                        <a:t>L-band SAR</a:t>
                      </a:r>
                      <a:endParaRPr lang="en-US" sz="1200" dirty="0">
                        <a:effectLst/>
                        <a:latin typeface="+mn-lt"/>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spcBef>
                          <a:spcPts val="0"/>
                        </a:spcBef>
                        <a:spcAft>
                          <a:spcPts val="0"/>
                        </a:spcAft>
                      </a:pPr>
                      <a:r>
                        <a:rPr lang="en-US" sz="1200">
                          <a:effectLst/>
                          <a:latin typeface="+mn-lt"/>
                        </a:rPr>
                        <a:t>1 ha (&lt;100 Mg/ha)</a:t>
                      </a:r>
                      <a:endParaRPr lang="en-US" sz="1200">
                        <a:effectLst/>
                        <a:latin typeface="+mn-lt"/>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spcBef>
                          <a:spcPts val="0"/>
                        </a:spcBef>
                        <a:spcAft>
                          <a:spcPts val="0"/>
                        </a:spcAft>
                      </a:pPr>
                      <a:r>
                        <a:rPr lang="en-US" sz="1200" dirty="0">
                          <a:effectLst/>
                          <a:latin typeface="+mn-lt"/>
                        </a:rPr>
                        <a:t>Global</a:t>
                      </a:r>
                      <a:endParaRPr lang="en-US" sz="1200" dirty="0">
                        <a:effectLst/>
                        <a:latin typeface="+mn-lt"/>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spcBef>
                          <a:spcPts val="0"/>
                        </a:spcBef>
                        <a:spcAft>
                          <a:spcPts val="0"/>
                        </a:spcAft>
                      </a:pPr>
                      <a:r>
                        <a:rPr lang="en-US" sz="1200" dirty="0">
                          <a:effectLst/>
                          <a:latin typeface="+mn-lt"/>
                        </a:rPr>
                        <a:t>&lt;20% RMS accuracy for &lt;100 Mg/ha</a:t>
                      </a:r>
                      <a:endParaRPr lang="en-US" sz="1200" dirty="0">
                        <a:effectLst/>
                        <a:latin typeface="+mn-lt"/>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2754310600"/>
                  </a:ext>
                </a:extLst>
              </a:tr>
              <a:tr h="523149">
                <a:tc>
                  <a:txBody>
                    <a:bodyPr/>
                    <a:lstStyle/>
                    <a:p>
                      <a:pPr marL="0" marR="0" algn="ctr">
                        <a:spcBef>
                          <a:spcPts val="0"/>
                        </a:spcBef>
                        <a:spcAft>
                          <a:spcPts val="0"/>
                        </a:spcAft>
                      </a:pPr>
                      <a:r>
                        <a:rPr lang="en-US" sz="1500">
                          <a:effectLst/>
                          <a:latin typeface="+mn-lt"/>
                        </a:rPr>
                        <a:t>GEDI</a:t>
                      </a:r>
                      <a:endParaRPr lang="en-US" sz="1500">
                        <a:effectLst/>
                        <a:latin typeface="+mn-lt"/>
                        <a:ea typeface="Calibri" panose="020F0502020204030204" pitchFamily="34" charset="0"/>
                        <a:cs typeface="Times New Roman" panose="02020603050405020304" pitchFamily="18" charset="0"/>
                      </a:endParaRPr>
                    </a:p>
                  </a:txBody>
                  <a:tcPr marL="51435" marR="51435" marT="0" marB="0" anchor="ctr">
                    <a:solidFill>
                      <a:schemeClr val="tx2">
                        <a:lumMod val="40000"/>
                        <a:lumOff val="60000"/>
                      </a:schemeClr>
                    </a:solidFill>
                  </a:tcPr>
                </a:tc>
                <a:tc>
                  <a:txBody>
                    <a:bodyPr/>
                    <a:lstStyle/>
                    <a:p>
                      <a:pPr marL="0" marR="0" algn="ctr">
                        <a:spcBef>
                          <a:spcPts val="0"/>
                        </a:spcBef>
                        <a:spcAft>
                          <a:spcPts val="0"/>
                        </a:spcAft>
                      </a:pPr>
                      <a:r>
                        <a:rPr lang="en-US" sz="1200" dirty="0">
                          <a:effectLst/>
                          <a:latin typeface="+mn-lt"/>
                        </a:rPr>
                        <a:t>NASA</a:t>
                      </a:r>
                      <a:endParaRPr lang="en-US" sz="1200" dirty="0">
                        <a:effectLst/>
                        <a:latin typeface="+mn-lt"/>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spcBef>
                          <a:spcPts val="0"/>
                        </a:spcBef>
                        <a:spcAft>
                          <a:spcPts val="0"/>
                        </a:spcAft>
                      </a:pPr>
                      <a:r>
                        <a:rPr lang="en-US" sz="1200" dirty="0">
                          <a:effectLst/>
                          <a:latin typeface="+mn-lt"/>
                        </a:rPr>
                        <a:t>Dec 4, 2018</a:t>
                      </a:r>
                      <a:endParaRPr lang="en-US" sz="1200" dirty="0">
                        <a:effectLst/>
                        <a:latin typeface="+mn-lt"/>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spcBef>
                          <a:spcPts val="0"/>
                        </a:spcBef>
                        <a:spcAft>
                          <a:spcPts val="0"/>
                        </a:spcAft>
                      </a:pPr>
                      <a:r>
                        <a:rPr lang="en-US" sz="1200" dirty="0">
                          <a:effectLst/>
                          <a:latin typeface="+mn-lt"/>
                        </a:rPr>
                        <a:t>1064 nm waveform lidar </a:t>
                      </a:r>
                      <a:endParaRPr lang="en-US" sz="1200" dirty="0">
                        <a:effectLst/>
                        <a:latin typeface="+mn-lt"/>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spcBef>
                          <a:spcPts val="0"/>
                        </a:spcBef>
                        <a:spcAft>
                          <a:spcPts val="0"/>
                        </a:spcAft>
                      </a:pPr>
                      <a:r>
                        <a:rPr lang="en-US" sz="1200">
                          <a:effectLst/>
                          <a:latin typeface="+mn-lt"/>
                        </a:rPr>
                        <a:t>1 km</a:t>
                      </a:r>
                      <a:endParaRPr lang="en-US" sz="1200">
                        <a:effectLst/>
                        <a:latin typeface="+mn-lt"/>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spcBef>
                          <a:spcPts val="0"/>
                        </a:spcBef>
                        <a:spcAft>
                          <a:spcPts val="0"/>
                        </a:spcAft>
                      </a:pPr>
                      <a:r>
                        <a:rPr lang="en-US" sz="1200">
                          <a:effectLst/>
                          <a:latin typeface="+mn-lt"/>
                        </a:rPr>
                        <a:t>ISS (+/- ~51.6</a:t>
                      </a:r>
                      <a:r>
                        <a:rPr lang="en-US" sz="1200">
                          <a:effectLst/>
                          <a:latin typeface="+mn-lt"/>
                          <a:sym typeface="Symbol" pitchFamily="2" charset="2"/>
                        </a:rPr>
                        <a:t></a:t>
                      </a:r>
                      <a:r>
                        <a:rPr lang="en-US" sz="1200">
                          <a:effectLst/>
                          <a:latin typeface="+mn-lt"/>
                        </a:rPr>
                        <a:t>)</a:t>
                      </a:r>
                      <a:endParaRPr lang="en-US" sz="1200">
                        <a:effectLst/>
                        <a:latin typeface="+mn-lt"/>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spcBef>
                          <a:spcPts val="0"/>
                        </a:spcBef>
                        <a:spcAft>
                          <a:spcPts val="0"/>
                        </a:spcAft>
                      </a:pPr>
                      <a:r>
                        <a:rPr lang="en-US" sz="1200" dirty="0">
                          <a:effectLst/>
                          <a:latin typeface="+mn-lt"/>
                        </a:rPr>
                        <a:t>&lt;20% SE for 80% of forested 1km cells</a:t>
                      </a:r>
                      <a:endParaRPr lang="en-US" sz="1200" dirty="0">
                        <a:effectLst/>
                        <a:latin typeface="+mn-lt"/>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4102900878"/>
                  </a:ext>
                </a:extLst>
              </a:tr>
              <a:tr h="548640">
                <a:tc>
                  <a:txBody>
                    <a:bodyPr/>
                    <a:lstStyle/>
                    <a:p>
                      <a:pPr marL="0" marR="0" algn="ctr">
                        <a:spcBef>
                          <a:spcPts val="0"/>
                        </a:spcBef>
                        <a:spcAft>
                          <a:spcPts val="0"/>
                        </a:spcAft>
                      </a:pPr>
                      <a:r>
                        <a:rPr lang="en-US" sz="1500">
                          <a:effectLst/>
                          <a:latin typeface="+mn-lt"/>
                        </a:rPr>
                        <a:t>BIOMASS</a:t>
                      </a:r>
                      <a:endParaRPr lang="en-US" sz="1500">
                        <a:effectLst/>
                        <a:latin typeface="+mn-lt"/>
                        <a:ea typeface="Calibri" panose="020F0502020204030204" pitchFamily="34" charset="0"/>
                        <a:cs typeface="Times New Roman" panose="02020603050405020304" pitchFamily="18" charset="0"/>
                      </a:endParaRPr>
                    </a:p>
                  </a:txBody>
                  <a:tcPr marL="51435" marR="51435" marT="0" marB="0" anchor="ctr">
                    <a:solidFill>
                      <a:schemeClr val="tx2">
                        <a:lumMod val="40000"/>
                        <a:lumOff val="60000"/>
                      </a:schemeClr>
                    </a:solidFill>
                  </a:tcPr>
                </a:tc>
                <a:tc>
                  <a:txBody>
                    <a:bodyPr/>
                    <a:lstStyle/>
                    <a:p>
                      <a:pPr marL="0" marR="0" algn="ctr">
                        <a:spcBef>
                          <a:spcPts val="0"/>
                        </a:spcBef>
                        <a:spcAft>
                          <a:spcPts val="0"/>
                        </a:spcAft>
                      </a:pPr>
                      <a:r>
                        <a:rPr lang="en-US" sz="1200">
                          <a:effectLst/>
                          <a:latin typeface="+mn-lt"/>
                        </a:rPr>
                        <a:t>ESA</a:t>
                      </a:r>
                      <a:endParaRPr lang="en-US" sz="1200">
                        <a:effectLst/>
                        <a:latin typeface="+mn-lt"/>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spcBef>
                          <a:spcPts val="0"/>
                        </a:spcBef>
                        <a:spcAft>
                          <a:spcPts val="0"/>
                        </a:spcAft>
                      </a:pPr>
                      <a:r>
                        <a:rPr lang="en-US" sz="1200" dirty="0">
                          <a:effectLst/>
                          <a:latin typeface="+mn-lt"/>
                        </a:rPr>
                        <a:t>2022</a:t>
                      </a:r>
                      <a:endParaRPr lang="en-US" sz="1200" dirty="0">
                        <a:effectLst/>
                        <a:latin typeface="+mn-lt"/>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spcBef>
                          <a:spcPts val="0"/>
                        </a:spcBef>
                        <a:spcAft>
                          <a:spcPts val="0"/>
                        </a:spcAft>
                      </a:pPr>
                      <a:r>
                        <a:rPr lang="en-US" sz="1200" dirty="0">
                          <a:effectLst/>
                          <a:latin typeface="+mn-lt"/>
                        </a:rPr>
                        <a:t>P-band SAR</a:t>
                      </a:r>
                      <a:endParaRPr lang="en-US" sz="1200" dirty="0">
                        <a:effectLst/>
                        <a:latin typeface="+mn-lt"/>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spcBef>
                          <a:spcPts val="0"/>
                        </a:spcBef>
                        <a:spcAft>
                          <a:spcPts val="0"/>
                        </a:spcAft>
                      </a:pPr>
                      <a:r>
                        <a:rPr lang="en-US" sz="1200" dirty="0">
                          <a:effectLst/>
                          <a:latin typeface="+mn-lt"/>
                        </a:rPr>
                        <a:t>4 ha</a:t>
                      </a:r>
                      <a:endParaRPr lang="en-US" sz="1200" dirty="0">
                        <a:effectLst/>
                        <a:latin typeface="+mn-lt"/>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spcBef>
                          <a:spcPts val="0"/>
                        </a:spcBef>
                        <a:spcAft>
                          <a:spcPts val="0"/>
                        </a:spcAft>
                      </a:pPr>
                      <a:r>
                        <a:rPr lang="en-US" sz="1200" dirty="0">
                          <a:effectLst/>
                          <a:latin typeface="+mn-lt"/>
                        </a:rPr>
                        <a:t>Global (minus defense issues)</a:t>
                      </a:r>
                      <a:endParaRPr lang="en-US" sz="1200" dirty="0">
                        <a:effectLst/>
                        <a:latin typeface="+mn-lt"/>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spcBef>
                          <a:spcPts val="0"/>
                        </a:spcBef>
                        <a:spcAft>
                          <a:spcPts val="0"/>
                        </a:spcAft>
                      </a:pPr>
                      <a:r>
                        <a:rPr lang="en-US" sz="1200" dirty="0">
                          <a:effectLst/>
                          <a:latin typeface="+mn-lt"/>
                          <a:ea typeface="Calibri" panose="020F0502020204030204" pitchFamily="34" charset="0"/>
                          <a:cs typeface="Times New Roman" panose="02020603050405020304" pitchFamily="18" charset="0"/>
                        </a:rPr>
                        <a:t>Accuracy of 20%; </a:t>
                      </a:r>
                    </a:p>
                    <a:p>
                      <a:pPr marL="0" marR="0" algn="ctr">
                        <a:spcBef>
                          <a:spcPts val="0"/>
                        </a:spcBef>
                        <a:spcAft>
                          <a:spcPts val="0"/>
                        </a:spcAft>
                      </a:pPr>
                      <a:r>
                        <a:rPr lang="en-US" sz="1200" dirty="0">
                          <a:effectLst/>
                          <a:latin typeface="+mn-lt"/>
                          <a:ea typeface="Calibri" panose="020F0502020204030204" pitchFamily="34" charset="0"/>
                          <a:cs typeface="Times New Roman" panose="02020603050405020304" pitchFamily="18" charset="0"/>
                        </a:rPr>
                        <a:t>10 Mg/ha for &lt;50 Mg/ha</a:t>
                      </a:r>
                    </a:p>
                  </a:txBody>
                  <a:tcPr marL="51435" marR="51435" marT="0" marB="0" anchor="ctr"/>
                </a:tc>
                <a:extLst>
                  <a:ext uri="{0D108BD9-81ED-4DB2-BD59-A6C34878D82A}">
                    <a16:rowId xmlns:a16="http://schemas.microsoft.com/office/drawing/2014/main" val="75517677"/>
                  </a:ext>
                </a:extLst>
              </a:tr>
              <a:tr h="378692">
                <a:tc>
                  <a:txBody>
                    <a:bodyPr/>
                    <a:lstStyle/>
                    <a:p>
                      <a:pPr marL="0" marR="0" algn="ctr">
                        <a:spcBef>
                          <a:spcPts val="0"/>
                        </a:spcBef>
                        <a:spcAft>
                          <a:spcPts val="0"/>
                        </a:spcAft>
                      </a:pPr>
                      <a:r>
                        <a:rPr lang="en-US" sz="1500" dirty="0">
                          <a:solidFill>
                            <a:srgbClr val="FF0000"/>
                          </a:solidFill>
                          <a:effectLst/>
                          <a:latin typeface="+mn-lt"/>
                        </a:rPr>
                        <a:t>MOLI</a:t>
                      </a:r>
                      <a:endParaRPr lang="en-US" sz="1500" dirty="0">
                        <a:solidFill>
                          <a:srgbClr val="FF0000"/>
                        </a:solidFill>
                        <a:effectLst/>
                        <a:latin typeface="+mn-lt"/>
                        <a:ea typeface="Calibri" panose="020F0502020204030204" pitchFamily="34" charset="0"/>
                        <a:cs typeface="Times New Roman" panose="02020603050405020304" pitchFamily="18" charset="0"/>
                      </a:endParaRPr>
                    </a:p>
                  </a:txBody>
                  <a:tcPr marL="51435" marR="51435" marT="0" marB="0" anchor="ctr">
                    <a:solidFill>
                      <a:schemeClr val="tx2">
                        <a:lumMod val="40000"/>
                        <a:lumOff val="60000"/>
                      </a:schemeClr>
                    </a:solidFill>
                  </a:tcPr>
                </a:tc>
                <a:tc>
                  <a:txBody>
                    <a:bodyPr/>
                    <a:lstStyle/>
                    <a:p>
                      <a:pPr marL="0" marR="0" algn="ctr">
                        <a:spcBef>
                          <a:spcPts val="0"/>
                        </a:spcBef>
                        <a:spcAft>
                          <a:spcPts val="0"/>
                        </a:spcAft>
                      </a:pPr>
                      <a:r>
                        <a:rPr lang="en-US" sz="1200" dirty="0">
                          <a:effectLst/>
                          <a:latin typeface="+mn-lt"/>
                        </a:rPr>
                        <a:t>JAXA</a:t>
                      </a:r>
                      <a:endParaRPr lang="en-US" sz="1200" dirty="0">
                        <a:effectLst/>
                        <a:latin typeface="+mn-lt"/>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spcBef>
                          <a:spcPts val="0"/>
                        </a:spcBef>
                        <a:spcAft>
                          <a:spcPts val="0"/>
                        </a:spcAft>
                      </a:pPr>
                      <a:r>
                        <a:rPr lang="en-US" sz="1200" dirty="0">
                          <a:effectLst/>
                          <a:latin typeface="+mn-lt"/>
                        </a:rPr>
                        <a:t>2020?</a:t>
                      </a:r>
                      <a:endParaRPr lang="en-US" sz="1200" dirty="0">
                        <a:effectLst/>
                        <a:latin typeface="+mn-lt"/>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spcBef>
                          <a:spcPts val="0"/>
                        </a:spcBef>
                        <a:spcAft>
                          <a:spcPts val="0"/>
                        </a:spcAft>
                      </a:pPr>
                      <a:r>
                        <a:rPr lang="en-US" sz="1200">
                          <a:effectLst/>
                          <a:latin typeface="+mn-lt"/>
                        </a:rPr>
                        <a:t>1064 nm waveform lidar </a:t>
                      </a:r>
                      <a:endParaRPr lang="en-US" sz="1200">
                        <a:effectLst/>
                        <a:latin typeface="+mn-lt"/>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spcBef>
                          <a:spcPts val="0"/>
                        </a:spcBef>
                        <a:spcAft>
                          <a:spcPts val="0"/>
                        </a:spcAft>
                      </a:pPr>
                      <a:r>
                        <a:rPr lang="en-US" sz="1200" dirty="0">
                          <a:effectLst/>
                          <a:latin typeface="+mn-lt"/>
                        </a:rPr>
                        <a:t>500 m</a:t>
                      </a:r>
                      <a:endParaRPr lang="en-US" sz="1200" dirty="0">
                        <a:effectLst/>
                        <a:latin typeface="+mn-lt"/>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spcBef>
                          <a:spcPts val="0"/>
                        </a:spcBef>
                        <a:spcAft>
                          <a:spcPts val="0"/>
                        </a:spcAft>
                      </a:pPr>
                      <a:r>
                        <a:rPr lang="en-US" sz="1200" dirty="0">
                          <a:effectLst/>
                          <a:latin typeface="+mn-lt"/>
                        </a:rPr>
                        <a:t>ISS (+/- ~51.6</a:t>
                      </a:r>
                      <a:r>
                        <a:rPr lang="en-US" sz="1200" dirty="0">
                          <a:effectLst/>
                          <a:latin typeface="+mn-lt"/>
                          <a:sym typeface="Symbol" pitchFamily="2" charset="2"/>
                        </a:rPr>
                        <a:t></a:t>
                      </a:r>
                      <a:r>
                        <a:rPr lang="en-US" sz="1200" dirty="0">
                          <a:effectLst/>
                          <a:latin typeface="+mn-lt"/>
                        </a:rPr>
                        <a:t>)</a:t>
                      </a:r>
                      <a:endParaRPr lang="en-US" sz="1200" dirty="0">
                        <a:effectLst/>
                        <a:latin typeface="+mn-lt"/>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spcBef>
                          <a:spcPts val="0"/>
                        </a:spcBef>
                        <a:spcAft>
                          <a:spcPts val="0"/>
                        </a:spcAft>
                      </a:pPr>
                      <a:r>
                        <a:rPr lang="en-US" sz="1200" dirty="0">
                          <a:effectLst/>
                          <a:latin typeface="+mn-lt"/>
                          <a:ea typeface="Calibri" panose="020F0502020204030204" pitchFamily="34" charset="0"/>
                          <a:cs typeface="Times New Roman" panose="02020603050405020304" pitchFamily="18" charset="0"/>
                        </a:rPr>
                        <a:t>NA</a:t>
                      </a:r>
                    </a:p>
                  </a:txBody>
                  <a:tcPr marL="51435" marR="51435" marT="0" marB="0" anchor="ctr"/>
                </a:tc>
                <a:extLst>
                  <a:ext uri="{0D108BD9-81ED-4DB2-BD59-A6C34878D82A}">
                    <a16:rowId xmlns:a16="http://schemas.microsoft.com/office/drawing/2014/main" val="2857315590"/>
                  </a:ext>
                </a:extLst>
              </a:tr>
              <a:tr h="228600">
                <a:tc>
                  <a:txBody>
                    <a:bodyPr/>
                    <a:lstStyle/>
                    <a:p>
                      <a:pPr marL="0" marR="0" algn="ctr">
                        <a:spcBef>
                          <a:spcPts val="0"/>
                        </a:spcBef>
                        <a:spcAft>
                          <a:spcPts val="0"/>
                        </a:spcAft>
                      </a:pPr>
                      <a:r>
                        <a:rPr lang="en-US" sz="1500">
                          <a:effectLst/>
                          <a:latin typeface="+mn-lt"/>
                        </a:rPr>
                        <a:t>SAOCOM</a:t>
                      </a:r>
                      <a:endParaRPr lang="en-US" sz="1500">
                        <a:effectLst/>
                        <a:latin typeface="+mn-lt"/>
                        <a:ea typeface="Calibri" panose="020F0502020204030204" pitchFamily="34" charset="0"/>
                        <a:cs typeface="Times New Roman" panose="02020603050405020304" pitchFamily="18" charset="0"/>
                      </a:endParaRPr>
                    </a:p>
                  </a:txBody>
                  <a:tcPr marL="51435" marR="51435" marT="0" marB="0" anchor="ctr">
                    <a:solidFill>
                      <a:schemeClr val="tx2">
                        <a:lumMod val="40000"/>
                        <a:lumOff val="60000"/>
                      </a:schemeClr>
                    </a:solidFill>
                  </a:tcPr>
                </a:tc>
                <a:tc>
                  <a:txBody>
                    <a:bodyPr/>
                    <a:lstStyle/>
                    <a:p>
                      <a:pPr marL="0" marR="0" algn="ctr">
                        <a:spcBef>
                          <a:spcPts val="0"/>
                        </a:spcBef>
                        <a:spcAft>
                          <a:spcPts val="0"/>
                        </a:spcAft>
                      </a:pPr>
                      <a:r>
                        <a:rPr lang="en-US" sz="1200">
                          <a:effectLst/>
                          <a:latin typeface="+mn-lt"/>
                        </a:rPr>
                        <a:t>CONAE</a:t>
                      </a:r>
                      <a:endParaRPr lang="en-US" sz="1200">
                        <a:effectLst/>
                        <a:latin typeface="+mn-lt"/>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spcBef>
                          <a:spcPts val="0"/>
                        </a:spcBef>
                        <a:spcAft>
                          <a:spcPts val="0"/>
                        </a:spcAft>
                      </a:pPr>
                      <a:r>
                        <a:rPr lang="en-US" sz="1200">
                          <a:effectLst/>
                          <a:latin typeface="+mn-lt"/>
                        </a:rPr>
                        <a:t>2018</a:t>
                      </a:r>
                      <a:endParaRPr lang="en-US" sz="1200">
                        <a:effectLst/>
                        <a:latin typeface="+mn-lt"/>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spcBef>
                          <a:spcPts val="0"/>
                        </a:spcBef>
                        <a:spcAft>
                          <a:spcPts val="0"/>
                        </a:spcAft>
                      </a:pPr>
                      <a:r>
                        <a:rPr lang="en-US" sz="1200" dirty="0">
                          <a:effectLst/>
                          <a:latin typeface="+mn-lt"/>
                        </a:rPr>
                        <a:t>L-band SAR</a:t>
                      </a:r>
                      <a:endParaRPr lang="en-US" sz="1200" dirty="0">
                        <a:effectLst/>
                        <a:latin typeface="+mn-lt"/>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spcBef>
                          <a:spcPts val="0"/>
                        </a:spcBef>
                        <a:spcAft>
                          <a:spcPts val="0"/>
                        </a:spcAft>
                      </a:pPr>
                      <a:r>
                        <a:rPr lang="en-US" sz="1200" dirty="0">
                          <a:effectLst/>
                          <a:latin typeface="+mn-lt"/>
                        </a:rPr>
                        <a:t>NA</a:t>
                      </a:r>
                      <a:endParaRPr lang="en-US" sz="1200" dirty="0">
                        <a:effectLst/>
                        <a:latin typeface="+mn-lt"/>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spcBef>
                          <a:spcPts val="0"/>
                        </a:spcBef>
                        <a:spcAft>
                          <a:spcPts val="0"/>
                        </a:spcAft>
                      </a:pPr>
                      <a:r>
                        <a:rPr lang="en-US" sz="1200" dirty="0">
                          <a:effectLst/>
                          <a:latin typeface="+mn-lt"/>
                        </a:rPr>
                        <a:t>Global</a:t>
                      </a:r>
                      <a:endParaRPr lang="en-US" sz="1200" dirty="0">
                        <a:effectLst/>
                        <a:latin typeface="+mn-lt"/>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spcBef>
                          <a:spcPts val="0"/>
                        </a:spcBef>
                        <a:spcAft>
                          <a:spcPts val="0"/>
                        </a:spcAft>
                      </a:pPr>
                      <a:r>
                        <a:rPr lang="en-US" sz="1200" dirty="0">
                          <a:effectLst/>
                          <a:latin typeface="+mn-lt"/>
                          <a:ea typeface="Calibri" panose="020F0502020204030204" pitchFamily="34" charset="0"/>
                          <a:cs typeface="Times New Roman" panose="02020603050405020304" pitchFamily="18" charset="0"/>
                        </a:rPr>
                        <a:t>NA</a:t>
                      </a:r>
                    </a:p>
                  </a:txBody>
                  <a:tcPr marL="51435" marR="51435" marT="0" marB="0" anchor="ctr"/>
                </a:tc>
                <a:extLst>
                  <a:ext uri="{0D108BD9-81ED-4DB2-BD59-A6C34878D82A}">
                    <a16:rowId xmlns:a16="http://schemas.microsoft.com/office/drawing/2014/main" val="907603904"/>
                  </a:ext>
                </a:extLst>
              </a:tr>
              <a:tr h="548640">
                <a:tc>
                  <a:txBody>
                    <a:bodyPr/>
                    <a:lstStyle/>
                    <a:p>
                      <a:pPr marL="0" marR="0" algn="ctr">
                        <a:spcBef>
                          <a:spcPts val="0"/>
                        </a:spcBef>
                        <a:spcAft>
                          <a:spcPts val="0"/>
                        </a:spcAft>
                      </a:pPr>
                      <a:r>
                        <a:rPr lang="en-US" sz="1500" dirty="0">
                          <a:effectLst/>
                          <a:latin typeface="+mn-lt"/>
                        </a:rPr>
                        <a:t>ICESat-2</a:t>
                      </a:r>
                      <a:endParaRPr lang="en-US" sz="1500" dirty="0">
                        <a:effectLst/>
                        <a:latin typeface="+mn-lt"/>
                        <a:ea typeface="Calibri" panose="020F0502020204030204" pitchFamily="34" charset="0"/>
                        <a:cs typeface="Times New Roman" panose="02020603050405020304" pitchFamily="18" charset="0"/>
                      </a:endParaRPr>
                    </a:p>
                  </a:txBody>
                  <a:tcPr marL="51435" marR="51435" marT="0" marB="0" anchor="ctr">
                    <a:solidFill>
                      <a:schemeClr val="tx2">
                        <a:lumMod val="40000"/>
                        <a:lumOff val="60000"/>
                      </a:schemeClr>
                    </a:solidFill>
                  </a:tcPr>
                </a:tc>
                <a:tc>
                  <a:txBody>
                    <a:bodyPr/>
                    <a:lstStyle/>
                    <a:p>
                      <a:pPr marL="0" marR="0" algn="ctr">
                        <a:spcBef>
                          <a:spcPts val="0"/>
                        </a:spcBef>
                        <a:spcAft>
                          <a:spcPts val="0"/>
                        </a:spcAft>
                      </a:pPr>
                      <a:r>
                        <a:rPr lang="en-US" sz="1200" dirty="0">
                          <a:effectLst/>
                          <a:latin typeface="+mn-lt"/>
                        </a:rPr>
                        <a:t>NASA</a:t>
                      </a:r>
                      <a:endParaRPr lang="en-US" sz="1200" dirty="0">
                        <a:effectLst/>
                        <a:latin typeface="+mn-lt"/>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spcBef>
                          <a:spcPts val="0"/>
                        </a:spcBef>
                        <a:spcAft>
                          <a:spcPts val="0"/>
                        </a:spcAft>
                      </a:pPr>
                      <a:r>
                        <a:rPr lang="en-US" sz="1200" dirty="0">
                          <a:effectLst/>
                          <a:latin typeface="+mn-lt"/>
                        </a:rPr>
                        <a:t>Sept 15, 2018</a:t>
                      </a:r>
                      <a:endParaRPr lang="en-US" sz="1200" dirty="0">
                        <a:effectLst/>
                        <a:latin typeface="+mn-lt"/>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spcBef>
                          <a:spcPts val="0"/>
                        </a:spcBef>
                        <a:spcAft>
                          <a:spcPts val="0"/>
                        </a:spcAft>
                      </a:pPr>
                      <a:r>
                        <a:rPr lang="en-US" sz="1200" dirty="0">
                          <a:effectLst/>
                          <a:latin typeface="+mn-lt"/>
                        </a:rPr>
                        <a:t>532 nm photon counting lidar</a:t>
                      </a:r>
                      <a:endParaRPr lang="en-US" sz="1200" dirty="0">
                        <a:effectLst/>
                        <a:latin typeface="+mn-lt"/>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spcBef>
                          <a:spcPts val="0"/>
                        </a:spcBef>
                        <a:spcAft>
                          <a:spcPts val="0"/>
                        </a:spcAft>
                      </a:pPr>
                      <a:r>
                        <a:rPr lang="en-US" sz="1200" dirty="0">
                          <a:effectLst/>
                          <a:latin typeface="+mn-lt"/>
                        </a:rPr>
                        <a:t>NA</a:t>
                      </a:r>
                      <a:endParaRPr lang="en-US" sz="1200" dirty="0">
                        <a:effectLst/>
                        <a:latin typeface="+mn-lt"/>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spcBef>
                          <a:spcPts val="0"/>
                        </a:spcBef>
                        <a:spcAft>
                          <a:spcPts val="0"/>
                        </a:spcAft>
                      </a:pPr>
                      <a:r>
                        <a:rPr lang="en-US" sz="1200" dirty="0">
                          <a:effectLst/>
                          <a:latin typeface="+mn-lt"/>
                        </a:rPr>
                        <a:t>Global</a:t>
                      </a:r>
                      <a:endParaRPr lang="en-US" sz="1200" dirty="0">
                        <a:effectLst/>
                        <a:latin typeface="+mn-lt"/>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spcBef>
                          <a:spcPts val="0"/>
                        </a:spcBef>
                        <a:spcAft>
                          <a:spcPts val="0"/>
                        </a:spcAft>
                      </a:pPr>
                      <a:r>
                        <a:rPr lang="en-US" sz="1200" dirty="0">
                          <a:effectLst/>
                          <a:latin typeface="+mn-lt"/>
                        </a:rPr>
                        <a:t>Global</a:t>
                      </a:r>
                      <a:endParaRPr lang="en-US" sz="1200" dirty="0">
                        <a:effectLst/>
                        <a:latin typeface="+mn-lt"/>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1493494873"/>
                  </a:ext>
                </a:extLst>
              </a:tr>
              <a:tr h="378692">
                <a:tc>
                  <a:txBody>
                    <a:bodyPr/>
                    <a:lstStyle/>
                    <a:p>
                      <a:pPr marL="0" marR="0" algn="ctr">
                        <a:spcBef>
                          <a:spcPts val="0"/>
                        </a:spcBef>
                        <a:spcAft>
                          <a:spcPts val="0"/>
                        </a:spcAft>
                      </a:pPr>
                      <a:r>
                        <a:rPr lang="en-US" sz="1500" dirty="0" err="1">
                          <a:solidFill>
                            <a:srgbClr val="FF0000"/>
                          </a:solidFill>
                          <a:effectLst/>
                          <a:latin typeface="+mn-lt"/>
                          <a:ea typeface="Calibri" panose="020F0502020204030204" pitchFamily="34" charset="0"/>
                          <a:cs typeface="Times New Roman" panose="02020603050405020304" pitchFamily="18" charset="0"/>
                        </a:rPr>
                        <a:t>TanDEM</a:t>
                      </a:r>
                      <a:r>
                        <a:rPr lang="en-US" sz="1500" dirty="0">
                          <a:solidFill>
                            <a:srgbClr val="FF0000"/>
                          </a:solidFill>
                          <a:effectLst/>
                          <a:latin typeface="+mn-lt"/>
                          <a:ea typeface="Calibri" panose="020F0502020204030204" pitchFamily="34" charset="0"/>
                          <a:cs typeface="Times New Roman" panose="02020603050405020304" pitchFamily="18" charset="0"/>
                        </a:rPr>
                        <a:t>-L</a:t>
                      </a:r>
                    </a:p>
                  </a:txBody>
                  <a:tcPr marL="51435" marR="51435" marT="0" marB="0" anchor="ctr">
                    <a:solidFill>
                      <a:schemeClr val="tx2">
                        <a:lumMod val="40000"/>
                        <a:lumOff val="60000"/>
                      </a:schemeClr>
                    </a:solidFill>
                  </a:tcPr>
                </a:tc>
                <a:tc>
                  <a:txBody>
                    <a:bodyPr/>
                    <a:lstStyle/>
                    <a:p>
                      <a:pPr marL="0" marR="0" algn="ctr">
                        <a:spcBef>
                          <a:spcPts val="0"/>
                        </a:spcBef>
                        <a:spcAft>
                          <a:spcPts val="0"/>
                        </a:spcAft>
                      </a:pPr>
                      <a:r>
                        <a:rPr lang="en-US" sz="1200" dirty="0">
                          <a:effectLst/>
                          <a:latin typeface="+mn-lt"/>
                          <a:ea typeface="Calibri" panose="020F0502020204030204" pitchFamily="34" charset="0"/>
                          <a:cs typeface="Times New Roman" panose="02020603050405020304" pitchFamily="18" charset="0"/>
                        </a:rPr>
                        <a:t>DLR</a:t>
                      </a:r>
                    </a:p>
                  </a:txBody>
                  <a:tcPr marL="51435" marR="51435" marT="0" marB="0" anchor="ctr"/>
                </a:tc>
                <a:tc>
                  <a:txBody>
                    <a:bodyPr/>
                    <a:lstStyle/>
                    <a:p>
                      <a:pPr marL="0" marR="0" algn="ctr">
                        <a:spcBef>
                          <a:spcPts val="0"/>
                        </a:spcBef>
                        <a:spcAft>
                          <a:spcPts val="0"/>
                        </a:spcAft>
                      </a:pPr>
                      <a:r>
                        <a:rPr lang="en-US" sz="1200" dirty="0">
                          <a:effectLst/>
                          <a:latin typeface="+mn-lt"/>
                          <a:ea typeface="Calibri" panose="020F0502020204030204" pitchFamily="34" charset="0"/>
                          <a:cs typeface="Times New Roman" panose="02020603050405020304" pitchFamily="18" charset="0"/>
                        </a:rPr>
                        <a:t>2022-2023?</a:t>
                      </a:r>
                    </a:p>
                  </a:txBody>
                  <a:tcPr marL="51435" marR="51435" marT="0" marB="0" anchor="ctr"/>
                </a:tc>
                <a:tc>
                  <a:txBody>
                    <a:bodyPr/>
                    <a:lstStyle/>
                    <a:p>
                      <a:pPr marL="0" marR="0" algn="ctr">
                        <a:spcBef>
                          <a:spcPts val="0"/>
                        </a:spcBef>
                        <a:spcAft>
                          <a:spcPts val="0"/>
                        </a:spcAft>
                      </a:pPr>
                      <a:r>
                        <a:rPr lang="en-US" sz="1200" dirty="0">
                          <a:effectLst/>
                          <a:latin typeface="+mn-lt"/>
                          <a:ea typeface="Calibri" panose="020F0502020204030204" pitchFamily="34" charset="0"/>
                          <a:cs typeface="Times New Roman" panose="02020603050405020304" pitchFamily="18" charset="0"/>
                        </a:rPr>
                        <a:t>L-band SAR</a:t>
                      </a:r>
                    </a:p>
                  </a:txBody>
                  <a:tcPr marL="51435" marR="51435" marT="0" marB="0" anchor="ctr"/>
                </a:tc>
                <a:tc>
                  <a:txBody>
                    <a:bodyPr/>
                    <a:lstStyle/>
                    <a:p>
                      <a:pPr marL="0" marR="0" algn="ctr">
                        <a:spcBef>
                          <a:spcPts val="0"/>
                        </a:spcBef>
                        <a:spcAft>
                          <a:spcPts val="0"/>
                        </a:spcAft>
                      </a:pPr>
                      <a:r>
                        <a:rPr lang="en-US" sz="1200" dirty="0">
                          <a:effectLst/>
                          <a:latin typeface="+mn-lt"/>
                          <a:ea typeface="Calibri" panose="020F0502020204030204" pitchFamily="34" charset="0"/>
                          <a:cs typeface="Times New Roman" panose="02020603050405020304" pitchFamily="18" charset="0"/>
                        </a:rPr>
                        <a:t>1 ha</a:t>
                      </a:r>
                    </a:p>
                  </a:txBody>
                  <a:tcPr marL="51435" marR="51435" marT="0" marB="0" anchor="ctr"/>
                </a:tc>
                <a:tc>
                  <a:txBody>
                    <a:bodyPr/>
                    <a:lstStyle/>
                    <a:p>
                      <a:pPr marL="0" marR="0" algn="ctr">
                        <a:spcBef>
                          <a:spcPts val="0"/>
                        </a:spcBef>
                        <a:spcAft>
                          <a:spcPts val="0"/>
                        </a:spcAft>
                      </a:pPr>
                      <a:r>
                        <a:rPr lang="en-US" sz="1200" dirty="0">
                          <a:effectLst/>
                          <a:latin typeface="+mn-lt"/>
                          <a:ea typeface="Calibri" panose="020F0502020204030204" pitchFamily="34" charset="0"/>
                          <a:cs typeface="Times New Roman" panose="02020603050405020304" pitchFamily="18" charset="0"/>
                        </a:rPr>
                        <a:t>Global</a:t>
                      </a:r>
                    </a:p>
                  </a:txBody>
                  <a:tcPr marL="51435" marR="51435" marT="0" marB="0" anchor="ctr"/>
                </a:tc>
                <a:tc>
                  <a:txBody>
                    <a:bodyPr/>
                    <a:lstStyle/>
                    <a:p>
                      <a:pPr marL="0" marR="0" algn="ctr">
                        <a:spcBef>
                          <a:spcPts val="0"/>
                        </a:spcBef>
                        <a:spcAft>
                          <a:spcPts val="0"/>
                        </a:spcAft>
                      </a:pPr>
                      <a:r>
                        <a:rPr lang="en-US" sz="1200" dirty="0">
                          <a:effectLst/>
                          <a:latin typeface="+mn-lt"/>
                          <a:ea typeface="Calibri" panose="020F0502020204030204" pitchFamily="34" charset="0"/>
                          <a:cs typeface="Times New Roman" panose="02020603050405020304" pitchFamily="18" charset="0"/>
                        </a:rPr>
                        <a:t>20% accuracy or 20 Mg/ha</a:t>
                      </a:r>
                    </a:p>
                  </a:txBody>
                  <a:tcPr marL="51435" marR="51435" marT="0" marB="0" anchor="ctr"/>
                </a:tc>
                <a:extLst>
                  <a:ext uri="{0D108BD9-81ED-4DB2-BD59-A6C34878D82A}">
                    <a16:rowId xmlns:a16="http://schemas.microsoft.com/office/drawing/2014/main" val="4096711790"/>
                  </a:ext>
                </a:extLst>
              </a:tr>
              <a:tr h="228600">
                <a:tc>
                  <a:txBody>
                    <a:bodyPr/>
                    <a:lstStyle/>
                    <a:p>
                      <a:pPr marL="0" marR="0" algn="ctr">
                        <a:spcBef>
                          <a:spcPts val="0"/>
                        </a:spcBef>
                        <a:spcAft>
                          <a:spcPts val="0"/>
                        </a:spcAft>
                      </a:pPr>
                      <a:r>
                        <a:rPr lang="en-US" sz="1500" dirty="0">
                          <a:effectLst/>
                          <a:latin typeface="+mn-lt"/>
                        </a:rPr>
                        <a:t>ALOS-4</a:t>
                      </a:r>
                      <a:endParaRPr lang="en-US" sz="1500" dirty="0">
                        <a:effectLst/>
                        <a:latin typeface="+mn-lt"/>
                        <a:ea typeface="Calibri" panose="020F0502020204030204" pitchFamily="34" charset="0"/>
                        <a:cs typeface="Times New Roman" panose="02020603050405020304" pitchFamily="18" charset="0"/>
                      </a:endParaRPr>
                    </a:p>
                  </a:txBody>
                  <a:tcPr marL="51435" marR="51435" marT="0" marB="0" anchor="ctr">
                    <a:solidFill>
                      <a:schemeClr val="tx2">
                        <a:lumMod val="40000"/>
                        <a:lumOff val="60000"/>
                      </a:schemeClr>
                    </a:solidFill>
                  </a:tcPr>
                </a:tc>
                <a:tc>
                  <a:txBody>
                    <a:bodyPr/>
                    <a:lstStyle/>
                    <a:p>
                      <a:pPr marL="0" marR="0" algn="ctr">
                        <a:spcBef>
                          <a:spcPts val="0"/>
                        </a:spcBef>
                        <a:spcAft>
                          <a:spcPts val="0"/>
                        </a:spcAft>
                      </a:pPr>
                      <a:r>
                        <a:rPr lang="en-US" sz="1200">
                          <a:effectLst/>
                          <a:latin typeface="+mn-lt"/>
                        </a:rPr>
                        <a:t>JAXA</a:t>
                      </a:r>
                      <a:endParaRPr lang="en-US" sz="1200">
                        <a:effectLst/>
                        <a:latin typeface="+mn-lt"/>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spcBef>
                          <a:spcPts val="0"/>
                        </a:spcBef>
                        <a:spcAft>
                          <a:spcPts val="0"/>
                        </a:spcAft>
                      </a:pPr>
                      <a:r>
                        <a:rPr lang="en-US" sz="1200" dirty="0">
                          <a:effectLst/>
                          <a:latin typeface="+mn-lt"/>
                        </a:rPr>
                        <a:t>2020</a:t>
                      </a:r>
                      <a:endParaRPr lang="en-US" sz="1200" dirty="0">
                        <a:effectLst/>
                        <a:latin typeface="+mn-lt"/>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spcBef>
                          <a:spcPts val="0"/>
                        </a:spcBef>
                        <a:spcAft>
                          <a:spcPts val="0"/>
                        </a:spcAft>
                      </a:pPr>
                      <a:r>
                        <a:rPr lang="en-US" sz="1200">
                          <a:effectLst/>
                          <a:latin typeface="+mn-lt"/>
                        </a:rPr>
                        <a:t>L-band SAR</a:t>
                      </a:r>
                      <a:endParaRPr lang="en-US" sz="1200">
                        <a:effectLst/>
                        <a:latin typeface="+mn-lt"/>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spcBef>
                          <a:spcPts val="0"/>
                        </a:spcBef>
                        <a:spcAft>
                          <a:spcPts val="0"/>
                        </a:spcAft>
                      </a:pPr>
                      <a:r>
                        <a:rPr lang="en-US" sz="1200">
                          <a:effectLst/>
                          <a:latin typeface="+mn-lt"/>
                        </a:rPr>
                        <a:t>NA</a:t>
                      </a:r>
                      <a:endParaRPr lang="en-US" sz="1200">
                        <a:effectLst/>
                        <a:latin typeface="+mn-lt"/>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spcBef>
                          <a:spcPts val="0"/>
                        </a:spcBef>
                        <a:spcAft>
                          <a:spcPts val="0"/>
                        </a:spcAft>
                      </a:pPr>
                      <a:r>
                        <a:rPr lang="en-US" sz="1200">
                          <a:effectLst/>
                          <a:latin typeface="+mn-lt"/>
                        </a:rPr>
                        <a:t>Global</a:t>
                      </a:r>
                      <a:endParaRPr lang="en-US" sz="1200">
                        <a:effectLst/>
                        <a:latin typeface="+mn-lt"/>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spcBef>
                          <a:spcPts val="0"/>
                        </a:spcBef>
                        <a:spcAft>
                          <a:spcPts val="0"/>
                        </a:spcAft>
                      </a:pPr>
                      <a:r>
                        <a:rPr lang="en-US" sz="1200" dirty="0">
                          <a:effectLst/>
                          <a:latin typeface="+mn-lt"/>
                          <a:ea typeface="Calibri" panose="020F0502020204030204" pitchFamily="34" charset="0"/>
                          <a:cs typeface="Times New Roman" panose="02020603050405020304" pitchFamily="18" charset="0"/>
                        </a:rPr>
                        <a:t>NA</a:t>
                      </a:r>
                    </a:p>
                  </a:txBody>
                  <a:tcPr marL="51435" marR="51435" marT="0" marB="0" anchor="ctr"/>
                </a:tc>
                <a:extLst>
                  <a:ext uri="{0D108BD9-81ED-4DB2-BD59-A6C34878D82A}">
                    <a16:rowId xmlns:a16="http://schemas.microsoft.com/office/drawing/2014/main" val="2611572894"/>
                  </a:ext>
                </a:extLst>
              </a:tr>
            </a:tbl>
          </a:graphicData>
        </a:graphic>
      </p:graphicFrame>
    </p:spTree>
    <p:extLst>
      <p:ext uri="{BB962C8B-B14F-4D97-AF65-F5344CB8AC3E}">
        <p14:creationId xmlns:p14="http://schemas.microsoft.com/office/powerpoint/2010/main" val="29805655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p:cNvSpPr>
            <a:spLocks noGrp="1"/>
          </p:cNvSpPr>
          <p:nvPr>
            <p:ph type="title"/>
          </p:nvPr>
        </p:nvSpPr>
        <p:spPr>
          <a:xfrm>
            <a:off x="1905000" y="309023"/>
            <a:ext cx="5886450" cy="507145"/>
          </a:xfrm>
        </p:spPr>
        <p:txBody>
          <a:bodyPr/>
          <a:lstStyle/>
          <a:p>
            <a:pPr algn="l"/>
            <a:r>
              <a:rPr lang="en-US" sz="1800" b="1" dirty="0"/>
              <a:t>CARB-16: Deliverables</a:t>
            </a:r>
            <a:endParaRPr lang="en-GB" sz="1800" dirty="0"/>
          </a:p>
        </p:txBody>
      </p:sp>
      <p:sp>
        <p:nvSpPr>
          <p:cNvPr id="4" name="TextBox 3">
            <a:extLst>
              <a:ext uri="{FF2B5EF4-FFF2-40B4-BE49-F238E27FC236}">
                <a16:creationId xmlns:a16="http://schemas.microsoft.com/office/drawing/2014/main" id="{DAD2F011-7B31-F34F-BEF4-9AE3F726EA61}"/>
              </a:ext>
            </a:extLst>
          </p:cNvPr>
          <p:cNvSpPr txBox="1"/>
          <p:nvPr/>
        </p:nvSpPr>
        <p:spPr>
          <a:xfrm>
            <a:off x="310755" y="2035969"/>
            <a:ext cx="8008298" cy="318548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4289" tIns="34289" rIns="34289" bIns="34289" numCol="1" spcCol="38100" rtlCol="0" anchor="t">
            <a:spAutoFit/>
          </a:bodyPr>
          <a:lstStyle/>
          <a:p>
            <a:pPr defTabSz="342900" latinLnBrk="1" hangingPunct="0"/>
            <a:r>
              <a:rPr lang="en-US" sz="2100" b="1" dirty="0"/>
              <a:t>CARB-16-2018-2 : </a:t>
            </a:r>
            <a:r>
              <a:rPr lang="en-US" sz="2100" dirty="0"/>
              <a:t>Review paper on the Importance of Biomass 						    	    Product Validation</a:t>
            </a:r>
          </a:p>
          <a:p>
            <a:pPr defTabSz="342900" latinLnBrk="1" hangingPunct="0"/>
            <a:endParaRPr lang="en-US" sz="2100" b="1" dirty="0"/>
          </a:p>
          <a:p>
            <a:pPr lvl="1" defTabSz="342900" latinLnBrk="1" hangingPunct="0"/>
            <a:r>
              <a:rPr lang="en-US" sz="2100" dirty="0"/>
              <a:t>Accepted in Surveys in Geophysics, one of many review </a:t>
            </a:r>
          </a:p>
          <a:p>
            <a:pPr lvl="1" defTabSz="342900" latinLnBrk="1" hangingPunct="0"/>
            <a:r>
              <a:rPr lang="en-US" sz="2100" dirty="0"/>
              <a:t>papers in a Special Issue from the </a:t>
            </a:r>
            <a:r>
              <a:rPr lang="en-US" sz="2100" b="1" dirty="0"/>
              <a:t>2017 Workshop on </a:t>
            </a:r>
          </a:p>
          <a:p>
            <a:pPr lvl="1" defTabSz="342900" latinLnBrk="1" hangingPunct="0"/>
            <a:r>
              <a:rPr lang="en-US" sz="2100" b="1" dirty="0"/>
              <a:t>Space-Based Measurement of Forest Properties for Carbon </a:t>
            </a:r>
          </a:p>
          <a:p>
            <a:pPr lvl="1" defTabSz="342900" latinLnBrk="1" hangingPunct="0"/>
            <a:r>
              <a:rPr lang="en-US" sz="2100" b="1" dirty="0"/>
              <a:t>Cycle Research</a:t>
            </a:r>
            <a:r>
              <a:rPr lang="en-US" sz="2100" dirty="0"/>
              <a:t>, held at the International Space Science </a:t>
            </a:r>
          </a:p>
          <a:p>
            <a:pPr lvl="1" defTabSz="342900" latinLnBrk="1" hangingPunct="0"/>
            <a:r>
              <a:rPr lang="en-US" sz="2100" dirty="0"/>
              <a:t>Institute (ISSI) in Bern, Switzerland.</a:t>
            </a:r>
          </a:p>
          <a:p>
            <a:pPr defTabSz="342900" latinLnBrk="1" hangingPunct="0"/>
            <a:endParaRPr lang="en-US" sz="1350" dirty="0"/>
          </a:p>
        </p:txBody>
      </p:sp>
      <p:pic>
        <p:nvPicPr>
          <p:cNvPr id="5" name="Picture 4">
            <a:extLst>
              <a:ext uri="{FF2B5EF4-FFF2-40B4-BE49-F238E27FC236}">
                <a16:creationId xmlns:a16="http://schemas.microsoft.com/office/drawing/2014/main" id="{90F4623F-84DB-414F-86AC-7CAA76A82149}"/>
              </a:ext>
            </a:extLst>
          </p:cNvPr>
          <p:cNvPicPr>
            <a:picLocks noChangeAspect="1"/>
          </p:cNvPicPr>
          <p:nvPr/>
        </p:nvPicPr>
        <p:blipFill rotWithShape="1">
          <a:blip r:embed="rId2"/>
          <a:srcRect r="1433"/>
          <a:stretch/>
        </p:blipFill>
        <p:spPr>
          <a:xfrm>
            <a:off x="7129138" y="4044627"/>
            <a:ext cx="2014862" cy="1956124"/>
          </a:xfrm>
          <a:prstGeom prst="rect">
            <a:avLst/>
          </a:prstGeom>
        </p:spPr>
      </p:pic>
    </p:spTree>
    <p:extLst>
      <p:ext uri="{BB962C8B-B14F-4D97-AF65-F5344CB8AC3E}">
        <p14:creationId xmlns:p14="http://schemas.microsoft.com/office/powerpoint/2010/main" val="38321301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p:cNvSpPr>
            <a:spLocks noGrp="1"/>
          </p:cNvSpPr>
          <p:nvPr>
            <p:ph type="title"/>
          </p:nvPr>
        </p:nvSpPr>
        <p:spPr>
          <a:xfrm>
            <a:off x="1634817" y="235211"/>
            <a:ext cx="5886450" cy="775240"/>
          </a:xfrm>
        </p:spPr>
        <p:txBody>
          <a:bodyPr/>
          <a:lstStyle/>
          <a:p>
            <a:r>
              <a:rPr lang="en-US" sz="1800" b="1" dirty="0"/>
              <a:t>Biomass Mission Data Sharing and Coordinated Data Collection </a:t>
            </a:r>
            <a:endParaRPr lang="en-GB" sz="1800" u="sng" dirty="0"/>
          </a:p>
        </p:txBody>
      </p:sp>
      <p:sp>
        <p:nvSpPr>
          <p:cNvPr id="2" name="Rectangle 1">
            <a:extLst>
              <a:ext uri="{FF2B5EF4-FFF2-40B4-BE49-F238E27FC236}">
                <a16:creationId xmlns:a16="http://schemas.microsoft.com/office/drawing/2014/main" id="{58B15CD6-17D8-A642-AD65-0868BF0488EC}"/>
              </a:ext>
            </a:extLst>
          </p:cNvPr>
          <p:cNvSpPr/>
          <p:nvPr/>
        </p:nvSpPr>
        <p:spPr>
          <a:xfrm>
            <a:off x="3179911" y="3290501"/>
            <a:ext cx="248786" cy="369332"/>
          </a:xfrm>
          <a:prstGeom prst="rect">
            <a:avLst/>
          </a:prstGeom>
        </p:spPr>
        <p:txBody>
          <a:bodyPr wrap="none">
            <a:spAutoFit/>
          </a:bodyPr>
          <a:lstStyle/>
          <a:p>
            <a:r>
              <a:rPr lang="en-US" dirty="0">
                <a:solidFill>
                  <a:srgbClr val="000000"/>
                </a:solidFill>
                <a:latin typeface="Gill Sans" panose="020B0502020104020203" pitchFamily="34" charset="-79"/>
                <a:ea typeface="Gill Sans" panose="020B0502020104020203" pitchFamily="34" charset="-79"/>
              </a:rPr>
              <a:t> </a:t>
            </a:r>
            <a:endParaRPr lang="en-US" dirty="0"/>
          </a:p>
        </p:txBody>
      </p:sp>
      <p:pic>
        <p:nvPicPr>
          <p:cNvPr id="7" name="Picture 6">
            <a:extLst>
              <a:ext uri="{FF2B5EF4-FFF2-40B4-BE49-F238E27FC236}">
                <a16:creationId xmlns:a16="http://schemas.microsoft.com/office/drawing/2014/main" id="{A55C5A57-90F3-4149-9AC0-C4D58573909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98331" y="2413407"/>
            <a:ext cx="8175888" cy="3437322"/>
          </a:xfrm>
          <a:prstGeom prst="rect">
            <a:avLst/>
          </a:prstGeom>
          <a:ln>
            <a:solidFill>
              <a:schemeClr val="tx1"/>
            </a:solidFill>
          </a:ln>
        </p:spPr>
      </p:pic>
      <p:sp>
        <p:nvSpPr>
          <p:cNvPr id="3" name="TextBox 2">
            <a:extLst>
              <a:ext uri="{FF2B5EF4-FFF2-40B4-BE49-F238E27FC236}">
                <a16:creationId xmlns:a16="http://schemas.microsoft.com/office/drawing/2014/main" id="{AFBA83B7-6BC5-1944-A31E-55621ADEBBF7}"/>
              </a:ext>
            </a:extLst>
          </p:cNvPr>
          <p:cNvSpPr txBox="1"/>
          <p:nvPr/>
        </p:nvSpPr>
        <p:spPr>
          <a:xfrm>
            <a:off x="122813" y="1981985"/>
            <a:ext cx="8910459" cy="346247"/>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4289" tIns="34289" rIns="34289" bIns="34289" numCol="1" spcCol="38100" rtlCol="0" anchor="t">
            <a:spAutoFit/>
          </a:bodyPr>
          <a:lstStyle/>
          <a:p>
            <a:pPr defTabSz="342900" latinLnBrk="1" hangingPunct="0"/>
            <a:r>
              <a:rPr lang="en-US" b="1" i="1" dirty="0"/>
              <a:t>GEDI, ICESat-2,  NISAR, and ESA BIOMASS teams are coordinating </a:t>
            </a:r>
            <a:r>
              <a:rPr lang="en-US" b="1" i="1" dirty="0" err="1"/>
              <a:t>cal</a:t>
            </a:r>
            <a:r>
              <a:rPr lang="en-US" b="1" i="1" dirty="0"/>
              <a:t>/</a:t>
            </a:r>
            <a:r>
              <a:rPr lang="en-US" b="1" i="1" dirty="0" err="1"/>
              <a:t>val</a:t>
            </a:r>
            <a:r>
              <a:rPr lang="en-US" b="1" i="1" dirty="0"/>
              <a:t> efforts</a:t>
            </a:r>
          </a:p>
        </p:txBody>
      </p:sp>
    </p:spTree>
    <p:extLst>
      <p:ext uri="{BB962C8B-B14F-4D97-AF65-F5344CB8AC3E}">
        <p14:creationId xmlns:p14="http://schemas.microsoft.com/office/powerpoint/2010/main" val="4608610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6C88E7-37A5-4D4A-BA7A-D10AC0B74A11}"/>
              </a:ext>
            </a:extLst>
          </p:cNvPr>
          <p:cNvSpPr>
            <a:spLocks noGrp="1"/>
          </p:cNvSpPr>
          <p:nvPr>
            <p:ph type="title"/>
          </p:nvPr>
        </p:nvSpPr>
        <p:spPr>
          <a:xfrm>
            <a:off x="1752600" y="304800"/>
            <a:ext cx="5512777" cy="531935"/>
          </a:xfrm>
        </p:spPr>
        <p:txBody>
          <a:bodyPr/>
          <a:lstStyle/>
          <a:p>
            <a:pPr rtl="0"/>
            <a:r>
              <a:rPr lang="en-US" sz="1800" b="1" dirty="0"/>
              <a:t>CARB-16-2018-3:  Components of CEOS LPV Biomass Protocol</a:t>
            </a:r>
          </a:p>
        </p:txBody>
      </p:sp>
      <p:sp>
        <p:nvSpPr>
          <p:cNvPr id="3" name="Slide Number Placeholder 2">
            <a:extLst>
              <a:ext uri="{FF2B5EF4-FFF2-40B4-BE49-F238E27FC236}">
                <a16:creationId xmlns:a16="http://schemas.microsoft.com/office/drawing/2014/main" id="{06F4D58F-E196-F945-8A59-1CEF238723FA}"/>
              </a:ext>
            </a:extLst>
          </p:cNvPr>
          <p:cNvSpPr>
            <a:spLocks noGrp="1"/>
          </p:cNvSpPr>
          <p:nvPr>
            <p:ph type="sldNum" sz="quarter" idx="12"/>
          </p:nvPr>
        </p:nvSpPr>
        <p:spPr>
          <a:xfrm>
            <a:off x="612648" y="6356350"/>
            <a:ext cx="502968" cy="276999"/>
          </a:xfrm>
        </p:spPr>
        <p:txBody>
          <a:bodyPr/>
          <a:lstStyle/>
          <a:p>
            <a:fld id="{C8E38066-F069-41C9-B38D-47DB557F2632}" type="slidenum">
              <a:rPr lang="en-GB" smtClean="0">
                <a:solidFill>
                  <a:srgbClr val="1F497D"/>
                </a:solidFill>
              </a:rPr>
              <a:pPr/>
              <a:t>27</a:t>
            </a:fld>
            <a:endParaRPr lang="en-GB" dirty="0">
              <a:solidFill>
                <a:srgbClr val="1F497D"/>
              </a:solidFill>
            </a:endParaRPr>
          </a:p>
        </p:txBody>
      </p:sp>
      <p:sp>
        <p:nvSpPr>
          <p:cNvPr id="5" name="Text Placeholder 2">
            <a:extLst>
              <a:ext uri="{FF2B5EF4-FFF2-40B4-BE49-F238E27FC236}">
                <a16:creationId xmlns:a16="http://schemas.microsoft.com/office/drawing/2014/main" id="{1E57E452-0587-7E47-8808-91BC9792D888}"/>
              </a:ext>
            </a:extLst>
          </p:cNvPr>
          <p:cNvSpPr>
            <a:spLocks noGrp="1"/>
          </p:cNvSpPr>
          <p:nvPr>
            <p:ph sz="quarter" idx="1"/>
          </p:nvPr>
        </p:nvSpPr>
        <p:spPr>
          <a:xfrm>
            <a:off x="214705" y="2458763"/>
            <a:ext cx="8829746" cy="3703320"/>
          </a:xfrm>
        </p:spPr>
        <p:txBody>
          <a:bodyPr numCol="2">
            <a:normAutofit fontScale="55000" lnSpcReduction="20000"/>
          </a:bodyPr>
          <a:lstStyle/>
          <a:p>
            <a:pPr defTabSz="685800">
              <a:spcBef>
                <a:spcPts val="0"/>
              </a:spcBef>
            </a:pPr>
            <a:endParaRPr lang="en-US" dirty="0">
              <a:latin typeface="+mj-lt"/>
            </a:endParaRPr>
          </a:p>
          <a:p>
            <a:pPr marL="0" indent="0" defTabSz="685800">
              <a:spcBef>
                <a:spcPts val="0"/>
              </a:spcBef>
              <a:buNone/>
            </a:pPr>
            <a:r>
              <a:rPr lang="en-US" b="1" dirty="0">
                <a:latin typeface="+mj-lt"/>
              </a:rPr>
              <a:t>Good practices for biomass estimation in the field</a:t>
            </a:r>
          </a:p>
          <a:p>
            <a:pPr lvl="1">
              <a:spcBef>
                <a:spcPts val="0"/>
              </a:spcBef>
            </a:pPr>
            <a:r>
              <a:rPr lang="en-US" dirty="0" err="1">
                <a:solidFill>
                  <a:schemeClr val="tx1"/>
                </a:solidFill>
                <a:latin typeface="+mj-lt"/>
              </a:rPr>
              <a:t>Allometric</a:t>
            </a:r>
            <a:r>
              <a:rPr lang="en-US" dirty="0">
                <a:solidFill>
                  <a:schemeClr val="tx1"/>
                </a:solidFill>
                <a:latin typeface="+mj-lt"/>
              </a:rPr>
              <a:t> Error</a:t>
            </a:r>
          </a:p>
          <a:p>
            <a:pPr lvl="1">
              <a:spcBef>
                <a:spcPts val="0"/>
              </a:spcBef>
            </a:pPr>
            <a:r>
              <a:rPr lang="en-US" dirty="0">
                <a:solidFill>
                  <a:schemeClr val="tx1"/>
                </a:solidFill>
                <a:latin typeface="+mj-lt"/>
              </a:rPr>
              <a:t>Field Measurement Error</a:t>
            </a:r>
          </a:p>
          <a:p>
            <a:pPr lvl="1">
              <a:spcBef>
                <a:spcPts val="0"/>
              </a:spcBef>
            </a:pPr>
            <a:r>
              <a:rPr lang="en-US" dirty="0">
                <a:solidFill>
                  <a:schemeClr val="tx1"/>
                </a:solidFill>
                <a:latin typeface="+mj-lt"/>
              </a:rPr>
              <a:t>Terrestrial Laser Scanning</a:t>
            </a:r>
          </a:p>
          <a:p>
            <a:pPr marL="342900" lvl="1" indent="0" defTabSz="685800">
              <a:spcBef>
                <a:spcPts val="0"/>
              </a:spcBef>
              <a:buNone/>
            </a:pPr>
            <a:endParaRPr lang="en-US" dirty="0">
              <a:latin typeface="+mj-lt"/>
            </a:endParaRPr>
          </a:p>
          <a:p>
            <a:pPr marL="0" indent="0" defTabSz="685800">
              <a:spcBef>
                <a:spcPts val="0"/>
              </a:spcBef>
              <a:buNone/>
            </a:pPr>
            <a:r>
              <a:rPr lang="en-US" b="1" dirty="0">
                <a:latin typeface="+mj-lt"/>
              </a:rPr>
              <a:t>Linking remote sensing observations to field estimates </a:t>
            </a:r>
          </a:p>
          <a:p>
            <a:pPr lvl="1">
              <a:spcBef>
                <a:spcPts val="0"/>
              </a:spcBef>
            </a:pPr>
            <a:r>
              <a:rPr lang="en-US" dirty="0">
                <a:solidFill>
                  <a:schemeClr val="tx1"/>
                </a:solidFill>
                <a:latin typeface="+mj-lt"/>
              </a:rPr>
              <a:t>Geolocation &amp; Spatial Scale</a:t>
            </a:r>
          </a:p>
          <a:p>
            <a:pPr lvl="1">
              <a:spcBef>
                <a:spcPts val="0"/>
              </a:spcBef>
            </a:pPr>
            <a:r>
              <a:rPr lang="en-US" dirty="0">
                <a:solidFill>
                  <a:schemeClr val="tx1"/>
                </a:solidFill>
                <a:latin typeface="+mj-lt"/>
              </a:rPr>
              <a:t>Using airborne data to scale from field to spaceborne data</a:t>
            </a:r>
          </a:p>
          <a:p>
            <a:pPr marL="342900" lvl="1" indent="0" defTabSz="685800">
              <a:spcBef>
                <a:spcPts val="0"/>
              </a:spcBef>
              <a:buNone/>
            </a:pPr>
            <a:endParaRPr lang="en-US" dirty="0">
              <a:latin typeface="+mj-lt"/>
            </a:endParaRPr>
          </a:p>
          <a:p>
            <a:pPr marL="0" indent="0" defTabSz="685800">
              <a:spcBef>
                <a:spcPts val="0"/>
              </a:spcBef>
              <a:buNone/>
            </a:pPr>
            <a:r>
              <a:rPr lang="en-US" b="1" dirty="0">
                <a:latin typeface="+mj-lt"/>
              </a:rPr>
              <a:t>Error Propagation </a:t>
            </a:r>
          </a:p>
          <a:p>
            <a:pPr lvl="1">
              <a:spcBef>
                <a:spcPts val="0"/>
              </a:spcBef>
            </a:pPr>
            <a:r>
              <a:rPr lang="en-US" dirty="0">
                <a:solidFill>
                  <a:schemeClr val="tx1"/>
                </a:solidFill>
                <a:latin typeface="+mj-lt"/>
              </a:rPr>
              <a:t>Sources of Uncertainty</a:t>
            </a:r>
          </a:p>
          <a:p>
            <a:pPr lvl="1">
              <a:spcBef>
                <a:spcPts val="0"/>
              </a:spcBef>
            </a:pPr>
            <a:r>
              <a:rPr lang="en-US" dirty="0">
                <a:solidFill>
                  <a:schemeClr val="tx1"/>
                </a:solidFill>
                <a:latin typeface="+mj-lt"/>
              </a:rPr>
              <a:t>Extrapolating models to global maps</a:t>
            </a:r>
          </a:p>
          <a:p>
            <a:pPr lvl="1">
              <a:spcBef>
                <a:spcPts val="0"/>
              </a:spcBef>
            </a:pPr>
            <a:endParaRPr lang="en-US" dirty="0">
              <a:solidFill>
                <a:schemeClr val="tx1"/>
              </a:solidFill>
              <a:latin typeface="+mj-lt"/>
            </a:endParaRPr>
          </a:p>
          <a:p>
            <a:pPr marL="23380" indent="0">
              <a:spcBef>
                <a:spcPts val="0"/>
              </a:spcBef>
              <a:buNone/>
            </a:pPr>
            <a:r>
              <a:rPr lang="en-US" b="1" dirty="0">
                <a:solidFill>
                  <a:schemeClr val="tx2"/>
                </a:solidFill>
                <a:latin typeface="+mj-lt"/>
              </a:rPr>
              <a:t>Using existing in situ data for map validation</a:t>
            </a:r>
          </a:p>
          <a:p>
            <a:pPr lvl="1">
              <a:spcBef>
                <a:spcPts val="0"/>
              </a:spcBef>
            </a:pPr>
            <a:r>
              <a:rPr lang="en-US" dirty="0">
                <a:solidFill>
                  <a:schemeClr val="tx1"/>
                </a:solidFill>
              </a:rPr>
              <a:t>For stakeholders who need their own validation</a:t>
            </a:r>
          </a:p>
          <a:p>
            <a:pPr lvl="1">
              <a:spcBef>
                <a:spcPts val="0"/>
              </a:spcBef>
            </a:pPr>
            <a:r>
              <a:rPr lang="en-US" dirty="0">
                <a:solidFill>
                  <a:schemeClr val="tx1"/>
                </a:solidFill>
                <a:latin typeface="+mj-lt"/>
              </a:rPr>
              <a:t>Linking field plots to spaceborne data</a:t>
            </a:r>
          </a:p>
          <a:p>
            <a:pPr marL="342900" lvl="1" indent="0" defTabSz="685800">
              <a:spcBef>
                <a:spcPts val="0"/>
              </a:spcBef>
              <a:buNone/>
            </a:pPr>
            <a:endParaRPr lang="en-US" dirty="0">
              <a:latin typeface="+mj-lt"/>
            </a:endParaRPr>
          </a:p>
          <a:p>
            <a:pPr marL="342900" lvl="1" indent="0" defTabSz="685800">
              <a:spcBef>
                <a:spcPts val="0"/>
              </a:spcBef>
              <a:buNone/>
            </a:pPr>
            <a:endParaRPr lang="en-US" dirty="0">
              <a:latin typeface="+mj-lt"/>
            </a:endParaRPr>
          </a:p>
          <a:p>
            <a:pPr marL="342900" lvl="1" indent="0" defTabSz="685800">
              <a:spcBef>
                <a:spcPts val="0"/>
              </a:spcBef>
              <a:buNone/>
            </a:pPr>
            <a:endParaRPr lang="en-US" dirty="0">
              <a:latin typeface="+mj-lt"/>
            </a:endParaRPr>
          </a:p>
          <a:p>
            <a:pPr marL="0" indent="0" defTabSz="685800">
              <a:spcBef>
                <a:spcPts val="0"/>
              </a:spcBef>
              <a:buNone/>
            </a:pPr>
            <a:endParaRPr lang="en-US" dirty="0">
              <a:latin typeface="+mj-lt"/>
            </a:endParaRPr>
          </a:p>
          <a:p>
            <a:pPr marL="0" indent="0" defTabSz="685800">
              <a:spcBef>
                <a:spcPts val="0"/>
              </a:spcBef>
              <a:buNone/>
            </a:pPr>
            <a:endParaRPr lang="en-US" dirty="0">
              <a:latin typeface="+mj-lt"/>
            </a:endParaRPr>
          </a:p>
          <a:p>
            <a:pPr marL="319520" lvl="1" indent="0">
              <a:spcBef>
                <a:spcPts val="0"/>
              </a:spcBef>
              <a:buNone/>
            </a:pPr>
            <a:endParaRPr lang="en-US" b="1" dirty="0">
              <a:latin typeface="+mj-lt"/>
            </a:endParaRPr>
          </a:p>
          <a:p>
            <a:pPr marL="319520" lvl="1" indent="0">
              <a:spcBef>
                <a:spcPts val="0"/>
              </a:spcBef>
              <a:buNone/>
            </a:pPr>
            <a:r>
              <a:rPr lang="en-US" b="1" dirty="0">
                <a:latin typeface="+mj-lt"/>
              </a:rPr>
              <a:t>Independent Validation and Reporting</a:t>
            </a:r>
            <a:endParaRPr lang="en-US" b="1" dirty="0">
              <a:solidFill>
                <a:schemeClr val="tx1">
                  <a:lumMod val="50000"/>
                  <a:lumOff val="50000"/>
                </a:schemeClr>
              </a:solidFill>
              <a:latin typeface="+mj-lt"/>
            </a:endParaRPr>
          </a:p>
          <a:p>
            <a:pPr lvl="2">
              <a:spcBef>
                <a:spcPts val="0"/>
              </a:spcBef>
              <a:buFont typeface="Arial" panose="020B0604020202020204" pitchFamily="34" charset="0"/>
              <a:buChar char="•"/>
            </a:pPr>
            <a:r>
              <a:rPr lang="en-US" dirty="0">
                <a:solidFill>
                  <a:schemeClr val="tx1"/>
                </a:solidFill>
                <a:latin typeface="+mj-lt"/>
              </a:rPr>
              <a:t>Reporting requirements for each stage </a:t>
            </a:r>
          </a:p>
          <a:p>
            <a:pPr lvl="2">
              <a:spcBef>
                <a:spcPts val="0"/>
              </a:spcBef>
              <a:buFont typeface="Arial" panose="020B0604020202020204" pitchFamily="34" charset="0"/>
              <a:buChar char="•"/>
            </a:pPr>
            <a:r>
              <a:rPr lang="en-US" dirty="0">
                <a:solidFill>
                  <a:schemeClr val="tx1"/>
                </a:solidFill>
                <a:latin typeface="+mj-lt"/>
              </a:rPr>
              <a:t>Scope/scale of products</a:t>
            </a:r>
          </a:p>
          <a:p>
            <a:pPr lvl="2">
              <a:spcBef>
                <a:spcPts val="0"/>
              </a:spcBef>
              <a:buFont typeface="Arial" panose="020B0604020202020204" pitchFamily="34" charset="0"/>
              <a:buChar char="•"/>
            </a:pPr>
            <a:r>
              <a:rPr lang="en-US" dirty="0">
                <a:solidFill>
                  <a:schemeClr val="tx1"/>
                </a:solidFill>
                <a:latin typeface="+mj-lt"/>
              </a:rPr>
              <a:t>Error reporting by strata</a:t>
            </a:r>
          </a:p>
          <a:p>
            <a:pPr lvl="2">
              <a:spcBef>
                <a:spcPts val="0"/>
              </a:spcBef>
              <a:buFont typeface="Arial" panose="020B0604020202020204" pitchFamily="34" charset="0"/>
              <a:buChar char="•"/>
            </a:pPr>
            <a:r>
              <a:rPr lang="en-US" dirty="0">
                <a:solidFill>
                  <a:schemeClr val="tx1"/>
                </a:solidFill>
                <a:latin typeface="+mj-lt"/>
              </a:rPr>
              <a:t>Inter-comparison of maps</a:t>
            </a:r>
          </a:p>
          <a:p>
            <a:pPr lvl="2">
              <a:spcBef>
                <a:spcPts val="0"/>
              </a:spcBef>
              <a:buFont typeface="Arial" panose="020B0604020202020204" pitchFamily="34" charset="0"/>
              <a:buChar char="•"/>
            </a:pPr>
            <a:r>
              <a:rPr lang="en-US" dirty="0">
                <a:solidFill>
                  <a:schemeClr val="tx1"/>
                </a:solidFill>
                <a:latin typeface="+mj-lt"/>
              </a:rPr>
              <a:t>Requirements for online portal</a:t>
            </a:r>
          </a:p>
          <a:p>
            <a:pPr lvl="1" defTabSz="685800">
              <a:spcBef>
                <a:spcPts val="0"/>
              </a:spcBef>
            </a:pPr>
            <a:endParaRPr lang="en-US" dirty="0">
              <a:solidFill>
                <a:schemeClr val="tx1">
                  <a:lumMod val="50000"/>
                  <a:lumOff val="50000"/>
                </a:schemeClr>
              </a:solidFill>
              <a:latin typeface="+mj-lt"/>
            </a:endParaRPr>
          </a:p>
          <a:p>
            <a:pPr marL="0" indent="0" defTabSz="685800">
              <a:spcBef>
                <a:spcPts val="0"/>
              </a:spcBef>
              <a:buNone/>
            </a:pPr>
            <a:r>
              <a:rPr lang="en-US" b="1" dirty="0">
                <a:latin typeface="+mj-lt"/>
              </a:rPr>
              <a:t>      Utility of Protocol for Other Communities</a:t>
            </a:r>
          </a:p>
          <a:p>
            <a:pPr lvl="2">
              <a:spcBef>
                <a:spcPts val="0"/>
              </a:spcBef>
              <a:buFont typeface="Arial" panose="020B0604020202020204" pitchFamily="34" charset="0"/>
              <a:buChar char="•"/>
            </a:pPr>
            <a:r>
              <a:rPr lang="en-US" dirty="0">
                <a:solidFill>
                  <a:schemeClr val="tx1"/>
                </a:solidFill>
                <a:latin typeface="+mj-lt"/>
              </a:rPr>
              <a:t>Modeling community</a:t>
            </a:r>
          </a:p>
          <a:p>
            <a:pPr lvl="2">
              <a:spcBef>
                <a:spcPts val="0"/>
              </a:spcBef>
              <a:buFont typeface="Arial" panose="020B0604020202020204" pitchFamily="34" charset="0"/>
              <a:buChar char="•"/>
            </a:pPr>
            <a:r>
              <a:rPr lang="en-US" dirty="0">
                <a:solidFill>
                  <a:schemeClr val="tx1"/>
                </a:solidFill>
                <a:latin typeface="+mj-lt"/>
              </a:rPr>
              <a:t>Policy communities</a:t>
            </a:r>
          </a:p>
          <a:p>
            <a:pPr lvl="2">
              <a:spcBef>
                <a:spcPts val="0"/>
              </a:spcBef>
              <a:buFont typeface="Arial" panose="020B0604020202020204" pitchFamily="34" charset="0"/>
              <a:buChar char="•"/>
            </a:pPr>
            <a:r>
              <a:rPr lang="en-US" dirty="0">
                <a:solidFill>
                  <a:schemeClr val="tx1"/>
                </a:solidFill>
                <a:latin typeface="+mj-lt"/>
              </a:rPr>
              <a:t>Non-forest communities</a:t>
            </a:r>
          </a:p>
          <a:p>
            <a:pPr defTabSz="685800">
              <a:spcBef>
                <a:spcPts val="0"/>
              </a:spcBef>
            </a:pPr>
            <a:endParaRPr lang="en-US" dirty="0">
              <a:solidFill>
                <a:schemeClr val="tx1">
                  <a:lumMod val="50000"/>
                  <a:lumOff val="50000"/>
                </a:schemeClr>
              </a:solidFill>
              <a:latin typeface="+mj-lt"/>
            </a:endParaRPr>
          </a:p>
          <a:p>
            <a:pPr marL="319520" lvl="1" indent="0">
              <a:spcBef>
                <a:spcPts val="0"/>
              </a:spcBef>
              <a:buNone/>
            </a:pPr>
            <a:r>
              <a:rPr lang="en-US" b="1" dirty="0">
                <a:latin typeface="+mj-lt"/>
              </a:rPr>
              <a:t>Knowledge Gaps </a:t>
            </a:r>
          </a:p>
          <a:p>
            <a:pPr lvl="2">
              <a:spcBef>
                <a:spcPts val="0"/>
              </a:spcBef>
              <a:buFont typeface="Arial" panose="020B0604020202020204" pitchFamily="34" charset="0"/>
              <a:buChar char="•"/>
            </a:pPr>
            <a:r>
              <a:rPr lang="en-US" dirty="0">
                <a:solidFill>
                  <a:schemeClr val="tx1"/>
                </a:solidFill>
                <a:latin typeface="+mj-lt"/>
              </a:rPr>
              <a:t>Experiments that will advance the field</a:t>
            </a:r>
          </a:p>
          <a:p>
            <a:pPr lvl="2">
              <a:spcBef>
                <a:spcPts val="0"/>
              </a:spcBef>
              <a:buFont typeface="Arial" panose="020B0604020202020204" pitchFamily="34" charset="0"/>
              <a:buChar char="•"/>
            </a:pPr>
            <a:r>
              <a:rPr lang="en-US" dirty="0">
                <a:solidFill>
                  <a:schemeClr val="tx1"/>
                </a:solidFill>
                <a:latin typeface="+mj-lt"/>
              </a:rPr>
              <a:t>Airborne / Field data gaps</a:t>
            </a:r>
          </a:p>
          <a:p>
            <a:pPr lvl="2">
              <a:spcBef>
                <a:spcPts val="0"/>
              </a:spcBef>
              <a:buFont typeface="Arial" panose="020B0604020202020204" pitchFamily="34" charset="0"/>
              <a:buChar char="•"/>
            </a:pPr>
            <a:r>
              <a:rPr lang="en-US" dirty="0">
                <a:solidFill>
                  <a:schemeClr val="tx1"/>
                </a:solidFill>
                <a:latin typeface="+mj-lt"/>
              </a:rPr>
              <a:t>Cross mission </a:t>
            </a:r>
            <a:r>
              <a:rPr lang="en-US" dirty="0" err="1">
                <a:solidFill>
                  <a:schemeClr val="tx1"/>
                </a:solidFill>
                <a:latin typeface="+mj-lt"/>
              </a:rPr>
              <a:t>cal</a:t>
            </a:r>
            <a:r>
              <a:rPr lang="en-US" dirty="0">
                <a:solidFill>
                  <a:schemeClr val="tx1"/>
                </a:solidFill>
                <a:latin typeface="+mj-lt"/>
              </a:rPr>
              <a:t>/</a:t>
            </a:r>
            <a:r>
              <a:rPr lang="en-US" dirty="0" err="1">
                <a:solidFill>
                  <a:schemeClr val="tx1"/>
                </a:solidFill>
                <a:latin typeface="+mj-lt"/>
              </a:rPr>
              <a:t>val</a:t>
            </a:r>
            <a:r>
              <a:rPr lang="en-US" dirty="0">
                <a:solidFill>
                  <a:schemeClr val="tx1"/>
                </a:solidFill>
                <a:latin typeface="+mj-lt"/>
              </a:rPr>
              <a:t> plans</a:t>
            </a:r>
          </a:p>
          <a:p>
            <a:pPr lvl="1" defTabSz="685800">
              <a:spcBef>
                <a:spcPts val="0"/>
              </a:spcBef>
            </a:pPr>
            <a:endParaRPr lang="en-US" dirty="0">
              <a:solidFill>
                <a:schemeClr val="tx1">
                  <a:lumMod val="50000"/>
                  <a:lumOff val="50000"/>
                </a:schemeClr>
              </a:solidFill>
              <a:latin typeface="+mj-lt"/>
            </a:endParaRPr>
          </a:p>
          <a:p>
            <a:pPr lvl="1" defTabSz="685800">
              <a:spcBef>
                <a:spcPts val="0"/>
              </a:spcBef>
            </a:pPr>
            <a:endParaRPr lang="en-US" dirty="0">
              <a:solidFill>
                <a:schemeClr val="tx1">
                  <a:lumMod val="50000"/>
                  <a:lumOff val="50000"/>
                </a:schemeClr>
              </a:solidFill>
              <a:latin typeface="+mj-lt"/>
            </a:endParaRPr>
          </a:p>
        </p:txBody>
      </p:sp>
      <p:sp>
        <p:nvSpPr>
          <p:cNvPr id="6" name="TextBox 5">
            <a:extLst>
              <a:ext uri="{FF2B5EF4-FFF2-40B4-BE49-F238E27FC236}">
                <a16:creationId xmlns:a16="http://schemas.microsoft.com/office/drawing/2014/main" id="{EC2D36E0-E003-C344-B35F-16B2CE46AA7E}"/>
              </a:ext>
            </a:extLst>
          </p:cNvPr>
          <p:cNvSpPr txBox="1"/>
          <p:nvPr/>
        </p:nvSpPr>
        <p:spPr>
          <a:xfrm>
            <a:off x="1115617" y="1841365"/>
            <a:ext cx="6989885" cy="53091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4289" tIns="34289" rIns="34289" bIns="34289" numCol="1" spcCol="38100" rtlCol="0" anchor="t">
            <a:spAutoFit/>
          </a:bodyPr>
          <a:lstStyle/>
          <a:p>
            <a:pPr algn="ctr" defTabSz="342900" latinLnBrk="1" hangingPunct="0"/>
            <a:r>
              <a:rPr lang="en-US" sz="1500" b="1" i="1" dirty="0">
                <a:solidFill>
                  <a:schemeClr val="tx2"/>
                </a:solidFill>
              </a:rPr>
              <a:t>The protocol will be a good practices guide to biomass model calibration and product validation at a global (or near global) scale</a:t>
            </a:r>
            <a:endParaRPr lang="en-US" sz="1500" b="1" i="1" dirty="0"/>
          </a:p>
        </p:txBody>
      </p:sp>
    </p:spTree>
    <p:extLst>
      <p:ext uri="{BB962C8B-B14F-4D97-AF65-F5344CB8AC3E}">
        <p14:creationId xmlns:p14="http://schemas.microsoft.com/office/powerpoint/2010/main" val="22550252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76200" y="1219200"/>
            <a:ext cx="9067800" cy="5410200"/>
          </a:xfrm>
        </p:spPr>
        <p:txBody>
          <a:bodyPr/>
          <a:lstStyle/>
          <a:p>
            <a:pPr marL="457200" lvl="1" indent="0">
              <a:buNone/>
            </a:pPr>
            <a:r>
              <a:rPr lang="en-US" sz="2800" b="1" dirty="0">
                <a:solidFill>
                  <a:srgbClr val="17375E"/>
                </a:solidFill>
                <a:latin typeface="Calibri" charset="0"/>
              </a:rPr>
              <a:t>Deliveries:</a:t>
            </a:r>
            <a:endParaRPr lang="en-US" sz="1600" dirty="0">
              <a:solidFill>
                <a:srgbClr val="17375E"/>
              </a:solidFill>
              <a:latin typeface="Calibri" charset="0"/>
            </a:endParaRPr>
          </a:p>
          <a:p>
            <a:pPr lvl="1"/>
            <a:r>
              <a:rPr lang="en-US" sz="1800" dirty="0">
                <a:solidFill>
                  <a:srgbClr val="17375E"/>
                </a:solidFill>
                <a:latin typeface="Calibri"/>
                <a:cs typeface="Calibri"/>
              </a:rPr>
              <a:t>Merged CARB AI 16+18: ACC to support the </a:t>
            </a:r>
            <a:r>
              <a:rPr lang="en-US" sz="1800" dirty="0" err="1">
                <a:solidFill>
                  <a:srgbClr val="17375E"/>
                </a:solidFill>
                <a:latin typeface="Calibri"/>
                <a:cs typeface="Calibri"/>
              </a:rPr>
              <a:t>organisation</a:t>
            </a:r>
            <a:r>
              <a:rPr lang="en-US" sz="1800" dirty="0">
                <a:solidFill>
                  <a:srgbClr val="17375E"/>
                </a:solidFill>
                <a:latin typeface="Calibri"/>
                <a:cs typeface="Calibri"/>
              </a:rPr>
              <a:t> of yearly IWGGMS (International Workshop on Greenhouse Gas Measurements from Space): next planned at FMI (Helsinki, Finland) on 6-8 June 2017</a:t>
            </a:r>
          </a:p>
          <a:p>
            <a:pPr lvl="1"/>
            <a:r>
              <a:rPr lang="en-US" sz="1800" dirty="0">
                <a:solidFill>
                  <a:srgbClr val="17375E"/>
                </a:solidFill>
                <a:latin typeface="Calibri"/>
                <a:cs typeface="Calibri"/>
              </a:rPr>
              <a:t>Merged CARB AI 17+19+23: ACC will prepare a white paper within 2 years (?)</a:t>
            </a:r>
          </a:p>
          <a:p>
            <a:pPr lvl="1"/>
            <a:r>
              <a:rPr lang="en-US" sz="1800" dirty="0">
                <a:solidFill>
                  <a:srgbClr val="17375E"/>
                </a:solidFill>
                <a:latin typeface="Calibri"/>
                <a:cs typeface="Calibri"/>
              </a:rPr>
              <a:t>CARB AI 20: ACC will write a Technical Note within 2 years</a:t>
            </a:r>
          </a:p>
          <a:p>
            <a:pPr marL="457200" lvl="1" indent="0">
              <a:buNone/>
            </a:pPr>
            <a:endParaRPr lang="en-US" sz="1600" dirty="0">
              <a:solidFill>
                <a:srgbClr val="17375E"/>
              </a:solidFill>
              <a:latin typeface="Calibri" charset="0"/>
            </a:endParaRPr>
          </a:p>
          <a:p>
            <a:pPr marL="457200" lvl="1" indent="0">
              <a:buNone/>
            </a:pPr>
            <a:r>
              <a:rPr lang="en-US" sz="2800" b="1" dirty="0">
                <a:solidFill>
                  <a:srgbClr val="17375E"/>
                </a:solidFill>
                <a:latin typeface="Calibri" charset="0"/>
              </a:rPr>
              <a:t>People involved:</a:t>
            </a:r>
            <a:endParaRPr lang="en-US" sz="1600" dirty="0">
              <a:solidFill>
                <a:srgbClr val="17375E"/>
              </a:solidFill>
              <a:latin typeface="Calibri" charset="0"/>
            </a:endParaRPr>
          </a:p>
          <a:p>
            <a:pPr marL="457200" lvl="1" indent="0">
              <a:buNone/>
            </a:pPr>
            <a:r>
              <a:rPr lang="en-US" sz="1800" dirty="0">
                <a:solidFill>
                  <a:srgbClr val="17375E"/>
                </a:solidFill>
                <a:latin typeface="Calibri" charset="0"/>
              </a:rPr>
              <a:t>ACC GHG activities lead: D. Crisp (NASA) </a:t>
            </a:r>
          </a:p>
          <a:p>
            <a:pPr marL="457200" lvl="1" indent="0">
              <a:buNone/>
            </a:pPr>
            <a:endParaRPr lang="en-US" sz="1800" dirty="0">
              <a:solidFill>
                <a:srgbClr val="17375E"/>
              </a:solidFill>
              <a:latin typeface="Calibri" charset="0"/>
            </a:endParaRPr>
          </a:p>
          <a:p>
            <a:pPr marL="457200" lvl="1" indent="0">
              <a:buNone/>
            </a:pPr>
            <a:r>
              <a:rPr lang="en-US" altLang="ja-JP" sz="1800" dirty="0">
                <a:latin typeface="Calibri" charset="0"/>
              </a:rPr>
              <a:t>M. Nakajima, K. </a:t>
            </a:r>
            <a:r>
              <a:rPr lang="en-US" altLang="ja-JP" sz="1800" dirty="0" err="1">
                <a:latin typeface="Calibri" charset="0"/>
              </a:rPr>
              <a:t>Shiomi</a:t>
            </a:r>
            <a:r>
              <a:rPr lang="en-US" altLang="ja-JP" sz="1800" dirty="0">
                <a:latin typeface="Calibri" charset="0"/>
              </a:rPr>
              <a:t> (JAXA) – GOSAT, GOSAT2; D. Crisp (NASA) – OCO2, OCO3; </a:t>
            </a:r>
            <a:br>
              <a:rPr lang="en-US" altLang="ja-JP" sz="1800" dirty="0">
                <a:latin typeface="Calibri" charset="0"/>
              </a:rPr>
            </a:br>
            <a:r>
              <a:rPr lang="en-US" altLang="ja-JP" sz="1800" dirty="0">
                <a:latin typeface="Calibri" charset="0"/>
              </a:rPr>
              <a:t>Y. Liu (CAS) – </a:t>
            </a:r>
            <a:r>
              <a:rPr lang="en-US" altLang="ja-JP" sz="1800" dirty="0" err="1">
                <a:latin typeface="Calibri" charset="0"/>
              </a:rPr>
              <a:t>TanSat</a:t>
            </a:r>
            <a:r>
              <a:rPr lang="en-US" altLang="ja-JP" sz="1800" dirty="0">
                <a:latin typeface="Calibri" charset="0"/>
              </a:rPr>
              <a:t>; C. </a:t>
            </a:r>
            <a:r>
              <a:rPr lang="en-US" altLang="ja-JP" sz="1800" dirty="0" err="1">
                <a:latin typeface="Calibri" charset="0"/>
              </a:rPr>
              <a:t>Zehner</a:t>
            </a:r>
            <a:r>
              <a:rPr lang="en-US" altLang="ja-JP" sz="1800" dirty="0">
                <a:latin typeface="Calibri" charset="0"/>
              </a:rPr>
              <a:t>, Y. Meijer (ESA) – S5P, S5, future GHG Sentinel; </a:t>
            </a:r>
            <a:r>
              <a:rPr lang="en-US" sz="1800" dirty="0">
                <a:latin typeface="Calibri" charset="0"/>
              </a:rPr>
              <a:t>A. </a:t>
            </a:r>
            <a:r>
              <a:rPr lang="en-US" sz="1800" dirty="0" err="1">
                <a:latin typeface="Calibri" charset="0"/>
              </a:rPr>
              <a:t>Friker</a:t>
            </a:r>
            <a:r>
              <a:rPr lang="en-US" sz="1800" dirty="0">
                <a:latin typeface="Calibri" charset="0"/>
              </a:rPr>
              <a:t> (DLR) – MERLIN - tbc; C. </a:t>
            </a:r>
            <a:r>
              <a:rPr lang="en-US" sz="1800" dirty="0" err="1">
                <a:latin typeface="Calibri" charset="0"/>
              </a:rPr>
              <a:t>Deniel</a:t>
            </a:r>
            <a:r>
              <a:rPr lang="en-US" sz="1800" dirty="0">
                <a:latin typeface="Calibri" charset="0"/>
              </a:rPr>
              <a:t> (CNES) - MERLIN, </a:t>
            </a:r>
            <a:r>
              <a:rPr lang="en-US" sz="1800" dirty="0" err="1">
                <a:latin typeface="Calibri" charset="0"/>
              </a:rPr>
              <a:t>MicroCarb</a:t>
            </a:r>
            <a:r>
              <a:rPr lang="en-US" sz="1800" dirty="0">
                <a:latin typeface="Calibri" charset="0"/>
              </a:rPr>
              <a:t>, R. Munro (EUMETSAT) – IASI, IRS; D. Edwards (NCAR) – GEO CH4; A. </a:t>
            </a:r>
            <a:r>
              <a:rPr lang="en-US" sz="1800" dirty="0" err="1">
                <a:latin typeface="Calibri" charset="0"/>
              </a:rPr>
              <a:t>Butz</a:t>
            </a:r>
            <a:r>
              <a:rPr lang="en-US" sz="1800" dirty="0">
                <a:latin typeface="Calibri" charset="0"/>
              </a:rPr>
              <a:t> -  (DLR) GEO CO2; B. </a:t>
            </a:r>
            <a:r>
              <a:rPr lang="en-US" sz="1800" dirty="0" err="1">
                <a:latin typeface="Calibri" charset="0"/>
              </a:rPr>
              <a:t>Pinty</a:t>
            </a:r>
            <a:r>
              <a:rPr lang="en-US" sz="1800" dirty="0">
                <a:latin typeface="Calibri" charset="0"/>
              </a:rPr>
              <a:t> (EC) - </a:t>
            </a:r>
            <a:r>
              <a:rPr lang="en-US" altLang="ja-JP" sz="1800" dirty="0">
                <a:latin typeface="Calibri" charset="0"/>
              </a:rPr>
              <a:t>tbc; </a:t>
            </a:r>
            <a:r>
              <a:rPr lang="en-US" sz="1800" dirty="0">
                <a:latin typeface="Calibri" charset="0"/>
              </a:rPr>
              <a:t>– expecting updates </a:t>
            </a:r>
            <a:r>
              <a:rPr lang="en-US" sz="1800" dirty="0" err="1">
                <a:latin typeface="Calibri" charset="0"/>
              </a:rPr>
              <a:t>follwing</a:t>
            </a:r>
            <a:r>
              <a:rPr lang="en-US" sz="1800" dirty="0">
                <a:latin typeface="Calibri" charset="0"/>
              </a:rPr>
              <a:t> recent ACC-12 meeting, Seoul, 13-14 Oct 2016</a:t>
            </a:r>
            <a:endParaRPr lang="en-US" sz="1800" b="1" dirty="0">
              <a:latin typeface="Calibri" charset="0"/>
            </a:endParaRPr>
          </a:p>
          <a:p>
            <a:pPr marL="571500" indent="-514350"/>
            <a:endParaRPr lang="en-US" sz="1800" dirty="0">
              <a:latin typeface="Calibri" charset="0"/>
            </a:endParaRPr>
          </a:p>
          <a:p>
            <a:pPr marL="0" indent="0">
              <a:buNone/>
            </a:pPr>
            <a:endParaRPr lang="en-US" dirty="0">
              <a:latin typeface="+mj-lt"/>
            </a:endParaRPr>
          </a:p>
          <a:p>
            <a:endParaRPr lang="en-US" dirty="0">
              <a:latin typeface="+mj-lt"/>
            </a:endParaRPr>
          </a:p>
        </p:txBody>
      </p:sp>
      <p:sp>
        <p:nvSpPr>
          <p:cNvPr id="3" name="Slide Number Placeholder 2"/>
          <p:cNvSpPr>
            <a:spLocks noGrp="1"/>
          </p:cNvSpPr>
          <p:nvPr>
            <p:ph type="sldNum" sz="quarter" idx="2"/>
          </p:nvPr>
        </p:nvSpPr>
        <p:spPr/>
        <p:txBody>
          <a:bodyPr/>
          <a:lstStyle/>
          <a:p>
            <a:pPr lvl="0"/>
            <a:fld id="{86CB4B4D-7CA3-9044-876B-883B54F8677D}" type="slidenum">
              <a:rPr lang="uk-UA" smtClean="0"/>
              <a:t>28</a:t>
            </a:fld>
            <a:endParaRPr lang="uk-UA"/>
          </a:p>
        </p:txBody>
      </p:sp>
      <p:sp>
        <p:nvSpPr>
          <p:cNvPr id="4" name="Content Placeholder 3"/>
          <p:cNvSpPr>
            <a:spLocks noGrp="1"/>
          </p:cNvSpPr>
          <p:nvPr>
            <p:ph sz="quarter" idx="11"/>
          </p:nvPr>
        </p:nvSpPr>
        <p:spPr>
          <a:xfrm>
            <a:off x="2057400" y="304800"/>
            <a:ext cx="4953000" cy="533400"/>
          </a:xfrm>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a:t>ACC Initiatives</a:t>
            </a:r>
          </a:p>
        </p:txBody>
      </p:sp>
    </p:spTree>
    <p:extLst>
      <p:ext uri="{BB962C8B-B14F-4D97-AF65-F5344CB8AC3E}">
        <p14:creationId xmlns:p14="http://schemas.microsoft.com/office/powerpoint/2010/main" val="1329231371"/>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2"/>
          </p:nvPr>
        </p:nvSpPr>
        <p:spPr/>
        <p:txBody>
          <a:bodyPr/>
          <a:lstStyle/>
          <a:p>
            <a:pPr defTabSz="914400"/>
            <a:fld id="{86CB4B4D-7CA3-9044-876B-883B54F8677D}" type="slidenum">
              <a:rPr lang="uk-UA" smtClean="0"/>
              <a:pPr defTabSz="914400"/>
              <a:t>29</a:t>
            </a:fld>
            <a:endParaRPr lang="uk-UA" dirty="0"/>
          </a:p>
        </p:txBody>
      </p:sp>
      <p:sp>
        <p:nvSpPr>
          <p:cNvPr id="3" name="Content Placeholder 2"/>
          <p:cNvSpPr>
            <a:spLocks noGrp="1"/>
          </p:cNvSpPr>
          <p:nvPr>
            <p:ph sz="quarter" idx="10"/>
          </p:nvPr>
        </p:nvSpPr>
        <p:spPr>
          <a:xfrm>
            <a:off x="457200" y="1219200"/>
            <a:ext cx="8305800" cy="1600200"/>
          </a:xfrm>
        </p:spPr>
        <p:txBody>
          <a:bodyPr/>
          <a:lstStyle/>
          <a:p>
            <a:r>
              <a:rPr lang="en-US" dirty="0"/>
              <a:t>Intentions was to perform an assessment of Terrestrial Carbon Strategy variables using GEOGLAM requirements ”matrix” process as a framework</a:t>
            </a:r>
          </a:p>
          <a:p>
            <a:r>
              <a:rPr lang="en-US" dirty="0"/>
              <a:t>Difficulties in establishing concrete user dialogue could </a:t>
            </a:r>
            <a:r>
              <a:rPr lang="en-US" dirty="0" err="1"/>
              <a:t>repropose</a:t>
            </a:r>
            <a:r>
              <a:rPr lang="en-US" dirty="0"/>
              <a:t> this in next round of Actions</a:t>
            </a:r>
          </a:p>
        </p:txBody>
      </p:sp>
      <p:sp>
        <p:nvSpPr>
          <p:cNvPr id="4" name="Content Placeholder 3"/>
          <p:cNvSpPr>
            <a:spLocks noGrp="1"/>
          </p:cNvSpPr>
          <p:nvPr>
            <p:ph sz="quarter" idx="11"/>
          </p:nvPr>
        </p:nvSpPr>
        <p:spPr/>
        <p:txBody>
          <a:bodyPr/>
          <a:lstStyle/>
          <a:p>
            <a:r>
              <a:rPr lang="en-US" dirty="0"/>
              <a:t>LSI-VC Initiative</a:t>
            </a:r>
          </a:p>
        </p:txBody>
      </p:sp>
      <p:pic>
        <p:nvPicPr>
          <p:cNvPr id="6" name="Picture 5"/>
          <p:cNvPicPr/>
          <p:nvPr/>
        </p:nvPicPr>
        <p:blipFill>
          <a:blip r:embed="rId2" cstate="email">
            <a:extLst>
              <a:ext uri="{28A0092B-C50C-407E-A947-70E740481C1C}">
                <a14:useLocalDpi xmlns:a14="http://schemas.microsoft.com/office/drawing/2010/main"/>
              </a:ext>
            </a:extLst>
          </a:blip>
          <a:stretch>
            <a:fillRect/>
          </a:stretch>
        </p:blipFill>
        <p:spPr>
          <a:xfrm>
            <a:off x="1290282" y="3200400"/>
            <a:ext cx="6329718" cy="3124200"/>
          </a:xfrm>
          <a:prstGeom prst="rect">
            <a:avLst/>
          </a:prstGeom>
        </p:spPr>
      </p:pic>
    </p:spTree>
    <p:extLst>
      <p:ext uri="{BB962C8B-B14F-4D97-AF65-F5344CB8AC3E}">
        <p14:creationId xmlns:p14="http://schemas.microsoft.com/office/powerpoint/2010/main" val="940189046"/>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Slide Number Placeholder 5"/>
          <p:cNvSpPr>
            <a:spLocks noGrp="1"/>
          </p:cNvSpPr>
          <p:nvPr>
            <p:ph type="sldNum" sz="quarter" idx="2"/>
          </p:nvPr>
        </p:nvSpPr>
        <p:spPr bwMode="auto">
          <a:noFill/>
          <a:ln>
            <a:miter lim="800000"/>
            <a:headEnd/>
            <a:tailEnd/>
          </a:ln>
        </p:spPr>
        <p:txBody>
          <a:bodyPr/>
          <a:lstStyle/>
          <a:p>
            <a:pPr eaLnBrk="1" hangingPunct="1">
              <a:spcBef>
                <a:spcPct val="0"/>
              </a:spcBef>
            </a:pPr>
            <a:fld id="{685D9731-F711-4403-8BC4-60A829C86C9C}" type="slidenum">
              <a:rPr lang="en-US" smtClean="0"/>
              <a:pPr eaLnBrk="1" hangingPunct="1">
                <a:spcBef>
                  <a:spcPct val="0"/>
                </a:spcBef>
              </a:pPr>
              <a:t>3</a:t>
            </a:fld>
            <a:endParaRPr lang="en-US" dirty="0"/>
          </a:p>
        </p:txBody>
      </p:sp>
      <p:sp>
        <p:nvSpPr>
          <p:cNvPr id="4" name="Content Placeholder 3"/>
          <p:cNvSpPr>
            <a:spLocks noGrp="1"/>
          </p:cNvSpPr>
          <p:nvPr>
            <p:ph sz="quarter" idx="10"/>
          </p:nvPr>
        </p:nvSpPr>
        <p:spPr>
          <a:xfrm>
            <a:off x="304800" y="1524000"/>
            <a:ext cx="8610600" cy="4724400"/>
          </a:xfrm>
        </p:spPr>
        <p:txBody>
          <a:bodyPr/>
          <a:lstStyle/>
          <a:p>
            <a:pPr marL="31173" indent="0">
              <a:spcAft>
                <a:spcPts val="1200"/>
              </a:spcAft>
              <a:buNone/>
            </a:pPr>
            <a:r>
              <a:rPr lang="en-US" sz="2400" dirty="0"/>
              <a:t>Mapped Actions identified lead CEOS “Entity” as:</a:t>
            </a:r>
          </a:p>
          <a:p>
            <a:pPr marL="1257300" lvl="2" indent="-342900">
              <a:spcAft>
                <a:spcPts val="1200"/>
              </a:spcAft>
              <a:buFont typeface="Arial"/>
              <a:buChar char="•"/>
            </a:pPr>
            <a:r>
              <a:rPr lang="en-US" sz="2400" dirty="0"/>
              <a:t>Atmospheric Composition: 6 Actions</a:t>
            </a:r>
          </a:p>
          <a:p>
            <a:pPr marL="1257300" lvl="2" indent="-342900">
              <a:spcAft>
                <a:spcPts val="1200"/>
              </a:spcAft>
              <a:buFont typeface="Arial"/>
              <a:buChar char="•"/>
            </a:pPr>
            <a:r>
              <a:rPr lang="en-US" sz="2400" dirty="0"/>
              <a:t>Land Surface Imaging-VC: 4 Actions</a:t>
            </a:r>
          </a:p>
          <a:p>
            <a:pPr marL="1257300" lvl="2" indent="-342900">
              <a:spcAft>
                <a:spcPts val="1200"/>
              </a:spcAft>
              <a:buFont typeface="Arial"/>
              <a:buChar char="•"/>
            </a:pPr>
            <a:r>
              <a:rPr lang="en-US" sz="2400" dirty="0"/>
              <a:t>Working Group  Climate: 7 Actions</a:t>
            </a:r>
          </a:p>
          <a:p>
            <a:pPr marL="1257300" lvl="2" indent="-342900">
              <a:spcAft>
                <a:spcPts val="1200"/>
              </a:spcAft>
              <a:buFont typeface="Arial"/>
              <a:buChar char="•"/>
            </a:pPr>
            <a:r>
              <a:rPr lang="en-US" sz="2400" dirty="0"/>
              <a:t>Working Group Calibration/Validation: 11 Actions</a:t>
            </a:r>
          </a:p>
          <a:p>
            <a:pPr marL="1257300" lvl="2" indent="-342900">
              <a:spcAft>
                <a:spcPts val="1200"/>
              </a:spcAft>
              <a:buFont typeface="Arial"/>
              <a:buChar char="•"/>
            </a:pPr>
            <a:r>
              <a:rPr lang="en-US" sz="2400" dirty="0"/>
              <a:t>Strategic Implementation Team: 7 Actions</a:t>
            </a:r>
          </a:p>
          <a:p>
            <a:pPr marL="1257300" lvl="2" indent="-342900">
              <a:spcAft>
                <a:spcPts val="1200"/>
              </a:spcAft>
              <a:buFont typeface="Arial"/>
              <a:buChar char="•"/>
            </a:pPr>
            <a:r>
              <a:rPr lang="en-US" sz="2400" dirty="0"/>
              <a:t>N/A: 2 Actions</a:t>
            </a:r>
          </a:p>
          <a:p>
            <a:pPr marL="1257300" lvl="2" indent="-342900">
              <a:spcAft>
                <a:spcPts val="1200"/>
              </a:spcAft>
              <a:buFont typeface="Arial"/>
              <a:buChar char="•"/>
            </a:pPr>
            <a:r>
              <a:rPr lang="en-US" sz="2400" u="sng" dirty="0"/>
              <a:t>Other WGs and VCs named as contributing</a:t>
            </a:r>
          </a:p>
          <a:p>
            <a:endParaRPr lang="en-GB" dirty="0"/>
          </a:p>
        </p:txBody>
      </p:sp>
      <p:sp>
        <p:nvSpPr>
          <p:cNvPr id="2" name="Content Placeholder 1"/>
          <p:cNvSpPr>
            <a:spLocks noGrp="1"/>
          </p:cNvSpPr>
          <p:nvPr>
            <p:ph sz="quarter" idx="11"/>
          </p:nvPr>
        </p:nvSpPr>
        <p:spPr>
          <a:xfrm>
            <a:off x="1905000" y="304800"/>
            <a:ext cx="5486400" cy="533400"/>
          </a:xfrm>
        </p:spPr>
        <p:txBody>
          <a:bodyPr/>
          <a:lstStyle/>
          <a:p>
            <a:r>
              <a:rPr lang="en-GB" sz="2800" dirty="0"/>
              <a:t>Truly cross-cutting within CEOS</a:t>
            </a:r>
          </a:p>
        </p:txBody>
      </p:sp>
    </p:spTree>
    <p:extLst>
      <p:ext uri="{BB962C8B-B14F-4D97-AF65-F5344CB8AC3E}">
        <p14:creationId xmlns:p14="http://schemas.microsoft.com/office/powerpoint/2010/main" val="3195885417"/>
      </p:ext>
    </p:extLst>
  </p:cSld>
  <p:clrMapOvr>
    <a:masterClrMapping/>
  </p:clrMapOvr>
  <p:transition spd="slow"/>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828800" y="152400"/>
            <a:ext cx="6858000" cy="990600"/>
          </a:xfrm>
        </p:spPr>
        <p:txBody>
          <a:bodyPr/>
          <a:lstStyle/>
          <a:p>
            <a:pPr algn="ctr"/>
            <a:r>
              <a:rPr lang="en-GB" dirty="0" err="1">
                <a:solidFill>
                  <a:srgbClr val="EEECE1"/>
                </a:solidFill>
              </a:rPr>
              <a:t>WGClimate</a:t>
            </a:r>
            <a:r>
              <a:rPr lang="en-GB" dirty="0">
                <a:solidFill>
                  <a:srgbClr val="EEECE1"/>
                </a:solidFill>
              </a:rPr>
              <a:t> Initiative</a:t>
            </a:r>
          </a:p>
        </p:txBody>
      </p:sp>
      <p:sp>
        <p:nvSpPr>
          <p:cNvPr id="4" name="Content Placeholder 3"/>
          <p:cNvSpPr>
            <a:spLocks noGrp="1"/>
          </p:cNvSpPr>
          <p:nvPr>
            <p:ph sz="quarter" idx="1"/>
          </p:nvPr>
        </p:nvSpPr>
        <p:spPr/>
        <p:txBody>
          <a:bodyPr>
            <a:normAutofit/>
          </a:bodyPr>
          <a:lstStyle/>
          <a:p>
            <a:pPr marL="0" indent="0">
              <a:buNone/>
            </a:pPr>
            <a:r>
              <a:rPr lang="en-GB" dirty="0"/>
              <a:t>For consistent ECV Carbon products </a:t>
            </a:r>
            <a:r>
              <a:rPr lang="en-GB" u="sng" dirty="0"/>
              <a:t>take advantage of Inventory output to produce subset of ECV Products contributing to Carbon Strategy</a:t>
            </a:r>
          </a:p>
          <a:p>
            <a:pPr marL="0" indent="0">
              <a:buNone/>
            </a:pPr>
            <a:endParaRPr lang="en-GB" dirty="0"/>
          </a:p>
        </p:txBody>
      </p:sp>
      <p:sp>
        <p:nvSpPr>
          <p:cNvPr id="5" name="Oval 4"/>
          <p:cNvSpPr/>
          <p:nvPr/>
        </p:nvSpPr>
        <p:spPr>
          <a:xfrm>
            <a:off x="1803400" y="2895600"/>
            <a:ext cx="3124200" cy="2438400"/>
          </a:xfrm>
          <a:prstGeom prst="ellipse">
            <a:avLst/>
          </a:prstGeom>
          <a:solidFill>
            <a:srgbClr val="FFFFFF"/>
          </a:solidFill>
          <a:ln w="25400" cap="flat">
            <a:solidFill>
              <a:srgbClr val="FF9A0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rmAutofit/>
          </a:bodyPr>
          <a:lstStyle/>
          <a:p>
            <a:pPr marL="0" marR="0" indent="0" algn="l" defTabSz="457200" rtl="0" fontAlgn="auto" latinLnBrk="1" hangingPunct="0">
              <a:lnSpc>
                <a:spcPct val="100000"/>
              </a:lnSpc>
              <a:spcBef>
                <a:spcPts val="0"/>
              </a:spcBef>
              <a:spcAft>
                <a:spcPts val="0"/>
              </a:spcAft>
              <a:buClrTx/>
              <a:buSzTx/>
              <a:buFontTx/>
              <a:buNone/>
              <a:tabLst/>
            </a:pPr>
            <a:r>
              <a:rPr kumimoji="0" lang="en-GB" sz="1800" b="0" i="0" u="none" strike="noStrike" cap="none" spc="0" normalizeH="0" baseline="0" dirty="0">
                <a:ln>
                  <a:noFill/>
                </a:ln>
                <a:solidFill>
                  <a:srgbClr val="002569"/>
                </a:solidFill>
                <a:effectLst/>
                <a:uFillTx/>
              </a:rPr>
              <a:t>Space Based GCOS ECVs in Inventory</a:t>
            </a:r>
          </a:p>
        </p:txBody>
      </p:sp>
      <p:sp>
        <p:nvSpPr>
          <p:cNvPr id="6" name="Oval 5"/>
          <p:cNvSpPr/>
          <p:nvPr/>
        </p:nvSpPr>
        <p:spPr>
          <a:xfrm>
            <a:off x="4013200" y="2895600"/>
            <a:ext cx="2971800" cy="2362200"/>
          </a:xfrm>
          <a:prstGeom prst="ellipse">
            <a:avLst/>
          </a:prstGeom>
          <a:solidFill>
            <a:srgbClr val="FFFFFF">
              <a:alpha val="61000"/>
            </a:srgbClr>
          </a:solidFill>
          <a:ln w="25400" cap="flat">
            <a:solidFill>
              <a:srgbClr val="FF9A0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lvl="3" indent="0" algn="r" rtl="0" latinLnBrk="1" hangingPunct="0"/>
            <a:r>
              <a:rPr lang="en-GB" dirty="0"/>
              <a:t>Products requested in Carbon Strategy</a:t>
            </a:r>
            <a:endParaRPr kumimoji="0" lang="en-GB" b="0" i="0" u="none" strike="noStrike" cap="none" spc="0" normalizeH="0" baseline="0" dirty="0">
              <a:ln>
                <a:noFill/>
              </a:ln>
              <a:solidFill>
                <a:srgbClr val="002569"/>
              </a:solidFill>
              <a:effectLst/>
              <a:uFillTx/>
            </a:endParaRPr>
          </a:p>
        </p:txBody>
      </p:sp>
      <p:sp>
        <p:nvSpPr>
          <p:cNvPr id="2" name="TextBox 1">
            <a:extLst>
              <a:ext uri="{FF2B5EF4-FFF2-40B4-BE49-F238E27FC236}">
                <a16:creationId xmlns:a16="http://schemas.microsoft.com/office/drawing/2014/main" id="{513819DB-5817-D44D-922E-02A8083F1DF8}"/>
              </a:ext>
            </a:extLst>
          </p:cNvPr>
          <p:cNvSpPr txBox="1"/>
          <p:nvPr/>
        </p:nvSpPr>
        <p:spPr>
          <a:xfrm>
            <a:off x="1701076" y="5685306"/>
            <a:ext cx="6568463" cy="64632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lang="en-GB" dirty="0">
                <a:solidFill>
                  <a:srgbClr val="FF0000"/>
                </a:solidFill>
              </a:rPr>
              <a:t>Carbon Variables included in Gap Analysis (Cycle 2 &amp; Cycle 3):</a:t>
            </a:r>
          </a:p>
          <a:p>
            <a:pPr marL="0" marR="0" indent="0" algn="l" defTabSz="457200" rtl="0" fontAlgn="auto" latinLnBrk="1" hangingPunct="0">
              <a:lnSpc>
                <a:spcPct val="100000"/>
              </a:lnSpc>
              <a:spcBef>
                <a:spcPts val="0"/>
              </a:spcBef>
              <a:spcAft>
                <a:spcPts val="0"/>
              </a:spcAft>
              <a:buClrTx/>
              <a:buSzTx/>
              <a:buFontTx/>
              <a:buNone/>
              <a:tabLst/>
            </a:pPr>
            <a:r>
              <a:rPr kumimoji="0" lang="en-GB" sz="1800" b="0" i="0" u="none" strike="noStrike" cap="none" spc="0" normalizeH="0" baseline="0" dirty="0">
                <a:ln>
                  <a:noFill/>
                </a:ln>
                <a:solidFill>
                  <a:srgbClr val="FF0000"/>
                </a:solidFill>
                <a:effectLst/>
                <a:uFillTx/>
              </a:rPr>
              <a:t>CO2, CH4, LAI, Above Ground Biomass</a:t>
            </a:r>
          </a:p>
        </p:txBody>
      </p:sp>
    </p:spTree>
    <p:extLst>
      <p:ext uri="{BB962C8B-B14F-4D97-AF65-F5344CB8AC3E}">
        <p14:creationId xmlns:p14="http://schemas.microsoft.com/office/powerpoint/2010/main" val="37939557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838200" y="1239868"/>
          <a:ext cx="6571456" cy="5389532"/>
        </p:xfrm>
        <a:graphic>
          <a:graphicData uri="http://schemas.openxmlformats.org/drawingml/2006/table">
            <a:tbl>
              <a:tblPr>
                <a:tableStyleId>{5940675A-B579-460E-94D1-54222C63F5DA}</a:tableStyleId>
              </a:tblPr>
              <a:tblGrid>
                <a:gridCol w="5199856">
                  <a:extLst>
                    <a:ext uri="{9D8B030D-6E8A-4147-A177-3AD203B41FA5}">
                      <a16:colId xmlns:a16="http://schemas.microsoft.com/office/drawing/2014/main" val="20000"/>
                    </a:ext>
                  </a:extLst>
                </a:gridCol>
                <a:gridCol w="1371600">
                  <a:extLst>
                    <a:ext uri="{9D8B030D-6E8A-4147-A177-3AD203B41FA5}">
                      <a16:colId xmlns:a16="http://schemas.microsoft.com/office/drawing/2014/main" val="20001"/>
                    </a:ext>
                  </a:extLst>
                </a:gridCol>
              </a:tblGrid>
              <a:tr h="1143000">
                <a:tc>
                  <a:txBody>
                    <a:bodyPr/>
                    <a:lstStyle/>
                    <a:p>
                      <a:pPr algn="l" fontAlgn="ctr"/>
                      <a:r>
                        <a:rPr lang="en-AU" sz="1600" u="none" strike="noStrike" dirty="0">
                          <a:solidFill>
                            <a:srgbClr val="FF0000"/>
                          </a:solidFill>
                          <a:effectLst/>
                        </a:rPr>
                        <a:t>Encourage the production and availability of high-quality, consistent long time series data products based on multiple sensors and missions </a:t>
                      </a:r>
                      <a:r>
                        <a:rPr lang="en-AU" sz="1600" u="none" strike="noStrike" dirty="0">
                          <a:effectLst/>
                        </a:rPr>
                        <a:t>for carbon and climate science and for model-data and data-data </a:t>
                      </a:r>
                      <a:r>
                        <a:rPr lang="en-AU" sz="1600" u="none" strike="noStrike" dirty="0" err="1">
                          <a:effectLst/>
                        </a:rPr>
                        <a:t>intercomparison</a:t>
                      </a:r>
                      <a:r>
                        <a:rPr lang="en-AU" sz="1600" u="none" strike="noStrike" dirty="0">
                          <a:effectLst/>
                        </a:rPr>
                        <a:t> exercises.  </a:t>
                      </a:r>
                      <a:endParaRPr lang="en-AU" sz="1600" b="0" i="0" u="none" strike="noStrike" dirty="0">
                        <a:solidFill>
                          <a:srgbClr val="000000"/>
                        </a:solidFill>
                        <a:effectLst/>
                        <a:latin typeface="Calibri"/>
                      </a:endParaRPr>
                    </a:p>
                  </a:txBody>
                  <a:tcPr marL="36000" marR="36000" marT="36000" marB="36000" anchor="ctr">
                    <a:solidFill>
                      <a:srgbClr val="FFFFFF"/>
                    </a:solidFill>
                  </a:tcPr>
                </a:tc>
                <a:tc>
                  <a:txBody>
                    <a:bodyPr/>
                    <a:lstStyle/>
                    <a:p>
                      <a:pPr algn="l" fontAlgn="ctr"/>
                      <a:r>
                        <a:rPr lang="en-AU" sz="1400" u="none" strike="noStrike">
                          <a:effectLst/>
                        </a:rPr>
                        <a:t>WGCV</a:t>
                      </a:r>
                      <a:br>
                        <a:rPr lang="en-AU" sz="1400" u="none" strike="noStrike">
                          <a:effectLst/>
                        </a:rPr>
                      </a:br>
                      <a:r>
                        <a:rPr lang="en-AU" sz="1400" u="none" strike="noStrike">
                          <a:effectLst/>
                        </a:rPr>
                        <a:t>AC-VC</a:t>
                      </a:r>
                      <a:br>
                        <a:rPr lang="en-AU" sz="1400" u="none" strike="noStrike">
                          <a:effectLst/>
                        </a:rPr>
                      </a:br>
                      <a:r>
                        <a:rPr lang="en-AU" sz="1400" u="none" strike="noStrike">
                          <a:effectLst/>
                        </a:rPr>
                        <a:t>LSI-VC</a:t>
                      </a:r>
                      <a:br>
                        <a:rPr lang="en-AU" sz="1400" u="none" strike="noStrike">
                          <a:effectLst/>
                        </a:rPr>
                      </a:br>
                      <a:r>
                        <a:rPr lang="en-AU" sz="1400" u="none" strike="noStrike">
                          <a:effectLst/>
                        </a:rPr>
                        <a:t>OCR-VC</a:t>
                      </a:r>
                      <a:endParaRPr lang="en-AU" sz="1400" b="0" i="0" u="none" strike="noStrike">
                        <a:solidFill>
                          <a:srgbClr val="000000"/>
                        </a:solidFill>
                        <a:effectLst/>
                        <a:latin typeface="Calibri"/>
                      </a:endParaRPr>
                    </a:p>
                  </a:txBody>
                  <a:tcPr marL="9525" marR="9525" marT="9525" marB="0" anchor="ctr">
                    <a:solidFill>
                      <a:srgbClr val="FFFFFF"/>
                    </a:solidFill>
                  </a:tcPr>
                </a:tc>
                <a:extLst>
                  <a:ext uri="{0D108BD9-81ED-4DB2-BD59-A6C34878D82A}">
                    <a16:rowId xmlns:a16="http://schemas.microsoft.com/office/drawing/2014/main" val="10000"/>
                  </a:ext>
                </a:extLst>
              </a:tr>
              <a:tr h="685800">
                <a:tc>
                  <a:txBody>
                    <a:bodyPr/>
                    <a:lstStyle/>
                    <a:p>
                      <a:pPr algn="l" fontAlgn="ctr"/>
                      <a:r>
                        <a:rPr lang="en-AU" sz="1600" u="none" strike="noStrike" dirty="0">
                          <a:solidFill>
                            <a:srgbClr val="FF0000"/>
                          </a:solidFill>
                          <a:effectLst/>
                        </a:rPr>
                        <a:t>Make publicly available all information necessary to document the accuracy, clarity, and traceability of the satellite data and data products they produce.</a:t>
                      </a:r>
                      <a:endParaRPr lang="en-AU" sz="1600" b="0" i="0" u="none" strike="noStrike" dirty="0">
                        <a:solidFill>
                          <a:srgbClr val="FF0000"/>
                        </a:solidFill>
                        <a:effectLst/>
                        <a:latin typeface="Calibri"/>
                      </a:endParaRPr>
                    </a:p>
                  </a:txBody>
                  <a:tcPr marL="36000" marR="36000" marT="36000" marB="36000" anchor="ctr">
                    <a:solidFill>
                      <a:srgbClr val="FFFFFF"/>
                    </a:solidFill>
                  </a:tcPr>
                </a:tc>
                <a:tc>
                  <a:txBody>
                    <a:bodyPr/>
                    <a:lstStyle/>
                    <a:p>
                      <a:pPr algn="l" fontAlgn="ctr"/>
                      <a:r>
                        <a:rPr lang="en-AU" sz="1400" u="none" strike="noStrike">
                          <a:effectLst/>
                        </a:rPr>
                        <a:t>WGCV</a:t>
                      </a:r>
                      <a:br>
                        <a:rPr lang="en-AU" sz="1400" u="none" strike="noStrike">
                          <a:effectLst/>
                        </a:rPr>
                      </a:br>
                      <a:r>
                        <a:rPr lang="en-AU" sz="1400" u="none" strike="noStrike">
                          <a:effectLst/>
                        </a:rPr>
                        <a:t>VCs</a:t>
                      </a:r>
                      <a:endParaRPr lang="en-AU" sz="1400" b="0" i="0" u="none" strike="noStrike">
                        <a:solidFill>
                          <a:srgbClr val="000000"/>
                        </a:solidFill>
                        <a:effectLst/>
                        <a:latin typeface="Calibri"/>
                      </a:endParaRPr>
                    </a:p>
                  </a:txBody>
                  <a:tcPr marL="9525" marR="9525" marT="9525" marB="0" anchor="ctr">
                    <a:solidFill>
                      <a:srgbClr val="FFFFFF"/>
                    </a:solidFill>
                  </a:tcPr>
                </a:tc>
                <a:extLst>
                  <a:ext uri="{0D108BD9-81ED-4DB2-BD59-A6C34878D82A}">
                    <a16:rowId xmlns:a16="http://schemas.microsoft.com/office/drawing/2014/main" val="10001"/>
                  </a:ext>
                </a:extLst>
              </a:tr>
              <a:tr h="1089212">
                <a:tc>
                  <a:txBody>
                    <a:bodyPr/>
                    <a:lstStyle/>
                    <a:p>
                      <a:pPr algn="l" fontAlgn="ctr"/>
                      <a:r>
                        <a:rPr lang="en-AU" sz="1600" u="none" strike="noStrike" dirty="0">
                          <a:effectLst/>
                        </a:rPr>
                        <a:t>Coordinate efforts to develop compatible (e.g., temporal and spatial resolution, grids, data formats, common auxiliary data, units) carbon data products from multiple missions</a:t>
                      </a:r>
                      <a:endParaRPr lang="en-AU" sz="1600" b="0" i="0" u="none" strike="noStrike" dirty="0">
                        <a:solidFill>
                          <a:srgbClr val="003B3A"/>
                        </a:solidFill>
                        <a:effectLst/>
                        <a:latin typeface="Calibri"/>
                      </a:endParaRPr>
                    </a:p>
                  </a:txBody>
                  <a:tcPr marL="36000" marR="36000" marT="36000" marB="36000" anchor="ctr">
                    <a:solidFill>
                      <a:srgbClr val="FFFFFF"/>
                    </a:solidFill>
                  </a:tcPr>
                </a:tc>
                <a:tc>
                  <a:txBody>
                    <a:bodyPr/>
                    <a:lstStyle/>
                    <a:p>
                      <a:pPr algn="l" fontAlgn="ctr"/>
                      <a:r>
                        <a:rPr lang="en-AU" sz="1400" u="none" strike="noStrike">
                          <a:effectLst/>
                        </a:rPr>
                        <a:t>OCR-VC</a:t>
                      </a:r>
                      <a:br>
                        <a:rPr lang="en-AU" sz="1400" u="none" strike="noStrike">
                          <a:effectLst/>
                        </a:rPr>
                      </a:br>
                      <a:r>
                        <a:rPr lang="en-AU" sz="1400" u="none" strike="noStrike">
                          <a:effectLst/>
                        </a:rPr>
                        <a:t>AC-VC</a:t>
                      </a:r>
                      <a:br>
                        <a:rPr lang="en-AU" sz="1400" u="none" strike="noStrike">
                          <a:effectLst/>
                        </a:rPr>
                      </a:br>
                      <a:r>
                        <a:rPr lang="en-AU" sz="1400" u="none" strike="noStrike">
                          <a:effectLst/>
                        </a:rPr>
                        <a:t>LSI-VC</a:t>
                      </a:r>
                      <a:br>
                        <a:rPr lang="en-AU" sz="1400" u="none" strike="noStrike">
                          <a:effectLst/>
                        </a:rPr>
                      </a:br>
                      <a:r>
                        <a:rPr lang="en-AU" sz="1400" u="none" strike="noStrike">
                          <a:effectLst/>
                        </a:rPr>
                        <a:t>WGCV</a:t>
                      </a:r>
                      <a:endParaRPr lang="en-AU" sz="1400" b="0" i="0" u="none" strike="noStrike">
                        <a:solidFill>
                          <a:srgbClr val="000000"/>
                        </a:solidFill>
                        <a:effectLst/>
                        <a:latin typeface="Calibri"/>
                      </a:endParaRPr>
                    </a:p>
                  </a:txBody>
                  <a:tcPr marL="9525" marR="9525" marT="9525" marB="0" anchor="ctr">
                    <a:solidFill>
                      <a:srgbClr val="FFFFFF"/>
                    </a:solidFill>
                  </a:tcPr>
                </a:tc>
                <a:extLst>
                  <a:ext uri="{0D108BD9-81ED-4DB2-BD59-A6C34878D82A}">
                    <a16:rowId xmlns:a16="http://schemas.microsoft.com/office/drawing/2014/main" val="10002"/>
                  </a:ext>
                </a:extLst>
              </a:tr>
              <a:tr h="1143000">
                <a:tc>
                  <a:txBody>
                    <a:bodyPr/>
                    <a:lstStyle/>
                    <a:p>
                      <a:pPr algn="l" fontAlgn="ctr"/>
                      <a:r>
                        <a:rPr lang="en-AU" sz="1600" u="none" strike="noStrike" dirty="0">
                          <a:solidFill>
                            <a:srgbClr val="FF0000"/>
                          </a:solidFill>
                          <a:effectLst/>
                        </a:rPr>
                        <a:t>Ensure the long-term accessibility of satellite data and data products for carbon cycle science and policy.  This must include arrangement for secure archives, documentation, and metadata as well as for provisions for easy discovery and </a:t>
                      </a:r>
                      <a:r>
                        <a:rPr lang="en-AU" sz="1600" u="none" strike="noStrike" dirty="0">
                          <a:effectLst/>
                        </a:rPr>
                        <a:t>access</a:t>
                      </a:r>
                      <a:endParaRPr lang="en-AU" sz="1600" b="0" i="0" u="none" strike="noStrike" dirty="0">
                        <a:solidFill>
                          <a:srgbClr val="003B3A"/>
                        </a:solidFill>
                        <a:effectLst/>
                        <a:latin typeface="Calibri"/>
                      </a:endParaRPr>
                    </a:p>
                  </a:txBody>
                  <a:tcPr marL="36000" marR="36000" marT="36000" marB="36000" anchor="ctr">
                    <a:solidFill>
                      <a:srgbClr val="FFFFFF"/>
                    </a:solidFill>
                  </a:tcPr>
                </a:tc>
                <a:tc>
                  <a:txBody>
                    <a:bodyPr/>
                    <a:lstStyle/>
                    <a:p>
                      <a:pPr algn="l" fontAlgn="ctr"/>
                      <a:r>
                        <a:rPr lang="en-AU" sz="1400" u="none" strike="noStrike">
                          <a:effectLst/>
                        </a:rPr>
                        <a:t>WGISS</a:t>
                      </a:r>
                      <a:endParaRPr lang="en-AU" sz="1400" b="0" i="0" u="none" strike="noStrike">
                        <a:solidFill>
                          <a:srgbClr val="000000"/>
                        </a:solidFill>
                        <a:effectLst/>
                        <a:latin typeface="Calibri"/>
                      </a:endParaRPr>
                    </a:p>
                  </a:txBody>
                  <a:tcPr marL="9525" marR="9525" marT="9525" marB="0" anchor="ctr">
                    <a:solidFill>
                      <a:srgbClr val="FFFFFF"/>
                    </a:solidFill>
                  </a:tcPr>
                </a:tc>
                <a:extLst>
                  <a:ext uri="{0D108BD9-81ED-4DB2-BD59-A6C34878D82A}">
                    <a16:rowId xmlns:a16="http://schemas.microsoft.com/office/drawing/2014/main" val="10003"/>
                  </a:ext>
                </a:extLst>
              </a:tr>
              <a:tr h="914400">
                <a:tc>
                  <a:txBody>
                    <a:bodyPr/>
                    <a:lstStyle/>
                    <a:p>
                      <a:pPr algn="l" fontAlgn="ctr"/>
                      <a:r>
                        <a:rPr lang="en-AU" sz="1600" u="none" strike="noStrike" dirty="0">
                          <a:effectLst/>
                        </a:rPr>
                        <a:t>Serve as a point-of-contact for appropriate satellite products for major model-data </a:t>
                      </a:r>
                      <a:r>
                        <a:rPr lang="en-AU" sz="1600" u="none" strike="noStrike" dirty="0" err="1">
                          <a:effectLst/>
                        </a:rPr>
                        <a:t>intercomparison</a:t>
                      </a:r>
                      <a:r>
                        <a:rPr lang="en-AU" sz="1600" u="none" strike="noStrike" dirty="0">
                          <a:effectLst/>
                        </a:rPr>
                        <a:t> exercises related to the carbon cycle.</a:t>
                      </a:r>
                      <a:endParaRPr lang="en-AU" sz="1600" b="0" i="0" u="none" strike="noStrike" dirty="0">
                        <a:solidFill>
                          <a:srgbClr val="000000"/>
                        </a:solidFill>
                        <a:effectLst/>
                        <a:latin typeface="Calibri"/>
                      </a:endParaRPr>
                    </a:p>
                  </a:txBody>
                  <a:tcPr marL="36000" marR="36000" marT="36000" marB="36000" anchor="ctr">
                    <a:solidFill>
                      <a:srgbClr val="FFFFFF"/>
                    </a:solidFill>
                  </a:tcPr>
                </a:tc>
                <a:tc>
                  <a:txBody>
                    <a:bodyPr/>
                    <a:lstStyle/>
                    <a:p>
                      <a:pPr algn="l" fontAlgn="ctr"/>
                      <a:r>
                        <a:rPr lang="en-AU" sz="1400" u="none" strike="noStrike" dirty="0" err="1">
                          <a:effectLst/>
                        </a:rPr>
                        <a:t>WGClimate</a:t>
                      </a:r>
                      <a:r>
                        <a:rPr lang="en-AU" sz="1400" u="none" strike="noStrike" dirty="0">
                          <a:effectLst/>
                        </a:rPr>
                        <a:t> chair membership on WDAC</a:t>
                      </a:r>
                      <a:endParaRPr lang="en-AU" sz="1400" b="0" i="0" u="none" strike="noStrike" dirty="0">
                        <a:solidFill>
                          <a:srgbClr val="000000"/>
                        </a:solidFill>
                        <a:effectLst/>
                        <a:latin typeface="Calibri"/>
                      </a:endParaRPr>
                    </a:p>
                  </a:txBody>
                  <a:tcPr marL="9525" marR="9525" marT="9525" marB="0" anchor="ctr">
                    <a:solidFill>
                      <a:srgbClr val="FFFFFF"/>
                    </a:solidFill>
                  </a:tcPr>
                </a:tc>
                <a:extLst>
                  <a:ext uri="{0D108BD9-81ED-4DB2-BD59-A6C34878D82A}">
                    <a16:rowId xmlns:a16="http://schemas.microsoft.com/office/drawing/2014/main" val="10004"/>
                  </a:ext>
                </a:extLst>
              </a:tr>
            </a:tbl>
          </a:graphicData>
        </a:graphic>
      </p:graphicFrame>
      <p:sp>
        <p:nvSpPr>
          <p:cNvPr id="3" name="Title 2"/>
          <p:cNvSpPr txBox="1">
            <a:spLocks/>
          </p:cNvSpPr>
          <p:nvPr/>
        </p:nvSpPr>
        <p:spPr>
          <a:xfrm>
            <a:off x="1752600" y="381000"/>
            <a:ext cx="6995864" cy="896471"/>
          </a:xfrm>
          <a:prstGeom prst="rect">
            <a:avLst/>
          </a:prstGeom>
        </p:spPr>
        <p:txBody>
          <a:bodyPr/>
          <a:lstStyle>
            <a:lvl1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1pPr>
            <a:lvl2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2pPr>
            <a:lvl3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3pPr>
            <a:lvl4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4pPr>
            <a:lvl5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5pPr>
            <a:lvl6pPr marL="457200" algn="l" rtl="0" eaLnBrk="0" fontAlgn="base" hangingPunct="0">
              <a:spcBef>
                <a:spcPct val="0"/>
              </a:spcBef>
              <a:spcAft>
                <a:spcPct val="0"/>
              </a:spcAft>
              <a:defRPr sz="2800" b="1">
                <a:solidFill>
                  <a:schemeClr val="bg1"/>
                </a:solidFill>
                <a:latin typeface="Century Gothic" pitchFamily="34" charset="0"/>
              </a:defRPr>
            </a:lvl6pPr>
            <a:lvl7pPr marL="914400" algn="l" rtl="0" eaLnBrk="0" fontAlgn="base" hangingPunct="0">
              <a:spcBef>
                <a:spcPct val="0"/>
              </a:spcBef>
              <a:spcAft>
                <a:spcPct val="0"/>
              </a:spcAft>
              <a:defRPr sz="2800" b="1">
                <a:solidFill>
                  <a:schemeClr val="bg1"/>
                </a:solidFill>
                <a:latin typeface="Century Gothic" pitchFamily="34" charset="0"/>
              </a:defRPr>
            </a:lvl7pPr>
            <a:lvl8pPr marL="1371600" algn="l" rtl="0" eaLnBrk="0" fontAlgn="base" hangingPunct="0">
              <a:spcBef>
                <a:spcPct val="0"/>
              </a:spcBef>
              <a:spcAft>
                <a:spcPct val="0"/>
              </a:spcAft>
              <a:defRPr sz="2800" b="1">
                <a:solidFill>
                  <a:schemeClr val="bg1"/>
                </a:solidFill>
                <a:latin typeface="Century Gothic" pitchFamily="34" charset="0"/>
              </a:defRPr>
            </a:lvl8pPr>
            <a:lvl9pPr marL="1828800" algn="l" rtl="0" eaLnBrk="0" fontAlgn="base" hangingPunct="0">
              <a:spcBef>
                <a:spcPct val="0"/>
              </a:spcBef>
              <a:spcAft>
                <a:spcPct val="0"/>
              </a:spcAft>
              <a:defRPr sz="2800" b="1">
                <a:solidFill>
                  <a:schemeClr val="bg1"/>
                </a:solidFill>
                <a:latin typeface="Century Gothic" pitchFamily="34" charset="0"/>
              </a:defRPr>
            </a:lvl9pPr>
          </a:lstStyle>
          <a:p>
            <a:pPr algn="l" defTabSz="914400"/>
            <a:r>
              <a:rPr lang="en-US" b="0" kern="0" dirty="0">
                <a:solidFill>
                  <a:srgbClr val="EEECE1"/>
                </a:solidFill>
                <a:latin typeface="Arial Bold" panose="020B0704020202020204" pitchFamily="34" charset="0"/>
                <a:cs typeface="Arial Bold" panose="020B0704020202020204" pitchFamily="34" charset="0"/>
              </a:rPr>
              <a:t>Actions assigned to </a:t>
            </a:r>
            <a:r>
              <a:rPr lang="en-US" b="0" kern="0" dirty="0" err="1">
                <a:solidFill>
                  <a:srgbClr val="EEECE1"/>
                </a:solidFill>
                <a:latin typeface="Arial Bold" panose="020B0704020202020204" pitchFamily="34" charset="0"/>
                <a:cs typeface="Arial Bold" panose="020B0704020202020204" pitchFamily="34" charset="0"/>
              </a:rPr>
              <a:t>WGClimate</a:t>
            </a:r>
            <a:endParaRPr lang="en-US" b="0" i="1" kern="0" dirty="0">
              <a:solidFill>
                <a:srgbClr val="EEECE1"/>
              </a:solidFill>
              <a:latin typeface="Arial Bold" panose="020B0704020202020204" pitchFamily="34" charset="0"/>
              <a:cs typeface="Arial Bold" panose="020B0704020202020204" pitchFamily="34" charset="0"/>
            </a:endParaRPr>
          </a:p>
        </p:txBody>
      </p:sp>
    </p:spTree>
    <p:extLst>
      <p:ext uri="{BB962C8B-B14F-4D97-AF65-F5344CB8AC3E}">
        <p14:creationId xmlns:p14="http://schemas.microsoft.com/office/powerpoint/2010/main" val="39467078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2"/>
          </p:nvPr>
        </p:nvSpPr>
        <p:spPr/>
        <p:txBody>
          <a:bodyPr/>
          <a:lstStyle/>
          <a:p>
            <a:pPr defTabSz="914400"/>
            <a:fld id="{86CB4B4D-7CA3-9044-876B-883B54F8677D}" type="slidenum">
              <a:rPr lang="uk-UA" smtClean="0"/>
              <a:pPr defTabSz="914400"/>
              <a:t>4</a:t>
            </a:fld>
            <a:endParaRPr lang="uk-UA" dirty="0"/>
          </a:p>
        </p:txBody>
      </p:sp>
      <p:sp>
        <p:nvSpPr>
          <p:cNvPr id="3" name="Content Placeholder 2"/>
          <p:cNvSpPr>
            <a:spLocks noGrp="1"/>
          </p:cNvSpPr>
          <p:nvPr>
            <p:ph sz="quarter" idx="10"/>
          </p:nvPr>
        </p:nvSpPr>
        <p:spPr>
          <a:xfrm>
            <a:off x="457200" y="1524000"/>
            <a:ext cx="8153400" cy="4724400"/>
          </a:xfrm>
        </p:spPr>
        <p:txBody>
          <a:bodyPr/>
          <a:lstStyle/>
          <a:p>
            <a:r>
              <a:rPr lang="en-GB" dirty="0"/>
              <a:t>No “traffic light” approach to monitoring and review Carbon Action for some </a:t>
            </a:r>
          </a:p>
          <a:p>
            <a:r>
              <a:rPr lang="en-GB" dirty="0"/>
              <a:t>Identified a number (~ 5) of WG and VC proposed initiatives</a:t>
            </a:r>
          </a:p>
          <a:p>
            <a:r>
              <a:rPr lang="en-GB" dirty="0"/>
              <a:t>Distributed “workplan” approach</a:t>
            </a:r>
          </a:p>
          <a:p>
            <a:r>
              <a:rPr lang="en-GB" dirty="0"/>
              <a:t>These acted as pilots” for number of  crosscutting aspects related to the Carbon Action implementation i.e.:</a:t>
            </a:r>
          </a:p>
          <a:p>
            <a:pPr lvl="1"/>
            <a:r>
              <a:rPr lang="en-GB" dirty="0"/>
              <a:t>Initiatives addressing multiple Actions</a:t>
            </a:r>
          </a:p>
          <a:p>
            <a:pPr lvl="1"/>
            <a:r>
              <a:rPr lang="en-GB" dirty="0"/>
              <a:t>Initiatives across multiple CEOS entities VCs &amp; WGs</a:t>
            </a:r>
          </a:p>
          <a:p>
            <a:pPr lvl="1"/>
            <a:r>
              <a:rPr lang="en-GB" dirty="0"/>
              <a:t>Initiatives addressing multiple thematic examples from the same Carbon Action</a:t>
            </a:r>
          </a:p>
          <a:p>
            <a:pPr lvl="1"/>
            <a:r>
              <a:rPr lang="en-GB" dirty="0"/>
              <a:t>Initiatives which “</a:t>
            </a:r>
            <a:r>
              <a:rPr lang="en-GB" dirty="0" err="1"/>
              <a:t>CEOSize</a:t>
            </a:r>
            <a:r>
              <a:rPr lang="en-GB" dirty="0"/>
              <a:t>” efforts previously undertaken within a specific CEOS Agency or through bilateral efforts</a:t>
            </a:r>
          </a:p>
        </p:txBody>
      </p:sp>
      <p:sp>
        <p:nvSpPr>
          <p:cNvPr id="4" name="Content Placeholder 3"/>
          <p:cNvSpPr>
            <a:spLocks noGrp="1"/>
          </p:cNvSpPr>
          <p:nvPr>
            <p:ph sz="quarter" idx="11"/>
          </p:nvPr>
        </p:nvSpPr>
        <p:spPr/>
        <p:txBody>
          <a:bodyPr/>
          <a:lstStyle/>
          <a:p>
            <a:r>
              <a:rPr lang="en-GB" dirty="0"/>
              <a:t>Process Adopted</a:t>
            </a:r>
          </a:p>
        </p:txBody>
      </p:sp>
    </p:spTree>
    <p:extLst>
      <p:ext uri="{BB962C8B-B14F-4D97-AF65-F5344CB8AC3E}">
        <p14:creationId xmlns:p14="http://schemas.microsoft.com/office/powerpoint/2010/main" val="3633491679"/>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54BF2B5-E1D7-9D43-BEE4-F51919956280}"/>
              </a:ext>
            </a:extLst>
          </p:cNvPr>
          <p:cNvSpPr>
            <a:spLocks noGrp="1"/>
          </p:cNvSpPr>
          <p:nvPr>
            <p:ph type="sldNum" sz="quarter" idx="2"/>
          </p:nvPr>
        </p:nvSpPr>
        <p:spPr/>
        <p:txBody>
          <a:bodyPr/>
          <a:lstStyle/>
          <a:p>
            <a:pPr defTabSz="914400"/>
            <a:fld id="{86CB4B4D-7CA3-9044-876B-883B54F8677D}" type="slidenum">
              <a:rPr lang="uk-UA" smtClean="0"/>
              <a:pPr defTabSz="914400"/>
              <a:t>5</a:t>
            </a:fld>
            <a:endParaRPr lang="uk-UA" dirty="0"/>
          </a:p>
        </p:txBody>
      </p:sp>
      <p:sp>
        <p:nvSpPr>
          <p:cNvPr id="3" name="Content Placeholder 2">
            <a:extLst>
              <a:ext uri="{FF2B5EF4-FFF2-40B4-BE49-F238E27FC236}">
                <a16:creationId xmlns:a16="http://schemas.microsoft.com/office/drawing/2014/main" id="{D2000C1D-A03B-1048-A38F-271C9E316592}"/>
              </a:ext>
            </a:extLst>
          </p:cNvPr>
          <p:cNvSpPr>
            <a:spLocks noGrp="1"/>
          </p:cNvSpPr>
          <p:nvPr>
            <p:ph sz="quarter" idx="10"/>
          </p:nvPr>
        </p:nvSpPr>
        <p:spPr>
          <a:xfrm>
            <a:off x="228600" y="1295400"/>
            <a:ext cx="8534400" cy="4724400"/>
          </a:xfrm>
        </p:spPr>
        <p:txBody>
          <a:bodyPr/>
          <a:lstStyle/>
          <a:p>
            <a:pPr marL="0" indent="0">
              <a:buNone/>
            </a:pPr>
            <a:r>
              <a:rPr lang="en-US" sz="1800" dirty="0"/>
              <a:t>Considerable progress and many of these initial Actions have come to completion including: </a:t>
            </a:r>
            <a:endParaRPr lang="it-IT" sz="1800" dirty="0"/>
          </a:p>
          <a:p>
            <a:pPr marL="457200" indent="-457200">
              <a:buFont typeface="+mj-lt"/>
              <a:buAutoNum type="arabicPeriod"/>
            </a:pPr>
            <a:r>
              <a:rPr lang="en-US" sz="1800" dirty="0"/>
              <a:t>the early work be LSI-VC in documenting the </a:t>
            </a:r>
            <a:r>
              <a:rPr lang="en-US" sz="1800" b="1" dirty="0"/>
              <a:t>mid and course resolution optical sensor links to carbon variables</a:t>
            </a:r>
            <a:r>
              <a:rPr lang="en-US" sz="1800" dirty="0"/>
              <a:t>, [Not GEOGLAM-type requirements]</a:t>
            </a:r>
            <a:endParaRPr lang="it-IT" sz="1800" dirty="0"/>
          </a:p>
          <a:p>
            <a:pPr marL="457200" indent="-457200">
              <a:buFont typeface="+mj-lt"/>
              <a:buAutoNum type="arabicPeriod"/>
            </a:pPr>
            <a:r>
              <a:rPr lang="en-US" sz="1800" dirty="0"/>
              <a:t>the work within </a:t>
            </a:r>
            <a:r>
              <a:rPr lang="en-US" sz="1800" dirty="0" err="1"/>
              <a:t>WGClimate</a:t>
            </a:r>
            <a:r>
              <a:rPr lang="en-US" sz="1800" dirty="0"/>
              <a:t> on including a number of </a:t>
            </a:r>
            <a:r>
              <a:rPr lang="en-US" sz="1800" b="1" dirty="0"/>
              <a:t>carbon relevant ECVs in the initial iterations of ECV Gap Analysis</a:t>
            </a:r>
            <a:r>
              <a:rPr lang="en-US" sz="1800" dirty="0"/>
              <a:t>, (CO2, CH4, Biomass, LAI)</a:t>
            </a:r>
            <a:endParaRPr lang="it-IT" sz="1800" dirty="0"/>
          </a:p>
          <a:p>
            <a:pPr marL="457200" indent="-457200">
              <a:buFont typeface="+mj-lt"/>
              <a:buAutoNum type="arabicPeriod"/>
            </a:pPr>
            <a:r>
              <a:rPr lang="en-US" sz="1800" dirty="0"/>
              <a:t>the work lead by our colleagues from JAXA with contributions from many other agencies and CEOS entities in contributing to the </a:t>
            </a:r>
            <a:r>
              <a:rPr lang="en-US" sz="1800" b="1" dirty="0"/>
              <a:t>review of the IPCC TFI Guideline process, </a:t>
            </a:r>
            <a:endParaRPr lang="it-IT" sz="1800" b="1" dirty="0"/>
          </a:p>
          <a:p>
            <a:pPr marL="457200" indent="-457200">
              <a:buFont typeface="+mj-lt"/>
              <a:buAutoNum type="arabicPeriod"/>
            </a:pPr>
            <a:r>
              <a:rPr lang="en-US" sz="1800" dirty="0"/>
              <a:t>the work of WGISS the development of a </a:t>
            </a:r>
            <a:r>
              <a:rPr lang="en-US" sz="1800" b="1" dirty="0"/>
              <a:t>CEOS Carbon Portal</a:t>
            </a:r>
            <a:r>
              <a:rPr lang="en-US" sz="1800" dirty="0"/>
              <a:t>, a resource we expect to build upon and further expand in the future, </a:t>
            </a:r>
            <a:endParaRPr lang="it-IT" sz="1800" dirty="0"/>
          </a:p>
          <a:p>
            <a:pPr marL="457200" indent="-457200">
              <a:buFont typeface="+mj-lt"/>
              <a:buAutoNum type="arabicPeriod"/>
            </a:pPr>
            <a:r>
              <a:rPr lang="en-US" sz="1800" dirty="0"/>
              <a:t>CEOS flagship Whitepaper report, produced by AC-VC, defining the characteristics of </a:t>
            </a:r>
            <a:r>
              <a:rPr lang="en-US" sz="1800" b="1" dirty="0"/>
              <a:t>a GHG monitoring constellation </a:t>
            </a:r>
            <a:r>
              <a:rPr lang="en-US" sz="1800" dirty="0"/>
              <a:t>to address the needs of UNFCCC and the outcomes of the Paris Agreement. This report is fast becoming a reference document for the broader community and provides the baseline on which CEOS (and CGMS) intend to build a concrete coordination mechanism in the future. </a:t>
            </a:r>
            <a:endParaRPr lang="it-IT" sz="1800" dirty="0"/>
          </a:p>
          <a:p>
            <a:endParaRPr lang="en-GB" dirty="0"/>
          </a:p>
        </p:txBody>
      </p:sp>
      <p:sp>
        <p:nvSpPr>
          <p:cNvPr id="4" name="Content Placeholder 3">
            <a:extLst>
              <a:ext uri="{FF2B5EF4-FFF2-40B4-BE49-F238E27FC236}">
                <a16:creationId xmlns:a16="http://schemas.microsoft.com/office/drawing/2014/main" id="{CF2CC096-FDA6-5C4A-958F-B6E314DE88CD}"/>
              </a:ext>
            </a:extLst>
          </p:cNvPr>
          <p:cNvSpPr>
            <a:spLocks noGrp="1"/>
          </p:cNvSpPr>
          <p:nvPr>
            <p:ph sz="quarter" idx="11"/>
          </p:nvPr>
        </p:nvSpPr>
        <p:spPr/>
        <p:txBody>
          <a:bodyPr/>
          <a:lstStyle/>
          <a:p>
            <a:r>
              <a:rPr lang="en-GB" dirty="0"/>
              <a:t>What have we accomplished?</a:t>
            </a:r>
          </a:p>
        </p:txBody>
      </p:sp>
    </p:spTree>
    <p:extLst>
      <p:ext uri="{BB962C8B-B14F-4D97-AF65-F5344CB8AC3E}">
        <p14:creationId xmlns:p14="http://schemas.microsoft.com/office/powerpoint/2010/main" val="1352855184"/>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D6F93C6-C10F-4B4A-A9B7-99A8781F5E68}"/>
              </a:ext>
            </a:extLst>
          </p:cNvPr>
          <p:cNvSpPr>
            <a:spLocks noGrp="1"/>
          </p:cNvSpPr>
          <p:nvPr>
            <p:ph type="sldNum" sz="quarter" idx="2"/>
          </p:nvPr>
        </p:nvSpPr>
        <p:spPr/>
        <p:txBody>
          <a:bodyPr/>
          <a:lstStyle/>
          <a:p>
            <a:pPr defTabSz="914400"/>
            <a:fld id="{86CB4B4D-7CA3-9044-876B-883B54F8677D}" type="slidenum">
              <a:rPr lang="uk-UA" smtClean="0"/>
              <a:pPr defTabSz="914400"/>
              <a:t>6</a:t>
            </a:fld>
            <a:endParaRPr lang="uk-UA" dirty="0"/>
          </a:p>
        </p:txBody>
      </p:sp>
      <p:sp>
        <p:nvSpPr>
          <p:cNvPr id="3" name="Content Placeholder 2">
            <a:extLst>
              <a:ext uri="{FF2B5EF4-FFF2-40B4-BE49-F238E27FC236}">
                <a16:creationId xmlns:a16="http://schemas.microsoft.com/office/drawing/2014/main" id="{24EA8859-93A4-C34C-B87F-095F7044225E}"/>
              </a:ext>
            </a:extLst>
          </p:cNvPr>
          <p:cNvSpPr>
            <a:spLocks noGrp="1"/>
          </p:cNvSpPr>
          <p:nvPr>
            <p:ph sz="quarter" idx="10"/>
          </p:nvPr>
        </p:nvSpPr>
        <p:spPr/>
        <p:txBody>
          <a:bodyPr/>
          <a:lstStyle/>
          <a:p>
            <a:pPr marL="0" indent="0">
              <a:buNone/>
            </a:pPr>
            <a:r>
              <a:rPr lang="en-US" dirty="0"/>
              <a:t>We expect more within this year </a:t>
            </a:r>
          </a:p>
          <a:p>
            <a:pPr marL="0" indent="0">
              <a:buNone/>
            </a:pPr>
            <a:endParaRPr lang="en-US" dirty="0"/>
          </a:p>
          <a:p>
            <a:r>
              <a:rPr lang="en-US" dirty="0"/>
              <a:t>activity originally proposed by NASA and ESA on a Biomass Cal/Val Strategy, </a:t>
            </a:r>
          </a:p>
          <a:p>
            <a:r>
              <a:rPr lang="en-US" dirty="0"/>
              <a:t>Several shorter-term milestones CARB-19 &amp; CARB-16.2 already accomplished and major deliverable planned on WGCV LPV Biomass Protocol Planned by the end if the year</a:t>
            </a:r>
          </a:p>
          <a:p>
            <a:r>
              <a:rPr lang="en-US" dirty="0"/>
              <a:t>Grown into a established WGCV activity, expects to complete a major Deliverable this year with the finalization of effort on defining a series reference protocols for </a:t>
            </a:r>
            <a:r>
              <a:rPr lang="en-US" dirty="0" err="1"/>
              <a:t>cal</a:t>
            </a:r>
            <a:r>
              <a:rPr lang="en-US" dirty="0"/>
              <a:t>/val. </a:t>
            </a:r>
          </a:p>
          <a:p>
            <a:r>
              <a:rPr lang="en-US" dirty="0"/>
              <a:t>Biomass, will potentially become an increasingly important topic for CEOS to address from multiple points-of-view in the forthcoming years.</a:t>
            </a:r>
            <a:endParaRPr lang="it-IT" dirty="0"/>
          </a:p>
          <a:p>
            <a:endParaRPr lang="en-GB" dirty="0"/>
          </a:p>
        </p:txBody>
      </p:sp>
      <p:sp>
        <p:nvSpPr>
          <p:cNvPr id="4" name="Content Placeholder 3">
            <a:extLst>
              <a:ext uri="{FF2B5EF4-FFF2-40B4-BE49-F238E27FC236}">
                <a16:creationId xmlns:a16="http://schemas.microsoft.com/office/drawing/2014/main" id="{7E0259BA-F69F-8C46-A0D8-819BC107F930}"/>
              </a:ext>
            </a:extLst>
          </p:cNvPr>
          <p:cNvSpPr>
            <a:spLocks noGrp="1"/>
          </p:cNvSpPr>
          <p:nvPr>
            <p:ph sz="quarter" idx="11"/>
          </p:nvPr>
        </p:nvSpPr>
        <p:spPr/>
        <p:txBody>
          <a:bodyPr/>
          <a:lstStyle/>
          <a:p>
            <a:r>
              <a:rPr lang="en-GB" dirty="0"/>
              <a:t>… &amp;More in 2019</a:t>
            </a:r>
          </a:p>
        </p:txBody>
      </p:sp>
    </p:spTree>
    <p:extLst>
      <p:ext uri="{BB962C8B-B14F-4D97-AF65-F5344CB8AC3E}">
        <p14:creationId xmlns:p14="http://schemas.microsoft.com/office/powerpoint/2010/main" val="4002851950"/>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2"/>
          </p:nvPr>
        </p:nvSpPr>
        <p:spPr/>
        <p:txBody>
          <a:bodyPr/>
          <a:lstStyle/>
          <a:p>
            <a:pPr lvl="0"/>
            <a:fld id="{86CB4B4D-7CA3-9044-876B-883B54F8677D}" type="slidenum">
              <a:rPr lang="uk-UA" smtClean="0"/>
              <a:t>7</a:t>
            </a:fld>
            <a:endParaRPr lang="uk-UA"/>
          </a:p>
        </p:txBody>
      </p:sp>
      <p:sp>
        <p:nvSpPr>
          <p:cNvPr id="4" name="Content Placeholder 3"/>
          <p:cNvSpPr>
            <a:spLocks noGrp="1"/>
          </p:cNvSpPr>
          <p:nvPr>
            <p:ph sz="quarter" idx="11"/>
          </p:nvPr>
        </p:nvSpPr>
        <p:spPr>
          <a:xfrm>
            <a:off x="2057400" y="304800"/>
            <a:ext cx="4953000" cy="533400"/>
          </a:xfrm>
        </p:spPr>
        <p:txBody>
          <a:bodyPr/>
          <a:lstStyle/>
          <a:p>
            <a:pPr lvl="0">
              <a:spcBef>
                <a:spcPts val="0"/>
              </a:spcBef>
              <a:buSzTx/>
              <a:defRPr/>
            </a:pPr>
            <a:r>
              <a:rPr lang="en-US" dirty="0"/>
              <a:t>Background</a:t>
            </a:r>
          </a:p>
          <a:p>
            <a:pPr lvl="0">
              <a:spcBef>
                <a:spcPts val="0"/>
              </a:spcBef>
              <a:buSzTx/>
              <a:defRPr/>
            </a:pPr>
            <a:r>
              <a:rPr lang="en-US" dirty="0"/>
              <a:t>Action T71 from GCOS IP 2016</a:t>
            </a:r>
            <a:br>
              <a:rPr lang="en-US" dirty="0"/>
            </a:br>
            <a:r>
              <a:rPr lang="en-US" dirty="0"/>
              <a:t>GCOS-200</a:t>
            </a: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47016" y="1143000"/>
            <a:ext cx="6882695" cy="2671763"/>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 y="3897243"/>
            <a:ext cx="1905000" cy="2695815"/>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0" y="1212386"/>
            <a:ext cx="1824060" cy="2581275"/>
          </a:xfrm>
          <a:prstGeom prst="rect">
            <a:avLst/>
          </a:prstGeom>
        </p:spPr>
      </p:pic>
      <p:sp>
        <p:nvSpPr>
          <p:cNvPr id="11" name="TextBox 10"/>
          <p:cNvSpPr txBox="1"/>
          <p:nvPr/>
        </p:nvSpPr>
        <p:spPr>
          <a:xfrm>
            <a:off x="2223205" y="3814763"/>
            <a:ext cx="6906506" cy="3170097"/>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r>
              <a:rPr lang="en-GB" sz="1400" dirty="0"/>
              <a:t>“Specifically CEOS and CGMS will undertake, over the next few years, dedicated preparatory work in a coordinated international context</a:t>
            </a:r>
            <a:r>
              <a:rPr lang="is-IS" sz="1400" dirty="0"/>
              <a:t>…</a:t>
            </a:r>
            <a:r>
              <a:rPr lang="en-GB" sz="1400" dirty="0"/>
              <a:t>:</a:t>
            </a:r>
          </a:p>
          <a:p>
            <a:endParaRPr lang="en-US" sz="1400" dirty="0"/>
          </a:p>
          <a:p>
            <a:pPr marL="285750" lvl="0" indent="-285750">
              <a:buFont typeface="Arial" charset="0"/>
              <a:buChar char="•"/>
            </a:pPr>
            <a:r>
              <a:rPr lang="en-GB" sz="1200" dirty="0"/>
              <a:t>The definition of an architecture of space component elements to address the requirements of a CO</a:t>
            </a:r>
            <a:r>
              <a:rPr lang="en-GB" sz="1200" baseline="-25000" dirty="0"/>
              <a:t>2</a:t>
            </a:r>
            <a:r>
              <a:rPr lang="en-GB" sz="1200" dirty="0"/>
              <a:t> and GHG monitoring system , </a:t>
            </a:r>
            <a:r>
              <a:rPr lang="is-IS" sz="1200" dirty="0"/>
              <a:t>… </a:t>
            </a:r>
            <a:r>
              <a:rPr lang="en-GB" sz="1200" dirty="0"/>
              <a:t>This will provide a global holistic perspective both from the point of view of existing and planned space segment assets as well and that for an optimum global constellation.</a:t>
            </a:r>
            <a:endParaRPr lang="en-US" sz="1200" dirty="0"/>
          </a:p>
          <a:p>
            <a:pPr marL="285750" lvl="0" indent="-285750">
              <a:buFont typeface="Arial" charset="0"/>
              <a:buChar char="•"/>
            </a:pPr>
            <a:r>
              <a:rPr lang="en-GB" sz="1200" dirty="0"/>
              <a:t>The  documentation of best practices on the relationships between individual space agencies and their counterparts working on the modelling aspects, the inventories and in-situ data provision, </a:t>
            </a:r>
            <a:r>
              <a:rPr lang="is-IS" sz="1200" dirty="0"/>
              <a:t>…</a:t>
            </a:r>
            <a:endParaRPr lang="en-US" sz="1200" dirty="0"/>
          </a:p>
          <a:p>
            <a:pPr marL="285750" lvl="0" indent="-285750">
              <a:buFont typeface="Arial" charset="0"/>
              <a:buChar char="•"/>
            </a:pPr>
            <a:r>
              <a:rPr lang="en-GB" sz="1200" dirty="0"/>
              <a:t>The further consolidation of partnerships and collaborations between the relevant international entities including:  the relationship between CEOS and CGMS on the space component aspects, the partnership with the WMO and GEO on the broader framework, </a:t>
            </a:r>
            <a:r>
              <a:rPr lang="is-IS" sz="1200" dirty="0"/>
              <a:t>…</a:t>
            </a:r>
            <a:r>
              <a:rPr lang="en-GB" sz="1200" dirty="0"/>
              <a:t> and finally the relationships with GCOS itself, UNFCCC and IPCC TFI process in better defining the role for space-based observation in the inventory guideline process.”</a:t>
            </a:r>
            <a:endParaRPr lang="en-US" sz="1200" dirty="0"/>
          </a:p>
          <a:p>
            <a:pPr marL="0" marR="0" indent="0" algn="l" defTabSz="457200" rtl="0" fontAlgn="auto" latinLnBrk="1" hangingPunct="0">
              <a:lnSpc>
                <a:spcPct val="100000"/>
              </a:lnSpc>
              <a:spcBef>
                <a:spcPts val="0"/>
              </a:spcBef>
              <a:spcAft>
                <a:spcPts val="0"/>
              </a:spcAft>
              <a:buClrTx/>
              <a:buSzTx/>
              <a:buFontTx/>
              <a:buNone/>
              <a:tabLst/>
            </a:pPr>
            <a:endParaRPr kumimoji="0" lang="en-US" sz="1400" b="0" i="0" u="none" strike="noStrike" cap="none" spc="0" normalizeH="0" baseline="0" dirty="0">
              <a:ln>
                <a:noFill/>
              </a:ln>
              <a:solidFill>
                <a:srgbClr val="002569"/>
              </a:solidFill>
              <a:effectLst/>
              <a:uFillTx/>
            </a:endParaRPr>
          </a:p>
        </p:txBody>
      </p:sp>
      <p:sp>
        <p:nvSpPr>
          <p:cNvPr id="12" name="TextBox 11"/>
          <p:cNvSpPr txBox="1"/>
          <p:nvPr/>
        </p:nvSpPr>
        <p:spPr>
          <a:xfrm>
            <a:off x="7010400" y="6593058"/>
            <a:ext cx="1490150" cy="276997"/>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en-US" sz="1200" b="0" i="0" u="none" strike="noStrike" cap="none" spc="0" normalizeH="0" baseline="0" dirty="0">
                <a:ln>
                  <a:noFill/>
                </a:ln>
                <a:solidFill>
                  <a:srgbClr val="002569"/>
                </a:solidFill>
                <a:effectLst/>
                <a:uFillTx/>
              </a:rPr>
              <a:t>Mark Dowell,</a:t>
            </a:r>
            <a:r>
              <a:rPr kumimoji="0" lang="en-US" sz="1200" b="0" i="0" u="none" strike="noStrike" cap="none" spc="0" normalizeH="0" dirty="0">
                <a:ln>
                  <a:noFill/>
                </a:ln>
                <a:solidFill>
                  <a:srgbClr val="002569"/>
                </a:solidFill>
                <a:effectLst/>
                <a:uFillTx/>
              </a:rPr>
              <a:t> 6/2018</a:t>
            </a:r>
            <a:endParaRPr kumimoji="0" lang="en-US" sz="1200" b="0" i="0" u="none" strike="noStrike" cap="none" spc="0" normalizeH="0" baseline="0" dirty="0">
              <a:ln>
                <a:noFill/>
              </a:ln>
              <a:solidFill>
                <a:srgbClr val="002569"/>
              </a:solidFill>
              <a:effectLst/>
              <a:uFillTx/>
            </a:endParaRPr>
          </a:p>
        </p:txBody>
      </p:sp>
    </p:spTree>
    <p:extLst>
      <p:ext uri="{BB962C8B-B14F-4D97-AF65-F5344CB8AC3E}">
        <p14:creationId xmlns:p14="http://schemas.microsoft.com/office/powerpoint/2010/main" val="1911790491"/>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2"/>
          </p:nvPr>
        </p:nvSpPr>
        <p:spPr/>
        <p:txBody>
          <a:bodyPr/>
          <a:lstStyle/>
          <a:p>
            <a:pPr defTabSz="914400"/>
            <a:fld id="{86CB4B4D-7CA3-9044-876B-883B54F8677D}" type="slidenum">
              <a:rPr lang="uk-UA" smtClean="0"/>
              <a:pPr defTabSz="914400"/>
              <a:t>8</a:t>
            </a:fld>
            <a:endParaRPr lang="uk-UA" dirty="0"/>
          </a:p>
        </p:txBody>
      </p:sp>
      <p:sp>
        <p:nvSpPr>
          <p:cNvPr id="4" name="Content Placeholder 3"/>
          <p:cNvSpPr>
            <a:spLocks noGrp="1"/>
          </p:cNvSpPr>
          <p:nvPr>
            <p:ph sz="quarter" idx="11"/>
          </p:nvPr>
        </p:nvSpPr>
        <p:spPr/>
        <p:txBody>
          <a:bodyPr/>
          <a:lstStyle/>
          <a:p>
            <a:r>
              <a:rPr lang="en-US" dirty="0"/>
              <a:t>A System-Level Approach for Integrating Atmospheric Data </a:t>
            </a:r>
          </a:p>
        </p:txBody>
      </p:sp>
      <p:grpSp>
        <p:nvGrpSpPr>
          <p:cNvPr id="5" name="Group 4"/>
          <p:cNvGrpSpPr/>
          <p:nvPr/>
        </p:nvGrpSpPr>
        <p:grpSpPr>
          <a:xfrm>
            <a:off x="914400" y="1524000"/>
            <a:ext cx="7467600" cy="4962156"/>
            <a:chOff x="304800" y="479965"/>
            <a:chExt cx="8573051" cy="5696717"/>
          </a:xfrm>
        </p:grpSpPr>
        <p:sp>
          <p:nvSpPr>
            <p:cNvPr id="6" name="Rectangle 5"/>
            <p:cNvSpPr/>
            <p:nvPr/>
          </p:nvSpPr>
          <p:spPr>
            <a:xfrm>
              <a:off x="304800" y="493059"/>
              <a:ext cx="2099523" cy="5683623"/>
            </a:xfrm>
            <a:prstGeom prst="rect">
              <a:avLst/>
            </a:prstGeom>
            <a:solidFill>
              <a:srgbClr val="ED7D31"/>
            </a:solidFill>
            <a:ln w="12700" cap="flat" cmpd="sng" algn="ctr">
              <a:solidFill>
                <a:srgbClr val="5B9BD5">
                  <a:shade val="50000"/>
                </a:srgbClr>
              </a:solidFill>
              <a:prstDash val="solid"/>
              <a:miter lim="800000"/>
            </a:ln>
            <a:effectLst/>
          </p:spPr>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dirty="0">
                  <a:ln>
                    <a:noFill/>
                  </a:ln>
                  <a:solidFill>
                    <a:prstClr val="white"/>
                  </a:solidFill>
                  <a:effectLst/>
                  <a:uLnTx/>
                  <a:uFillTx/>
                  <a:latin typeface="Calibri" panose="020F0502020204030204"/>
                  <a:ea typeface="+mn-ea"/>
                  <a:cs typeface="+mn-cs"/>
                </a:rPr>
                <a:t>Observations</a:t>
              </a:r>
            </a:p>
          </p:txBody>
        </p:sp>
        <p:sp>
          <p:nvSpPr>
            <p:cNvPr id="7" name="Rectangle 6"/>
            <p:cNvSpPr/>
            <p:nvPr/>
          </p:nvSpPr>
          <p:spPr>
            <a:xfrm>
              <a:off x="3052482" y="2930960"/>
              <a:ext cx="2823882" cy="3245721"/>
            </a:xfrm>
            <a:prstGeom prst="rect">
              <a:avLst/>
            </a:prstGeom>
            <a:solidFill>
              <a:srgbClr val="5B9BD5"/>
            </a:solidFill>
            <a:ln w="12700" cap="flat" cmpd="sng" algn="ctr">
              <a:solidFill>
                <a:srgbClr val="5B9BD5">
                  <a:shade val="50000"/>
                </a:srgbClr>
              </a:solidFill>
              <a:prstDash val="solid"/>
              <a:miter lim="800000"/>
            </a:ln>
            <a:effectLst/>
          </p:spPr>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dirty="0">
                  <a:ln>
                    <a:noFill/>
                  </a:ln>
                  <a:solidFill>
                    <a:prstClr val="white"/>
                  </a:solidFill>
                  <a:effectLst/>
                  <a:uLnTx/>
                  <a:uFillTx/>
                  <a:latin typeface="Calibri" panose="020F0502020204030204"/>
                  <a:ea typeface="+mn-ea"/>
                  <a:cs typeface="+mn-cs"/>
                </a:rPr>
                <a:t>Integration &amp; Attribution</a:t>
              </a:r>
              <a:endParaRPr kumimoji="0" lang="en-GB" b="1" i="0" u="none" strike="noStrike" kern="1200" cap="none" spc="0" normalizeH="0" baseline="30000" noProof="0" dirty="0">
                <a:ln>
                  <a:noFill/>
                </a:ln>
                <a:solidFill>
                  <a:prstClr val="white"/>
                </a:solidFill>
                <a:effectLst/>
                <a:uLnTx/>
                <a:uFillTx/>
                <a:latin typeface="Calibri" panose="020F0502020204030204"/>
                <a:ea typeface="+mn-ea"/>
                <a:cs typeface="+mn-cs"/>
              </a:endParaRPr>
            </a:p>
          </p:txBody>
        </p:sp>
        <p:sp>
          <p:nvSpPr>
            <p:cNvPr id="8" name="Rectangle 7"/>
            <p:cNvSpPr/>
            <p:nvPr/>
          </p:nvSpPr>
          <p:spPr>
            <a:xfrm>
              <a:off x="6673953" y="479965"/>
              <a:ext cx="2203898" cy="5683623"/>
            </a:xfrm>
            <a:prstGeom prst="rect">
              <a:avLst/>
            </a:prstGeom>
            <a:solidFill>
              <a:srgbClr val="FFC000"/>
            </a:solidFill>
            <a:ln w="12700" cap="flat" cmpd="sng" algn="ctr">
              <a:solidFill>
                <a:srgbClr val="5B9BD5">
                  <a:shade val="50000"/>
                </a:srgbClr>
              </a:solidFill>
              <a:prstDash val="solid"/>
              <a:miter lim="800000"/>
            </a:ln>
            <a:effectLst/>
          </p:spPr>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dirty="0">
                  <a:ln>
                    <a:noFill/>
                  </a:ln>
                  <a:solidFill>
                    <a:prstClr val="white"/>
                  </a:solidFill>
                  <a:effectLst/>
                  <a:uLnTx/>
                  <a:uFillTx/>
                  <a:latin typeface="Calibri" panose="020F0502020204030204"/>
                  <a:ea typeface="+mn-ea"/>
                  <a:cs typeface="+mn-cs"/>
                </a:rPr>
                <a:t>Outputs</a:t>
              </a:r>
            </a:p>
          </p:txBody>
        </p:sp>
        <p:sp>
          <p:nvSpPr>
            <p:cNvPr id="9" name="Rounded Rectangle 8"/>
            <p:cNvSpPr/>
            <p:nvPr/>
          </p:nvSpPr>
          <p:spPr>
            <a:xfrm>
              <a:off x="3294848" y="4872316"/>
              <a:ext cx="2232000" cy="1152000"/>
            </a:xfrm>
            <a:prstGeom prst="roundRect">
              <a:avLst/>
            </a:prstGeom>
            <a:solidFill>
              <a:srgbClr val="5B9BD5">
                <a:lumMod val="60000"/>
                <a:lumOff val="4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Calibri" panose="020F0502020204030204"/>
                  <a:ea typeface="+mn-ea"/>
                  <a:cs typeface="+mn-cs"/>
                </a:rPr>
                <a:t>Models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Transport, land &amp; ocean carbon cycle, fossil fuel emissions.</a:t>
              </a:r>
            </a:p>
          </p:txBody>
        </p:sp>
        <p:sp>
          <p:nvSpPr>
            <p:cNvPr id="10" name="Rounded Rectangle 9"/>
            <p:cNvSpPr/>
            <p:nvPr/>
          </p:nvSpPr>
          <p:spPr>
            <a:xfrm>
              <a:off x="3294848" y="3306921"/>
              <a:ext cx="2232000" cy="1152001"/>
            </a:xfrm>
            <a:prstGeom prst="roundRect">
              <a:avLst/>
            </a:prstGeom>
            <a:solidFill>
              <a:srgbClr val="5B9BD5">
                <a:lumMod val="60000"/>
                <a:lumOff val="4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Calibri" panose="020F0502020204030204"/>
                  <a:ea typeface="+mn-ea"/>
                  <a:cs typeface="+mn-cs"/>
                </a:rPr>
                <a:t>Estimation system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Data assimilation and uncertainty estimation</a:t>
              </a:r>
            </a:p>
          </p:txBody>
        </p:sp>
        <p:sp>
          <p:nvSpPr>
            <p:cNvPr id="11" name="Rounded Rectangle 10"/>
            <p:cNvSpPr/>
            <p:nvPr/>
          </p:nvSpPr>
          <p:spPr>
            <a:xfrm>
              <a:off x="6736210" y="953865"/>
              <a:ext cx="2066932" cy="1644148"/>
            </a:xfrm>
            <a:prstGeom prst="roundRect">
              <a:avLst/>
            </a:prstGeom>
            <a:solidFill>
              <a:srgbClr val="FFC000">
                <a:lumMod val="60000"/>
                <a:lumOff val="4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Calibri" panose="020F0502020204030204"/>
                  <a:ea typeface="+mn-ea"/>
                  <a:cs typeface="+mn-cs"/>
                </a:rPr>
                <a:t>CO</a:t>
              </a:r>
              <a:r>
                <a:rPr kumimoji="0" lang="en-GB" sz="1600" b="1" i="0" u="none" strike="noStrike" kern="1200" cap="none" spc="0" normalizeH="0" baseline="-25000" noProof="0" dirty="0">
                  <a:ln>
                    <a:noFill/>
                  </a:ln>
                  <a:solidFill>
                    <a:prstClr val="black"/>
                  </a:solidFill>
                  <a:effectLst/>
                  <a:uLnTx/>
                  <a:uFillTx/>
                  <a:latin typeface="Calibri" panose="020F0502020204030204"/>
                  <a:ea typeface="+mn-ea"/>
                  <a:cs typeface="+mn-cs"/>
                </a:rPr>
                <a:t>2</a:t>
              </a:r>
              <a:r>
                <a:rPr kumimoji="0" lang="en-GB" sz="1600" b="1" i="0" u="none" strike="noStrike" kern="1200" cap="none" spc="0" normalizeH="0" baseline="0" noProof="0" dirty="0">
                  <a:ln>
                    <a:noFill/>
                  </a:ln>
                  <a:solidFill>
                    <a:prstClr val="black"/>
                  </a:solidFill>
                  <a:effectLst/>
                  <a:uLnTx/>
                  <a:uFillTx/>
                  <a:latin typeface="Calibri" panose="020F0502020204030204"/>
                  <a:ea typeface="+mn-ea"/>
                  <a:cs typeface="+mn-cs"/>
                </a:rPr>
                <a:t> and CH</a:t>
              </a:r>
              <a:r>
                <a:rPr kumimoji="0" lang="en-GB" sz="1600" b="1" i="0" u="none" strike="noStrike" kern="1200" cap="none" spc="0" normalizeH="0" baseline="-25000" noProof="0" dirty="0">
                  <a:ln>
                    <a:noFill/>
                  </a:ln>
                  <a:solidFill>
                    <a:prstClr val="black"/>
                  </a:solidFill>
                  <a:effectLst/>
                  <a:uLnTx/>
                  <a:uFillTx/>
                  <a:latin typeface="Calibri" panose="020F0502020204030204"/>
                  <a:ea typeface="+mn-ea"/>
                  <a:cs typeface="+mn-cs"/>
                </a:rPr>
                <a:t>4</a:t>
              </a:r>
              <a:r>
                <a:rPr kumimoji="0" lang="en-GB" sz="1600" b="1" i="0" u="none" strike="noStrike" kern="1200" cap="none" spc="0" normalizeH="0" baseline="0" noProof="0" dirty="0">
                  <a:ln>
                    <a:noFill/>
                  </a:ln>
                  <a:solidFill>
                    <a:prstClr val="black"/>
                  </a:solidFill>
                  <a:effectLst/>
                  <a:uLnTx/>
                  <a:uFillTx/>
                  <a:latin typeface="Calibri" panose="020F0502020204030204"/>
                  <a:ea typeface="+mn-ea"/>
                  <a:cs typeface="+mn-cs"/>
                </a:rPr>
                <a:t> emissions &amp; removal Hot-spots  </a:t>
              </a: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with uncertainties</a:t>
              </a:r>
            </a:p>
          </p:txBody>
        </p:sp>
        <p:sp>
          <p:nvSpPr>
            <p:cNvPr id="12" name="Rounded Rectangle 11"/>
            <p:cNvSpPr/>
            <p:nvPr/>
          </p:nvSpPr>
          <p:spPr>
            <a:xfrm>
              <a:off x="6726049" y="3156588"/>
              <a:ext cx="2066932" cy="1608921"/>
            </a:xfrm>
            <a:prstGeom prst="roundRect">
              <a:avLst/>
            </a:prstGeom>
            <a:solidFill>
              <a:srgbClr val="FFC000">
                <a:lumMod val="60000"/>
                <a:lumOff val="4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Calibri" panose="020F0502020204030204"/>
                  <a:ea typeface="+mn-ea"/>
                  <a:cs typeface="+mn-cs"/>
                </a:rPr>
                <a:t>Country/region CO</a:t>
              </a:r>
              <a:r>
                <a:rPr kumimoji="0" lang="en-GB" sz="1600" b="1" i="0" u="none" strike="noStrike" kern="1200" cap="none" spc="0" normalizeH="0" baseline="-25000" noProof="0" dirty="0">
                  <a:ln>
                    <a:noFill/>
                  </a:ln>
                  <a:solidFill>
                    <a:prstClr val="black"/>
                  </a:solidFill>
                  <a:effectLst/>
                  <a:uLnTx/>
                  <a:uFillTx/>
                  <a:latin typeface="Calibri" panose="020F0502020204030204"/>
                  <a:ea typeface="+mn-ea"/>
                  <a:cs typeface="+mn-cs"/>
                </a:rPr>
                <a:t>2</a:t>
              </a:r>
              <a:r>
                <a:rPr kumimoji="0" lang="en-GB" sz="1600" b="1" i="0" u="none" strike="noStrike" kern="1200" cap="none" spc="0" normalizeH="0" baseline="0" noProof="0" dirty="0">
                  <a:ln>
                    <a:noFill/>
                  </a:ln>
                  <a:solidFill>
                    <a:prstClr val="black"/>
                  </a:solidFill>
                  <a:effectLst/>
                  <a:uLnTx/>
                  <a:uFillTx/>
                  <a:latin typeface="Calibri" panose="020F0502020204030204"/>
                  <a:ea typeface="+mn-ea"/>
                  <a:cs typeface="+mn-cs"/>
                </a:rPr>
                <a:t> and CH</a:t>
              </a:r>
              <a:r>
                <a:rPr kumimoji="0" lang="en-GB" sz="1600" b="1" i="0" u="none" strike="noStrike" kern="1200" cap="none" spc="0" normalizeH="0" baseline="-25000" noProof="0" dirty="0">
                  <a:ln>
                    <a:noFill/>
                  </a:ln>
                  <a:solidFill>
                    <a:prstClr val="black"/>
                  </a:solidFill>
                  <a:effectLst/>
                  <a:uLnTx/>
                  <a:uFillTx/>
                  <a:latin typeface="Calibri" panose="020F0502020204030204"/>
                  <a:ea typeface="+mn-ea"/>
                  <a:cs typeface="+mn-cs"/>
                </a:rPr>
                <a:t>4</a:t>
              </a:r>
              <a:r>
                <a:rPr kumimoji="0" lang="en-GB" sz="1600" b="1" i="0" u="none" strike="noStrike" kern="1200" cap="none" spc="0" normalizeH="0" baseline="0" noProof="0" dirty="0">
                  <a:ln>
                    <a:noFill/>
                  </a:ln>
                  <a:solidFill>
                    <a:prstClr val="black"/>
                  </a:solidFill>
                  <a:effectLst/>
                  <a:uLnTx/>
                  <a:uFillTx/>
                  <a:latin typeface="Calibri" panose="020F0502020204030204"/>
                  <a:ea typeface="+mn-ea"/>
                  <a:cs typeface="+mn-cs"/>
                </a:rPr>
                <a:t> emissions &amp; removals</a:t>
              </a: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 with uncertainties</a:t>
              </a:r>
            </a:p>
          </p:txBody>
        </p:sp>
        <p:sp>
          <p:nvSpPr>
            <p:cNvPr id="13" name="Rounded Rectangle 12"/>
            <p:cNvSpPr/>
            <p:nvPr/>
          </p:nvSpPr>
          <p:spPr>
            <a:xfrm>
              <a:off x="459196" y="988093"/>
              <a:ext cx="1795697" cy="1188000"/>
            </a:xfrm>
            <a:prstGeom prst="roundRect">
              <a:avLst/>
            </a:prstGeom>
            <a:solidFill>
              <a:srgbClr val="ED7D31">
                <a:lumMod val="60000"/>
                <a:lumOff val="4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Calibri" panose="020F0502020204030204"/>
                  <a:ea typeface="+mn-ea"/>
                  <a:cs typeface="+mn-cs"/>
                </a:rPr>
                <a:t>Satellite Measurements of CO</a:t>
              </a:r>
              <a:r>
                <a:rPr kumimoji="0" lang="en-GB" sz="1600" b="1" i="0" u="none" strike="noStrike" kern="1200" cap="none" spc="0" normalizeH="0" baseline="-25000" noProof="0" dirty="0">
                  <a:ln>
                    <a:noFill/>
                  </a:ln>
                  <a:solidFill>
                    <a:prstClr val="black"/>
                  </a:solidFill>
                  <a:effectLst/>
                  <a:uLnTx/>
                  <a:uFillTx/>
                  <a:latin typeface="Calibri" panose="020F0502020204030204"/>
                  <a:ea typeface="+mn-ea"/>
                  <a:cs typeface="+mn-cs"/>
                </a:rPr>
                <a:t>2</a:t>
              </a:r>
              <a:r>
                <a:rPr kumimoji="0" lang="en-GB" sz="1600" b="1" i="0" u="none" strike="noStrike" kern="1200" cap="none" spc="0" normalizeH="0" baseline="0" noProof="0" dirty="0">
                  <a:ln>
                    <a:noFill/>
                  </a:ln>
                  <a:solidFill>
                    <a:prstClr val="black"/>
                  </a:solidFill>
                  <a:effectLst/>
                  <a:uLnTx/>
                  <a:uFillTx/>
                  <a:latin typeface="Calibri" panose="020F0502020204030204"/>
                  <a:ea typeface="+mn-ea"/>
                  <a:cs typeface="+mn-cs"/>
                </a:rPr>
                <a:t> and CH</a:t>
              </a:r>
              <a:r>
                <a:rPr kumimoji="0" lang="en-GB" sz="1600" b="1" i="0" u="none" strike="noStrike" kern="1200" cap="none" spc="0" normalizeH="0" baseline="-25000" noProof="0" dirty="0">
                  <a:ln>
                    <a:noFill/>
                  </a:ln>
                  <a:solidFill>
                    <a:prstClr val="black"/>
                  </a:solidFill>
                  <a:effectLst/>
                  <a:uLnTx/>
                  <a:uFillTx/>
                  <a:latin typeface="Calibri" panose="020F0502020204030204"/>
                  <a:ea typeface="+mn-ea"/>
                  <a:cs typeface="+mn-cs"/>
                </a:rPr>
                <a:t>4</a:t>
              </a:r>
              <a:endPar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Rounded Rectangle 13"/>
            <p:cNvSpPr/>
            <p:nvPr/>
          </p:nvSpPr>
          <p:spPr>
            <a:xfrm>
              <a:off x="459194" y="2262691"/>
              <a:ext cx="1795697" cy="1188000"/>
            </a:xfrm>
            <a:prstGeom prst="roundRect">
              <a:avLst/>
            </a:prstGeom>
            <a:solidFill>
              <a:srgbClr val="ED7D31">
                <a:lumMod val="60000"/>
                <a:lumOff val="4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Calibri" panose="020F0502020204030204"/>
                  <a:ea typeface="+mn-ea"/>
                  <a:cs typeface="+mn-cs"/>
                </a:rPr>
                <a:t>Ground and Airborne Measurements of CO</a:t>
              </a:r>
              <a:r>
                <a:rPr kumimoji="0" lang="en-GB" sz="1600" b="1" i="0" u="none" strike="noStrike" kern="1200" cap="none" spc="0" normalizeH="0" baseline="-25000" noProof="0" dirty="0">
                  <a:ln>
                    <a:noFill/>
                  </a:ln>
                  <a:solidFill>
                    <a:prstClr val="black"/>
                  </a:solidFill>
                  <a:effectLst/>
                  <a:uLnTx/>
                  <a:uFillTx/>
                  <a:latin typeface="Calibri" panose="020F0502020204030204"/>
                  <a:ea typeface="+mn-ea"/>
                  <a:cs typeface="+mn-cs"/>
                </a:rPr>
                <a:t>2</a:t>
              </a:r>
              <a:r>
                <a:rPr kumimoji="0" lang="en-GB" sz="1600" b="1" i="0" u="none" strike="noStrike" kern="1200" cap="none" spc="0" normalizeH="0" baseline="0" noProof="0" dirty="0">
                  <a:ln>
                    <a:noFill/>
                  </a:ln>
                  <a:solidFill>
                    <a:prstClr val="black"/>
                  </a:solidFill>
                  <a:effectLst/>
                  <a:uLnTx/>
                  <a:uFillTx/>
                  <a:latin typeface="Calibri" panose="020F0502020204030204"/>
                  <a:ea typeface="+mn-ea"/>
                  <a:cs typeface="+mn-cs"/>
                </a:rPr>
                <a:t> and CH</a:t>
              </a:r>
              <a:r>
                <a:rPr kumimoji="0" lang="en-GB" sz="1600" b="1" i="0" u="none" strike="noStrike" kern="1200" cap="none" spc="0" normalizeH="0" baseline="-25000" noProof="0" dirty="0">
                  <a:ln>
                    <a:noFill/>
                  </a:ln>
                  <a:solidFill>
                    <a:prstClr val="black"/>
                  </a:solidFill>
                  <a:effectLst/>
                  <a:uLnTx/>
                  <a:uFillTx/>
                  <a:latin typeface="Calibri" panose="020F0502020204030204"/>
                  <a:ea typeface="+mn-ea"/>
                  <a:cs typeface="+mn-cs"/>
                </a:rPr>
                <a:t>4</a:t>
              </a:r>
            </a:p>
          </p:txBody>
        </p:sp>
        <p:sp>
          <p:nvSpPr>
            <p:cNvPr id="15" name="Rounded Rectangle 14"/>
            <p:cNvSpPr/>
            <p:nvPr/>
          </p:nvSpPr>
          <p:spPr>
            <a:xfrm>
              <a:off x="459196" y="3537290"/>
              <a:ext cx="1795696" cy="1188000"/>
            </a:xfrm>
            <a:prstGeom prst="roundRect">
              <a:avLst/>
            </a:prstGeom>
            <a:solidFill>
              <a:srgbClr val="ED7D31">
                <a:lumMod val="60000"/>
                <a:lumOff val="4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Calibri" panose="020F0502020204030204"/>
                  <a:ea typeface="+mn-ea"/>
                  <a:cs typeface="+mn-cs"/>
                </a:rPr>
                <a:t>Meteorology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Satellite &amp; in-situ</a:t>
              </a:r>
            </a:p>
          </p:txBody>
        </p:sp>
        <p:sp>
          <p:nvSpPr>
            <p:cNvPr id="16" name="Rounded Rectangle 15"/>
            <p:cNvSpPr/>
            <p:nvPr/>
          </p:nvSpPr>
          <p:spPr>
            <a:xfrm>
              <a:off x="459196" y="4811887"/>
              <a:ext cx="1762080" cy="1188000"/>
            </a:xfrm>
            <a:prstGeom prst="roundRect">
              <a:avLst/>
            </a:prstGeom>
            <a:solidFill>
              <a:srgbClr val="ED7D31">
                <a:lumMod val="60000"/>
                <a:lumOff val="4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Calibri" panose="020F0502020204030204"/>
                  <a:ea typeface="+mn-ea"/>
                  <a:cs typeface="+mn-cs"/>
                </a:rPr>
                <a:t>Auxiliary Data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Satellite observations of CO, NO</a:t>
              </a:r>
              <a:r>
                <a:rPr kumimoji="0" lang="en-GB" sz="1400" b="0" i="0" u="none" strike="noStrike" kern="1200" cap="none" spc="0" normalizeH="0" baseline="-25000" noProof="0" dirty="0">
                  <a:ln>
                    <a:noFill/>
                  </a:ln>
                  <a:solidFill>
                    <a:prstClr val="black"/>
                  </a:solidFill>
                  <a:effectLst/>
                  <a:uLnTx/>
                  <a:uFillTx/>
                  <a:latin typeface="Calibri" panose="020F0502020204030204"/>
                  <a:ea typeface="+mn-ea"/>
                  <a:cs typeface="+mn-cs"/>
                </a:rPr>
                <a:t>2</a:t>
              </a: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 clouds, aerosols …</a:t>
              </a:r>
            </a:p>
          </p:txBody>
        </p:sp>
        <p:sp>
          <p:nvSpPr>
            <p:cNvPr id="17" name="Right Arrow 16"/>
            <p:cNvSpPr/>
            <p:nvPr/>
          </p:nvSpPr>
          <p:spPr>
            <a:xfrm>
              <a:off x="2319617" y="4226858"/>
              <a:ext cx="609600" cy="744069"/>
            </a:xfrm>
            <a:prstGeom prst="rightArrow">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ight Arrow 17"/>
            <p:cNvSpPr/>
            <p:nvPr/>
          </p:nvSpPr>
          <p:spPr>
            <a:xfrm>
              <a:off x="5966011" y="4226858"/>
              <a:ext cx="609600" cy="744069"/>
            </a:xfrm>
            <a:prstGeom prst="rightArrow">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p:cNvSpPr/>
            <p:nvPr/>
          </p:nvSpPr>
          <p:spPr>
            <a:xfrm>
              <a:off x="3052482" y="496422"/>
              <a:ext cx="2823882" cy="1676399"/>
            </a:xfrm>
            <a:prstGeom prst="rect">
              <a:avLst/>
            </a:prstGeom>
            <a:solidFill>
              <a:srgbClr val="70AD47"/>
            </a:solidFill>
            <a:ln w="12700" cap="flat" cmpd="sng" algn="ctr">
              <a:solidFill>
                <a:srgbClr val="5B9BD5">
                  <a:shade val="50000"/>
                </a:srgbClr>
              </a:solidFill>
              <a:prstDash val="solid"/>
              <a:miter lim="800000"/>
            </a:ln>
            <a:effectLst/>
          </p:spPr>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dirty="0">
                  <a:ln>
                    <a:noFill/>
                  </a:ln>
                  <a:solidFill>
                    <a:prstClr val="white"/>
                  </a:solidFill>
                  <a:effectLst/>
                  <a:uLnTx/>
                  <a:uFillTx/>
                  <a:latin typeface="Calibri" panose="020F0502020204030204"/>
                  <a:ea typeface="+mn-ea"/>
                  <a:cs typeface="+mn-cs"/>
                </a:rPr>
                <a:t>Prior Information</a:t>
              </a:r>
            </a:p>
          </p:txBody>
        </p:sp>
        <p:sp>
          <p:nvSpPr>
            <p:cNvPr id="20" name="Rounded Rectangle 19"/>
            <p:cNvSpPr/>
            <p:nvPr/>
          </p:nvSpPr>
          <p:spPr>
            <a:xfrm>
              <a:off x="3343835" y="941292"/>
              <a:ext cx="2241176" cy="1035424"/>
            </a:xfrm>
            <a:prstGeom prst="roundRect">
              <a:avLst/>
            </a:prstGeom>
            <a:solidFill>
              <a:srgbClr val="70AD47">
                <a:lumMod val="60000"/>
                <a:lumOff val="4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Fluxes, model parameters, emission reports, economic statistics.</a:t>
              </a:r>
            </a:p>
          </p:txBody>
        </p:sp>
        <p:sp>
          <p:nvSpPr>
            <p:cNvPr id="21" name="Right Arrow 20"/>
            <p:cNvSpPr/>
            <p:nvPr/>
          </p:nvSpPr>
          <p:spPr>
            <a:xfrm rot="5400000">
              <a:off x="4159623" y="2179856"/>
              <a:ext cx="609600" cy="744069"/>
            </a:xfrm>
            <a:prstGeom prst="rightArrow">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ounded Rectangle 21"/>
            <p:cNvSpPr/>
            <p:nvPr/>
          </p:nvSpPr>
          <p:spPr>
            <a:xfrm>
              <a:off x="6736210" y="5246227"/>
              <a:ext cx="2066933" cy="869752"/>
            </a:xfrm>
            <a:prstGeom prst="roundRect">
              <a:avLst/>
            </a:prstGeom>
            <a:solidFill>
              <a:srgbClr val="FFC000">
                <a:lumMod val="60000"/>
                <a:lumOff val="4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Other Carbon Cycle Products</a:t>
              </a:r>
            </a:p>
          </p:txBody>
        </p:sp>
        <p:cxnSp>
          <p:nvCxnSpPr>
            <p:cNvPr id="23" name="Straight Arrow Connector 22"/>
            <p:cNvCxnSpPr>
              <a:stCxn id="10" idx="2"/>
              <a:endCxn id="9" idx="0"/>
            </p:cNvCxnSpPr>
            <p:nvPr/>
          </p:nvCxnSpPr>
          <p:spPr>
            <a:xfrm>
              <a:off x="4410848" y="4458921"/>
              <a:ext cx="0" cy="413395"/>
            </a:xfrm>
            <a:prstGeom prst="straightConnector1">
              <a:avLst/>
            </a:prstGeom>
            <a:noFill/>
            <a:ln w="25400" cap="flat" cmpd="sng" algn="ctr">
              <a:solidFill>
                <a:sysClr val="windowText" lastClr="000000"/>
              </a:solidFill>
              <a:prstDash val="solid"/>
              <a:miter lim="800000"/>
              <a:headEnd type="arrow"/>
              <a:tailEnd type="arrow"/>
            </a:ln>
            <a:effectLst/>
          </p:spPr>
        </p:cxnSp>
        <p:cxnSp>
          <p:nvCxnSpPr>
            <p:cNvPr id="24" name="Straight Arrow Connector 23"/>
            <p:cNvCxnSpPr>
              <a:stCxn id="11" idx="2"/>
              <a:endCxn id="12" idx="0"/>
            </p:cNvCxnSpPr>
            <p:nvPr/>
          </p:nvCxnSpPr>
          <p:spPr>
            <a:xfrm flipH="1">
              <a:off x="7759516" y="2598012"/>
              <a:ext cx="10161" cy="558576"/>
            </a:xfrm>
            <a:prstGeom prst="straightConnector1">
              <a:avLst/>
            </a:prstGeom>
            <a:noFill/>
            <a:ln w="25400" cap="flat" cmpd="sng" algn="ctr">
              <a:solidFill>
                <a:sysClr val="windowText" lastClr="000000"/>
              </a:solidFill>
              <a:prstDash val="solid"/>
              <a:miter lim="800000"/>
              <a:headEnd type="arrow"/>
              <a:tailEnd type="arrow"/>
            </a:ln>
            <a:effectLst/>
          </p:spPr>
        </p:cxnSp>
      </p:grpSp>
      <p:cxnSp>
        <p:nvCxnSpPr>
          <p:cNvPr id="25" name="Straight Arrow Connector 24"/>
          <p:cNvCxnSpPr>
            <a:stCxn id="12" idx="2"/>
            <a:endCxn id="22" idx="0"/>
          </p:cNvCxnSpPr>
          <p:nvPr/>
        </p:nvCxnSpPr>
        <p:spPr>
          <a:xfrm>
            <a:off x="7407868" y="5256946"/>
            <a:ext cx="8852" cy="418732"/>
          </a:xfrm>
          <a:prstGeom prst="straightConnector1">
            <a:avLst/>
          </a:prstGeom>
          <a:noFill/>
          <a:ln w="25400" cap="flat" cmpd="sng" algn="ctr">
            <a:solidFill>
              <a:sysClr val="windowText" lastClr="000000"/>
            </a:solidFill>
            <a:prstDash val="solid"/>
            <a:miter lim="800000"/>
            <a:headEnd type="arrow"/>
            <a:tailEnd type="arrow"/>
          </a:ln>
          <a:effectLst/>
        </p:spPr>
      </p:cxnSp>
    </p:spTree>
    <p:extLst>
      <p:ext uri="{BB962C8B-B14F-4D97-AF65-F5344CB8AC3E}">
        <p14:creationId xmlns:p14="http://schemas.microsoft.com/office/powerpoint/2010/main" val="2625786877"/>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F343583-5DC3-0840-BA6D-4AC50786E7A8}"/>
              </a:ext>
            </a:extLst>
          </p:cNvPr>
          <p:cNvSpPr>
            <a:spLocks noGrp="1"/>
          </p:cNvSpPr>
          <p:nvPr>
            <p:ph type="sldNum" sz="quarter" idx="2"/>
          </p:nvPr>
        </p:nvSpPr>
        <p:spPr/>
        <p:txBody>
          <a:bodyPr/>
          <a:lstStyle/>
          <a:p>
            <a:fld id="{C8E38066-F069-41C9-B38D-47DB557F2632}" type="slidenum">
              <a:rPr lang="en-GB" smtClean="0"/>
              <a:pPr/>
              <a:t>9</a:t>
            </a:fld>
            <a:endParaRPr lang="en-GB" dirty="0"/>
          </a:p>
        </p:txBody>
      </p:sp>
      <p:sp>
        <p:nvSpPr>
          <p:cNvPr id="5" name="Content Placeholder 4">
            <a:extLst>
              <a:ext uri="{FF2B5EF4-FFF2-40B4-BE49-F238E27FC236}">
                <a16:creationId xmlns:a16="http://schemas.microsoft.com/office/drawing/2014/main" id="{D2CB0C61-A975-144F-A83E-3B22D1D0BFA8}"/>
              </a:ext>
            </a:extLst>
          </p:cNvPr>
          <p:cNvSpPr>
            <a:spLocks noGrp="1"/>
          </p:cNvSpPr>
          <p:nvPr>
            <p:ph sz="quarter" idx="10"/>
          </p:nvPr>
        </p:nvSpPr>
        <p:spPr/>
        <p:txBody>
          <a:bodyPr/>
          <a:lstStyle/>
          <a:p>
            <a:r>
              <a:rPr lang="en-US" sz="2400" dirty="0"/>
              <a:t>Good time to think about the next phase for the CEOS Carbon Strategy. </a:t>
            </a:r>
          </a:p>
          <a:p>
            <a:r>
              <a:rPr lang="en-US" sz="2400" dirty="0"/>
              <a:t>The Strategy still stands, it may need updating. I would not propose to address that at present. I think that much of the "what" needs to be done in the CEOS Carbon Strategy is still valid even if the "how" and the "where" may be a bit dated. </a:t>
            </a:r>
          </a:p>
          <a:p>
            <a:r>
              <a:rPr lang="en-US" sz="2400" dirty="0"/>
              <a:t>Propose to wait till the end of a subsequent round of Actions to think about revising the Strategy text.</a:t>
            </a:r>
          </a:p>
          <a:p>
            <a:r>
              <a:rPr lang="en-US" sz="2400" dirty="0"/>
              <a:t>Opportunity to start discussing new activities and Actions</a:t>
            </a:r>
            <a:endParaRPr lang="it-IT" sz="2400" dirty="0"/>
          </a:p>
          <a:p>
            <a:endParaRPr lang="en-GB" dirty="0"/>
          </a:p>
        </p:txBody>
      </p:sp>
      <p:sp>
        <p:nvSpPr>
          <p:cNvPr id="6" name="Content Placeholder 5">
            <a:extLst>
              <a:ext uri="{FF2B5EF4-FFF2-40B4-BE49-F238E27FC236}">
                <a16:creationId xmlns:a16="http://schemas.microsoft.com/office/drawing/2014/main" id="{F637960F-6856-404F-A396-21DC5FF6FFCD}"/>
              </a:ext>
            </a:extLst>
          </p:cNvPr>
          <p:cNvSpPr>
            <a:spLocks noGrp="1"/>
          </p:cNvSpPr>
          <p:nvPr>
            <p:ph sz="quarter" idx="11"/>
          </p:nvPr>
        </p:nvSpPr>
        <p:spPr/>
        <p:txBody>
          <a:bodyPr/>
          <a:lstStyle/>
          <a:p>
            <a:r>
              <a:rPr lang="en-GB" dirty="0"/>
              <a:t>What Next?</a:t>
            </a:r>
          </a:p>
        </p:txBody>
      </p:sp>
    </p:spTree>
    <p:extLst>
      <p:ext uri="{BB962C8B-B14F-4D97-AF65-F5344CB8AC3E}">
        <p14:creationId xmlns:p14="http://schemas.microsoft.com/office/powerpoint/2010/main" val="3570853958"/>
      </p:ext>
    </p:extLst>
  </p:cSld>
  <p:clrMapOvr>
    <a:masterClrMapping/>
  </p:clrMapOvr>
  <p:transition spd="med"/>
</p:sld>
</file>

<file path=ppt/theme/theme1.xml><?xml version="1.0" encoding="utf-8"?>
<a:theme xmlns:a="http://schemas.openxmlformats.org/drawingml/2006/main" name="Defaul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Default">
      <a:majorFont>
        <a:latin typeface="Helvetica"/>
        <a:ea typeface="Helvetica"/>
        <a:cs typeface="Helvetica"/>
      </a:majorFont>
      <a:minorFont>
        <a:latin typeface="Avenir Roman"/>
        <a:ea typeface="Avenir Roman"/>
        <a:cs typeface="Avenir Roman"/>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FF9A00"/>
          </a:solidFill>
          <a:prstDash val="solid"/>
          <a:bevel/>
        </a:ln>
        <a:effectLst/>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2569"/>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9A00"/>
          </a:solidFill>
          <a:prstDash val="solid"/>
          <a:bevel/>
        </a:ln>
        <a:effectLst>
          <a:outerShdw blurRad="38100" dist="20000" dir="5400000" rotWithShape="0">
            <a:srgbClr val="000000">
              <a:alpha val="38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2569"/>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Default">
  <a:themeElements>
    <a:clrScheme name="Default">
      <a:dk1>
        <a:srgbClr val="000000"/>
      </a:dk1>
      <a:lt1>
        <a:srgbClr val="FFFFFF"/>
      </a:lt1>
      <a:dk2>
        <a:srgbClr val="A7A7A7"/>
      </a:dk2>
      <a:lt2>
        <a:srgbClr val="535353"/>
      </a:lt2>
      <a:accent1>
        <a:srgbClr val="FF9A00"/>
      </a:accent1>
      <a:accent2>
        <a:srgbClr val="9F2D20"/>
      </a:accent2>
      <a:accent3>
        <a:srgbClr val="8F8F8F"/>
      </a:accent3>
      <a:accent4>
        <a:srgbClr val="001E59"/>
      </a:accent4>
      <a:accent5>
        <a:srgbClr val="FFCAAA"/>
      </a:accent5>
      <a:accent6>
        <a:srgbClr val="90281C"/>
      </a:accent6>
      <a:hlink>
        <a:srgbClr val="0000FF"/>
      </a:hlink>
      <a:folHlink>
        <a:srgbClr val="FF00FF"/>
      </a:folHlink>
    </a:clrScheme>
    <a:fontScheme name="Default">
      <a:majorFont>
        <a:latin typeface="Helvetica"/>
        <a:ea typeface="Helvetica"/>
        <a:cs typeface="Helvetica"/>
      </a:majorFont>
      <a:minorFont>
        <a:latin typeface="Avenir Roman"/>
        <a:ea typeface="Avenir Roman"/>
        <a:cs typeface="Avenir Roman"/>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FF9A00"/>
          </a:solidFill>
          <a:prstDash val="solid"/>
          <a:bevel/>
        </a:ln>
        <a:effectLst/>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2569"/>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9A00"/>
          </a:solidFill>
          <a:prstDash val="solid"/>
          <a:bevel/>
        </a:ln>
        <a:effectLst>
          <a:outerShdw blurRad="38100" dist="20000" dir="5400000" rotWithShape="0">
            <a:srgbClr val="000000">
              <a:alpha val="38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2569"/>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13590</TotalTime>
  <Words>3144</Words>
  <Application>Microsoft Macintosh PowerPoint</Application>
  <PresentationFormat>On-screen Show (4:3)</PresentationFormat>
  <Paragraphs>357</Paragraphs>
  <Slides>31</Slides>
  <Notes>6</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31</vt:i4>
      </vt:variant>
    </vt:vector>
  </HeadingPairs>
  <TitlesOfParts>
    <vt:vector size="42" baseType="lpstr">
      <vt:lpstr>Arial</vt:lpstr>
      <vt:lpstr>Arial Bold</vt:lpstr>
      <vt:lpstr>Avenir Roman</vt:lpstr>
      <vt:lpstr>Calibri</vt:lpstr>
      <vt:lpstr>Courier New</vt:lpstr>
      <vt:lpstr>Gill Sans</vt:lpstr>
      <vt:lpstr>Helvetica</vt:lpstr>
      <vt:lpstr>Tahoma</vt:lpstr>
      <vt:lpstr>Times New Roman</vt:lpstr>
      <vt:lpstr>Wingdings</vt:lpstr>
      <vt:lpstr>Default</vt:lpstr>
      <vt:lpstr>CEOS Carbon Strategy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Achievements &amp; Planned Outputs WGISS Carbon Community Portal</vt:lpstr>
      <vt:lpstr>NASA-ESA  Initiative</vt:lpstr>
      <vt:lpstr>PowerPoint Presentation</vt:lpstr>
      <vt:lpstr>PowerPoint Presentation</vt:lpstr>
      <vt:lpstr>CARB-19: Global Surface Albedo Product validation protocol</vt:lpstr>
      <vt:lpstr>CARB-19: Land Surface Albedo Product Validation</vt:lpstr>
      <vt:lpstr>CARB-16: Cal/Val and production of biomass products from CEOS missions</vt:lpstr>
      <vt:lpstr>CARB-16: Deliverables</vt:lpstr>
      <vt:lpstr>Biomass Mission Data Sharing and Coordinated Data Collection </vt:lpstr>
      <vt:lpstr>CARB-16-2018-3:  Components of CEOS LPV Biomass Protocol</vt:lpstr>
      <vt:lpstr>PowerPoint Presentation</vt:lpstr>
      <vt:lpstr>PowerPoint Presentation</vt:lpstr>
      <vt:lpstr>WGClimate Initiative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Goes Here</dc:title>
  <dc:creator>Brian R. Williams</dc:creator>
  <cp:lastModifiedBy>Mark Dowell</cp:lastModifiedBy>
  <cp:revision>144</cp:revision>
  <dcterms:modified xsi:type="dcterms:W3CDTF">2019-10-13T20:49:08Z</dcterms:modified>
</cp:coreProperties>
</file>