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78" r:id="rId2"/>
    <p:sldId id="341" r:id="rId3"/>
    <p:sldId id="344" r:id="rId4"/>
    <p:sldId id="337" r:id="rId5"/>
    <p:sldId id="338" r:id="rId6"/>
    <p:sldId id="335" r:id="rId7"/>
    <p:sldId id="372" r:id="rId8"/>
    <p:sldId id="373" r:id="rId9"/>
    <p:sldId id="375" r:id="rId10"/>
    <p:sldId id="368" r:id="rId11"/>
    <p:sldId id="360" r:id="rId12"/>
    <p:sldId id="363" r:id="rId13"/>
    <p:sldId id="364" r:id="rId14"/>
    <p:sldId id="374" r:id="rId15"/>
    <p:sldId id="376" r:id="rId16"/>
    <p:sldId id="377" r:id="rId17"/>
    <p:sldId id="379" r:id="rId18"/>
    <p:sldId id="378" r:id="rId19"/>
    <p:sldId id="370" r:id="rId20"/>
    <p:sldId id="371" r:id="rId21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rg Schulz" initials="JS" lastIdx="5" clrIdx="0">
    <p:extLst>
      <p:ext uri="{19B8F6BF-5375-455C-9EA6-DF929625EA0E}">
        <p15:presenceInfo xmlns:p15="http://schemas.microsoft.com/office/powerpoint/2012/main" userId="S-1-5-21-993398506-3102826466-2400345913-83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3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7A036E6-6D54-4B78-9ABB-4FE2E18E96D0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8B128B93-BF90-4BB9-B0C9-762176D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50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322F5E1-5195-4792-A0E3-42DC695AF7AF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0D5600F-4168-42E9-9FE7-11DD5B8FE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31"/>
          <a:stretch/>
        </p:blipFill>
        <p:spPr>
          <a:xfrm>
            <a:off x="0" y="-121024"/>
            <a:ext cx="12184941" cy="6965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528" y="2492915"/>
            <a:ext cx="6713415" cy="72276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317" y="3847065"/>
            <a:ext cx="5961633" cy="22126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91C9-1069-47C8-BF2F-DC125323CA9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94" y="1023155"/>
            <a:ext cx="2876190" cy="1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9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566" y="0"/>
            <a:ext cx="7733211" cy="990600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latin typeface="+mj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2805" y="6486792"/>
            <a:ext cx="670624" cy="369332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‹#›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74811" y="1411940"/>
            <a:ext cx="11868617" cy="494441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19, 14-16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0461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‹#›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90119" y="13447"/>
            <a:ext cx="7733211" cy="990600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latin typeface="+mj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5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19, 14-16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9091653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057" y="-108970"/>
            <a:ext cx="12193057" cy="6925656"/>
          </a:xfrm>
          <a:prstGeom prst="rect">
            <a:avLst/>
          </a:prstGeom>
        </p:spPr>
      </p:pic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9652000" y="6512562"/>
            <a:ext cx="2540000" cy="369332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‹#›</a:t>
            </a:fld>
            <a:endParaRPr lang="en-US" kern="0">
              <a:solidFill>
                <a:srgbClr val="002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9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4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iacenter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emf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eos.org/document_management/Virtual_Constellations/ACC/Documents/CEOS_AC-VC_GHG_White_Paper_Publication_Draft2_20181111.pdf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839" y="2172875"/>
            <a:ext cx="7906642" cy="1560470"/>
          </a:xfrm>
        </p:spPr>
        <p:txBody>
          <a:bodyPr anchor="ctr">
            <a:normAutofit fontScale="90000"/>
          </a:bodyPr>
          <a:lstStyle/>
          <a:p>
            <a:r>
              <a:rPr lang="en-GB" dirty="0" err="1" smtClean="0"/>
              <a:t>WGClimate</a:t>
            </a:r>
            <a:r>
              <a:rPr lang="en-GB" dirty="0" smtClean="0"/>
              <a:t> </a:t>
            </a:r>
            <a:r>
              <a:rPr lang="en-GB" dirty="0"/>
              <a:t>Greenhouse Gas </a:t>
            </a:r>
            <a:r>
              <a:rPr lang="en-GB" dirty="0" smtClean="0"/>
              <a:t>Roadmap and Staff Resource Requirements </a:t>
            </a:r>
            <a:r>
              <a:rPr lang="en-US" dirty="0"/>
              <a:t>	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839" y="3623690"/>
            <a:ext cx="6515448" cy="2971420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300"/>
              </a:spcBef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</a:rPr>
              <a:t>M. Dowell (European Commission), A. von Bargen (DLR), </a:t>
            </a:r>
            <a:r>
              <a:rPr lang="en-US" u="sng" dirty="0">
                <a:solidFill>
                  <a:srgbClr val="FFFFFF"/>
                </a:solidFill>
              </a:rPr>
              <a:t>D. Crisp </a:t>
            </a:r>
            <a:r>
              <a:rPr lang="en-US" dirty="0">
                <a:solidFill>
                  <a:srgbClr val="FFFFFF"/>
                </a:solidFill>
              </a:rPr>
              <a:t>(JPL/Caltech), A. </a:t>
            </a:r>
            <a:r>
              <a:rPr lang="en-US" dirty="0" err="1">
                <a:solidFill>
                  <a:srgbClr val="FFFFFF"/>
                </a:solidFill>
              </a:rPr>
              <a:t>Kuze</a:t>
            </a:r>
            <a:r>
              <a:rPr lang="en-US" dirty="0">
                <a:solidFill>
                  <a:srgbClr val="FFFFFF"/>
                </a:solidFill>
              </a:rPr>
              <a:t> (JAXA), and </a:t>
            </a:r>
            <a:r>
              <a:rPr lang="en-US" u="sng" dirty="0">
                <a:solidFill>
                  <a:srgbClr val="FFFFFF"/>
                </a:solidFill>
              </a:rPr>
              <a:t>J. Schulz </a:t>
            </a:r>
            <a:r>
              <a:rPr lang="en-US" dirty="0">
                <a:solidFill>
                  <a:srgbClr val="FFFFFF"/>
                </a:solidFill>
              </a:rPr>
              <a:t>(EUMETSAT)</a:t>
            </a:r>
          </a:p>
          <a:p>
            <a:pPr lvl="0">
              <a:lnSpc>
                <a:spcPct val="150000"/>
              </a:lnSpc>
              <a:spcBef>
                <a:spcPts val="300"/>
              </a:spcBef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</a:rPr>
              <a:t>CEOS Plenary </a:t>
            </a:r>
            <a:r>
              <a:rPr lang="en-US" dirty="0" smtClean="0">
                <a:solidFill>
                  <a:srgbClr val="FFFFFF"/>
                </a:solidFill>
              </a:rPr>
              <a:t>2019</a:t>
            </a:r>
          </a:p>
          <a:p>
            <a:pPr lvl="0">
              <a:lnSpc>
                <a:spcPct val="150000"/>
              </a:lnSpc>
              <a:spcBef>
                <a:spcPts val="300"/>
              </a:spcBef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</a:rPr>
              <a:t>Agenda Item </a:t>
            </a:r>
            <a:r>
              <a:rPr lang="en-US" dirty="0" smtClean="0">
                <a:solidFill>
                  <a:srgbClr val="FFFFFF"/>
                </a:solidFill>
              </a:rPr>
              <a:t># 2.4</a:t>
            </a:r>
          </a:p>
          <a:p>
            <a:pPr lvl="0">
              <a:lnSpc>
                <a:spcPct val="150000"/>
              </a:lnSpc>
              <a:spcBef>
                <a:spcPts val="300"/>
              </a:spcBef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</a:rPr>
              <a:t>14 – 16 October 2019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</a:t>
            </a:r>
            <a:r>
              <a:rPr lang="en-US" dirty="0" smtClean="0">
                <a:solidFill>
                  <a:schemeClr val="bg1"/>
                </a:solidFill>
              </a:rPr>
              <a:t>Outputs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</a:t>
            </a:r>
            <a:r>
              <a:rPr lang="en-US" dirty="0"/>
              <a:t>the GHG Roadmap Activity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10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74812" y="1248654"/>
            <a:ext cx="11868617" cy="4944412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Prototype Atmospheric inventory requirements (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2020)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Collaborate with the space-based and ground-based GHG measurement and modeling communities and the bottom-up inventory and policy communities to refine requirements and implementation plans for atmospheric flux </a:t>
            </a:r>
            <a:r>
              <a:rPr lang="en-US" sz="2000" dirty="0" smtClean="0"/>
              <a:t>inventories </a:t>
            </a:r>
            <a:r>
              <a:rPr lang="en-US" sz="2000" dirty="0"/>
              <a:t>including feedback to GCOS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Prototype Inventory (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2021)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Coordinate ongoing efforts mostly </a:t>
            </a:r>
            <a:r>
              <a:rPr lang="en-US" sz="2000" dirty="0" smtClean="0"/>
              <a:t>by </a:t>
            </a:r>
            <a:r>
              <a:rPr lang="en-US" sz="2000" dirty="0"/>
              <a:t>CEOS agencies to produce a prototype atmospheric CO</a:t>
            </a:r>
            <a:r>
              <a:rPr lang="en-US" sz="2000" baseline="-25000" dirty="0"/>
              <a:t>2</a:t>
            </a:r>
            <a:r>
              <a:rPr lang="en-US" sz="2000" dirty="0"/>
              <a:t> and CH</a:t>
            </a:r>
            <a:r>
              <a:rPr lang="en-US" sz="2000" baseline="-25000" dirty="0"/>
              <a:t>4</a:t>
            </a:r>
            <a:r>
              <a:rPr lang="en-US" sz="2000" dirty="0"/>
              <a:t> flux inventory in time to inform the bottom-up inventories for the 2023 global Stocktake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Architecture for an Operational GHG System (</a:t>
            </a:r>
            <a:r>
              <a:rPr lang="en-US" b="1" dirty="0">
                <a:sym typeface="Wingdings" panose="05000000000000000000" pitchFamily="2" charset="2"/>
              </a:rPr>
              <a:t></a:t>
            </a:r>
            <a:r>
              <a:rPr lang="en-US" b="1" dirty="0"/>
              <a:t> 2023 </a:t>
            </a:r>
            <a:r>
              <a:rPr lang="en-US" b="1" dirty="0">
                <a:sym typeface="Wingdings" panose="05000000000000000000" pitchFamily="2" charset="2"/>
              </a:rPr>
              <a:t> 2026  </a:t>
            </a:r>
            <a:r>
              <a:rPr lang="en-US" b="1" dirty="0"/>
              <a:t>) </a:t>
            </a:r>
          </a:p>
          <a:p>
            <a:pPr lvl="1" indent="-342900">
              <a:spcAft>
                <a:spcPts val="600"/>
              </a:spcAft>
            </a:pPr>
            <a:r>
              <a:rPr lang="en-US" sz="2000" dirty="0"/>
              <a:t>Coordinate </a:t>
            </a:r>
            <a:r>
              <a:rPr lang="en-US" sz="2000" dirty="0" smtClean="0"/>
              <a:t>the development </a:t>
            </a:r>
            <a:r>
              <a:rPr lang="en-US" sz="2000" dirty="0"/>
              <a:t>of </a:t>
            </a:r>
            <a:r>
              <a:rPr lang="en-US" sz="2000" dirty="0" smtClean="0"/>
              <a:t>a </a:t>
            </a:r>
            <a:r>
              <a:rPr lang="en-US" sz="2000" dirty="0"/>
              <a:t>future, space-based, operational CO</a:t>
            </a:r>
            <a:r>
              <a:rPr lang="en-US" sz="2000" baseline="-25000" dirty="0"/>
              <a:t>2</a:t>
            </a:r>
            <a:r>
              <a:rPr lang="en-US" sz="2000" dirty="0"/>
              <a:t> and CH</a:t>
            </a:r>
            <a:r>
              <a:rPr lang="en-US" sz="2000" baseline="-25000" dirty="0"/>
              <a:t>4</a:t>
            </a:r>
            <a:r>
              <a:rPr lang="en-US" sz="2000" dirty="0"/>
              <a:t> constellation that more fully addresses the requirements of the inventory process in time to support the 2028 global Stocktake</a:t>
            </a:r>
          </a:p>
          <a:p>
            <a:pPr lvl="1" indent="-342900">
              <a:spcAft>
                <a:spcPts val="600"/>
              </a:spcAft>
            </a:pPr>
            <a:r>
              <a:rPr lang="en-US" sz="2000" dirty="0"/>
              <a:t>Coordinate the development of </a:t>
            </a:r>
            <a:r>
              <a:rPr lang="en-US" sz="2000" dirty="0" smtClean="0"/>
              <a:t>a </a:t>
            </a:r>
            <a:r>
              <a:rPr lang="en-US" sz="2000" dirty="0"/>
              <a:t>system for integrating space-based measurements with in situ data and modeling tools to produce improved atmospheric inventories for use in the 2028 and future emission Stocktakes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35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Timeline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522075" y="6486525"/>
            <a:ext cx="669925" cy="369888"/>
          </a:xfrm>
        </p:spPr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11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1421249" y="3132957"/>
            <a:ext cx="681642" cy="720965"/>
          </a:xfrm>
          <a:prstGeom prst="chevron">
            <a:avLst>
              <a:gd name="adj" fmla="val 1665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2030287" y="3132957"/>
            <a:ext cx="681642" cy="720965"/>
          </a:xfrm>
          <a:prstGeom prst="chevron">
            <a:avLst>
              <a:gd name="adj" fmla="val 166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2642458" y="3132957"/>
            <a:ext cx="681642" cy="720965"/>
          </a:xfrm>
          <a:prstGeom prst="chevron">
            <a:avLst>
              <a:gd name="adj" fmla="val 1665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3256100" y="3132957"/>
            <a:ext cx="681642" cy="720965"/>
          </a:xfrm>
          <a:prstGeom prst="chevron">
            <a:avLst>
              <a:gd name="adj" fmla="val 166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3865139" y="3132957"/>
            <a:ext cx="681642" cy="720965"/>
          </a:xfrm>
          <a:prstGeom prst="chevron">
            <a:avLst>
              <a:gd name="adj" fmla="val 1665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474177" y="3132957"/>
            <a:ext cx="681642" cy="720965"/>
          </a:xfrm>
          <a:prstGeom prst="chevron">
            <a:avLst>
              <a:gd name="adj" fmla="val 166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5086348" y="3132957"/>
            <a:ext cx="681642" cy="720965"/>
          </a:xfrm>
          <a:prstGeom prst="chevron">
            <a:avLst>
              <a:gd name="adj" fmla="val 1665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5689600" y="3132957"/>
            <a:ext cx="681642" cy="720965"/>
          </a:xfrm>
          <a:prstGeom prst="chevron">
            <a:avLst>
              <a:gd name="adj" fmla="val 166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6298639" y="3132957"/>
            <a:ext cx="681642" cy="720965"/>
          </a:xfrm>
          <a:prstGeom prst="chevron">
            <a:avLst>
              <a:gd name="adj" fmla="val 1665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6907679" y="3132957"/>
            <a:ext cx="681642" cy="720965"/>
          </a:xfrm>
          <a:prstGeom prst="chevron">
            <a:avLst>
              <a:gd name="adj" fmla="val 166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7510517" y="3132957"/>
            <a:ext cx="681642" cy="720965"/>
          </a:xfrm>
          <a:prstGeom prst="chevron">
            <a:avLst>
              <a:gd name="adj" fmla="val 1665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8127595" y="3132957"/>
            <a:ext cx="681642" cy="720965"/>
          </a:xfrm>
          <a:prstGeom prst="chevron">
            <a:avLst>
              <a:gd name="adj" fmla="val 166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8736634" y="3132957"/>
            <a:ext cx="681642" cy="720965"/>
          </a:xfrm>
          <a:prstGeom prst="chevron">
            <a:avLst>
              <a:gd name="adj" fmla="val 1665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9345673" y="3132957"/>
            <a:ext cx="681642" cy="720965"/>
          </a:xfrm>
          <a:prstGeom prst="chevron">
            <a:avLst>
              <a:gd name="adj" fmla="val 166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9957844" y="3132957"/>
            <a:ext cx="681642" cy="720965"/>
          </a:xfrm>
          <a:prstGeom prst="chevron">
            <a:avLst>
              <a:gd name="adj" fmla="val 1665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75302" y="1728537"/>
            <a:ext cx="1665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solidFill>
                  <a:srgbClr val="C00000"/>
                </a:solidFill>
              </a:rPr>
              <a:t>Global Stock</a:t>
            </a:r>
          </a:p>
          <a:p>
            <a:pPr algn="ctr"/>
            <a:r>
              <a:rPr lang="nl-BE" dirty="0">
                <a:solidFill>
                  <a:srgbClr val="C00000"/>
                </a:solidFill>
              </a:rPr>
              <a:t>Take 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09047" y="1734240"/>
            <a:ext cx="1682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>
                <a:solidFill>
                  <a:srgbClr val="C00000"/>
                </a:solidFill>
              </a:rPr>
              <a:t>Global Stock</a:t>
            </a:r>
          </a:p>
          <a:p>
            <a:pPr algn="ctr"/>
            <a:r>
              <a:rPr lang="nl-BE" dirty="0">
                <a:solidFill>
                  <a:srgbClr val="C00000"/>
                </a:solidFill>
              </a:rPr>
              <a:t>Take 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64667" y="2278375"/>
            <a:ext cx="205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using inventories </a:t>
            </a:r>
            <a:r>
              <a:rPr lang="nl-BE" dirty="0" smtClean="0"/>
              <a:t>through </a:t>
            </a:r>
            <a:r>
              <a:rPr lang="nl-BE" dirty="0"/>
              <a:t>2021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97841" y="2259525"/>
            <a:ext cx="2094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using inventories </a:t>
            </a:r>
            <a:r>
              <a:rPr lang="nl-BE" dirty="0" smtClean="0"/>
              <a:t>through </a:t>
            </a:r>
            <a:r>
              <a:rPr lang="nl-BE" dirty="0"/>
              <a:t>2026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82351" y="282482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/>
              <a:t>2017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81973" y="282480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/>
              <a:t>2021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34207" y="283379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>
                <a:solidFill>
                  <a:srgbClr val="C00000"/>
                </a:solidFill>
              </a:rPr>
              <a:t>2023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02515" y="281244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/>
              <a:t>2026</a:t>
            </a:r>
            <a:endParaRPr lang="nl-BE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01305" y="281244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>
                <a:solidFill>
                  <a:srgbClr val="C00000"/>
                </a:solidFill>
              </a:rPr>
              <a:t>2028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85381" y="282163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/>
              <a:t>2015</a:t>
            </a:r>
            <a:endParaRPr lang="nl-BE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677890" y="3872408"/>
            <a:ext cx="0" cy="2218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370948" y="3894510"/>
            <a:ext cx="0" cy="2218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785977" y="283379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dirty="0" smtClean="0"/>
              <a:t>2019</a:t>
            </a:r>
            <a:endParaRPr lang="nl-BE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1541" y="1728537"/>
            <a:ext cx="1665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solidFill>
                  <a:srgbClr val="C00000"/>
                </a:solidFill>
              </a:rPr>
              <a:t>Paris Agreement</a:t>
            </a:r>
            <a:endParaRPr lang="nl-BE" dirty="0">
              <a:solidFill>
                <a:srgbClr val="C00000"/>
              </a:solidFill>
            </a:endParaRPr>
          </a:p>
        </p:txBody>
      </p:sp>
      <p:sp>
        <p:nvSpPr>
          <p:cNvPr id="36" name="Chevron 35"/>
          <p:cNvSpPr/>
          <p:nvPr/>
        </p:nvSpPr>
        <p:spPr>
          <a:xfrm>
            <a:off x="10571431" y="3132956"/>
            <a:ext cx="681642" cy="720965"/>
          </a:xfrm>
          <a:prstGeom prst="chevron">
            <a:avLst>
              <a:gd name="adj" fmla="val 1665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51699" y="4100274"/>
            <a:ext cx="135663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CEOS GHG Whitepaper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23306" y="4085116"/>
            <a:ext cx="1368421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Prototype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atmospheric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2569"/>
                </a:solidFill>
              </a:rPr>
              <a:t>CO</a:t>
            </a:r>
            <a:r>
              <a:rPr lang="en-US" baseline="-25000" dirty="0" smtClean="0">
                <a:solidFill>
                  <a:srgbClr val="002569"/>
                </a:solidFill>
              </a:rPr>
              <a:t>2</a:t>
            </a:r>
            <a:r>
              <a:rPr lang="en-US" dirty="0" smtClean="0">
                <a:solidFill>
                  <a:srgbClr val="002569"/>
                </a:solidFill>
              </a:rPr>
              <a:t>/CH</a:t>
            </a:r>
            <a:r>
              <a:rPr lang="en-US" baseline="-25000" dirty="0" smtClean="0">
                <a:solidFill>
                  <a:srgbClr val="002569"/>
                </a:solidFill>
              </a:rPr>
              <a:t>4</a:t>
            </a:r>
            <a:endParaRPr kumimoji="0" lang="en-US" sz="1800" b="0" i="0" u="none" strike="noStrike" cap="none" spc="0" normalizeH="0" baseline="-2500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inventory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8093560" y="3898626"/>
            <a:ext cx="0" cy="1252527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373150" y="5151153"/>
            <a:ext cx="1487949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</a:rPr>
              <a:t>Initial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</a:rPr>
              <a:t>Operational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</a:rPr>
              <a:t>GHG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uFillTx/>
              </a:rPr>
              <a:t>Constellation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B050"/>
                </a:solidFill>
              </a:rPr>
              <a:t>Deployment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8668251" y="3931600"/>
            <a:ext cx="0" cy="2218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183357" y="4089639"/>
            <a:ext cx="1606007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Refined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atmospheric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GHG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inventory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805530" y="3853921"/>
            <a:ext cx="0" cy="15524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069079" y="5406390"/>
            <a:ext cx="1484791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</a:rPr>
              <a:t>Prototype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</a:rPr>
              <a:t>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2060"/>
                </a:solidFill>
              </a:rPr>
              <a:t>Inventory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2060"/>
                </a:solidFill>
              </a:rPr>
              <a:t>requirements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275779" y="3853921"/>
            <a:ext cx="0" cy="15524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531203" y="5406390"/>
            <a:ext cx="1606007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Refined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atmospheric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GHG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requirements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601572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0" y="0"/>
            <a:ext cx="5135336" cy="990600"/>
          </a:xfrm>
        </p:spPr>
        <p:txBody>
          <a:bodyPr/>
          <a:lstStyle/>
          <a:p>
            <a:r>
              <a:rPr lang="it-IT" dirty="0" smtClean="0"/>
              <a:t>Types of Resources Needed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12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b="1" dirty="0"/>
              <a:t>Three broad categories of resources are envisaged and requested for consideration by Agencies</a:t>
            </a:r>
            <a:r>
              <a:rPr lang="en-GB" b="1" dirty="0" smtClean="0"/>
              <a:t>:</a:t>
            </a:r>
            <a:endParaRPr lang="en-GB" dirty="0"/>
          </a:p>
          <a:p>
            <a:pPr marL="883227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b="1" dirty="0"/>
              <a:t>Human resources </a:t>
            </a:r>
            <a:r>
              <a:rPr lang="en-GB" dirty="0"/>
              <a:t>from CEOS and CGMS </a:t>
            </a:r>
            <a:r>
              <a:rPr lang="en-GB" dirty="0" smtClean="0"/>
              <a:t>members </a:t>
            </a:r>
            <a:r>
              <a:rPr lang="en-GB" dirty="0"/>
              <a:t>and external experts supported through Agency programmes &amp; </a:t>
            </a:r>
            <a:r>
              <a:rPr lang="en-GB" dirty="0" smtClean="0"/>
              <a:t>grants (next slide)</a:t>
            </a:r>
            <a:endParaRPr lang="en-GB" dirty="0"/>
          </a:p>
          <a:p>
            <a:pPr marL="883227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b="1" dirty="0"/>
              <a:t>Support for travel and hosting of </a:t>
            </a:r>
            <a:r>
              <a:rPr lang="en-GB" b="1" dirty="0" smtClean="0"/>
              <a:t>workshops</a:t>
            </a:r>
            <a:r>
              <a:rPr lang="en-GB" dirty="0"/>
              <a:t> </a:t>
            </a:r>
            <a:r>
              <a:rPr lang="en-GB" dirty="0" smtClean="0"/>
              <a:t>and </a:t>
            </a:r>
            <a:r>
              <a:rPr lang="en-GB" dirty="0"/>
              <a:t>networking activities with </a:t>
            </a:r>
            <a:endParaRPr lang="en-GB" dirty="0" smtClean="0"/>
          </a:p>
          <a:p>
            <a:pPr lvl="3" indent="-342900"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/>
              <a:t>National inventory community</a:t>
            </a:r>
          </a:p>
          <a:p>
            <a:pPr lvl="3" indent="-342900"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/>
              <a:t>Atmospheric GHG measurement and modelling communities</a:t>
            </a:r>
          </a:p>
          <a:p>
            <a:pPr lvl="3" indent="-342900">
              <a:spcBef>
                <a:spcPts val="600"/>
              </a:spcBef>
              <a:spcAft>
                <a:spcPts val="600"/>
              </a:spcAft>
            </a:pPr>
            <a:r>
              <a:rPr lang="en-GB" sz="2000" dirty="0" smtClean="0"/>
              <a:t>Stakeholders (GCOS, UNFCCC/SBSTA)</a:t>
            </a:r>
          </a:p>
          <a:p>
            <a:pPr marL="883227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 smtClean="0"/>
              <a:t>[On longer-term] Through internal funding mechanisms </a:t>
            </a:r>
            <a:r>
              <a:rPr lang="en-GB" b="1" dirty="0" smtClean="0"/>
              <a:t>support research, development and infrastructure</a:t>
            </a:r>
            <a:r>
              <a:rPr lang="en-GB" dirty="0" smtClean="0"/>
              <a:t> for priorities identified by GHG Task Team and Roadmap Implementation (</a:t>
            </a:r>
            <a:r>
              <a:rPr lang="en-GB" i="1" dirty="0" smtClean="0"/>
              <a:t>annual updates will be provided to Agencies</a:t>
            </a:r>
            <a:r>
              <a:rPr lang="en-GB" dirty="0" smtClean="0"/>
              <a:t>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34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Staff Resource Requirements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13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200" dirty="0" smtClean="0"/>
              <a:t>Agencies </a:t>
            </a:r>
            <a:r>
              <a:rPr lang="en-GB" sz="2200" dirty="0"/>
              <a:t>are asked to continue/increase support to the GHG relevant staff (time &amp; travel) contributing to the technical implementation tasks in AC-VC and WGCV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200" dirty="0"/>
              <a:t>For </a:t>
            </a:r>
            <a:r>
              <a:rPr lang="en-GB" sz="2200" dirty="0" smtClean="0"/>
              <a:t>the </a:t>
            </a:r>
            <a:r>
              <a:rPr lang="en-GB" sz="2200" dirty="0" err="1" smtClean="0"/>
              <a:t>WGClimate</a:t>
            </a:r>
            <a:r>
              <a:rPr lang="en-GB" sz="2200" dirty="0" smtClean="0"/>
              <a:t> GHG </a:t>
            </a:r>
            <a:r>
              <a:rPr lang="en-GB" sz="2200" dirty="0"/>
              <a:t>Task </a:t>
            </a:r>
            <a:r>
              <a:rPr lang="en-GB" sz="2200" dirty="0" smtClean="0"/>
              <a:t>Team, </a:t>
            </a:r>
            <a:r>
              <a:rPr lang="en-GB" sz="2200" dirty="0"/>
              <a:t>the following specific “profiles” are required:</a:t>
            </a:r>
          </a:p>
          <a:p>
            <a:pPr lvl="2">
              <a:spcAft>
                <a:spcPts val="600"/>
              </a:spcAft>
              <a:buFont typeface="Wingdings" pitchFamily="2" charset="2"/>
              <a:buChar char="Ø"/>
            </a:pPr>
            <a:r>
              <a:rPr lang="en-GB" sz="1800" dirty="0"/>
              <a:t>Core team ensuring linkages to internal CEOS/CGMS entities (i.e. </a:t>
            </a:r>
            <a:r>
              <a:rPr lang="en-GB" sz="1800" dirty="0" err="1"/>
              <a:t>WGClimate</a:t>
            </a:r>
            <a:r>
              <a:rPr lang="en-GB" sz="1800" dirty="0"/>
              <a:t> – </a:t>
            </a:r>
            <a:r>
              <a:rPr lang="en-GB" sz="1800" dirty="0" smtClean="0"/>
              <a:t>Dowell/von </a:t>
            </a:r>
            <a:r>
              <a:rPr lang="en-GB" sz="1800" dirty="0"/>
              <a:t>Bargen, AC-VC – Crisp, WGCV – </a:t>
            </a:r>
            <a:r>
              <a:rPr lang="en-GB" sz="1800" dirty="0" err="1" smtClean="0"/>
              <a:t>Kuze</a:t>
            </a:r>
            <a:r>
              <a:rPr lang="en-GB" sz="1800" dirty="0" smtClean="0"/>
              <a:t>)</a:t>
            </a:r>
            <a:endParaRPr lang="en-GB" sz="1800" dirty="0"/>
          </a:p>
          <a:p>
            <a:pPr lvl="2">
              <a:spcAft>
                <a:spcPts val="600"/>
              </a:spcAft>
              <a:buFont typeface="Wingdings" pitchFamily="2" charset="2"/>
              <a:buChar char="Ø"/>
            </a:pPr>
            <a:r>
              <a:rPr lang="en-GB" sz="1800" dirty="0" smtClean="0"/>
              <a:t>CEOS and CGMS Agency </a:t>
            </a:r>
            <a:r>
              <a:rPr lang="en-GB" sz="1800" dirty="0"/>
              <a:t>staff </a:t>
            </a:r>
            <a:r>
              <a:rPr lang="en-GB" sz="1800" dirty="0" smtClean="0"/>
              <a:t>representing </a:t>
            </a:r>
            <a:r>
              <a:rPr lang="en-GB" sz="1800" dirty="0"/>
              <a:t>GHG missions/programmes</a:t>
            </a:r>
          </a:p>
          <a:p>
            <a:pPr lvl="2">
              <a:spcAft>
                <a:spcPts val="600"/>
              </a:spcAft>
              <a:buFont typeface="Wingdings" pitchFamily="2" charset="2"/>
              <a:buChar char="Ø"/>
            </a:pPr>
            <a:r>
              <a:rPr lang="en-GB" sz="1800" dirty="0" smtClean="0"/>
              <a:t>Agency </a:t>
            </a:r>
            <a:r>
              <a:rPr lang="en-GB" sz="1800" dirty="0"/>
              <a:t>Staff/Experts from ‘operational’ agencies </a:t>
            </a:r>
            <a:r>
              <a:rPr lang="en-GB" sz="1800" dirty="0"/>
              <a:t>to </a:t>
            </a:r>
            <a:r>
              <a:rPr lang="en-GB" sz="1800" dirty="0"/>
              <a:t>ensure </a:t>
            </a:r>
            <a:r>
              <a:rPr lang="en-GB" sz="1800" dirty="0"/>
              <a:t>system implementation aspects</a:t>
            </a:r>
          </a:p>
          <a:p>
            <a:pPr lvl="2">
              <a:spcAft>
                <a:spcPts val="600"/>
              </a:spcAft>
              <a:buFont typeface="Wingdings" pitchFamily="2" charset="2"/>
              <a:buChar char="Ø"/>
            </a:pPr>
            <a:r>
              <a:rPr lang="en-GB" sz="1800" dirty="0" smtClean="0"/>
              <a:t>Agency </a:t>
            </a:r>
            <a:r>
              <a:rPr lang="en-GB" sz="1800" dirty="0"/>
              <a:t>Staff/Experts with links to Inventory Community</a:t>
            </a:r>
          </a:p>
          <a:p>
            <a:pPr lvl="2">
              <a:spcAft>
                <a:spcPts val="600"/>
              </a:spcAft>
              <a:buFont typeface="Wingdings" pitchFamily="2" charset="2"/>
              <a:buChar char="Ø"/>
            </a:pPr>
            <a:r>
              <a:rPr lang="en-GB" sz="1800" dirty="0"/>
              <a:t>Agency Staff/Experts involved in modelling aspects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en-GB" sz="2200" dirty="0"/>
              <a:t>We envisage that the GHG Task Team would </a:t>
            </a:r>
            <a:r>
              <a:rPr lang="en-GB" sz="2200" dirty="0" smtClean="0"/>
              <a:t>include ~12 </a:t>
            </a:r>
            <a:r>
              <a:rPr lang="en-GB" sz="2200" dirty="0"/>
              <a:t>members, typically dedicating 1PM/</a:t>
            </a:r>
            <a:r>
              <a:rPr lang="en-GB" sz="2200" dirty="0" err="1"/>
              <a:t>yr</a:t>
            </a:r>
            <a:r>
              <a:rPr lang="en-GB" sz="2200" dirty="0"/>
              <a:t> of effort each with those leading specific activities dedicating closer to 2PM/yr. Support should include necessary travel budgets for attending meetings/workshops.</a:t>
            </a:r>
          </a:p>
        </p:txBody>
      </p:sp>
    </p:spTree>
    <p:extLst>
      <p:ext uri="{BB962C8B-B14F-4D97-AF65-F5344CB8AC3E}">
        <p14:creationId xmlns:p14="http://schemas.microsoft.com/office/powerpoint/2010/main" val="403037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E3013-3078-B34F-8530-DF94BBF85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Thanks to agencies who have already offered resources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8163B1-EFE4-384E-A9E4-40D51177F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14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5EF67-203A-1944-8929-4E7FE41BD8B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62940" y="1821180"/>
            <a:ext cx="11380488" cy="4535172"/>
          </a:xfrm>
        </p:spPr>
        <p:txBody>
          <a:bodyPr/>
          <a:lstStyle/>
          <a:p>
            <a:r>
              <a:rPr lang="en-GB" dirty="0"/>
              <a:t>CNES: C. </a:t>
            </a:r>
            <a:r>
              <a:rPr lang="en-GB" dirty="0" err="1"/>
              <a:t>Deniel</a:t>
            </a:r>
            <a:r>
              <a:rPr lang="en-GB" dirty="0"/>
              <a:t> for GHG Task Team</a:t>
            </a:r>
          </a:p>
          <a:p>
            <a:r>
              <a:rPr lang="en-GB" dirty="0"/>
              <a:t>ESA: Y. </a:t>
            </a:r>
            <a:r>
              <a:rPr lang="en-GB" dirty="0" err="1"/>
              <a:t>Mejier</a:t>
            </a:r>
            <a:r>
              <a:rPr lang="en-GB" dirty="0"/>
              <a:t> for GHG Task Team</a:t>
            </a:r>
          </a:p>
          <a:p>
            <a:r>
              <a:rPr lang="en-GB" dirty="0"/>
              <a:t>EUMETSAT: R. Lang for GHG Task Team</a:t>
            </a:r>
          </a:p>
          <a:p>
            <a:r>
              <a:rPr lang="en-GB" dirty="0"/>
              <a:t>UKSA: P. Palmer (TBC) for GHG Task Team &amp; offer to host/support workshops</a:t>
            </a:r>
          </a:p>
          <a:p>
            <a:r>
              <a:rPr lang="en-GB" dirty="0"/>
              <a:t>JAXA willingness to contribute to Task Team, also some Secretariat support</a:t>
            </a:r>
          </a:p>
          <a:p>
            <a:r>
              <a:rPr lang="en-GB" dirty="0"/>
              <a:t>EC: support workshop GHG-AFOLU Summer 2020 + modelling competence for Task Team</a:t>
            </a:r>
          </a:p>
          <a:p>
            <a:r>
              <a:rPr lang="en-GB" dirty="0"/>
              <a:t>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2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Forward plan for GHG Task Team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15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Reviews </a:t>
            </a:r>
            <a:r>
              <a:rPr lang="en-GB" dirty="0"/>
              <a:t>of the roadmap document </a:t>
            </a:r>
            <a:r>
              <a:rPr lang="en-GB" dirty="0" smtClean="0"/>
              <a:t>and project plan by: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WGCV and GSICS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AC-VC and </a:t>
            </a:r>
            <a:r>
              <a:rPr lang="en-GB" dirty="0" err="1" smtClean="0"/>
              <a:t>WGClimate</a:t>
            </a:r>
            <a:endParaRPr lang="en-GB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CGMS Working Groups</a:t>
            </a:r>
          </a:p>
          <a:p>
            <a:endParaRPr lang="en-GB" dirty="0" smtClean="0"/>
          </a:p>
          <a:p>
            <a:r>
              <a:rPr lang="en-GB" dirty="0" smtClean="0"/>
              <a:t>Submit consolidated version to CEOS and CGMS Principals prior SIT-35 and CGMS-48.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04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Backup </a:t>
            </a:r>
            <a:r>
              <a:rPr lang="en-GB" dirty="0" smtClean="0"/>
              <a:t>slides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16</a:t>
            </a:fld>
            <a:endParaRPr lang="en-GB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4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Outcomes and Impact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17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Space agencies have a «window of opportunity» to make a substantive impact on the implementation of the Paris Agreement through the Global Stocktakes and Enhanced Transparency Framework</a:t>
            </a:r>
          </a:p>
          <a:p>
            <a:pPr lvl="1"/>
            <a:r>
              <a:rPr lang="en-GB" dirty="0"/>
              <a:t>The timeline is very ambitious and demanding – but feasible.</a:t>
            </a:r>
          </a:p>
          <a:p>
            <a:r>
              <a:rPr lang="en-GB" dirty="0"/>
              <a:t>The </a:t>
            </a:r>
            <a:r>
              <a:rPr lang="en-GB" dirty="0" smtClean="0"/>
              <a:t>output </a:t>
            </a:r>
            <a:r>
              <a:rPr lang="en-GB" dirty="0"/>
              <a:t>of our joint efforts would </a:t>
            </a:r>
            <a:r>
              <a:rPr lang="en-GB" u="sng" dirty="0"/>
              <a:t>support</a:t>
            </a:r>
            <a:r>
              <a:rPr lang="en-GB" dirty="0"/>
              <a:t> the international community in verifying and iteratively </a:t>
            </a:r>
            <a:r>
              <a:rPr lang="en-GB" u="sng" dirty="0"/>
              <a:t>improving</a:t>
            </a:r>
            <a:r>
              <a:rPr lang="en-GB" dirty="0"/>
              <a:t> their emission estimates whilst providing multi-scale perspective to address mitigation option at regional, national and continental scales</a:t>
            </a:r>
          </a:p>
          <a:p>
            <a:r>
              <a:rPr lang="en-GB" dirty="0"/>
              <a:t>Numerous agencies are developing missions &amp; programmes, but there is systematic recognition that international coordination is a fundamental requirement </a:t>
            </a:r>
          </a:p>
          <a:p>
            <a:r>
              <a:rPr lang="en-GB" dirty="0"/>
              <a:t>The CEOS/CGMS GHG Constellation Architecture provides the baseline for the development and implementation or </a:t>
            </a:r>
            <a:r>
              <a:rPr lang="en-GB" dirty="0" smtClean="0"/>
              <a:t>activities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05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Interface to and Feedback from External </a:t>
            </a:r>
            <a:r>
              <a:rPr lang="it-IT" dirty="0" smtClean="0"/>
              <a:t>Communities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18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This will be a fundamental aspect of the success for this endeavour: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Engagement with the emission inventory community, critical in iterative feedback approach, both:</a:t>
            </a:r>
          </a:p>
          <a:p>
            <a:pPr lvl="1"/>
            <a:r>
              <a:rPr lang="en-GB" dirty="0"/>
              <a:t>Through existing international coordination mechanisms (e.g. GEIA - </a:t>
            </a:r>
            <a:r>
              <a:rPr lang="en-GB" dirty="0">
                <a:hlinkClick r:id="rId2"/>
              </a:rPr>
              <a:t>https://www.geiacenter.org</a:t>
            </a:r>
            <a:r>
              <a:rPr lang="en-GB" dirty="0"/>
              <a:t> ) -&gt; </a:t>
            </a:r>
            <a:r>
              <a:rPr lang="en-GB" b="1" dirty="0"/>
              <a:t>Proposing a Dedicated WG</a:t>
            </a:r>
          </a:p>
          <a:p>
            <a:pPr lvl="1"/>
            <a:r>
              <a:rPr lang="en-GB" dirty="0"/>
              <a:t>Through working with champion users – «beta testers»</a:t>
            </a:r>
          </a:p>
          <a:p>
            <a:r>
              <a:rPr lang="en-GB" dirty="0"/>
              <a:t>Continued engagement with international policy frameworks, i.e. UNFCCC/SBSTA, IPCC TFI</a:t>
            </a:r>
          </a:p>
          <a:p>
            <a:r>
              <a:rPr lang="en-GB" dirty="0"/>
              <a:t>Engagement with technical implementing entities at international level i.e. WMO IG3IS and Joint Programmes supporting the Convention i.e. GCOS, as well as the broader modelling </a:t>
            </a:r>
            <a:r>
              <a:rPr lang="en-GB" dirty="0" smtClean="0"/>
              <a:t>community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286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Architecture Exploits the Evolving Fleet of CO</a:t>
            </a:r>
            <a:r>
              <a:rPr lang="en-US" baseline="-25000" dirty="0" smtClean="0"/>
              <a:t>2</a:t>
            </a:r>
            <a:r>
              <a:rPr lang="en-US" dirty="0" smtClean="0"/>
              <a:t> and CH</a:t>
            </a:r>
            <a:r>
              <a:rPr lang="en-US" baseline="-25000" dirty="0" smtClean="0"/>
              <a:t>4</a:t>
            </a:r>
            <a:r>
              <a:rPr lang="en-US" dirty="0" smtClean="0"/>
              <a:t> Satellites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19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"/>
          </p:nvPr>
        </p:nvSpPr>
        <p:spPr>
          <a:xfrm>
            <a:off x="174811" y="1411940"/>
            <a:ext cx="8157659" cy="494441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/>
              <a:t>Space agencies have supported several pioneering space-based GHG </a:t>
            </a:r>
            <a:r>
              <a:rPr lang="en-US" sz="2800" b="1" dirty="0" smtClean="0"/>
              <a:t>sensors</a:t>
            </a:r>
            <a:endParaRPr lang="en-US" sz="2800" b="1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70C0"/>
                </a:solidFill>
              </a:rPr>
              <a:t>SCIAMACHY on ESA’s </a:t>
            </a:r>
            <a:r>
              <a:rPr lang="en-US" sz="2000" dirty="0">
                <a:solidFill>
                  <a:srgbClr val="0070C0"/>
                </a:solidFill>
              </a:rPr>
              <a:t>ENVISAT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70C0"/>
                </a:solidFill>
              </a:rPr>
              <a:t>Japan’s GOSAT TANSO-FTS, NASA’s OCO-2, China’s </a:t>
            </a:r>
            <a:r>
              <a:rPr lang="en-US" sz="2000" dirty="0" err="1">
                <a:solidFill>
                  <a:srgbClr val="0070C0"/>
                </a:solidFill>
              </a:rPr>
              <a:t>TanSat</a:t>
            </a:r>
            <a:r>
              <a:rPr lang="en-US" sz="2000" dirty="0">
                <a:solidFill>
                  <a:srgbClr val="0070C0"/>
                </a:solidFill>
              </a:rPr>
              <a:t> AGCS, Feng Yun-3D GAS and Gaofen-5 GMI, </a:t>
            </a:r>
            <a:r>
              <a:rPr lang="en-US" sz="2000" dirty="0" smtClean="0">
                <a:solidFill>
                  <a:srgbClr val="0070C0"/>
                </a:solidFill>
              </a:rPr>
              <a:t>Copernicus Sentinel </a:t>
            </a:r>
            <a:r>
              <a:rPr lang="en-US" sz="2000" dirty="0">
                <a:solidFill>
                  <a:srgbClr val="0070C0"/>
                </a:solidFill>
              </a:rPr>
              <a:t>5 Precursor </a:t>
            </a:r>
            <a:r>
              <a:rPr lang="en-US" sz="2000" dirty="0" smtClean="0">
                <a:solidFill>
                  <a:srgbClr val="0070C0"/>
                </a:solidFill>
              </a:rPr>
              <a:t>TROPOMI,</a:t>
            </a:r>
            <a:r>
              <a:rPr lang="en-US" sz="2800" b="1" dirty="0" smtClean="0"/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Japan’s </a:t>
            </a:r>
            <a:r>
              <a:rPr lang="en-US" sz="2000" dirty="0">
                <a:solidFill>
                  <a:srgbClr val="0070C0"/>
                </a:solidFill>
              </a:rPr>
              <a:t>GOSAT-2 TANSO-FTS-2 and NASA’s ISS OCO-3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/>
              <a:t>Others are under </a:t>
            </a:r>
            <a:r>
              <a:rPr lang="en-US" sz="2800" b="1" dirty="0" smtClean="0"/>
              <a:t>development</a:t>
            </a:r>
            <a:endParaRPr lang="en-US" sz="2800" b="1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70C0"/>
                </a:solidFill>
              </a:rPr>
              <a:t>CNES </a:t>
            </a:r>
            <a:r>
              <a:rPr lang="en-US" sz="2000" dirty="0" err="1">
                <a:solidFill>
                  <a:srgbClr val="0070C0"/>
                </a:solidFill>
              </a:rPr>
              <a:t>MicroCarb</a:t>
            </a:r>
            <a:r>
              <a:rPr lang="en-US" sz="2000" dirty="0">
                <a:solidFill>
                  <a:srgbClr val="0070C0"/>
                </a:solidFill>
              </a:rPr>
              <a:t>, CNES/DLR MERLIN, NASA’s </a:t>
            </a:r>
            <a:r>
              <a:rPr lang="en-US" sz="2000" dirty="0" err="1" smtClean="0">
                <a:solidFill>
                  <a:srgbClr val="0070C0"/>
                </a:solidFill>
              </a:rPr>
              <a:t>GeoCarb</a:t>
            </a:r>
            <a:endParaRPr lang="en-US" sz="2000" dirty="0" smtClean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/>
              <a:t>Others are in the Planning </a:t>
            </a:r>
            <a:r>
              <a:rPr lang="en-US" sz="2800" b="1" dirty="0" smtClean="0"/>
              <a:t>stages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70C0"/>
                </a:solidFill>
              </a:rPr>
              <a:t>Japan’s GOSAT Follow-on, Copernicus </a:t>
            </a:r>
            <a:r>
              <a:rPr lang="en-US" sz="2000" dirty="0" smtClean="0">
                <a:solidFill>
                  <a:srgbClr val="0070C0"/>
                </a:solidFill>
              </a:rPr>
              <a:t>CO2M</a:t>
            </a:r>
            <a:endParaRPr lang="en-US" sz="20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5" name="Picture 18" descr="C:\dcrisp\OCO\Internaltional_Affairs\GOSAT\GOSAT_Information\GOSAT_AR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9815" y="2125804"/>
            <a:ext cx="1597425" cy="92456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9815" y="1276008"/>
            <a:ext cx="1497264" cy="75247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" name="Picture 17" descr="C:\dcrisp\OCO\Images\Observatory_Illustrations\oco_hires_3.jpg"/>
          <p:cNvPicPr>
            <a:picLocks noChangeAspect="1" noChangeArrowheads="1"/>
          </p:cNvPicPr>
          <p:nvPr/>
        </p:nvPicPr>
        <p:blipFill>
          <a:blip r:embed="rId4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6888" y="3243928"/>
            <a:ext cx="1589089" cy="838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6888" y="4179449"/>
            <a:ext cx="1611291" cy="1143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4629" y="5457947"/>
            <a:ext cx="1411348" cy="1174221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0" name="Picture 2" descr="C:\Users\nsiegler\AppData\Local\Temp\msohtmlclip1\01\clip_image00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4483" y="2285302"/>
            <a:ext cx="1462486" cy="9552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0756" y="1259343"/>
            <a:ext cx="1492406" cy="999263"/>
          </a:xfrm>
          <a:prstGeom prst="rect">
            <a:avLst/>
          </a:prstGeom>
          <a:ln w="12700">
            <a:solidFill>
              <a:srgbClr val="FFFF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9885" y="4332764"/>
            <a:ext cx="1367084" cy="1046370"/>
          </a:xfrm>
          <a:prstGeom prst="rect">
            <a:avLst/>
          </a:prstGeom>
          <a:ln w="12700">
            <a:solidFill>
              <a:srgbClr val="92D05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59557" y="3296392"/>
            <a:ext cx="1327966" cy="99981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1956" y="5429612"/>
            <a:ext cx="1375013" cy="1145999"/>
          </a:xfrm>
          <a:prstGeom prst="rect">
            <a:avLst/>
          </a:prstGeom>
          <a:ln w="127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3050620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CEOS Architecture </a:t>
            </a:r>
            <a:r>
              <a:rPr lang="en-US" dirty="0"/>
              <a:t>for </a:t>
            </a:r>
            <a:r>
              <a:rPr lang="en-US" dirty="0" smtClean="0"/>
              <a:t>Monitoring Atmospheric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and CH</a:t>
            </a:r>
            <a:r>
              <a:rPr lang="en-US" baseline="-25000" dirty="0"/>
              <a:t>4</a:t>
            </a:r>
            <a:r>
              <a:rPr lang="en-US" dirty="0"/>
              <a:t> </a:t>
            </a:r>
            <a:r>
              <a:rPr lang="en-US" dirty="0" smtClean="0"/>
              <a:t>Concentrations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61365" y="1412998"/>
            <a:ext cx="8505980" cy="4822330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</a:pPr>
            <a:r>
              <a:rPr lang="en-US" b="1" dirty="0"/>
              <a:t>The </a:t>
            </a:r>
            <a:r>
              <a:rPr lang="en-US" b="1" dirty="0" smtClean="0"/>
              <a:t>CEOS Atmospheric </a:t>
            </a:r>
            <a:r>
              <a:rPr lang="en-US" b="1" dirty="0"/>
              <a:t>Composition Virtual Constellation (AC-VC) </a:t>
            </a:r>
            <a:r>
              <a:rPr lang="en-US" b="1" dirty="0" smtClean="0"/>
              <a:t>white </a:t>
            </a:r>
            <a:r>
              <a:rPr lang="en-US" b="1" dirty="0"/>
              <a:t>paper </a:t>
            </a:r>
            <a:r>
              <a:rPr lang="en-US" b="1" dirty="0" smtClean="0"/>
              <a:t>defines </a:t>
            </a:r>
            <a:r>
              <a:rPr lang="en-US" b="1" dirty="0"/>
              <a:t>a global architecture for monitoring atmospheric CO</a:t>
            </a:r>
            <a:r>
              <a:rPr lang="en-US" b="1" baseline="-25000" dirty="0"/>
              <a:t>2</a:t>
            </a:r>
            <a:r>
              <a:rPr lang="en-US" b="1" dirty="0"/>
              <a:t> and CH</a:t>
            </a:r>
            <a:r>
              <a:rPr lang="en-US" b="1" baseline="-25000" dirty="0"/>
              <a:t>4</a:t>
            </a:r>
            <a:r>
              <a:rPr lang="en-US" b="1" dirty="0"/>
              <a:t> concentrations from instruments on space-based platforms</a:t>
            </a:r>
          </a:p>
          <a:p>
            <a:pPr>
              <a:spcAft>
                <a:spcPts val="300"/>
              </a:spcAft>
            </a:pPr>
            <a:r>
              <a:rPr lang="en-US" dirty="0">
                <a:solidFill>
                  <a:srgbClr val="0070C0"/>
                </a:solidFill>
              </a:rPr>
              <a:t>166-page document, 88 authors </a:t>
            </a:r>
            <a:r>
              <a:rPr lang="en-US" dirty="0" smtClean="0">
                <a:solidFill>
                  <a:srgbClr val="0070C0"/>
                </a:solidFill>
              </a:rPr>
              <a:t>from </a:t>
            </a:r>
            <a:r>
              <a:rPr lang="en-US" dirty="0">
                <a:solidFill>
                  <a:srgbClr val="0070C0"/>
                </a:solidFill>
              </a:rPr>
              <a:t>47 organizations</a:t>
            </a:r>
          </a:p>
          <a:p>
            <a:pPr>
              <a:spcAft>
                <a:spcPts val="300"/>
              </a:spcAft>
            </a:pPr>
            <a:r>
              <a:rPr lang="en-US" dirty="0">
                <a:solidFill>
                  <a:srgbClr val="0070C0"/>
                </a:solidFill>
              </a:rPr>
              <a:t>Executive Summary (2 pages) 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70C0"/>
                </a:solidFill>
              </a:rPr>
              <a:t>Body </a:t>
            </a:r>
            <a:r>
              <a:rPr lang="en-US" dirty="0">
                <a:solidFill>
                  <a:srgbClr val="0070C0"/>
                </a:solidFill>
              </a:rPr>
              <a:t>of report (75 pages)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olidFill>
                  <a:srgbClr val="0070C0"/>
                </a:solidFill>
              </a:rPr>
              <a:t>Technical </a:t>
            </a:r>
            <a:r>
              <a:rPr lang="en-US" dirty="0">
                <a:solidFill>
                  <a:srgbClr val="0070C0"/>
                </a:solidFill>
              </a:rPr>
              <a:t>Appendices (42 pages)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652000" y="6546850"/>
            <a:ext cx="2540000" cy="369888"/>
          </a:xfrm>
        </p:spPr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2</a:t>
            </a:fld>
            <a:endParaRPr lang="en-US" kern="0">
              <a:solidFill>
                <a:srgbClr val="00256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2921" y="1412999"/>
            <a:ext cx="3209141" cy="41746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1036" y="5715855"/>
            <a:ext cx="11013141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2400" dirty="0">
                <a:solidFill>
                  <a:srgbClr val="FFFF00"/>
                </a:solidFill>
                <a:hlinkClick r:id="rId3"/>
              </a:rPr>
              <a:t>http://ceos.org/document_management/Virtual_Constellations/ACC/Documents/CEOS_AC-VC_GHG_White_Paper_Publication_Draft2_20181111.pdf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641036" y="5204279"/>
            <a:ext cx="2993704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457200" latinLnBrk="1" hangingPunct="0"/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DOI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: </a:t>
            </a:r>
            <a:r>
              <a:rPr lang="en-US" dirty="0" smtClean="0"/>
              <a:t>10.2760/468219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57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20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Candidate Operational CO</a:t>
            </a:r>
            <a:r>
              <a:rPr lang="en-US" baseline="-25000" dirty="0"/>
              <a:t>2</a:t>
            </a:r>
            <a:r>
              <a:rPr lang="en-US" dirty="0"/>
              <a:t>/CH</a:t>
            </a:r>
            <a:r>
              <a:rPr lang="en-US" baseline="-25000" dirty="0"/>
              <a:t>4</a:t>
            </a:r>
            <a:r>
              <a:rPr lang="en-US" dirty="0"/>
              <a:t> Constellation Architecture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209686" y="1205191"/>
            <a:ext cx="9060772" cy="57960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en-US" sz="2000" b="1" kern="0" dirty="0" smtClean="0">
                <a:latin typeface="+mj-lt"/>
              </a:rPr>
              <a:t>The coverage, resolution, and repeat frequency requirements could be achieved with a constellation that incorporates:</a:t>
            </a:r>
          </a:p>
          <a:p>
            <a:pPr>
              <a:spcAft>
                <a:spcPts val="300"/>
              </a:spcAft>
            </a:pPr>
            <a:r>
              <a:rPr lang="en-US" sz="2000" kern="0" dirty="0">
                <a:latin typeface="+mj-lt"/>
              </a:rPr>
              <a:t>A constellation of 3 (or more) satellites in LEO with </a:t>
            </a:r>
          </a:p>
          <a:p>
            <a:pPr lvl="1">
              <a:spcAft>
                <a:spcPts val="300"/>
              </a:spcAft>
            </a:pPr>
            <a:r>
              <a:rPr lang="en-US" sz="1800" kern="0" dirty="0">
                <a:solidFill>
                  <a:srgbClr val="0070C0"/>
                </a:solidFill>
                <a:latin typeface="+mj-lt"/>
              </a:rPr>
              <a:t>B</a:t>
            </a:r>
            <a:r>
              <a:rPr lang="en-US" sz="1800" kern="0" dirty="0" smtClean="0">
                <a:solidFill>
                  <a:srgbClr val="0070C0"/>
                </a:solidFill>
                <a:latin typeface="+mj-lt"/>
              </a:rPr>
              <a:t>road (&gt; 250 km) swaths with a footprint size &lt; 4 km</a:t>
            </a:r>
            <a:r>
              <a:rPr lang="en-US" sz="1800" kern="0" baseline="30000" dirty="0" smtClean="0">
                <a:solidFill>
                  <a:srgbClr val="0070C0"/>
                </a:solidFill>
                <a:latin typeface="+mj-lt"/>
              </a:rPr>
              <a:t>2</a:t>
            </a:r>
          </a:p>
          <a:p>
            <a:pPr lvl="1">
              <a:spcAft>
                <a:spcPts val="300"/>
              </a:spcAft>
            </a:pPr>
            <a:r>
              <a:rPr lang="en-US" sz="1800" kern="0" dirty="0">
                <a:solidFill>
                  <a:srgbClr val="0070C0"/>
                </a:solidFill>
                <a:latin typeface="+mj-lt"/>
              </a:rPr>
              <a:t>S</a:t>
            </a:r>
            <a:r>
              <a:rPr lang="en-US" sz="1800" kern="0" dirty="0" smtClean="0">
                <a:solidFill>
                  <a:srgbClr val="0070C0"/>
                </a:solidFill>
                <a:latin typeface="+mj-lt"/>
              </a:rPr>
              <a:t>ingle sounding random error &lt; 0.5 ppm</a:t>
            </a:r>
          </a:p>
          <a:p>
            <a:pPr lvl="1">
              <a:spcAft>
                <a:spcPts val="300"/>
              </a:spcAft>
            </a:pPr>
            <a:r>
              <a:rPr lang="en-US" sz="1800" kern="0" dirty="0">
                <a:solidFill>
                  <a:srgbClr val="0070C0"/>
                </a:solidFill>
                <a:latin typeface="+mj-lt"/>
              </a:rPr>
              <a:t>V</a:t>
            </a:r>
            <a:r>
              <a:rPr lang="en-US" sz="1800" kern="0" dirty="0" smtClean="0">
                <a:solidFill>
                  <a:srgbClr val="0070C0"/>
                </a:solidFill>
                <a:latin typeface="+mj-lt"/>
              </a:rPr>
              <a:t>anishing small regional scale bias (&lt; 0.1 ppm) </a:t>
            </a:r>
          </a:p>
          <a:p>
            <a:pPr lvl="1">
              <a:spcAft>
                <a:spcPts val="300"/>
              </a:spcAft>
            </a:pPr>
            <a:r>
              <a:rPr lang="en-US" sz="1800" kern="0" dirty="0" smtClean="0">
                <a:solidFill>
                  <a:srgbClr val="0070C0"/>
                </a:solidFill>
                <a:latin typeface="+mj-lt"/>
              </a:rPr>
              <a:t>Ancillary sensors to identify plumes (CO, satellites NO</a:t>
            </a:r>
            <a:r>
              <a:rPr lang="en-US" sz="1800" kern="0" baseline="-25000" dirty="0" smtClean="0">
                <a:solidFill>
                  <a:srgbClr val="0070C0"/>
                </a:solidFill>
                <a:latin typeface="+mj-lt"/>
              </a:rPr>
              <a:t>2</a:t>
            </a:r>
            <a:r>
              <a:rPr lang="en-US" sz="1800" kern="0" dirty="0" smtClean="0">
                <a:solidFill>
                  <a:srgbClr val="0070C0"/>
                </a:solidFill>
                <a:latin typeface="+mj-lt"/>
              </a:rPr>
              <a:t>) </a:t>
            </a:r>
          </a:p>
          <a:p>
            <a:pPr>
              <a:spcAft>
                <a:spcPts val="300"/>
              </a:spcAft>
            </a:pPr>
            <a:r>
              <a:rPr lang="en-US" sz="2000" kern="0" dirty="0" smtClean="0">
                <a:latin typeface="+mj-lt"/>
              </a:rPr>
              <a:t>A constellation with 3 (or more) GEO satellites</a:t>
            </a:r>
            <a:endParaRPr lang="en-US" kern="0" dirty="0" smtClean="0">
              <a:latin typeface="+mj-lt"/>
            </a:endParaRPr>
          </a:p>
          <a:p>
            <a:pPr lvl="1">
              <a:spcAft>
                <a:spcPts val="300"/>
              </a:spcAft>
            </a:pPr>
            <a:r>
              <a:rPr lang="en-US" sz="1800" kern="0" dirty="0" smtClean="0">
                <a:solidFill>
                  <a:srgbClr val="0070C0"/>
                </a:solidFill>
                <a:latin typeface="+mj-lt"/>
              </a:rPr>
              <a:t>Stationed over Europe/Africa, Americas, and East Asia</a:t>
            </a:r>
          </a:p>
          <a:p>
            <a:pPr lvl="1">
              <a:spcAft>
                <a:spcPts val="300"/>
              </a:spcAft>
            </a:pPr>
            <a:r>
              <a:rPr lang="en-US" sz="1800" kern="0" dirty="0">
                <a:solidFill>
                  <a:srgbClr val="0070C0"/>
                </a:solidFill>
                <a:latin typeface="+mj-lt"/>
              </a:rPr>
              <a:t>D</a:t>
            </a:r>
            <a:r>
              <a:rPr lang="en-US" sz="1800" kern="0" dirty="0" smtClean="0">
                <a:solidFill>
                  <a:srgbClr val="0070C0"/>
                </a:solidFill>
                <a:latin typeface="+mj-lt"/>
              </a:rPr>
              <a:t>iurnally varying processes (e.g. rush hours, photosynthetic uptake)</a:t>
            </a:r>
          </a:p>
          <a:p>
            <a:pPr>
              <a:spcAft>
                <a:spcPts val="300"/>
              </a:spcAft>
            </a:pPr>
            <a:r>
              <a:rPr lang="en-US" sz="2000" kern="0" dirty="0">
                <a:latin typeface="+mj-lt"/>
              </a:rPr>
              <a:t>Possible augmentations </a:t>
            </a:r>
            <a:r>
              <a:rPr lang="en-US" sz="2000" kern="0" dirty="0" smtClean="0">
                <a:latin typeface="+mj-lt"/>
              </a:rPr>
              <a:t>include: </a:t>
            </a:r>
            <a:endParaRPr lang="en-US" sz="2000" kern="0" dirty="0">
              <a:latin typeface="+mj-lt"/>
            </a:endParaRPr>
          </a:p>
          <a:p>
            <a:pPr lvl="1">
              <a:spcAft>
                <a:spcPts val="300"/>
              </a:spcAft>
            </a:pPr>
            <a:r>
              <a:rPr lang="en-US" sz="1800" kern="0" dirty="0">
                <a:solidFill>
                  <a:srgbClr val="0070C0"/>
                </a:solidFill>
                <a:latin typeface="+mj-lt"/>
              </a:rPr>
              <a:t>Active  (</a:t>
            </a:r>
            <a:r>
              <a:rPr lang="en-US" sz="1800" kern="0" dirty="0" err="1">
                <a:solidFill>
                  <a:srgbClr val="0070C0"/>
                </a:solidFill>
                <a:latin typeface="+mj-lt"/>
              </a:rPr>
              <a:t>lidar</a:t>
            </a:r>
            <a:r>
              <a:rPr lang="en-US" sz="1800" kern="0" dirty="0">
                <a:solidFill>
                  <a:srgbClr val="0070C0"/>
                </a:solidFill>
                <a:latin typeface="+mj-lt"/>
              </a:rPr>
              <a:t>) satellites in </a:t>
            </a:r>
            <a:r>
              <a:rPr lang="en-US" sz="1800" kern="0" dirty="0" smtClean="0">
                <a:solidFill>
                  <a:srgbClr val="0070C0"/>
                </a:solidFill>
                <a:latin typeface="+mj-lt"/>
              </a:rPr>
              <a:t>LEO for night-time/polar night coverage</a:t>
            </a:r>
            <a:endParaRPr lang="en-US" sz="1800" kern="0" dirty="0">
              <a:solidFill>
                <a:srgbClr val="0070C0"/>
              </a:solidFill>
              <a:latin typeface="+mj-lt"/>
            </a:endParaRPr>
          </a:p>
          <a:p>
            <a:pPr lvl="1">
              <a:spcAft>
                <a:spcPts val="300"/>
              </a:spcAft>
            </a:pPr>
            <a:r>
              <a:rPr lang="en-US" sz="1800" kern="0" dirty="0">
                <a:solidFill>
                  <a:srgbClr val="0070C0"/>
                </a:solidFill>
                <a:latin typeface="+mj-lt"/>
              </a:rPr>
              <a:t>Satellites in </a:t>
            </a:r>
            <a:r>
              <a:rPr lang="en-US" sz="1800" kern="0" dirty="0" smtClean="0">
                <a:solidFill>
                  <a:srgbClr val="0070C0"/>
                </a:solidFill>
                <a:latin typeface="+mj-lt"/>
              </a:rPr>
              <a:t>HEO </a:t>
            </a:r>
            <a:r>
              <a:rPr lang="en-US" sz="1800" kern="0" dirty="0">
                <a:solidFill>
                  <a:srgbClr val="0070C0"/>
                </a:solidFill>
                <a:latin typeface="+mj-lt"/>
              </a:rPr>
              <a:t>for </a:t>
            </a:r>
            <a:r>
              <a:rPr lang="en-US" sz="1800" kern="0" dirty="0" smtClean="0">
                <a:solidFill>
                  <a:srgbClr val="0070C0"/>
                </a:solidFill>
                <a:latin typeface="+mj-lt"/>
              </a:rPr>
              <a:t>improved high latitude coverage and repeat frequency</a:t>
            </a:r>
            <a:endParaRPr lang="en-US" sz="1800" kern="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6910" y="1205191"/>
            <a:ext cx="2809524" cy="2638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60"/>
          <a:stretch/>
        </p:blipFill>
        <p:spPr>
          <a:xfrm>
            <a:off x="9246910" y="3869871"/>
            <a:ext cx="2814141" cy="277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78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System Approach is Adopted to Deliver Atmospheric CO</a:t>
            </a:r>
            <a:r>
              <a:rPr lang="en-US" baseline="-25000" dirty="0" smtClean="0"/>
              <a:t>2</a:t>
            </a:r>
            <a:r>
              <a:rPr lang="en-US" dirty="0" smtClean="0"/>
              <a:t> and CH</a:t>
            </a:r>
            <a:r>
              <a:rPr lang="en-US" baseline="-25000" dirty="0" smtClean="0"/>
              <a:t>4</a:t>
            </a:r>
            <a:r>
              <a:rPr lang="en-US" dirty="0" smtClean="0"/>
              <a:t> Inventories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522075" y="6486525"/>
            <a:ext cx="669925" cy="369888"/>
          </a:xfrm>
        </p:spPr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3</a:t>
            </a:fld>
            <a:endParaRPr lang="en-GB" dirty="0">
              <a:solidFill>
                <a:srgbClr val="1F497D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2329" y="3481379"/>
            <a:ext cx="1868462" cy="227574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9385002" y="3877989"/>
            <a:ext cx="474116" cy="515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7505" y="1611329"/>
            <a:ext cx="1916113" cy="1717029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9385002" y="2255108"/>
            <a:ext cx="474116" cy="515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352924" y="2111361"/>
            <a:ext cx="474117" cy="515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352924" y="3105307"/>
            <a:ext cx="474117" cy="515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352924" y="4058347"/>
            <a:ext cx="474117" cy="515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2352924" y="5047759"/>
            <a:ext cx="474117" cy="515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04" y="1898878"/>
            <a:ext cx="1743607" cy="40176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3839" y="1692383"/>
            <a:ext cx="6565961" cy="43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668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4" grpId="0" animBg="1"/>
      <p:bldP spid="15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Atmospheric GHG Inventories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The CEOS AC-VC GHG White Paper recommends the following approach: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Refine </a:t>
            </a:r>
            <a:r>
              <a:rPr lang="en-US" b="1" dirty="0">
                <a:solidFill>
                  <a:srgbClr val="00B050"/>
                </a:solidFill>
              </a:rPr>
              <a:t>requirements </a:t>
            </a:r>
            <a:r>
              <a:rPr lang="en-US" b="1" dirty="0" smtClean="0">
                <a:solidFill>
                  <a:srgbClr val="00B050"/>
                </a:solidFill>
              </a:rPr>
              <a:t>for atmospheric </a:t>
            </a:r>
            <a:r>
              <a:rPr lang="en-US" b="1" dirty="0">
                <a:solidFill>
                  <a:srgbClr val="00B050"/>
                </a:solidFill>
              </a:rPr>
              <a:t>flux </a:t>
            </a:r>
            <a:r>
              <a:rPr lang="en-US" b="1" dirty="0" smtClean="0">
                <a:solidFill>
                  <a:srgbClr val="00B050"/>
                </a:solidFill>
              </a:rPr>
              <a:t>inventories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Foster </a:t>
            </a:r>
            <a:r>
              <a:rPr lang="en-US" sz="2000" dirty="0"/>
              <a:t>collaboration between the space-based and ground-based GHG measurement and modeling communities and the bottom-up inventory and policy </a:t>
            </a:r>
            <a:r>
              <a:rPr lang="en-US" sz="2000" dirty="0" smtClean="0"/>
              <a:t>communities</a:t>
            </a:r>
            <a:endParaRPr lang="en-US" sz="20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Produce </a:t>
            </a:r>
            <a:r>
              <a:rPr lang="en-US" b="1" dirty="0">
                <a:solidFill>
                  <a:srgbClr val="00B050"/>
                </a:solidFill>
              </a:rPr>
              <a:t>a prototype atmospheric CO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r>
              <a:rPr lang="en-US" b="1" dirty="0">
                <a:solidFill>
                  <a:srgbClr val="00B050"/>
                </a:solidFill>
              </a:rPr>
              <a:t> and CH</a:t>
            </a:r>
            <a:r>
              <a:rPr lang="en-US" b="1" baseline="-25000" dirty="0">
                <a:solidFill>
                  <a:srgbClr val="00B050"/>
                </a:solidFill>
              </a:rPr>
              <a:t>4</a:t>
            </a:r>
            <a:r>
              <a:rPr lang="en-US" b="1" dirty="0">
                <a:solidFill>
                  <a:srgbClr val="00B050"/>
                </a:solidFill>
              </a:rPr>
              <a:t> flux </a:t>
            </a:r>
            <a:r>
              <a:rPr lang="en-US" b="1" dirty="0" smtClean="0">
                <a:solidFill>
                  <a:srgbClr val="00B050"/>
                </a:solidFill>
              </a:rPr>
              <a:t>inventory that </a:t>
            </a:r>
            <a:r>
              <a:rPr lang="en-US" b="1" dirty="0">
                <a:solidFill>
                  <a:srgbClr val="00B050"/>
                </a:solidFill>
              </a:rPr>
              <a:t>is available in time to inform the bottom-up inventories for the 2023 global S</a:t>
            </a:r>
            <a:r>
              <a:rPr lang="en-US" b="1" dirty="0" smtClean="0">
                <a:solidFill>
                  <a:srgbClr val="00B050"/>
                </a:solidFill>
              </a:rPr>
              <a:t>tocktake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Coordinate ongoing missions and atmospheric inversion efforts to produce a best-effort inventory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Use </a:t>
            </a:r>
            <a:r>
              <a:rPr lang="en-US" b="1" dirty="0">
                <a:solidFill>
                  <a:srgbClr val="00B050"/>
                </a:solidFill>
              </a:rPr>
              <a:t>lessons learned from </a:t>
            </a:r>
            <a:r>
              <a:rPr lang="en-US" b="1" dirty="0" smtClean="0">
                <a:solidFill>
                  <a:srgbClr val="00B050"/>
                </a:solidFill>
              </a:rPr>
              <a:t>the </a:t>
            </a:r>
            <a:r>
              <a:rPr lang="en-US" b="1" dirty="0">
                <a:solidFill>
                  <a:srgbClr val="00B050"/>
                </a:solidFill>
              </a:rPr>
              <a:t>prototype flux </a:t>
            </a:r>
            <a:r>
              <a:rPr lang="en-US" b="1" dirty="0" smtClean="0">
                <a:solidFill>
                  <a:srgbClr val="00B050"/>
                </a:solidFill>
              </a:rPr>
              <a:t>inventory </a:t>
            </a:r>
            <a:r>
              <a:rPr lang="en-US" b="1" dirty="0">
                <a:solidFill>
                  <a:srgbClr val="00B050"/>
                </a:solidFill>
              </a:rPr>
              <a:t>to refine </a:t>
            </a:r>
            <a:r>
              <a:rPr lang="en-US" b="1" dirty="0" smtClean="0">
                <a:solidFill>
                  <a:srgbClr val="00B050"/>
                </a:solidFill>
              </a:rPr>
              <a:t>requirements 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A future</a:t>
            </a:r>
            <a:r>
              <a:rPr lang="en-US" sz="2000" dirty="0">
                <a:solidFill>
                  <a:srgbClr val="002060"/>
                </a:solidFill>
              </a:rPr>
              <a:t>, purpose-built, operational, atmospheric inventory system 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1" indent="-342900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Improved atmospheric GHG inventories to support </a:t>
            </a:r>
            <a:r>
              <a:rPr lang="en-US" sz="2000" dirty="0">
                <a:solidFill>
                  <a:srgbClr val="002060"/>
                </a:solidFill>
              </a:rPr>
              <a:t>the 2028 global </a:t>
            </a:r>
            <a:r>
              <a:rPr lang="en-US" sz="2000" dirty="0" smtClean="0">
                <a:solidFill>
                  <a:srgbClr val="002060"/>
                </a:solidFill>
              </a:rPr>
              <a:t>Stocktake and beyond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652000" y="6546850"/>
            <a:ext cx="2540000" cy="369888"/>
          </a:xfrm>
        </p:spPr>
        <p:txBody>
          <a:bodyPr/>
          <a:lstStyle/>
          <a:p>
            <a:pPr defTabSz="457200"/>
            <a:fld id="{86CB4B4D-7CA3-9044-876B-883B54F8677D}" type="slidenum">
              <a:rPr lang="en-US" kern="0" smtClean="0">
                <a:solidFill>
                  <a:srgbClr val="002569"/>
                </a:solidFill>
              </a:rPr>
              <a:pPr defTabSz="457200"/>
              <a:t>4</a:t>
            </a:fld>
            <a:endParaRPr lang="en-US" kern="0" dirty="0">
              <a:solidFill>
                <a:srgbClr val="002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83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the GHG Architecture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5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74811" y="1477435"/>
            <a:ext cx="11868617" cy="5070321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+mj-lt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+mj-lt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+mj-lt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+mj-lt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+mj-lt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r>
              <a:rPr lang="en-US" b="1" dirty="0"/>
              <a:t>Exploit combined efforts within CEOS and CGMS to meet goals of GHG </a:t>
            </a:r>
            <a:r>
              <a:rPr lang="en-US" b="1" dirty="0" smtClean="0"/>
              <a:t>Whitepaper</a:t>
            </a:r>
          </a:p>
          <a:p>
            <a:pPr lvl="1"/>
            <a:r>
              <a:rPr lang="en-US" sz="2200" b="1" dirty="0"/>
              <a:t>WGClimate</a:t>
            </a:r>
            <a:r>
              <a:rPr lang="en-US" sz="2200" dirty="0"/>
              <a:t> formed a dedicated task team on GHG monitoring, with resources and activities designed to address the recommendations identified in the White </a:t>
            </a:r>
            <a:r>
              <a:rPr lang="en-US" sz="2200" dirty="0" smtClean="0"/>
              <a:t>Paper </a:t>
            </a:r>
            <a:endParaRPr lang="en-US" sz="2200" dirty="0"/>
          </a:p>
          <a:p>
            <a:pPr lvl="1"/>
            <a:r>
              <a:rPr lang="en-US" sz="2200" b="1" dirty="0"/>
              <a:t>AC-VC</a:t>
            </a:r>
            <a:r>
              <a:rPr lang="en-US" sz="2200" dirty="0"/>
              <a:t> enlisted support GHG constellation development and synergistic GHG and atmospheric composition observations and modelling </a:t>
            </a:r>
            <a:r>
              <a:rPr lang="en-US" sz="2200" dirty="0" smtClean="0"/>
              <a:t>efforts</a:t>
            </a:r>
            <a:endParaRPr lang="en-US" sz="2200" dirty="0"/>
          </a:p>
          <a:p>
            <a:pPr lvl="1"/>
            <a:r>
              <a:rPr lang="en-US" sz="2200" b="1" dirty="0"/>
              <a:t>WGCV</a:t>
            </a:r>
            <a:r>
              <a:rPr lang="en-US" sz="2200" dirty="0"/>
              <a:t> enlisted to support the definition of the calibration and validation </a:t>
            </a:r>
            <a:r>
              <a:rPr lang="en-US" sz="2200" dirty="0" smtClean="0"/>
              <a:t>needs</a:t>
            </a:r>
            <a:endParaRPr lang="en-US" sz="2200" b="1" dirty="0"/>
          </a:p>
          <a:p>
            <a:pPr lvl="1"/>
            <a:r>
              <a:rPr lang="en-US" sz="2200" b="1" dirty="0"/>
              <a:t>GSICS </a:t>
            </a:r>
            <a:r>
              <a:rPr lang="en-US" sz="2200" dirty="0"/>
              <a:t>enlisted to support operational in flight calibration, instrument monitoring, cross calibration, and </a:t>
            </a:r>
            <a:r>
              <a:rPr lang="en-US" sz="2200" dirty="0" smtClean="0"/>
              <a:t>re-calibration</a:t>
            </a:r>
            <a:endParaRPr lang="en-US" sz="2200" dirty="0"/>
          </a:p>
          <a:p>
            <a:r>
              <a:rPr lang="en-US" b="1" dirty="0"/>
              <a:t>The first step was to develop a Roadmap for the implementation of recommendations including a justification for the resource </a:t>
            </a:r>
            <a:r>
              <a:rPr lang="en-US" b="1" dirty="0" smtClean="0"/>
              <a:t>request</a:t>
            </a:r>
            <a:endParaRPr lang="en-US" dirty="0" smtClean="0"/>
          </a:p>
          <a:p>
            <a:r>
              <a:rPr lang="en-US" b="1" dirty="0"/>
              <a:t>Roadmap will evolve over time </a:t>
            </a:r>
            <a:r>
              <a:rPr lang="en-GB" b="1" dirty="0"/>
              <a:t>as the more detailed project plan is developed, within the constraints of the available </a:t>
            </a:r>
            <a:r>
              <a:rPr lang="en-GB" b="1" dirty="0" smtClean="0"/>
              <a:t>resources</a:t>
            </a:r>
            <a:endParaRPr lang="en-US" dirty="0" smtClean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8110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566" y="0"/>
            <a:ext cx="7963444" cy="990600"/>
          </a:xfrm>
        </p:spPr>
        <p:txBody>
          <a:bodyPr/>
          <a:lstStyle/>
          <a:p>
            <a:r>
              <a:rPr lang="en-US" dirty="0"/>
              <a:t>CEOS/CGMS GHG </a:t>
            </a:r>
            <a:r>
              <a:rPr lang="en-US" dirty="0" smtClean="0"/>
              <a:t>Roadmap Table of Contents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6</a:t>
            </a:fld>
            <a:endParaRPr lang="en-GB" dirty="0">
              <a:solidFill>
                <a:srgbClr val="1F497D"/>
              </a:solidFill>
            </a:endParaRPr>
          </a:p>
        </p:txBody>
      </p:sp>
      <p:pic>
        <p:nvPicPr>
          <p:cNvPr id="8" name="Grafik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07"/>
          <a:stretch/>
        </p:blipFill>
        <p:spPr bwMode="auto">
          <a:xfrm>
            <a:off x="7618718" y="3376243"/>
            <a:ext cx="4424711" cy="2875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sz="quarter" idx="1"/>
          </p:nvPr>
        </p:nvSpPr>
        <p:spPr bwMode="auto">
          <a:xfrm>
            <a:off x="327225" y="1236821"/>
            <a:ext cx="9168536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7213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7213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7213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7213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7213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7213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7213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7213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  <a:tab pos="57213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l" rtl="0">
              <a:buSzTx/>
              <a:buNone/>
            </a:pPr>
            <a:r>
              <a:rPr lang="en-US" altLang="en-US" sz="1800" dirty="0">
                <a:solidFill>
                  <a:srgbClr val="002569"/>
                </a:solidFill>
                <a:latin typeface="+mj-lt"/>
              </a:rPr>
              <a:t>1	Scope and Objectives</a:t>
            </a:r>
          </a:p>
          <a:p>
            <a:pPr marL="0" lvl="0" indent="0" algn="l" rtl="0">
              <a:buSzTx/>
              <a:buNone/>
            </a:pPr>
            <a:r>
              <a:rPr lang="en-US" altLang="en-US" sz="1800" dirty="0">
                <a:solidFill>
                  <a:srgbClr val="002569"/>
                </a:solidFill>
                <a:latin typeface="+mj-lt"/>
              </a:rPr>
              <a:t>2	Context</a:t>
            </a:r>
          </a:p>
          <a:p>
            <a:pPr marL="0" lvl="0" indent="0" algn="l" rtl="0">
              <a:buSzTx/>
              <a:buNone/>
            </a:pPr>
            <a:r>
              <a:rPr lang="en-US" altLang="en-US" sz="1800" dirty="0">
                <a:solidFill>
                  <a:srgbClr val="002569"/>
                </a:solidFill>
                <a:latin typeface="+mj-lt"/>
              </a:rPr>
              <a:t>3	Roadmap Objectives and Approach</a:t>
            </a:r>
          </a:p>
          <a:p>
            <a:pPr marL="426027" lvl="1" indent="0" algn="l" rtl="0">
              <a:buSzTx/>
              <a:buNone/>
            </a:pPr>
            <a:r>
              <a:rPr lang="en-US" altLang="en-US" sz="1800" dirty="0">
                <a:solidFill>
                  <a:srgbClr val="002569"/>
                </a:solidFill>
                <a:latin typeface="+mj-lt"/>
              </a:rPr>
              <a:t>3.1 Refine Requirements:</a:t>
            </a:r>
          </a:p>
          <a:p>
            <a:pPr marL="426027" lvl="1" indent="0" algn="l" rtl="0">
              <a:buSzTx/>
              <a:buNone/>
            </a:pPr>
            <a:r>
              <a:rPr lang="en-US" altLang="en-US" sz="1800" dirty="0">
                <a:solidFill>
                  <a:srgbClr val="002569"/>
                </a:solidFill>
                <a:latin typeface="+mj-lt"/>
              </a:rPr>
              <a:t>3.2	 Develop a Prototype System to Support the 2023 Stocktake</a:t>
            </a:r>
          </a:p>
          <a:p>
            <a:pPr marL="426027" lvl="1" indent="0" algn="l" rtl="0">
              <a:buSzTx/>
              <a:buNone/>
            </a:pPr>
            <a:r>
              <a:rPr lang="en-US" altLang="en-US" sz="1800" dirty="0">
                <a:solidFill>
                  <a:srgbClr val="002569"/>
                </a:solidFill>
                <a:latin typeface="+mj-lt"/>
              </a:rPr>
              <a:t>3.3 	Implement an Operational CO</a:t>
            </a:r>
            <a:r>
              <a:rPr lang="en-US" altLang="en-US" sz="1800" baseline="-25000" dirty="0">
                <a:solidFill>
                  <a:srgbClr val="002569"/>
                </a:solidFill>
                <a:latin typeface="+mj-lt"/>
              </a:rPr>
              <a:t>2</a:t>
            </a:r>
            <a:r>
              <a:rPr lang="en-US" altLang="en-US" sz="1800" dirty="0">
                <a:solidFill>
                  <a:srgbClr val="002569"/>
                </a:solidFill>
                <a:latin typeface="+mj-lt"/>
              </a:rPr>
              <a:t>/CH</a:t>
            </a:r>
            <a:r>
              <a:rPr lang="en-US" altLang="en-US" sz="1800" baseline="-25000" dirty="0">
                <a:solidFill>
                  <a:srgbClr val="002569"/>
                </a:solidFill>
                <a:latin typeface="+mj-lt"/>
              </a:rPr>
              <a:t>4</a:t>
            </a:r>
            <a:r>
              <a:rPr lang="en-US" altLang="en-US" sz="1800" dirty="0">
                <a:solidFill>
                  <a:srgbClr val="002569"/>
                </a:solidFill>
                <a:latin typeface="+mj-lt"/>
              </a:rPr>
              <a:t> Constellation to Support Future Stocktakes</a:t>
            </a:r>
          </a:p>
          <a:p>
            <a:pPr marL="426027" lvl="1" indent="0" algn="l" rtl="0">
              <a:buSzTx/>
              <a:buNone/>
            </a:pPr>
            <a:r>
              <a:rPr lang="en-US" altLang="en-US" sz="1800" dirty="0">
                <a:solidFill>
                  <a:srgbClr val="002569"/>
                </a:solidFill>
                <a:latin typeface="+mj-lt"/>
              </a:rPr>
              <a:t>3.4 Implementation Approach</a:t>
            </a:r>
          </a:p>
          <a:p>
            <a:pPr marL="0" lvl="0" indent="0" algn="l" rtl="0">
              <a:buSzTx/>
              <a:buNone/>
            </a:pPr>
            <a:r>
              <a:rPr lang="en-US" altLang="en-US" sz="1800" dirty="0">
                <a:solidFill>
                  <a:srgbClr val="002569"/>
                </a:solidFill>
                <a:latin typeface="+mj-lt"/>
              </a:rPr>
              <a:t>4	CEOS and CGMS Implementation Entities and Roles</a:t>
            </a:r>
          </a:p>
          <a:p>
            <a:pPr marL="426027" lvl="1" indent="0" algn="l" rtl="0">
              <a:buSzTx/>
              <a:buNone/>
            </a:pPr>
            <a:r>
              <a:rPr lang="en-US" altLang="en-US" sz="1800" dirty="0">
                <a:solidFill>
                  <a:srgbClr val="002569"/>
                </a:solidFill>
                <a:latin typeface="+mj-lt"/>
              </a:rPr>
              <a:t>4.1 Role of WGClimate and the GHG Task Team</a:t>
            </a:r>
          </a:p>
          <a:p>
            <a:pPr marL="426027" lvl="1" indent="0" algn="l" rtl="0">
              <a:buSzTx/>
              <a:buNone/>
            </a:pPr>
            <a:r>
              <a:rPr lang="en-US" altLang="en-US" sz="1800" dirty="0">
                <a:solidFill>
                  <a:srgbClr val="002569"/>
                </a:solidFill>
                <a:latin typeface="+mj-lt"/>
              </a:rPr>
              <a:t>4.2	 Role of Atmospheric Composition – Virtual Constellation</a:t>
            </a:r>
          </a:p>
          <a:p>
            <a:pPr marL="426027" lvl="1" indent="0" algn="l" rtl="0">
              <a:buSzTx/>
              <a:buNone/>
            </a:pPr>
            <a:r>
              <a:rPr lang="en-US" altLang="en-US" sz="1800" dirty="0">
                <a:solidFill>
                  <a:srgbClr val="002569"/>
                </a:solidFill>
                <a:latin typeface="+mj-lt"/>
              </a:rPr>
              <a:t>4.3 Role of WGCV/ACSG and GSICS</a:t>
            </a:r>
          </a:p>
          <a:p>
            <a:pPr marL="426027" lvl="1" indent="0" algn="l" rtl="0">
              <a:buSzTx/>
              <a:buNone/>
            </a:pPr>
            <a:r>
              <a:rPr lang="en-US" altLang="en-US" sz="1800" dirty="0" smtClean="0">
                <a:solidFill>
                  <a:srgbClr val="002569"/>
                </a:solidFill>
                <a:latin typeface="+mj-lt"/>
              </a:rPr>
              <a:t>4.4 Role </a:t>
            </a:r>
            <a:r>
              <a:rPr lang="en-US" altLang="en-US" sz="1800" dirty="0">
                <a:solidFill>
                  <a:srgbClr val="002569"/>
                </a:solidFill>
                <a:latin typeface="+mj-lt"/>
              </a:rPr>
              <a:t>of other CEOS and CGMS Entities</a:t>
            </a:r>
          </a:p>
          <a:p>
            <a:pPr marL="0" lvl="0" indent="0" algn="l" rtl="0">
              <a:buSzTx/>
              <a:buNone/>
            </a:pPr>
            <a:r>
              <a:rPr lang="en-US" altLang="en-US" sz="1800" dirty="0">
                <a:solidFill>
                  <a:srgbClr val="002569"/>
                </a:solidFill>
                <a:latin typeface="+mj-lt"/>
              </a:rPr>
              <a:t>5	Roadmap actions to 2021 and 2025</a:t>
            </a:r>
          </a:p>
          <a:p>
            <a:pPr marL="426027" lvl="1" indent="0" algn="l" rtl="0">
              <a:buSzTx/>
              <a:buNone/>
            </a:pPr>
            <a:r>
              <a:rPr lang="en-US" altLang="en-US" sz="1800" dirty="0">
                <a:solidFill>
                  <a:srgbClr val="002569"/>
                </a:solidFill>
                <a:latin typeface="+mj-lt"/>
              </a:rPr>
              <a:t>5.1 Actions for WGClimate GHG Task Team</a:t>
            </a:r>
          </a:p>
          <a:p>
            <a:pPr marL="426027" lvl="1" indent="0" algn="l" rtl="0">
              <a:buSzTx/>
              <a:buNone/>
            </a:pPr>
            <a:r>
              <a:rPr lang="en-US" altLang="en-US" sz="1800" dirty="0">
                <a:solidFill>
                  <a:srgbClr val="002569"/>
                </a:solidFill>
                <a:latin typeface="+mj-lt"/>
              </a:rPr>
              <a:t>5.2	 Actions for Atmospheric Composition – Virtual Constellation</a:t>
            </a:r>
          </a:p>
          <a:p>
            <a:pPr marL="426027" lvl="1" indent="0" algn="l" rtl="0">
              <a:buSzTx/>
              <a:buNone/>
            </a:pPr>
            <a:r>
              <a:rPr lang="en-US" altLang="en-US" sz="1800" dirty="0">
                <a:solidFill>
                  <a:srgbClr val="002569"/>
                </a:solidFill>
                <a:latin typeface="+mj-lt"/>
              </a:rPr>
              <a:t>5.3 Actions for WGCV/ACSG and GSICS</a:t>
            </a:r>
          </a:p>
          <a:p>
            <a:pPr marL="0" lvl="0" indent="0" algn="l" rtl="0">
              <a:buSzTx/>
              <a:buNone/>
            </a:pPr>
            <a:r>
              <a:rPr lang="en-US" altLang="en-US" sz="1800" dirty="0">
                <a:solidFill>
                  <a:srgbClr val="002569"/>
                </a:solidFill>
                <a:latin typeface="+mj-lt"/>
              </a:rPr>
              <a:t>6	Expected Outcomes</a:t>
            </a:r>
          </a:p>
          <a:p>
            <a:pPr marL="0" lvl="0" indent="0" algn="l" rtl="0">
              <a:buSzTx/>
              <a:buNone/>
            </a:pPr>
            <a:r>
              <a:rPr lang="en-US" altLang="en-US" sz="1800" dirty="0">
                <a:solidFill>
                  <a:srgbClr val="002569"/>
                </a:solidFill>
                <a:latin typeface="+mj-lt"/>
              </a:rPr>
              <a:t>7	Resource Implications</a:t>
            </a:r>
          </a:p>
          <a:p>
            <a:pPr marL="0" lvl="0" indent="0" algn="l" rtl="0">
              <a:buSzTx/>
              <a:buNone/>
            </a:pPr>
            <a:r>
              <a:rPr lang="en-US" altLang="en-US" sz="1800" dirty="0">
                <a:solidFill>
                  <a:srgbClr val="002569"/>
                </a:solidFill>
                <a:latin typeface="+mj-lt"/>
              </a:rPr>
              <a:t>8	High-level Timeline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9400" algn="l"/>
                <a:tab pos="5721350" algn="r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118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Primary </a:t>
            </a:r>
            <a:r>
              <a:rPr lang="en-US" dirty="0" smtClean="0"/>
              <a:t>Roles (1)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7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74812" y="1273146"/>
            <a:ext cx="11868617" cy="5213645"/>
          </a:xfrm>
        </p:spPr>
        <p:txBody>
          <a:bodyPr/>
          <a:lstStyle/>
          <a:p>
            <a:r>
              <a:rPr lang="en-US" b="1" dirty="0" smtClean="0"/>
              <a:t>WGClimate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Establish Task Team on GHG monitoring to coordinate CEOS and CGMS </a:t>
            </a:r>
            <a:r>
              <a:rPr lang="en-US" sz="2000" dirty="0" smtClean="0"/>
              <a:t>bodies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Provide </a:t>
            </a:r>
            <a:r>
              <a:rPr lang="en-US" sz="2000" dirty="0" smtClean="0"/>
              <a:t>systematic reporting to UNFCCC/SBSTA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Provide interface to GCOS</a:t>
            </a:r>
            <a:r>
              <a:rPr lang="en-US" sz="2000" dirty="0"/>
              <a:t>, WCRP, (GEO</a:t>
            </a:r>
            <a:r>
              <a:rPr lang="en-US" sz="2000" dirty="0" smtClean="0"/>
              <a:t>)</a:t>
            </a:r>
            <a:endParaRPr lang="en-GB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Report </a:t>
            </a:r>
            <a:r>
              <a:rPr lang="en-US" sz="2000" dirty="0"/>
              <a:t>to CEOS and </a:t>
            </a:r>
            <a:r>
              <a:rPr lang="en-US" sz="2000" dirty="0" smtClean="0"/>
              <a:t>CGMS Plenaries</a:t>
            </a:r>
            <a:endParaRPr lang="en-US" sz="2000" b="1" dirty="0" smtClean="0"/>
          </a:p>
          <a:p>
            <a:r>
              <a:rPr lang="en-US" b="1" dirty="0" err="1" smtClean="0"/>
              <a:t>WGClimate</a:t>
            </a:r>
            <a:r>
              <a:rPr lang="en-US" b="1" dirty="0" smtClean="0"/>
              <a:t> </a:t>
            </a:r>
            <a:r>
              <a:rPr lang="en-US" b="1" dirty="0"/>
              <a:t>GHG Task </a:t>
            </a:r>
            <a:r>
              <a:rPr lang="en-US" b="1" dirty="0" smtClean="0"/>
              <a:t>Team</a:t>
            </a:r>
            <a:endParaRPr lang="en-US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Develop and maintain the roadmap </a:t>
            </a:r>
            <a:r>
              <a:rPr lang="en-US" sz="2000" dirty="0" smtClean="0"/>
              <a:t>defining </a:t>
            </a:r>
            <a:r>
              <a:rPr lang="en-US" sz="2000" dirty="0"/>
              <a:t>the </a:t>
            </a:r>
            <a:r>
              <a:rPr lang="en-US" sz="2000" dirty="0" smtClean="0"/>
              <a:t>project plan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Identify additional resource needs and relevant CEOS </a:t>
            </a:r>
            <a:r>
              <a:rPr lang="en-US" sz="2000" dirty="0" smtClean="0"/>
              <a:t>and CGMS Agencies </a:t>
            </a:r>
            <a:r>
              <a:rPr lang="en-US" sz="2000" dirty="0"/>
              <a:t>to dedicate appropriate </a:t>
            </a:r>
            <a:r>
              <a:rPr lang="en-US" sz="2000" dirty="0" smtClean="0"/>
              <a:t>resources</a:t>
            </a:r>
            <a:endParaRPr lang="en-GB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Coordinate and track the development and  implementation of the prototype and operational versions of the GHG Inventory System (including tracking of requirements, envisaged capabilities, design issues, end-to-end simulations, modelling approaches and the facilitation/propagation of best practices, </a:t>
            </a:r>
            <a:r>
              <a:rPr lang="en-GB" sz="2000" dirty="0"/>
              <a:t>etc.)</a:t>
            </a:r>
            <a:r>
              <a:rPr lang="en-US" sz="2000" dirty="0"/>
              <a:t>.</a:t>
            </a:r>
            <a:endParaRPr lang="en-GB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/>
              <a:t>Maintain </a:t>
            </a:r>
            <a:r>
              <a:rPr lang="en-US" sz="2000" dirty="0"/>
              <a:t>an active interface with the national carbon inventory </a:t>
            </a:r>
            <a:r>
              <a:rPr lang="en-US" sz="2000" dirty="0" smtClean="0"/>
              <a:t>community and WMO IG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IS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2845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Primary Roles </a:t>
            </a:r>
            <a:r>
              <a:rPr lang="en-US" dirty="0" smtClean="0"/>
              <a:t>(2)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8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33352" y="1441875"/>
            <a:ext cx="11910078" cy="4944412"/>
          </a:xfrm>
        </p:spPr>
        <p:txBody>
          <a:bodyPr/>
          <a:lstStyle/>
          <a:p>
            <a:r>
              <a:rPr lang="en-US" b="1" dirty="0"/>
              <a:t>AC-VC GHG </a:t>
            </a:r>
            <a:r>
              <a:rPr lang="en-US" b="1" dirty="0" smtClean="0"/>
              <a:t>Focus Area</a:t>
            </a:r>
            <a:endParaRPr lang="en-US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Coordinate ongoing agency activities to implement a prototype atmospheric GHG inventory </a:t>
            </a:r>
            <a:r>
              <a:rPr lang="en-US" sz="2000" dirty="0" smtClean="0"/>
              <a:t>product that </a:t>
            </a:r>
            <a:r>
              <a:rPr lang="en-US" sz="2000" dirty="0"/>
              <a:t>incorporates </a:t>
            </a:r>
            <a:r>
              <a:rPr lang="en-US" sz="2000" dirty="0" smtClean="0"/>
              <a:t>data from </a:t>
            </a:r>
            <a:r>
              <a:rPr lang="en-US" sz="2000" dirty="0"/>
              <a:t>a virtual constellation of sensors by </a:t>
            </a:r>
            <a:r>
              <a:rPr lang="en-US" sz="2000" dirty="0" smtClean="0"/>
              <a:t>2021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Coordinate efforts to perform OSSEs to support trade studies on constellation </a:t>
            </a:r>
            <a:r>
              <a:rPr lang="en-US" sz="2000" dirty="0" smtClean="0"/>
              <a:t>architecture</a:t>
            </a:r>
            <a:endParaRPr lang="en-US" sz="2000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Coordinate development of a more complete atmospheric GHG inventory </a:t>
            </a:r>
            <a:r>
              <a:rPr lang="en-US" sz="2000" dirty="0" smtClean="0"/>
              <a:t>product for </a:t>
            </a:r>
            <a:r>
              <a:rPr lang="en-US" sz="2000" dirty="0"/>
              <a:t>the 2028 Stocktake</a:t>
            </a:r>
          </a:p>
          <a:p>
            <a:endParaRPr lang="en-US" b="1" dirty="0" smtClean="0"/>
          </a:p>
          <a:p>
            <a:r>
              <a:rPr lang="en-US" b="1" dirty="0" smtClean="0"/>
              <a:t>WGCV </a:t>
            </a:r>
            <a:r>
              <a:rPr lang="en-US" b="1" dirty="0"/>
              <a:t>ACSG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Identify best practices for prelaunch calibration of CO</a:t>
            </a:r>
            <a:r>
              <a:rPr lang="en-US" sz="2000" baseline="-25000" dirty="0"/>
              <a:t>2</a:t>
            </a:r>
            <a:r>
              <a:rPr lang="en-US" sz="2000" dirty="0"/>
              <a:t> and CH</a:t>
            </a:r>
            <a:r>
              <a:rPr lang="en-US" sz="2000" baseline="-25000" dirty="0"/>
              <a:t>4</a:t>
            </a:r>
            <a:r>
              <a:rPr lang="en-US" sz="2000" dirty="0"/>
              <a:t> concentration sensors and facilitate the exchange and harmonization of approaches and reference </a:t>
            </a:r>
            <a:r>
              <a:rPr lang="en-US" sz="2000" dirty="0" smtClean="0"/>
              <a:t>standards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Identify best practices for on-orbit calibration of GHG sensors and disseminate standards including solar, lunar, and surface vicarious validation </a:t>
            </a:r>
            <a:r>
              <a:rPr lang="en-US" sz="2000" dirty="0" smtClean="0"/>
              <a:t>sites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Define an operational validation </a:t>
            </a:r>
            <a:r>
              <a:rPr lang="en-US" sz="2000" dirty="0" smtClean="0"/>
              <a:t>approach</a:t>
            </a:r>
            <a:endParaRPr lang="en-US" sz="2000" dirty="0"/>
          </a:p>
          <a:p>
            <a:endParaRPr lang="en-US" b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86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Primary Roles </a:t>
            </a:r>
            <a:r>
              <a:rPr lang="en-US" dirty="0" smtClean="0"/>
              <a:t>(3)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8066-F069-41C9-B38D-47DB557F2632}" type="slidenum">
              <a:rPr lang="en-GB" smtClean="0">
                <a:solidFill>
                  <a:srgbClr val="1F497D"/>
                </a:solidFill>
              </a:rPr>
              <a:pPr/>
              <a:t>9</a:t>
            </a:fld>
            <a:endParaRPr lang="en-GB" dirty="0">
              <a:solidFill>
                <a:srgbClr val="1F497D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b="1" dirty="0"/>
              <a:t>GSICS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Coordinate efforts to develop </a:t>
            </a:r>
            <a:r>
              <a:rPr lang="en-US" sz="2000" dirty="0" smtClean="0"/>
              <a:t>operational </a:t>
            </a:r>
            <a:r>
              <a:rPr lang="en-US" sz="2000" dirty="0"/>
              <a:t>in flight calibration and instrument </a:t>
            </a:r>
            <a:r>
              <a:rPr lang="en-US" sz="2000" dirty="0" smtClean="0"/>
              <a:t>monitoring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Coordinate efforts to develop </a:t>
            </a:r>
            <a:r>
              <a:rPr lang="en-US" sz="2000" dirty="0" smtClean="0"/>
              <a:t>operational cross-calibration approaches </a:t>
            </a:r>
            <a:r>
              <a:rPr lang="en-US" sz="2000" dirty="0"/>
              <a:t>based on prior work in </a:t>
            </a:r>
            <a:r>
              <a:rPr lang="en-US" sz="2000" dirty="0" smtClean="0"/>
              <a:t>AC-VC and WGCV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Coordinate efforts to support re-calibration of sensors for long-term consistent GHG </a:t>
            </a:r>
            <a:r>
              <a:rPr lang="en-US" sz="2000" dirty="0" smtClean="0"/>
              <a:t>inventory products</a:t>
            </a:r>
            <a:endParaRPr lang="en-GB" sz="2000" dirty="0"/>
          </a:p>
          <a:p>
            <a:r>
              <a:rPr lang="en-GB" b="1" dirty="0" smtClean="0"/>
              <a:t>Other </a:t>
            </a:r>
            <a:r>
              <a:rPr lang="en-GB" b="1" dirty="0"/>
              <a:t>CEOS and CGMS Entities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/>
              <a:t>CGMS WG-I to monitor the implementation versus WMO WIGOS vision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 smtClean="0"/>
              <a:t>CGMS </a:t>
            </a:r>
            <a:r>
              <a:rPr lang="en-GB" sz="2000" dirty="0"/>
              <a:t>WG-II to address definition and application of standards for operational GHG constellation products and </a:t>
            </a:r>
            <a:r>
              <a:rPr lang="en-US" sz="2000" dirty="0"/>
              <a:t>operational aspects of the satellite data production systems at international </a:t>
            </a:r>
            <a:r>
              <a:rPr lang="en-US" sz="2000" dirty="0" smtClean="0"/>
              <a:t>level</a:t>
            </a:r>
            <a:endParaRPr lang="en-GB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CGMS WG-IV to address operational access and end user support for GHG constellation </a:t>
            </a:r>
            <a:r>
              <a:rPr lang="en-GB" sz="2000" dirty="0" smtClean="0"/>
              <a:t>products in cooperation with WGISS</a:t>
            </a:r>
            <a:endParaRPr lang="en-GB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CEOS </a:t>
            </a:r>
            <a:r>
              <a:rPr lang="en-GB" sz="2000" dirty="0" err="1" smtClean="0"/>
              <a:t>WGCapD</a:t>
            </a:r>
            <a:r>
              <a:rPr lang="en-GB" sz="2000" dirty="0" smtClean="0"/>
              <a:t> </a:t>
            </a:r>
            <a:r>
              <a:rPr lang="en-GB" sz="2000" dirty="0"/>
              <a:t>and CGMS with WMO Virtual Lab to engage in necessary capacity building activities related to the usage of GHG inventory </a:t>
            </a:r>
            <a:r>
              <a:rPr lang="en-GB" sz="2000" dirty="0" smtClean="0"/>
              <a:t>products</a:t>
            </a: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9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16363</TotalTime>
  <Words>1708</Words>
  <Application>Microsoft Office PowerPoint</Application>
  <PresentationFormat>Widescreen</PresentationFormat>
  <Paragraphs>213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Bold</vt:lpstr>
      <vt:lpstr>Avenir Roman</vt:lpstr>
      <vt:lpstr>Calibri</vt:lpstr>
      <vt:lpstr>Helvetica</vt:lpstr>
      <vt:lpstr>Proxima Nova Regular</vt:lpstr>
      <vt:lpstr>Times New Roman</vt:lpstr>
      <vt:lpstr>Wingdings</vt:lpstr>
      <vt:lpstr>Default</vt:lpstr>
      <vt:lpstr>WGClimate Greenhouse Gas Roadmap and Staff Resource Requirements   </vt:lpstr>
      <vt:lpstr>The CEOS Architecture for Monitoring Atmospheric CO2 and CH4 Concentrations </vt:lpstr>
      <vt:lpstr>A System Approach is Adopted to Deliver Atmospheric CO2 and CH4 Inventories</vt:lpstr>
      <vt:lpstr>Developing Atmospheric GHG Inventories</vt:lpstr>
      <vt:lpstr>Implementing the GHG Architecture</vt:lpstr>
      <vt:lpstr>CEOS/CGMS GHG Roadmap Table of Contents</vt:lpstr>
      <vt:lpstr>Summary of Primary Roles (1)</vt:lpstr>
      <vt:lpstr>Summary of Primary Roles (2)</vt:lpstr>
      <vt:lpstr>Summary of Primary Roles (3)</vt:lpstr>
      <vt:lpstr>Primary Outputs of the GHG Roadmap Activity</vt:lpstr>
      <vt:lpstr>Roadmap Timeline</vt:lpstr>
      <vt:lpstr>Types of Resources Needed</vt:lpstr>
      <vt:lpstr>Staff Resource Requirements</vt:lpstr>
      <vt:lpstr>Thanks to agencies who have already offered resources</vt:lpstr>
      <vt:lpstr>Forward plan for GHG Task Team</vt:lpstr>
      <vt:lpstr>Backup slides</vt:lpstr>
      <vt:lpstr>Expected Outcomes and Impact</vt:lpstr>
      <vt:lpstr>Interface to and Feedback from External Communities</vt:lpstr>
      <vt:lpstr>The Architecture Exploits the Evolving Fleet of CO2 and CH4 Satellites</vt:lpstr>
      <vt:lpstr>A Candidate Operational CO2/CH4 Constellation Architecture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Recent NASA Contribution to CARB-19 : Land Product Validation Listing – Carbon-related products have been validated according to CEOS LPV standards and documented on the CEOS LPV website</dc:title>
  <dc:creator>MARGOLIS, HANK A. (HQ-DK000)</dc:creator>
  <cp:lastModifiedBy>Joerg Schulz</cp:lastModifiedBy>
  <cp:revision>265</cp:revision>
  <cp:lastPrinted>2017-08-23T16:50:31Z</cp:lastPrinted>
  <dcterms:created xsi:type="dcterms:W3CDTF">2017-04-07T17:29:45Z</dcterms:created>
  <dcterms:modified xsi:type="dcterms:W3CDTF">2019-10-11T11:45:27Z</dcterms:modified>
</cp:coreProperties>
</file>