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4" r:id="rId4"/>
    <p:sldId id="268" r:id="rId5"/>
    <p:sldId id="266" r:id="rId6"/>
    <p:sldId id="260" r:id="rId7"/>
    <p:sldId id="261" r:id="rId8"/>
    <p:sldId id="267" r:id="rId9"/>
    <p:sldId id="269" r:id="rId10"/>
    <p:sldId id="262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落合　治" initials="落合　治" lastIdx="3" clrIdx="0">
    <p:extLst>
      <p:ext uri="{19B8F6BF-5375-455C-9EA6-DF929625EA0E}">
        <p15:presenceInfo xmlns:p15="http://schemas.microsoft.com/office/powerpoint/2012/main" userId="S-1-5-21-1801674531-562591055-725345543-5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7"/>
    <p:restoredTop sz="94697"/>
  </p:normalViewPr>
  <p:slideViewPr>
    <p:cSldViewPr>
      <p:cViewPr varScale="1">
        <p:scale>
          <a:sx n="75" d="100"/>
          <a:sy n="75" d="100"/>
        </p:scale>
        <p:origin x="103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61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01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75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5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fb779707e_17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fb779707e_1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94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971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75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8763000" y="6629404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fld id="{00000000-1234-1234-1234-123412341234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24691" y="1402773"/>
            <a:ext cx="8884227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6670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6670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6670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6670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6670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9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Forest &amp; Biomass</a:t>
            </a:r>
            <a:br>
              <a:rPr lang="en-AU" sz="4200" b="1" dirty="0">
                <a:solidFill>
                  <a:srgbClr val="FFFFFF"/>
                </a:solidFill>
                <a:latin typeface="+mj-lt"/>
              </a:rPr>
            </a:br>
            <a:r>
              <a:rPr lang="en-AU" sz="4200" b="1" dirty="0">
                <a:solidFill>
                  <a:srgbClr val="FFFFFF"/>
                </a:solidFill>
                <a:latin typeface="+mj-lt"/>
              </a:rPr>
              <a:t>(</a:t>
            </a:r>
            <a:r>
              <a:rPr lang="en-AU" sz="4200" b="1" dirty="0" err="1">
                <a:solidFill>
                  <a:srgbClr val="FFFFFF"/>
                </a:solidFill>
                <a:latin typeface="+mj-lt"/>
              </a:rPr>
              <a:t>inc</a:t>
            </a:r>
            <a:r>
              <a:rPr lang="en-AU" sz="4200" b="1" dirty="0">
                <a:solidFill>
                  <a:srgbClr val="FFFFFF"/>
                </a:solidFill>
                <a:latin typeface="+mj-lt"/>
              </a:rPr>
              <a:t> GFOI)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962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Lead for GFOI &amp; SDCG SEC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Plenary 2019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3.4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</a:rPr>
              <a:t>Ha Noi, Viet Nam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14 – 16 October 2019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91786" y="1676400"/>
            <a:ext cx="8884227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/>
            <a:r>
              <a:rPr lang="en-US" sz="3600" dirty="0"/>
              <a:t>Plenary invited to:</a:t>
            </a:r>
          </a:p>
          <a:p>
            <a:pPr marL="600075" lvl="1" indent="-257175"/>
            <a:r>
              <a:rPr lang="en-US" altLang="ja-JP" sz="2400" dirty="0"/>
              <a:t>Endorse evolution of the AHT SDCG for GFOI to an LSI-VC thematic subgroup on Forests &amp; Biomass</a:t>
            </a:r>
          </a:p>
          <a:p>
            <a:pPr marL="600075" lvl="1" indent="-257175"/>
            <a:r>
              <a:rPr lang="en-US" altLang="ja-JP" sz="2400" dirty="0"/>
              <a:t>Discuss merits of increased attention to biomass observations in CEOS WP and structure – and consider exploration of a target in relation to global </a:t>
            </a:r>
            <a:r>
              <a:rPr lang="en-US" altLang="ja-JP" sz="2400" dirty="0" err="1"/>
              <a:t>stocktakes</a:t>
            </a:r>
            <a:r>
              <a:rPr lang="en-US" altLang="ja-JP" sz="2400" dirty="0"/>
              <a:t> &amp; GHG roadmap</a:t>
            </a:r>
          </a:p>
          <a:p>
            <a:pPr marL="600075" lvl="1" indent="-257175"/>
            <a:r>
              <a:rPr lang="en-US" sz="2400" dirty="0"/>
              <a:t>Support the proposed CEOS Biomass workshop – likely 4-5 March 2020, </a:t>
            </a:r>
            <a:r>
              <a:rPr lang="en-US" altLang="ja-JP" sz="2400" dirty="0"/>
              <a:t>Brisbane</a:t>
            </a:r>
            <a:endParaRPr sz="2400" dirty="0"/>
          </a:p>
          <a:p>
            <a:pPr marL="576695" lvl="1" indent="-138545">
              <a:buNone/>
            </a:pPr>
            <a:endParaRPr sz="2400" dirty="0"/>
          </a:p>
          <a:p>
            <a:pPr marL="257175" indent="-161925">
              <a:buNone/>
            </a:pPr>
            <a:endParaRPr sz="2400" dirty="0"/>
          </a:p>
          <a:p>
            <a:pPr marL="257175" indent="-161925">
              <a:buNone/>
            </a:pPr>
            <a:endParaRPr sz="2400"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2057400" y="1085850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altLang="ja-JP" dirty="0"/>
              <a:t>Discussions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dirty="0"/>
              <a:t>CEOS 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4294967295"/>
          </p:nvPr>
        </p:nvSpPr>
        <p:spPr>
          <a:xfrm>
            <a:off x="7239000" y="576738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rtl="0">
              <a:spcBef>
                <a:spcPts val="0"/>
              </a:spcBef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pPr rtl="0">
                <a:spcBef>
                  <a:spcPts val="0"/>
                </a:spcBef>
              </a:pPr>
              <a:t>10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6" name="テキスト プレースホルダー 3">
            <a:extLst>
              <a:ext uri="{FF2B5EF4-FFF2-40B4-BE49-F238E27FC236}">
                <a16:creationId xmlns:a16="http://schemas.microsoft.com/office/drawing/2014/main" id="{66E71B42-29EA-CD45-9639-7DECB393CB38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kumimoji="1" lang="en-US" altLang="ja-JP" sz="3200" b="1" dirty="0"/>
              <a:t>Proposed Actions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63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29886" y="1692295"/>
            <a:ext cx="8884227" cy="4886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</a:pPr>
            <a:r>
              <a:rPr lang="en-US" sz="1800" dirty="0"/>
              <a:t>The Global Forest Observations Initiative (GFOI) is an informal partnership to help coordinate international support to developing countries on forest monitoring and greenhouse gas (GHG) accounting for REDD+ and related activities. </a:t>
            </a:r>
          </a:p>
          <a:p>
            <a:pPr marL="257175" indent="-257175">
              <a:spcBef>
                <a:spcPts val="0"/>
              </a:spcBef>
            </a:pPr>
            <a:endParaRPr lang="en-US" altLang="ja-JP" sz="1800" dirty="0"/>
          </a:p>
          <a:p>
            <a:pPr marL="257175" indent="-257175">
              <a:spcBef>
                <a:spcPts val="0"/>
              </a:spcBef>
            </a:pPr>
            <a:r>
              <a:rPr lang="en-US" altLang="ja-JP" sz="1800" dirty="0"/>
              <a:t>One of GEO Flagships since 2011</a:t>
            </a:r>
          </a:p>
          <a:p>
            <a:pPr marL="257175" indent="-257175">
              <a:spcBef>
                <a:spcPts val="0"/>
              </a:spcBef>
            </a:pPr>
            <a:endParaRPr lang="en-US" sz="1800" dirty="0"/>
          </a:p>
          <a:p>
            <a:pPr marL="257175" indent="-257175">
              <a:spcBef>
                <a:spcPts val="0"/>
              </a:spcBef>
            </a:pPr>
            <a:r>
              <a:rPr lang="en-US" sz="1800" dirty="0"/>
              <a:t>Phase 2 has continued emphasis on Capacity Building aspects &amp; country engagement</a:t>
            </a:r>
            <a:r>
              <a:rPr lang="ja-JP" altLang="en-US" sz="1800" dirty="0"/>
              <a:t> </a:t>
            </a:r>
            <a:r>
              <a:rPr lang="en-US" altLang="ja-JP" sz="1800" dirty="0"/>
              <a:t>to develop National Forest Monitoring System (NFMS) and Monitoring, Reporting, Verification (MRV)</a:t>
            </a:r>
          </a:p>
          <a:p>
            <a:pPr marL="0" indent="0">
              <a:buNone/>
            </a:pPr>
            <a:endParaRPr sz="1800" dirty="0"/>
          </a:p>
          <a:p>
            <a:pPr marL="257175" indent="-257175"/>
            <a:r>
              <a:rPr lang="en-US" sz="1800" dirty="0"/>
              <a:t>GFOI-UNFCCC meeting in Bonn September 24-25 to discuss “Policy Mandate” associated with Paris Agreement (i.e. NDC, Global </a:t>
            </a:r>
            <a:r>
              <a:rPr lang="en-US" sz="1800" dirty="0" err="1"/>
              <a:t>Stocktake</a:t>
            </a:r>
            <a:r>
              <a:rPr lang="en-US" sz="1800" dirty="0"/>
              <a:t>) </a:t>
            </a:r>
          </a:p>
          <a:p>
            <a:pPr marL="600075" lvl="1" indent="-257175"/>
            <a:r>
              <a:rPr lang="en-US" sz="1800" dirty="0"/>
              <a:t>CEOS engaged UNFCCC Global </a:t>
            </a:r>
            <a:r>
              <a:rPr lang="en-US" sz="1800" dirty="0" err="1"/>
              <a:t>Stocktake</a:t>
            </a:r>
            <a:r>
              <a:rPr lang="en-US" sz="1800" dirty="0"/>
              <a:t> process (Florin </a:t>
            </a:r>
            <a:r>
              <a:rPr lang="en-US" sz="1800" dirty="0" err="1"/>
              <a:t>Vladu</a:t>
            </a:r>
            <a:r>
              <a:rPr lang="en-US" sz="1800" dirty="0"/>
              <a:t>)</a:t>
            </a:r>
          </a:p>
          <a:p>
            <a:pPr marL="257175" indent="-257175"/>
            <a:endParaRPr lang="en-US" sz="1800" dirty="0"/>
          </a:p>
          <a:p>
            <a:pPr marL="257175" indent="-257175"/>
            <a:r>
              <a:rPr lang="en-US" sz="1800" dirty="0"/>
              <a:t>GFOI Plenary will be at FAO in Rome, 9-13 March 2020, CEOS is one of Organizing members</a:t>
            </a:r>
          </a:p>
          <a:p>
            <a:pPr marL="257175" indent="-161925">
              <a:buNone/>
            </a:pPr>
            <a:endParaRPr sz="1800"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4294967295"/>
          </p:nvPr>
        </p:nvSpPr>
        <p:spPr>
          <a:xfrm>
            <a:off x="7239000" y="576738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rtl="0">
              <a:spcBef>
                <a:spcPts val="0"/>
              </a:spcBef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pPr rtl="0">
                <a:spcBef>
                  <a:spcPts val="0"/>
                </a:spcBef>
              </a:pPr>
              <a:t>2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DFBE9EA7-AA94-FB44-9A71-A56F62EC4FCE}"/>
              </a:ext>
            </a:extLst>
          </p:cNvPr>
          <p:cNvSpPr txBox="1">
            <a:spLocks/>
          </p:cNvSpPr>
          <p:nvPr/>
        </p:nvSpPr>
        <p:spPr>
          <a:xfrm>
            <a:off x="2057400" y="304799"/>
            <a:ext cx="4953000" cy="65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kumimoji="1" lang="en-US" altLang="ja-JP" sz="3200" b="1" dirty="0"/>
              <a:t>GFOI</a:t>
            </a:r>
            <a:r>
              <a:rPr kumimoji="1" lang="ja-JP" altLang="en-US" sz="3200" b="1" dirty="0"/>
              <a:t> </a:t>
            </a:r>
            <a:r>
              <a:rPr kumimoji="1" lang="en-US" altLang="ja-JP" sz="3200" b="1" dirty="0"/>
              <a:t>Status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3977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13C5D5-149C-4DB6-97A4-9DBAED11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rtl="0"/>
            <a:fld id="{00000000-1234-1234-1234-123412341234}" type="slidenum">
              <a:rPr lang="en-US" smtClean="0"/>
              <a:pPr rtl="0"/>
              <a:t>3</a:t>
            </a:fld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AAB3AF-3353-4059-AEB4-2EA0B0BB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267199" cy="5105404"/>
          </a:xfrm>
        </p:spPr>
        <p:txBody>
          <a:bodyPr/>
          <a:lstStyle/>
          <a:p>
            <a:r>
              <a:rPr kumimoji="1" lang="en-US" altLang="ja-JP" sz="1800" dirty="0"/>
              <a:t>GFOI Lead Team</a:t>
            </a:r>
          </a:p>
          <a:p>
            <a:pPr lvl="1"/>
            <a:r>
              <a:rPr kumimoji="1" lang="en-US" altLang="ja-JP" sz="1800" dirty="0"/>
              <a:t>Australia, CEOS(JAXA), ESA, FAO, Germany, Norway, UK, US and the World Bank</a:t>
            </a:r>
          </a:p>
          <a:p>
            <a:r>
              <a:rPr kumimoji="1" lang="en-US" altLang="ja-JP" sz="1800" dirty="0"/>
              <a:t>GFOI Office (FAO)</a:t>
            </a:r>
          </a:p>
          <a:p>
            <a:r>
              <a:rPr kumimoji="1" lang="en-US" altLang="ja-JP" sz="1800" dirty="0"/>
              <a:t>4 Components</a:t>
            </a:r>
          </a:p>
          <a:p>
            <a:pPr lvl="1"/>
            <a:r>
              <a:rPr kumimoji="1" lang="en-US" altLang="ja-JP" sz="1800" dirty="0"/>
              <a:t>Capacity Building (FAO and </a:t>
            </a:r>
            <a:r>
              <a:rPr kumimoji="1" lang="en-US" altLang="ja-JP" sz="1800" dirty="0" err="1"/>
              <a:t>SilvaCarbon</a:t>
            </a:r>
            <a:r>
              <a:rPr kumimoji="1" lang="en-US" altLang="ja-JP" sz="1800" dirty="0"/>
              <a:t>)</a:t>
            </a:r>
          </a:p>
          <a:p>
            <a:pPr lvl="1"/>
            <a:r>
              <a:rPr kumimoji="1" lang="en-US" altLang="ja-JP" sz="1800" dirty="0"/>
              <a:t>MGD (Australia)</a:t>
            </a:r>
          </a:p>
          <a:p>
            <a:pPr lvl="1"/>
            <a:r>
              <a:rPr kumimoji="1" lang="en-US" altLang="ja-JP" sz="1800" dirty="0"/>
              <a:t>R&amp;D (ESA)</a:t>
            </a:r>
          </a:p>
          <a:p>
            <a:pPr lvl="1"/>
            <a:r>
              <a:rPr kumimoji="1" lang="en-US" altLang="ja-JP" sz="1800" dirty="0"/>
              <a:t>Data (CEOS, FAO and the World Bank)</a:t>
            </a:r>
          </a:p>
          <a:p>
            <a:r>
              <a:rPr kumimoji="1" lang="en-US" altLang="ja-JP" sz="1800" dirty="0" err="1"/>
              <a:t>SilvaCarbon</a:t>
            </a:r>
            <a:r>
              <a:rPr kumimoji="1" lang="en-US" altLang="ja-JP" sz="1800" dirty="0"/>
              <a:t>/USGS/</a:t>
            </a:r>
            <a:r>
              <a:rPr kumimoji="1" lang="en-US" altLang="ja-JP" sz="1800" dirty="0" err="1"/>
              <a:t>USAid</a:t>
            </a:r>
            <a:r>
              <a:rPr kumimoji="1" lang="en-US" altLang="ja-JP" sz="1800" dirty="0"/>
              <a:t> volunteered new Data Component Manager(s)</a:t>
            </a:r>
          </a:p>
          <a:p>
            <a:pPr lvl="1"/>
            <a:r>
              <a:rPr kumimoji="1" lang="en-US" altLang="ja-JP" sz="1800" dirty="0"/>
              <a:t>Chris Barber (space - USGS/EDC), Sara </a:t>
            </a:r>
            <a:r>
              <a:rPr kumimoji="1" lang="en-US" altLang="ja-JP" sz="1800" dirty="0" err="1"/>
              <a:t>Geoking</a:t>
            </a:r>
            <a:r>
              <a:rPr kumimoji="1" lang="en-US" altLang="ja-JP" sz="1800" dirty="0"/>
              <a:t> (</a:t>
            </a:r>
            <a:r>
              <a:rPr kumimoji="1" lang="en-US" altLang="ja-JP" sz="1800" dirty="0" err="1"/>
              <a:t>insitu</a:t>
            </a:r>
            <a:r>
              <a:rPr kumimoji="1" lang="en-US" altLang="ja-JP" sz="1800" dirty="0"/>
              <a:t> - USFS)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A0E347-F457-430B-A755-4449E42A08D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kumimoji="1" lang="en-US" altLang="ja-JP" sz="3600" b="1" dirty="0"/>
              <a:t>GFOI Status</a:t>
            </a:r>
            <a:endParaRPr kumimoji="1" lang="ja-JP" altLang="en-US" sz="36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493C914-3D32-4BD6-BE5E-5311A52007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221311"/>
            <a:ext cx="4800602" cy="3265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C03C93-7024-4651-9B3F-C015B31D04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rtl="0"/>
            <a:fld id="{00000000-1234-1234-1234-123412341234}" type="slidenum">
              <a:rPr lang="en-US" smtClean="0"/>
              <a:pPr rtl="0"/>
              <a:t>4</a:t>
            </a:fld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DECF10-3994-4833-AB06-E0CB97DF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3421046"/>
            <a:ext cx="6629400" cy="3276600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kumimoji="1" lang="en-US" altLang="ja-JP" sz="1800" b="1" dirty="0"/>
              <a:t>Optical, Synthetic Aperture Radar (SAR) and Light Detection and Ranging (Lidar) sensors are available currently as remote sensing data sources for producing biomass density maps. </a:t>
            </a:r>
          </a:p>
          <a:p>
            <a:r>
              <a:rPr kumimoji="1" lang="en-US" altLang="ja-JP" sz="1800" b="1" dirty="0"/>
              <a:t>SAR and LiDAR are active sensors available as air borne and space borne instruments whose derived metrics are used to predict height, volume or biomass of woody plants and trees. </a:t>
            </a:r>
          </a:p>
          <a:p>
            <a:r>
              <a:rPr kumimoji="1" lang="en-US" altLang="ja-JP" sz="1800" dirty="0"/>
              <a:t>Referring missions: Landsat, Sentinel-1/2, ALOS-1/2, BIOMASS, NISAR, GEDI, ICESAT-2, </a:t>
            </a:r>
            <a:r>
              <a:rPr kumimoji="1" lang="en-US" altLang="ja-JP" sz="1800" dirty="0" err="1"/>
              <a:t>Rapideye</a:t>
            </a:r>
            <a:r>
              <a:rPr kumimoji="1" lang="en-US" altLang="ja-JP" sz="1800" dirty="0"/>
              <a:t>, and SPOT</a:t>
            </a:r>
            <a:endParaRPr kumimoji="1" lang="ja-JP" altLang="en-US" sz="18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CA26BE-BEAE-4BCF-AD1E-FEA2173082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38300" y="44699"/>
            <a:ext cx="5867400" cy="931551"/>
          </a:xfrm>
        </p:spPr>
        <p:txBody>
          <a:bodyPr/>
          <a:lstStyle/>
          <a:p>
            <a:pPr algn="ctr"/>
            <a:r>
              <a:rPr kumimoji="1" lang="en-US" altLang="ja-JP" sz="2800" dirty="0"/>
              <a:t>2019 Refinement IPCC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Guideline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(AFOLU)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563C9D-97BB-48A5-B66C-401899DDA032}"/>
              </a:ext>
            </a:extLst>
          </p:cNvPr>
          <p:cNvSpPr txBox="1"/>
          <p:nvPr/>
        </p:nvSpPr>
        <p:spPr>
          <a:xfrm>
            <a:off x="76200" y="2014806"/>
            <a:ext cx="89154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kumimoji="1" lang="en-US" altLang="ja-JP" sz="2000" dirty="0"/>
              <a:t>2019 Refinement to the 2006 IPCC Guidelines for National Greenhouse Gas Inventories on AFOLU (Agriculture Forestry and Other Land Use)</a:t>
            </a:r>
          </a:p>
          <a:p>
            <a:pPr algn="l" rtl="0" latinLnBrk="1" hangingPunct="0"/>
            <a:r>
              <a:rPr kumimoji="1" lang="en-US" altLang="ja-JP" sz="2000" dirty="0"/>
              <a:t>Volume 4 (AFOLU), Chapter 2, </a:t>
            </a:r>
          </a:p>
          <a:p>
            <a:pPr algn="l" rtl="0" latinLnBrk="1" hangingPunct="0"/>
            <a:r>
              <a:rPr kumimoji="1" lang="en-US" altLang="ja-JP" sz="2000" dirty="0"/>
              <a:t>Page 2.20, BOX 2.0D (NEW) REMOTE SENSING TECHNOLOGIES</a:t>
            </a:r>
          </a:p>
        </p:txBody>
      </p:sp>
      <p:pic>
        <p:nvPicPr>
          <p:cNvPr id="1026" name="Picture 2" descr="ãIPCC Guideline 2019ãã®ç»åæ¤ç´¢çµæ">
            <a:extLst>
              <a:ext uri="{FF2B5EF4-FFF2-40B4-BE49-F238E27FC236}">
                <a16:creationId xmlns:a16="http://schemas.microsoft.com/office/drawing/2014/main" id="{650B3212-C76E-4D57-AF50-09CBE65F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619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pcc-nggip.iges.or.jp/img/Banner_01.jpg">
            <a:extLst>
              <a:ext uri="{FF2B5EF4-FFF2-40B4-BE49-F238E27FC236}">
                <a16:creationId xmlns:a16="http://schemas.microsoft.com/office/drawing/2014/main" id="{B48BF93E-DC03-4952-B90E-AC6A293E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1195329"/>
            <a:ext cx="914400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29886" y="1311275"/>
            <a:ext cx="8884227" cy="554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spcBef>
                <a:spcPts val="0"/>
              </a:spcBef>
            </a:pPr>
            <a:r>
              <a:rPr lang="en-US" altLang="ja-JP" sz="2800" dirty="0"/>
              <a:t>Space Data Coordination Group (SDCG) core business has been stable and sustainable - Satellite data acquisition and provision of assurance of data suitable for annual NFMS reporting </a:t>
            </a:r>
          </a:p>
          <a:p>
            <a:pPr marL="257175" indent="-257175">
              <a:spcBef>
                <a:spcPts val="0"/>
              </a:spcBef>
            </a:pPr>
            <a:endParaRPr lang="en-US" altLang="ja-JP" sz="2800" dirty="0"/>
          </a:p>
          <a:p>
            <a:pPr marL="257175" indent="-257175">
              <a:spcBef>
                <a:spcPts val="0"/>
              </a:spcBef>
            </a:pPr>
            <a:r>
              <a:rPr lang="en-US" sz="2800" dirty="0"/>
              <a:t>Reduced agency attendance through personnel changes, budgets, natural evolution so that Work Plan updated to reflect slimmer profile</a:t>
            </a:r>
            <a:endParaRPr sz="2800" dirty="0"/>
          </a:p>
          <a:p>
            <a:pPr marL="257175" indent="-161925">
              <a:buNone/>
            </a:pPr>
            <a:endParaRPr sz="2800" dirty="0"/>
          </a:p>
          <a:p>
            <a:pPr marL="257175" indent="-257175"/>
            <a:r>
              <a:rPr lang="en-US" sz="2800" dirty="0"/>
              <a:t>Focus on Data Use and Value Added</a:t>
            </a:r>
            <a:endParaRPr sz="2800" dirty="0"/>
          </a:p>
          <a:p>
            <a:pPr marL="576695" lvl="1" indent="-233795">
              <a:buFont typeface="NTR"/>
              <a:buChar char="-"/>
            </a:pPr>
            <a:r>
              <a:rPr lang="en-US" sz="2000" dirty="0"/>
              <a:t>Improve data access and formats by supporting to LSI-VC on ARD pilots</a:t>
            </a:r>
            <a:endParaRPr sz="2000" dirty="0"/>
          </a:p>
          <a:p>
            <a:pPr marL="576695" lvl="1" indent="-233795">
              <a:buFont typeface="NTR"/>
              <a:buChar char="-"/>
            </a:pPr>
            <a:r>
              <a:rPr lang="en-US" sz="2000" dirty="0"/>
              <a:t>Work with FAO to link their SEPAL platform with Open Data Cube</a:t>
            </a:r>
            <a:endParaRPr sz="2000" dirty="0"/>
          </a:p>
          <a:p>
            <a:pPr marL="576695" lvl="1" indent="-233795">
              <a:buFont typeface="NTR"/>
              <a:buChar char="-"/>
            </a:pPr>
            <a:r>
              <a:rPr lang="en-US" sz="2000" dirty="0"/>
              <a:t>Work through new USGS Co-chair (Chris Barber) to </a:t>
            </a:r>
            <a:r>
              <a:rPr lang="en-US" sz="2000" dirty="0" err="1"/>
              <a:t>SilvaCarbon</a:t>
            </a:r>
            <a:endParaRPr sz="2000" dirty="0"/>
          </a:p>
          <a:p>
            <a:pPr marL="342900" lvl="1" indent="0">
              <a:buNone/>
            </a:pPr>
            <a:endParaRPr sz="2800" dirty="0"/>
          </a:p>
          <a:p>
            <a:pPr marL="576695" lvl="1" indent="-138545">
              <a:buNone/>
            </a:pPr>
            <a:endParaRPr sz="2800" dirty="0"/>
          </a:p>
          <a:p>
            <a:pPr marL="576695" lvl="1" indent="-138545">
              <a:buNone/>
            </a:pPr>
            <a:endParaRPr sz="2800" dirty="0"/>
          </a:p>
          <a:p>
            <a:pPr marL="257175" indent="-161925">
              <a:buNone/>
            </a:pPr>
            <a:endParaRPr sz="2800" dirty="0"/>
          </a:p>
          <a:p>
            <a:pPr marL="257175" indent="-161925">
              <a:buNone/>
            </a:pPr>
            <a:endParaRPr sz="2800"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2057400" y="1085850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SDCG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4294967295"/>
          </p:nvPr>
        </p:nvSpPr>
        <p:spPr>
          <a:xfrm>
            <a:off x="7239000" y="576738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rtl="0">
              <a:spcBef>
                <a:spcPts val="0"/>
              </a:spcBef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pPr rtl="0">
                <a:spcBef>
                  <a:spcPts val="0"/>
                </a:spcBef>
              </a:pPr>
              <a:t>5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636B0524-DA37-494D-BB1A-7BB698BEBFFD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kumimoji="1" lang="en-US" altLang="ja-JP" sz="3200" b="1" dirty="0"/>
              <a:t>SDCG for GFOI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5382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sldNum" idx="4294967295"/>
          </p:nvPr>
        </p:nvSpPr>
        <p:spPr>
          <a:xfrm>
            <a:off x="7239000" y="576738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rtl="0">
              <a:spcBef>
                <a:spcPts val="0"/>
              </a:spcBef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pPr rtl="0">
                <a:spcBef>
                  <a:spcPts val="0"/>
                </a:spcBef>
              </a:pPr>
              <a:t>6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r="25000"/>
          <a:stretch/>
        </p:blipFill>
        <p:spPr>
          <a:xfrm>
            <a:off x="0" y="2060232"/>
            <a:ext cx="9155824" cy="365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25DBC-5B8A-A347-A406-B9E579CE4AD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kumimoji="1" lang="en-US" altLang="ja-JP" sz="2800" b="1" dirty="0"/>
              <a:t>New SDCG Work Plan</a:t>
            </a:r>
            <a:endParaRPr kumimoji="1" lang="ja-JP" altLang="en-US" sz="2800" b="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147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2057400" y="1085850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SDCG WP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4294967295"/>
          </p:nvPr>
        </p:nvSpPr>
        <p:spPr>
          <a:xfrm>
            <a:off x="7239000" y="576738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rtl="0">
              <a:spcBef>
                <a:spcPts val="0"/>
              </a:spcBef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pPr rtl="0">
                <a:spcBef>
                  <a:spcPts val="0"/>
                </a:spcBef>
              </a:pPr>
              <a:t>7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r="17500"/>
          <a:stretch/>
        </p:blipFill>
        <p:spPr>
          <a:xfrm>
            <a:off x="304800" y="1473495"/>
            <a:ext cx="8610600" cy="39367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F64FAA-A87C-944E-B078-57924FEB5CA4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kumimoji="1" lang="en-US" altLang="ja-JP" sz="2800" b="1" dirty="0"/>
              <a:t>New SDCG Work Plan</a:t>
            </a:r>
            <a:endParaRPr kumimoji="1" lang="ja-JP" altLang="en-US" sz="2800" b="1" dirty="0"/>
          </a:p>
          <a:p>
            <a:pPr algn="ctr" defTabSz="9144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737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>
            <a:spLocks noGrp="1"/>
          </p:cNvSpPr>
          <p:nvPr>
            <p:ph type="sldNum" idx="12"/>
          </p:nvPr>
        </p:nvSpPr>
        <p:spPr>
          <a:xfrm>
            <a:off x="7715250" y="5829301"/>
            <a:ext cx="228600" cy="140464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2686050" y="1085850"/>
            <a:ext cx="37147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800"/>
            </a:pPr>
            <a:r>
              <a:rPr lang="en-US" dirty="0"/>
              <a:t>Biomass data</a:t>
            </a:r>
            <a:endParaRPr dirty="0"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33550"/>
            <a:ext cx="8686800" cy="43624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1C5EAE-BE20-D247-854C-696F44547A0F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kumimoji="1" lang="en-AU" altLang="ja-JP" sz="3200" b="1" dirty="0"/>
              <a:t>Biomass missions</a:t>
            </a:r>
            <a:endParaRPr kumimoji="1" lang="ja-JP" altLang="en-US" sz="3200" b="1" dirty="0"/>
          </a:p>
          <a:p>
            <a:pPr algn="ctr" defTabSz="9144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49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64943" y="1803796"/>
            <a:ext cx="9014114" cy="482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</a:rPr>
              <a:t>Biomass, will potentially become an increasingly important topic for CEOS to address from multiple points-of-view in the forthcoming years.</a:t>
            </a:r>
          </a:p>
          <a:p>
            <a:pPr marL="257175" indent="-257175">
              <a:spcBef>
                <a:spcPts val="0"/>
              </a:spcBef>
            </a:pPr>
            <a:r>
              <a:rPr lang="en-US" altLang="ja-JP" sz="2400" dirty="0"/>
              <a:t>GFOI requested CEOS improvements to biomass estimation</a:t>
            </a:r>
          </a:p>
          <a:p>
            <a:pPr marL="257175" indent="-257175">
              <a:spcBef>
                <a:spcPts val="0"/>
              </a:spcBef>
            </a:pPr>
            <a:r>
              <a:rPr lang="en-US" altLang="ja-JP" sz="2400" dirty="0"/>
              <a:t>Biomass linking to GHG Roadmap and Global </a:t>
            </a:r>
            <a:r>
              <a:rPr lang="en-US" altLang="ja-JP" sz="2400" dirty="0" err="1"/>
              <a:t>Stocktakes</a:t>
            </a:r>
            <a:r>
              <a:rPr lang="en-US" altLang="ja-JP" sz="2400" dirty="0"/>
              <a:t> would be a high-level and worthy goal for CEOS engagement enhancing the</a:t>
            </a:r>
            <a:r>
              <a:rPr lang="en-US" sz="2400" dirty="0"/>
              <a:t> WGCV/LPV CEOS Biomass Protocol team. </a:t>
            </a:r>
          </a:p>
          <a:p>
            <a:pPr marL="257175" indent="-257175">
              <a:spcBef>
                <a:spcPts val="0"/>
              </a:spcBef>
            </a:pPr>
            <a:r>
              <a:rPr lang="en-US" sz="2400" dirty="0"/>
              <a:t>Encourage CEOS agencies to consider how to form the best and comprehensive structure in CEOS and send specialists for more discussion.</a:t>
            </a:r>
            <a:endParaRPr sz="2400" dirty="0"/>
          </a:p>
          <a:p>
            <a:pPr marL="576695" lvl="1" indent="-138545">
              <a:buNone/>
            </a:pPr>
            <a:endParaRPr sz="2400" dirty="0"/>
          </a:p>
          <a:p>
            <a:pPr marL="257175" indent="-161925">
              <a:buNone/>
            </a:pPr>
            <a:endParaRPr sz="2400" dirty="0"/>
          </a:p>
          <a:p>
            <a:pPr marL="257175" indent="-161925">
              <a:buNone/>
            </a:pPr>
            <a:endParaRPr sz="2400" dirty="0"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2057400" y="1085850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SDCG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4294967295"/>
          </p:nvPr>
        </p:nvSpPr>
        <p:spPr>
          <a:xfrm>
            <a:off x="7239000" y="5767388"/>
            <a:ext cx="1905000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rtl="0">
              <a:spcBef>
                <a:spcPts val="0"/>
              </a:spcBef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pPr rtl="0">
                <a:spcBef>
                  <a:spcPts val="0"/>
                </a:spcBef>
              </a:pPr>
              <a:t>9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636B0524-DA37-494D-BB1A-7BB698BEBFFD}"/>
              </a:ext>
            </a:extLst>
          </p:cNvPr>
          <p:cNvSpPr txBox="1">
            <a:spLocks/>
          </p:cNvSpPr>
          <p:nvPr/>
        </p:nvSpPr>
        <p:spPr>
          <a:xfrm>
            <a:off x="1295400" y="234554"/>
            <a:ext cx="7162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85750" algn="l" rtl="0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spcBef>
                <a:spcPts val="375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kumimoji="1" lang="en-US" altLang="ja-JP" sz="2800" b="1" dirty="0"/>
              <a:t>CEOS Biomass mission coordination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73532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9301</TotalTime>
  <Words>650</Words>
  <Application>Microsoft Office PowerPoint</Application>
  <PresentationFormat>画面に合わせる (4:3)</PresentationFormat>
  <Paragraphs>77</Paragraphs>
  <Slides>10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Avenir Roman</vt:lpstr>
      <vt:lpstr>Helvetica Neue</vt:lpstr>
      <vt:lpstr>Noto Sans Symbols</vt:lpstr>
      <vt:lpstr>NTR</vt:lpstr>
      <vt:lpstr>Arial</vt:lpstr>
      <vt:lpstr>Arial Bold</vt:lpstr>
      <vt:lpstr>Calibri</vt:lpstr>
      <vt:lpstr>Courier New</vt:lpstr>
      <vt:lpstr>Helvetica</vt:lpstr>
      <vt:lpstr>Default</vt:lpstr>
      <vt:lpstr>Forest &amp; Biomass (inc GFOI)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落合　治</cp:lastModifiedBy>
  <cp:revision>150</cp:revision>
  <dcterms:modified xsi:type="dcterms:W3CDTF">2019-10-13T12:37:59Z</dcterms:modified>
</cp:coreProperties>
</file>