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/>
    <p:restoredTop sz="94720"/>
  </p:normalViewPr>
  <p:slideViewPr>
    <p:cSldViewPr>
      <p:cViewPr varScale="1">
        <p:scale>
          <a:sx n="110" d="100"/>
          <a:sy n="110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4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4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0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ceos.org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mailto:Lauren.M.Childs@nasa.gov" TargetMode="External"/><Relationship Id="rId4" Type="http://schemas.openxmlformats.org/officeDocument/2006/relationships/hyperlink" Target="mailto:andrew.m.lubawy@ama-inc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80086" y="2456137"/>
            <a:ext cx="8216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WG Capacity Building &amp; Data Democracy (WGCapD)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80086" y="3657600"/>
            <a:ext cx="5244611" cy="294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Dr.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Prakash Chauhan, ISRO, WGCapD Chair 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Dr.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Nancy D. Searby, NASA, WGCapD Vice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Chair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Dr Lauren Childs, NASA</a:t>
            </a:r>
            <a:endParaRPr lang="en-AU" dirty="0" smtClean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2019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Plenary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5.2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Ha 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Noi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Viet Nam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14-16  October  2019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80086" y="862273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09600" y="2036697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487817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48713" y="345989"/>
            <a:ext cx="6005384" cy="533400"/>
          </a:xfrm>
        </p:spPr>
        <p:txBody>
          <a:bodyPr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 Thematic Synergies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406612"/>
            <a:ext cx="449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1200"/>
              </a:spcAft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GEOGLAM</a:t>
            </a:r>
            <a:endParaRPr lang="en-US" sz="1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b="1" dirty="0" smtClean="0"/>
              <a:t>GEOGLAM</a:t>
            </a:r>
            <a:r>
              <a:rPr lang="en-US" sz="1200" dirty="0" smtClean="0"/>
              <a:t>: Strengthens </a:t>
            </a:r>
            <a:r>
              <a:rPr lang="en-US" sz="1200" dirty="0"/>
              <a:t>global </a:t>
            </a:r>
            <a:r>
              <a:rPr lang="en-US" sz="1200" dirty="0" smtClean="0"/>
              <a:t>ag </a:t>
            </a:r>
            <a:r>
              <a:rPr lang="en-US" sz="1200" dirty="0"/>
              <a:t>monitoring by improving the use of remote sensing tools for crop production projections and weather </a:t>
            </a:r>
            <a:r>
              <a:rPr lang="en-US" sz="1200" dirty="0" smtClean="0"/>
              <a:t>forecasting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 the international community's capacity to produce and disseminate relevant,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accurate forecasts of agricultural production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EO data</a:t>
            </a: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a component focused on development of capacity to use EO and aims to respond to varying levels of uptake by countries</a:t>
            </a: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WGCapD Overlaps</a:t>
            </a:r>
            <a:r>
              <a:rPr lang="en-I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efforts focused on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SAR for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damage assessment of crops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floods,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operational use of EO data for agriculture monitoring using optical and microwave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are relevant to GEOGLAM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Joint capacity development activities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Asia,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South America. ISRO-IIRS (WGCapD),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GEOGLAM,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AsiaRiCE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well possibly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SARI) will plan a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participants of Asia-Pacific Countries (Nov, 2019) and a webinar series in early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joint meetings for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GEOGLAM and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WGCapD for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future trainings and CB resources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406612"/>
            <a:ext cx="449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1200"/>
              </a:spcAft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GFOI</a:t>
            </a:r>
            <a:endParaRPr lang="en-US" sz="1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b="1" dirty="0" smtClean="0"/>
              <a:t>GFOI</a:t>
            </a:r>
            <a:r>
              <a:rPr lang="en-US" sz="1200" dirty="0" smtClean="0"/>
              <a:t>: Global </a:t>
            </a:r>
            <a:r>
              <a:rPr lang="en-US" sz="1200" dirty="0"/>
              <a:t>partnership for coordinating international support on forest monitoring &amp; MRV for REDD+ and related </a:t>
            </a:r>
            <a:r>
              <a:rPr lang="en-US" sz="1200" dirty="0" smtClean="0"/>
              <a:t>forums </a:t>
            </a: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a capacity building component which has supported land cover change methods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train-the-trainer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workshops, open-source tool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applications,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methods for monitoring and estimating land cover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that include getting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with Google Earth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use change algorithms such as LandTrendr and CCDC, and platforms such as SEPAL (from FAO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Terra-I (from CIAT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Collect Earth Online (Silva Carbon &amp; SERVIR)</a:t>
            </a: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Data Coordination Group (SDCG) for GFOI AHT – established in 2011, emphasis on data accessibility and usability</a:t>
            </a: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WGCapD Overlaps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Supporting MOOCs, webinar series, and regional hands-on trainings focused on LCLUC, SAR, and </a:t>
            </a:r>
            <a:r>
              <a:rPr lang="en-US" sz="1200" dirty="0"/>
              <a:t>forest </a:t>
            </a:r>
            <a:r>
              <a:rPr lang="en-US" sz="1200" dirty="0" smtClean="0"/>
              <a:t>monitoring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Looking for ways to engage and contribute towards GFOI’s capacity building activities – explore kick off of discussions at the CEOS Plenary or GEO Week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814" b="11755"/>
          <a:stretch/>
        </p:blipFill>
        <p:spPr>
          <a:xfrm>
            <a:off x="4548963" y="1327404"/>
            <a:ext cx="1089837" cy="464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13" y="1276437"/>
            <a:ext cx="1804087" cy="5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43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5" b="20153"/>
          <a:stretch/>
        </p:blipFill>
        <p:spPr>
          <a:xfrm>
            <a:off x="0" y="1143000"/>
            <a:ext cx="9144000" cy="2743200"/>
          </a:xfrm>
          <a:prstGeom prst="rect">
            <a:avLst/>
          </a:prstGeom>
        </p:spPr>
      </p:pic>
      <p:sp>
        <p:nvSpPr>
          <p:cNvPr id="62" name="Shape 62"/>
          <p:cNvSpPr txBox="1">
            <a:spLocks noGrp="1"/>
          </p:cNvSpPr>
          <p:nvPr>
            <p:ph sz="quarter" idx="10"/>
          </p:nvPr>
        </p:nvSpPr>
        <p:spPr>
          <a:xfrm>
            <a:off x="5410200" y="5715000"/>
            <a:ext cx="2895600" cy="70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6000"/>
              <a:buFont typeface="Arial"/>
              <a:buNone/>
            </a:pPr>
            <a:r>
              <a:rPr lang="en-US" sz="3600" b="0" i="0" u="none" strike="noStrike" cap="none" dirty="0" smtClean="0">
                <a:latin typeface="Helvetica Neue"/>
                <a:ea typeface="Helvetica Neue"/>
                <a:cs typeface="Helvetica Neue"/>
                <a:sym typeface="Helvetica Neue"/>
              </a:rPr>
              <a:t>Thank </a:t>
            </a:r>
            <a:r>
              <a:rPr lang="en-US" sz="3600" b="0" i="0" u="none" strike="noStrike" cap="none" dirty="0" smtClean="0">
                <a:latin typeface="Helvetica Neue"/>
                <a:ea typeface="Helvetica Neue"/>
                <a:cs typeface="Helvetica Neue"/>
                <a:sym typeface="Helvetica Neue"/>
              </a:rPr>
              <a:t>You</a:t>
            </a:r>
            <a:endParaRPr sz="3600" dirty="0"/>
          </a:p>
        </p:txBody>
      </p:sp>
      <p:sp>
        <p:nvSpPr>
          <p:cNvPr id="6" name="Shape 62"/>
          <p:cNvSpPr txBox="1">
            <a:spLocks noGrp="1"/>
          </p:cNvSpPr>
          <p:nvPr>
            <p:ph sz="quarter" idx="10"/>
          </p:nvPr>
        </p:nvSpPr>
        <p:spPr>
          <a:xfrm>
            <a:off x="76200" y="1143001"/>
            <a:ext cx="899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6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WGCapD-8 Annual Meeting March 6-9, 2019 Dehradun, India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7" name="Shape 62"/>
          <p:cNvSpPr txBox="1">
            <a:spLocks noGrp="1"/>
          </p:cNvSpPr>
          <p:nvPr>
            <p:ph sz="quarter" idx="10"/>
          </p:nvPr>
        </p:nvSpPr>
        <p:spPr>
          <a:xfrm>
            <a:off x="219891" y="4431439"/>
            <a:ext cx="4343400" cy="14178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569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6000"/>
              <a:buFont typeface="Arial"/>
              <a:buNone/>
            </a:pPr>
            <a:r>
              <a:rPr lang="en-US" sz="2400" i="0" u="none" strike="noStrike" cap="none" dirty="0" smtClean="0">
                <a:latin typeface="Helvetica Neue"/>
                <a:ea typeface="Helvetica Neue"/>
                <a:cs typeface="Helvetica Neue"/>
                <a:sym typeface="Helvetica Neue"/>
              </a:rPr>
              <a:t>WGCapD-9 Annual Meeting </a:t>
            </a: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6000"/>
              <a:buFont typeface="Arial"/>
              <a:buNone/>
            </a:pPr>
            <a:r>
              <a:rPr lang="en-US" sz="2400" i="0" u="none" strike="noStrike" cap="none" dirty="0" smtClean="0">
                <a:latin typeface="Helvetica Neue"/>
                <a:ea typeface="Helvetica Neue"/>
                <a:cs typeface="Helvetica Neue"/>
                <a:sym typeface="Helvetica Neue"/>
              </a:rPr>
              <a:t>March 10-12, 2020</a:t>
            </a: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6000"/>
              <a:buFont typeface="Arial"/>
              <a:buNone/>
            </a:pPr>
            <a:r>
              <a:rPr lang="en-US" dirty="0" smtClean="0">
                <a:latin typeface="Helvetica Neue"/>
                <a:ea typeface="Helvetica Neue"/>
                <a:cs typeface="Helvetica Neue"/>
                <a:sym typeface="Helvetica Neue"/>
              </a:rPr>
              <a:t>Mountain View, California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222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2F288D-310B-3F4B-A703-E793552002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152400"/>
            <a:ext cx="5715000" cy="838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Accomplishments: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i="1" dirty="0" smtClean="0"/>
              <a:t>Webinars &amp; MOOCs Supported</a:t>
            </a:r>
            <a:endParaRPr lang="en-US" i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152400" y="1219198"/>
            <a:ext cx="2743200" cy="1828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dirty="0" smtClean="0"/>
              <a:t>CB-41</a:t>
            </a:r>
          </a:p>
          <a:p>
            <a:pPr marL="0" indent="0" defTabSz="914400">
              <a:buNone/>
            </a:pPr>
            <a:r>
              <a:rPr lang="en-US" sz="1600" b="0" dirty="0"/>
              <a:t>Collaboration between </a:t>
            </a:r>
            <a:r>
              <a:rPr lang="en-US" sz="1600" b="0" dirty="0" smtClean="0"/>
              <a:t>AHT-SDG </a:t>
            </a:r>
            <a:r>
              <a:rPr lang="en-US" sz="1600" b="0" dirty="0"/>
              <a:t>and WGCapD to </a:t>
            </a:r>
            <a:r>
              <a:rPr lang="en-US" sz="1600" b="0" dirty="0" err="1"/>
              <a:t>organise</a:t>
            </a:r>
            <a:r>
              <a:rPr lang="en-US" sz="1600" b="0" dirty="0"/>
              <a:t> SDG-related training and capacity building related to the use of space-based EO to meet the data challenges of the 2030 Agenda for Sustainable Development</a:t>
            </a:r>
            <a:endParaRPr lang="en-US" sz="1600" dirty="0" smtClean="0"/>
          </a:p>
          <a:p>
            <a:pPr marL="0" indent="0" defTabSz="914400">
              <a:buFont typeface="Arial"/>
              <a:buNone/>
            </a:pPr>
            <a:r>
              <a:rPr lang="en-US" sz="1600" dirty="0" smtClean="0"/>
              <a:t>SDG Awareness Webinar</a:t>
            </a:r>
          </a:p>
          <a:p>
            <a:pPr marL="0" indent="0" defTabSz="914400">
              <a:buFont typeface="Arial"/>
              <a:buNone/>
            </a:pPr>
            <a:r>
              <a:rPr lang="en-US" sz="1600" dirty="0" smtClean="0"/>
              <a:t>Dec 19, 2018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3200400" y="1219911"/>
            <a:ext cx="2743200" cy="1828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dirty="0" smtClean="0"/>
              <a:t>FDA-5</a:t>
            </a:r>
          </a:p>
          <a:p>
            <a:pPr marL="0" indent="0" defTabSz="914400">
              <a:buNone/>
            </a:pPr>
            <a:r>
              <a:rPr lang="en-US" sz="1600" b="0" dirty="0"/>
              <a:t>FDA awareness building and outreach</a:t>
            </a:r>
            <a:endParaRPr lang="en-US" sz="1600" dirty="0" smtClean="0"/>
          </a:p>
          <a:p>
            <a:pPr marL="0" indent="0" defTabSz="914400">
              <a:buFont typeface="Arial"/>
              <a:buNone/>
            </a:pPr>
            <a:r>
              <a:rPr lang="en-US" sz="1600" dirty="0" smtClean="0"/>
              <a:t>FDA Awareness Webinar</a:t>
            </a:r>
          </a:p>
          <a:p>
            <a:pPr marL="0" indent="0" defTabSz="914400">
              <a:buFont typeface="Arial"/>
              <a:buNone/>
            </a:pPr>
            <a:r>
              <a:rPr lang="en-US" sz="1600" dirty="0" smtClean="0"/>
              <a:t>Sept 4, 2019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6248400" y="1219198"/>
            <a:ext cx="2743200" cy="259080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dirty="0" smtClean="0"/>
              <a:t>CB-28</a:t>
            </a:r>
          </a:p>
          <a:p>
            <a:pPr marL="0" indent="0" defTabSz="914400">
              <a:buNone/>
            </a:pPr>
            <a:r>
              <a:rPr lang="en-US" sz="1600" b="0" dirty="0"/>
              <a:t>Conduct global capacity building courses through a multi-lingual MOOC on radar backscatter </a:t>
            </a:r>
            <a:endParaRPr lang="en-US" sz="1600" b="0" dirty="0" smtClean="0"/>
          </a:p>
          <a:p>
            <a:pPr marL="0" indent="0" defTabSz="914400">
              <a:buNone/>
            </a:pPr>
            <a:r>
              <a:rPr lang="en-US" sz="1600" dirty="0" smtClean="0"/>
              <a:t>Introduction to Radar Remote Sensing MOOC</a:t>
            </a:r>
          </a:p>
          <a:p>
            <a:pPr marL="0" indent="0" defTabSz="914400">
              <a:buFont typeface="Arial"/>
              <a:buNone/>
            </a:pPr>
            <a:r>
              <a:rPr lang="en-US" sz="1600" dirty="0" smtClean="0"/>
              <a:t>Available: Sept 16, 2019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9" t="1604" r="2361" b="7743"/>
          <a:stretch/>
        </p:blipFill>
        <p:spPr>
          <a:xfrm>
            <a:off x="3586471" y="5562600"/>
            <a:ext cx="1971058" cy="1084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748" y="3581400"/>
            <a:ext cx="270002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09" y="2895600"/>
            <a:ext cx="1776191" cy="229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69817" y="4633913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buFont typeface="Wingdings" panose="05000000000000000000" pitchFamily="2" charset="2"/>
              <a:buChar char="ü"/>
            </a:pPr>
            <a:r>
              <a:rPr lang="en-US" b="1" dirty="0" smtClean="0"/>
              <a:t>CB-29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2400" y="4979296"/>
            <a:ext cx="311601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</a:rPr>
              <a:t>Webinar series (5 </a:t>
            </a:r>
            <a:r>
              <a:rPr lang="en-US" sz="1600" dirty="0" err="1" smtClean="0">
                <a:latin typeface="+mj-lt"/>
              </a:rPr>
              <a:t>nos</a:t>
            </a:r>
            <a:r>
              <a:rPr lang="en-US" sz="1600" dirty="0" smtClean="0">
                <a:latin typeface="+mj-lt"/>
              </a:rPr>
              <a:t>) on Geospatial Technology for Wildfire Management supported by ISRO-NASA-ECMWF started during Oct 1-29, 2019</a:t>
            </a:r>
          </a:p>
          <a:p>
            <a:endParaRPr lang="en-US" sz="14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3"/>
          <a:stretch/>
        </p:blipFill>
        <p:spPr>
          <a:xfrm>
            <a:off x="6221748" y="4868653"/>
            <a:ext cx="1997998" cy="19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43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74064" y="1916821"/>
            <a:ext cx="6174336" cy="75017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sz="1600" dirty="0" smtClean="0"/>
              <a:t>CB-39: </a:t>
            </a:r>
            <a:r>
              <a:rPr lang="en-US" sz="1600" b="0" dirty="0" smtClean="0"/>
              <a:t>Provide hands-on training on forest monitoring and </a:t>
            </a:r>
            <a:r>
              <a:rPr lang="en-US" sz="1600" b="0" dirty="0" err="1" smtClean="0"/>
              <a:t>Orfeo</a:t>
            </a:r>
            <a:r>
              <a:rPr lang="en-US" sz="1600" b="0" dirty="0" smtClean="0"/>
              <a:t> Tool Box for AEM – Training in Guadalajara, Mexico: </a:t>
            </a:r>
            <a:r>
              <a:rPr lang="en-US" sz="1600" b="0" dirty="0"/>
              <a:t>Feb 26-28, 2019</a:t>
            </a:r>
            <a:endParaRPr lang="en-US" sz="1600" b="0" dirty="0" smtClea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2F288D-310B-3F4B-A703-E793552002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5410200" cy="838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Accomplishments: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i="1" dirty="0" smtClean="0"/>
              <a:t>Trainings &amp; Events Supported</a:t>
            </a: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00" y="3589742"/>
            <a:ext cx="1598064" cy="106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47" y="3591601"/>
            <a:ext cx="1598064" cy="106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45488" y="3746069"/>
            <a:ext cx="5564737" cy="75644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sz="1600" dirty="0" smtClean="0"/>
              <a:t>CB-35: </a:t>
            </a:r>
            <a:r>
              <a:rPr lang="en-US" sz="1600" b="0" dirty="0" smtClean="0"/>
              <a:t>Provide </a:t>
            </a:r>
            <a:r>
              <a:rPr lang="en-US" sz="1600" b="0" dirty="0"/>
              <a:t>CB support to </a:t>
            </a:r>
            <a:r>
              <a:rPr lang="en-US" sz="1600" b="0" dirty="0" err="1"/>
              <a:t>AmeriGEO</a:t>
            </a:r>
            <a:r>
              <a:rPr lang="en-US" sz="1600" b="0" dirty="0"/>
              <a:t> Week 2019 in </a:t>
            </a:r>
            <a:r>
              <a:rPr lang="en-US" sz="1600" b="0" dirty="0" smtClean="0"/>
              <a:t>Peru – Supported Event &amp; 2 Trainings on Water SDGs in Lima, Peru: Aug 9-13, 2019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9" r="5716" b="19301"/>
          <a:stretch/>
        </p:blipFill>
        <p:spPr>
          <a:xfrm>
            <a:off x="532568" y="2787703"/>
            <a:ext cx="2820232" cy="89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5"/>
          <a:stretch/>
        </p:blipFill>
        <p:spPr>
          <a:xfrm>
            <a:off x="1629696" y="4521152"/>
            <a:ext cx="1854721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5" y="4540767"/>
            <a:ext cx="1335728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34239" r="15073" b="29757"/>
          <a:stretch/>
        </p:blipFill>
        <p:spPr>
          <a:xfrm>
            <a:off x="6012296" y="1627745"/>
            <a:ext cx="2758208" cy="87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60844" y="5521568"/>
            <a:ext cx="8961120" cy="71734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sz="1600" dirty="0" smtClean="0"/>
              <a:t>CB-40: </a:t>
            </a:r>
            <a:r>
              <a:rPr lang="en-US" sz="1600" b="0" dirty="0" smtClean="0"/>
              <a:t>Provide </a:t>
            </a:r>
            <a:r>
              <a:rPr lang="en-US" sz="1600" b="0" dirty="0"/>
              <a:t>hands-on training for flood monitoring for Vietnam School of Earth </a:t>
            </a:r>
            <a:r>
              <a:rPr lang="en-US" sz="1600" b="0" dirty="0" smtClean="0"/>
              <a:t>Observation – Training in </a:t>
            </a:r>
            <a:r>
              <a:rPr lang="en-US" sz="1600" b="0" dirty="0" err="1" smtClean="0"/>
              <a:t>Quy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Nhon</a:t>
            </a:r>
            <a:r>
              <a:rPr lang="en-US" sz="1600" b="0" dirty="0" smtClean="0"/>
              <a:t>, Vietnam: Sept 8-14, 2019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3531120" y="4731632"/>
            <a:ext cx="5458343" cy="86482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sz="1600" dirty="0" smtClean="0"/>
              <a:t>CB-36: </a:t>
            </a:r>
            <a:r>
              <a:rPr lang="en-US" sz="1600" b="0" dirty="0" smtClean="0"/>
              <a:t>Provide </a:t>
            </a:r>
            <a:r>
              <a:rPr lang="en-US" sz="1600" b="0" dirty="0"/>
              <a:t>CB support to </a:t>
            </a:r>
            <a:r>
              <a:rPr lang="en-US" sz="1600" b="0" dirty="0" err="1"/>
              <a:t>AfriGEO</a:t>
            </a:r>
            <a:r>
              <a:rPr lang="en-US" sz="1600" b="0" dirty="0"/>
              <a:t> Symposium </a:t>
            </a:r>
            <a:r>
              <a:rPr lang="en-US" sz="1600" b="0" dirty="0" smtClean="0"/>
              <a:t>2019 – Supported Event in Nairobi, Kenya: Aug 13-16, 2019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3429000" y="2653817"/>
            <a:ext cx="5606184" cy="105399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sz="1600" dirty="0" smtClean="0"/>
              <a:t>CB-32: </a:t>
            </a:r>
            <a:r>
              <a:rPr lang="en-US" sz="1600" b="0" dirty="0"/>
              <a:t>Provide regional hands-on training in </a:t>
            </a:r>
            <a:r>
              <a:rPr lang="en-US" sz="1600" b="0" dirty="0" smtClean="0"/>
              <a:t>LCLUC topics </a:t>
            </a:r>
            <a:r>
              <a:rPr lang="en-US" sz="1600" b="0" dirty="0"/>
              <a:t>in GEOSS regions </a:t>
            </a:r>
            <a:r>
              <a:rPr lang="en-US" sz="1600" b="0" dirty="0" smtClean="0"/>
              <a:t>– </a:t>
            </a:r>
            <a:r>
              <a:rPr lang="en-US" sz="1600" b="0" dirty="0"/>
              <a:t>Training in Johor </a:t>
            </a:r>
            <a:r>
              <a:rPr lang="en-US" sz="1600" b="0" dirty="0" err="1"/>
              <a:t>Bahru</a:t>
            </a:r>
            <a:r>
              <a:rPr lang="en-US" sz="1600" b="0" dirty="0"/>
              <a:t>, Malaysia: July 25-27, 2019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76200" y="1172982"/>
            <a:ext cx="8930408" cy="75017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sz="1600" dirty="0" smtClean="0"/>
              <a:t>CB-33: </a:t>
            </a:r>
            <a:r>
              <a:rPr lang="en-US" sz="1600" b="0" dirty="0"/>
              <a:t>Provide SAR and other EO data training in support of VNSC Chair initiative  </a:t>
            </a:r>
            <a:r>
              <a:rPr lang="en-US" sz="1600" b="0" dirty="0" smtClean="0"/>
              <a:t>– Workshop in Hanoi, Vietnam: </a:t>
            </a:r>
            <a:r>
              <a:rPr lang="en-US" sz="1600" b="0" dirty="0"/>
              <a:t>Feb </a:t>
            </a:r>
            <a:r>
              <a:rPr lang="en-US" sz="1600" b="0" dirty="0" smtClean="0"/>
              <a:t>20-22, </a:t>
            </a:r>
            <a:r>
              <a:rPr lang="en-US" sz="1600" b="0" dirty="0"/>
              <a:t>2019</a:t>
            </a:r>
            <a:endParaRPr lang="en-US" sz="16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04192" y="6204076"/>
            <a:ext cx="412456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Land Subsidence Training status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 Vietnam to be added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965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2F288D-310B-3F4B-A703-E793552002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152400"/>
            <a:ext cx="5791200" cy="838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Accomplishments: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i="1" dirty="0" smtClean="0"/>
              <a:t>Infrastructure &amp; Papers</a:t>
            </a:r>
            <a:endParaRPr lang="en-US" i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86400" y="1199584"/>
            <a:ext cx="3563381" cy="609600"/>
          </a:xfrm>
        </p:spPr>
        <p:txBody>
          <a:bodyPr/>
          <a:lstStyle/>
          <a:p>
            <a:pPr marL="227013" indent="-227013">
              <a:buFont typeface="Wingdings" panose="05000000000000000000" pitchFamily="2" charset="2"/>
              <a:buChar char="ü"/>
            </a:pPr>
            <a:r>
              <a:rPr lang="en-US" dirty="0" smtClean="0"/>
              <a:t>CB-37: CB White Paper</a:t>
            </a:r>
            <a:endParaRPr lang="en-AU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5" y="1628916"/>
            <a:ext cx="933450" cy="12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28600" y="1600200"/>
            <a:ext cx="3810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hlinkClick r:id="rId3"/>
              </a:rPr>
              <a:t>training.ceos.org</a:t>
            </a:r>
            <a:endParaRPr lang="en-US" sz="20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Calendar is live</a:t>
            </a: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21 fields</a:t>
            </a:r>
            <a:endParaRPr lang="en-US" sz="1600" kern="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Current content sources: EUMETSAT and WMO training calendar sites</a:t>
            </a: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NASA and DLR training calendars are in progress and will “feed” the master CEOS training calendar</a:t>
            </a: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Looking for:</a:t>
            </a:r>
          </a:p>
          <a:p>
            <a:pPr marL="568325" lvl="1" indent="-285750" algn="l">
              <a:buClr>
                <a:srgbClr val="002569"/>
              </a:buClr>
              <a:buFont typeface="Arial" panose="020B0604020202020204" pitchFamily="34" charset="0"/>
              <a:buChar char="-"/>
            </a:pPr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Feedback on structure &amp; format</a:t>
            </a:r>
          </a:p>
          <a:p>
            <a:pPr marL="568325" lvl="1" indent="-285750" algn="l">
              <a:buClr>
                <a:srgbClr val="002569"/>
              </a:buClr>
              <a:buFont typeface="Arial" panose="020B0604020202020204" pitchFamily="34" charset="0"/>
              <a:buChar char="-"/>
            </a:pPr>
            <a:r>
              <a:rPr lang="en-US" sz="14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Additional sources of training events</a:t>
            </a:r>
          </a:p>
          <a:p>
            <a:pPr marL="568325" lvl="1" indent="-285750" algn="l">
              <a:buClr>
                <a:srgbClr val="002569"/>
              </a:buClr>
              <a:buFont typeface="Arial" panose="020B0604020202020204" pitchFamily="34" charset="0"/>
              <a:buChar char="-"/>
            </a:pPr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Ad hoc training events to add</a:t>
            </a:r>
            <a:endParaRPr lang="en-US" sz="1400" kern="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0" y="1199584"/>
            <a:ext cx="4724400" cy="60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27013" indent="-227013" defTabSz="914400">
              <a:buFont typeface="Wingdings" panose="05000000000000000000" pitchFamily="2" charset="2"/>
              <a:buChar char="ü"/>
            </a:pPr>
            <a:r>
              <a:rPr lang="en-US" dirty="0" smtClean="0"/>
              <a:t>Training Calendar</a:t>
            </a:r>
            <a:endParaRPr lang="en-AU" sz="1600" dirty="0"/>
          </a:p>
        </p:txBody>
      </p:sp>
      <p:sp>
        <p:nvSpPr>
          <p:cNvPr id="15" name="Rectangle 14"/>
          <p:cNvSpPr/>
          <p:nvPr/>
        </p:nvSpPr>
        <p:spPr>
          <a:xfrm>
            <a:off x="228600" y="5105400"/>
            <a:ext cx="319087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POCs: </a:t>
            </a:r>
          </a:p>
          <a:p>
            <a:pPr algn="l"/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Andrew Lubawy, SEO</a:t>
            </a:r>
          </a:p>
          <a:p>
            <a:pPr algn="l"/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hlinkClick r:id="rId4"/>
              </a:rPr>
              <a:t>Andrew.M.Lubawy@ama-inc.com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ts val="600"/>
              </a:spcBef>
            </a:pPr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Lauren Childs-Gleason, WGCapD </a:t>
            </a:r>
          </a:p>
          <a:p>
            <a:pPr algn="l"/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hlinkClick r:id="rId5"/>
              </a:rPr>
              <a:t>Lauren.M.Childs@nasa.gov</a:t>
            </a:r>
            <a:endParaRPr lang="en-US" sz="14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47500" t="14074" r="20250" b="5185"/>
          <a:stretch/>
        </p:blipFill>
        <p:spPr>
          <a:xfrm>
            <a:off x="3886200" y="4191000"/>
            <a:ext cx="2409871" cy="203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47281" t="14244" r="25750" b="5751"/>
          <a:stretch/>
        </p:blipFill>
        <p:spPr>
          <a:xfrm>
            <a:off x="6423083" y="4191000"/>
            <a:ext cx="2547355" cy="255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505450" y="1594009"/>
            <a:ext cx="354433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White </a:t>
            </a:r>
            <a:r>
              <a:rPr lang="en-US" sz="1600" dirty="0"/>
              <a:t>paper describing approaches for capacity building networks supported by others, e.g. UN, can work together</a:t>
            </a:r>
            <a:endParaRPr lang="en-US" sz="16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Completed &amp; s</a:t>
            </a:r>
            <a:r>
              <a:rPr lang="en-US" sz="1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ubmitted to SIT</a:t>
            </a: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Submitted &amp; approved for peer-review publication in the Journal of Space Policy</a:t>
            </a:r>
          </a:p>
        </p:txBody>
      </p:sp>
    </p:spTree>
    <p:extLst>
      <p:ext uri="{BB962C8B-B14F-4D97-AF65-F5344CB8AC3E}">
        <p14:creationId xmlns:p14="http://schemas.microsoft.com/office/powerpoint/2010/main" val="1612704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599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17 deliverables: </a:t>
            </a:r>
            <a:r>
              <a:rPr lang="en-US" dirty="0">
                <a:solidFill>
                  <a:srgbClr val="00B050"/>
                </a:solidFill>
              </a:rPr>
              <a:t>13 in 2019, </a:t>
            </a:r>
            <a:r>
              <a:rPr lang="en-US" dirty="0" smtClean="0">
                <a:solidFill>
                  <a:srgbClr val="00B0F0"/>
                </a:solidFill>
              </a:rPr>
              <a:t>4 </a:t>
            </a:r>
            <a:r>
              <a:rPr lang="en-US" dirty="0">
                <a:solidFill>
                  <a:srgbClr val="00B0F0"/>
                </a:solidFill>
              </a:rPr>
              <a:t>in </a:t>
            </a:r>
            <a:r>
              <a:rPr lang="en-US" dirty="0" smtClean="0">
                <a:solidFill>
                  <a:srgbClr val="00B0F0"/>
                </a:solidFill>
              </a:rPr>
              <a:t>2020, </a:t>
            </a:r>
            <a:r>
              <a:rPr lang="en-US" dirty="0">
                <a:solidFill>
                  <a:srgbClr val="C00000"/>
                </a:solidFill>
              </a:rPr>
              <a:t>* new this year</a:t>
            </a:r>
          </a:p>
          <a:p>
            <a:pPr marL="230188" indent="-230188"/>
            <a:endParaRPr lang="en-US" sz="1100" b="1" dirty="0" smtClean="0"/>
          </a:p>
          <a:p>
            <a:pPr marL="230188" indent="-230188"/>
            <a:r>
              <a:rPr lang="en-US" sz="1800" b="1" dirty="0" smtClean="0"/>
              <a:t>Global Activities</a:t>
            </a:r>
            <a:r>
              <a:rPr lang="en-US" sz="1800" dirty="0" smtClean="0"/>
              <a:t> </a:t>
            </a:r>
            <a:endParaRPr lang="en-US" sz="1800" dirty="0"/>
          </a:p>
          <a:p>
            <a:pPr marL="573088" lvl="1" indent="-231775"/>
            <a:r>
              <a:rPr lang="en-US" sz="1600" dirty="0" smtClean="0"/>
              <a:t>CB-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28</a:t>
            </a:r>
            <a:r>
              <a:rPr lang="en-US" sz="1600" dirty="0" smtClean="0"/>
              <a:t>, 30, 31: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MOOCs on Radar Backscatter (Q1 2019: Available Sep 2019)</a:t>
            </a:r>
            <a:r>
              <a:rPr lang="en-US" sz="1600" dirty="0" smtClean="0"/>
              <a:t>, SAR applications (</a:t>
            </a:r>
            <a:r>
              <a:rPr lang="en-US" sz="1600" dirty="0" smtClean="0">
                <a:solidFill>
                  <a:srgbClr val="00B050"/>
                </a:solidFill>
              </a:rPr>
              <a:t>Q4 2019: Will go online Nov. 2019</a:t>
            </a:r>
            <a:r>
              <a:rPr lang="en-US" sz="1600" dirty="0" smtClean="0"/>
              <a:t>), LCLUC (</a:t>
            </a:r>
            <a:r>
              <a:rPr lang="en-US" sz="1600" dirty="0" smtClean="0">
                <a:solidFill>
                  <a:srgbClr val="00B050"/>
                </a:solidFill>
              </a:rPr>
              <a:t>Q4 2019: delayed</a:t>
            </a:r>
            <a:r>
              <a:rPr lang="en-US" sz="1600" dirty="0" smtClean="0"/>
              <a:t>)</a:t>
            </a:r>
          </a:p>
          <a:p>
            <a:pPr marL="573088" lvl="1" indent="-231775"/>
            <a:r>
              <a:rPr lang="en-US" sz="1600" dirty="0" smtClean="0"/>
              <a:t>CB-29: Webinar series on multiple topics, e.g. GEOGLAM, </a:t>
            </a:r>
            <a:r>
              <a:rPr lang="en-US" sz="1600" dirty="0" smtClean="0">
                <a:solidFill>
                  <a:schemeClr val="tx2"/>
                </a:solidFill>
              </a:rPr>
              <a:t>Hyperspectral Remote Sensing and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disasters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(Q3 &amp; </a:t>
            </a:r>
            <a:r>
              <a:rPr lang="en-US" sz="1600" dirty="0" smtClean="0">
                <a:solidFill>
                  <a:srgbClr val="00B050"/>
                </a:solidFill>
              </a:rPr>
              <a:t>Q4 </a:t>
            </a:r>
            <a:r>
              <a:rPr lang="en-US" sz="1600" dirty="0" smtClean="0">
                <a:solidFill>
                  <a:srgbClr val="00B050"/>
                </a:solidFill>
              </a:rPr>
              <a:t>2019</a:t>
            </a:r>
            <a:r>
              <a:rPr lang="en-US" sz="1600" dirty="0" smtClean="0"/>
              <a:t>), LCLUC (</a:t>
            </a:r>
            <a:r>
              <a:rPr lang="en-US" sz="1600" dirty="0" smtClean="0">
                <a:solidFill>
                  <a:srgbClr val="00B0F0"/>
                </a:solidFill>
              </a:rPr>
              <a:t>Q3 2020</a:t>
            </a:r>
            <a:r>
              <a:rPr lang="en-US" sz="1600" dirty="0" smtClean="0"/>
              <a:t>)</a:t>
            </a:r>
          </a:p>
          <a:p>
            <a:pPr marL="230188" indent="-230188">
              <a:spcBef>
                <a:spcPts val="1800"/>
              </a:spcBef>
            </a:pPr>
            <a:r>
              <a:rPr lang="en-US" sz="1800" b="1" dirty="0" smtClean="0"/>
              <a:t>Regional Activities </a:t>
            </a:r>
            <a:r>
              <a:rPr lang="en-US" sz="1800" b="1" dirty="0"/>
              <a:t>– </a:t>
            </a:r>
            <a:r>
              <a:rPr lang="en-US" sz="1800" b="1" dirty="0" smtClean="0"/>
              <a:t>Training </a:t>
            </a:r>
            <a:r>
              <a:rPr lang="en-US" sz="1800" b="1" dirty="0"/>
              <a:t>in GEO </a:t>
            </a:r>
            <a:r>
              <a:rPr lang="en-US" sz="1800" b="1" dirty="0" smtClean="0"/>
              <a:t>Regions</a:t>
            </a:r>
            <a:endParaRPr lang="en-US" sz="1800" b="1" dirty="0"/>
          </a:p>
          <a:p>
            <a:pPr marL="573088" lvl="1" indent="-231775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CB-35, 36: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AmeriGEO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(Q3 2019: completed),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AfriGEOSS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Q3 2019: completed)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573088" lvl="1" indent="-231775"/>
            <a:r>
              <a:rPr lang="en-US" sz="1600" dirty="0"/>
              <a:t>CB-27: AOGEOSS </a:t>
            </a:r>
            <a:r>
              <a:rPr lang="en-US" sz="1600" dirty="0">
                <a:solidFill>
                  <a:srgbClr val="00B0F0"/>
                </a:solidFill>
              </a:rPr>
              <a:t>(Q4 2020)</a:t>
            </a:r>
          </a:p>
          <a:p>
            <a:pPr marL="573088" lvl="1" indent="-231775"/>
            <a:r>
              <a:rPr lang="en-US" sz="1600" dirty="0" smtClean="0"/>
              <a:t>CB-32: Regional hands-on training in land cover land use change</a:t>
            </a:r>
            <a:r>
              <a:rPr lang="en-US" sz="1600" dirty="0"/>
              <a:t>: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Malaysia (Q3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2019: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July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2019)</a:t>
            </a:r>
            <a:r>
              <a:rPr lang="en-US" sz="1600" dirty="0"/>
              <a:t>, </a:t>
            </a:r>
            <a:r>
              <a:rPr lang="en-US" sz="1600" dirty="0" smtClean="0"/>
              <a:t>Thailand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00B050"/>
                </a:solidFill>
              </a:rPr>
              <a:t>Q4 </a:t>
            </a:r>
            <a:r>
              <a:rPr lang="en-US" sz="1600" dirty="0" smtClean="0">
                <a:solidFill>
                  <a:srgbClr val="00B050"/>
                </a:solidFill>
              </a:rPr>
              <a:t>2019</a:t>
            </a:r>
            <a:r>
              <a:rPr lang="en-US" sz="1600" dirty="0" smtClean="0"/>
              <a:t>)</a:t>
            </a:r>
          </a:p>
          <a:p>
            <a:pPr marL="230188" indent="-230188">
              <a:spcBef>
                <a:spcPts val="1800"/>
              </a:spcBef>
            </a:pPr>
            <a:r>
              <a:rPr lang="en-US" sz="1800" b="1" dirty="0" smtClean="0"/>
              <a:t>National In-person Training </a:t>
            </a:r>
            <a:r>
              <a:rPr lang="en-US" sz="1800" dirty="0" smtClean="0">
                <a:solidFill>
                  <a:srgbClr val="C00000"/>
                </a:solidFill>
              </a:rPr>
              <a:t>*</a:t>
            </a:r>
            <a:endParaRPr lang="en-US" sz="1800" b="1" dirty="0" smtClean="0"/>
          </a:p>
          <a:p>
            <a:pPr marL="573088" lvl="1" indent="-231775"/>
            <a:r>
              <a:rPr lang="en-US" sz="1600" dirty="0" smtClean="0"/>
              <a:t>CB-33</a:t>
            </a:r>
            <a:r>
              <a:rPr lang="en-US" sz="1600" dirty="0"/>
              <a:t>: SAR </a:t>
            </a:r>
            <a:r>
              <a:rPr lang="en-US" sz="1600" dirty="0" smtClean="0"/>
              <a:t>&amp; </a:t>
            </a:r>
            <a:r>
              <a:rPr lang="en-US" sz="1600" dirty="0"/>
              <a:t>EO </a:t>
            </a:r>
            <a:r>
              <a:rPr lang="en-US" sz="1600" dirty="0" smtClean="0"/>
              <a:t>data </a:t>
            </a:r>
            <a:r>
              <a:rPr lang="en-US" sz="1600" dirty="0"/>
              <a:t>training for VNSC Chair </a:t>
            </a:r>
            <a:r>
              <a:rPr lang="en-US" sz="1600" dirty="0" smtClean="0"/>
              <a:t>Initiative </a:t>
            </a:r>
            <a:r>
              <a:rPr lang="en-US" sz="1600" dirty="0"/>
              <a:t>(</a:t>
            </a:r>
            <a:r>
              <a:rPr lang="en-US" sz="1600" dirty="0" smtClean="0">
                <a:solidFill>
                  <a:srgbClr val="00B050"/>
                </a:solidFill>
              </a:rPr>
              <a:t>Q3: </a:t>
            </a:r>
            <a:r>
              <a:rPr lang="en-US" sz="1600" dirty="0">
                <a:solidFill>
                  <a:srgbClr val="00B050"/>
                </a:solidFill>
              </a:rPr>
              <a:t>completed 1 of 2 workshops</a:t>
            </a:r>
            <a:r>
              <a:rPr lang="en-US" sz="1600" dirty="0"/>
              <a:t>)</a:t>
            </a:r>
          </a:p>
          <a:p>
            <a:pPr marL="573088" lvl="1" indent="-231775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CB-39: hands-on training on forest monitoring &amp; Orfeo Tool Box for AEM 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Q1: completed)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573088" lvl="1" indent="-231775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CB-40: hands-on training on flood monitoring for Vietnam School of Earth Observation 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Q3: completed)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573088" indent="-231775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 smtClean="0"/>
              <a:t>WGCapD</a:t>
            </a:r>
            <a:r>
              <a:rPr lang="en-US" dirty="0" smtClean="0"/>
              <a:t> </a:t>
            </a:r>
            <a:r>
              <a:rPr lang="en-US" sz="2800" dirty="0"/>
              <a:t>Work </a:t>
            </a:r>
            <a:r>
              <a:rPr lang="en-US" sz="2800" dirty="0" smtClean="0"/>
              <a:t>Plan</a:t>
            </a:r>
            <a:r>
              <a:rPr lang="en-US" dirty="0"/>
              <a:t> </a:t>
            </a:r>
            <a:r>
              <a:rPr lang="en-US" dirty="0" smtClean="0"/>
              <a:t>2019-2021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266544" y="1295400"/>
            <a:ext cx="1658381" cy="36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334498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17 deliverables: </a:t>
            </a:r>
            <a:r>
              <a:rPr lang="en-US" dirty="0">
                <a:solidFill>
                  <a:srgbClr val="00B050"/>
                </a:solidFill>
              </a:rPr>
              <a:t>13 in 2019, </a:t>
            </a:r>
            <a:r>
              <a:rPr lang="en-US" dirty="0">
                <a:solidFill>
                  <a:srgbClr val="00B0F0"/>
                </a:solidFill>
              </a:rPr>
              <a:t>4 in 2020; </a:t>
            </a:r>
            <a:r>
              <a:rPr lang="en-US" dirty="0">
                <a:solidFill>
                  <a:srgbClr val="C00000"/>
                </a:solidFill>
              </a:rPr>
              <a:t>* new this year</a:t>
            </a:r>
            <a:endParaRPr lang="en-US" b="1" dirty="0">
              <a:solidFill>
                <a:srgbClr val="00B050"/>
              </a:solidFill>
            </a:endParaRPr>
          </a:p>
          <a:p>
            <a:pPr marL="284163" indent="-249238">
              <a:spcBef>
                <a:spcPts val="0"/>
              </a:spcBef>
            </a:pPr>
            <a:endParaRPr lang="en-US" sz="1800" b="1" dirty="0" smtClean="0"/>
          </a:p>
          <a:p>
            <a:pPr marL="284163" indent="-249238">
              <a:spcBef>
                <a:spcPts val="0"/>
              </a:spcBef>
            </a:pPr>
            <a:r>
              <a:rPr lang="en-US" sz="1800" b="1" dirty="0" smtClean="0"/>
              <a:t>CB Infrastructure </a:t>
            </a:r>
            <a:endParaRPr lang="en-US" sz="1800" b="1" dirty="0"/>
          </a:p>
          <a:p>
            <a:pPr marL="682625" lvl="1" indent="-311150"/>
            <a:r>
              <a:rPr lang="en-US" sz="1600" dirty="0"/>
              <a:t>CB-21: portal-based access to CB and training resources (</a:t>
            </a:r>
            <a:r>
              <a:rPr lang="en-US" sz="1600" dirty="0">
                <a:solidFill>
                  <a:srgbClr val="00B0F0"/>
                </a:solidFill>
              </a:rPr>
              <a:t>Q4 2020</a:t>
            </a:r>
            <a:r>
              <a:rPr lang="en-US" sz="1600" dirty="0" smtClean="0"/>
              <a:t>)</a:t>
            </a:r>
          </a:p>
          <a:p>
            <a:pPr marL="682625" lvl="1" indent="-311150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Training Calendar pilot (completed in Q3 2019)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4163" indent="-249238">
              <a:spcBef>
                <a:spcPts val="1800"/>
              </a:spcBef>
            </a:pPr>
            <a:r>
              <a:rPr lang="en-US" sz="1800" b="1" dirty="0" smtClean="0"/>
              <a:t>CB Training Materials </a:t>
            </a:r>
            <a:r>
              <a:rPr lang="en-US" sz="1800" dirty="0">
                <a:solidFill>
                  <a:srgbClr val="C00000"/>
                </a:solidFill>
              </a:rPr>
              <a:t>*</a:t>
            </a:r>
            <a:endParaRPr lang="en-US" sz="1800" b="1" dirty="0"/>
          </a:p>
          <a:p>
            <a:pPr marL="682625" lvl="1" indent="-311150"/>
            <a:r>
              <a:rPr lang="en-US" sz="1600" dirty="0"/>
              <a:t>CB-38: hyperspectral training resources on line (</a:t>
            </a:r>
            <a:r>
              <a:rPr lang="en-US" sz="1600" dirty="0">
                <a:solidFill>
                  <a:srgbClr val="00B0F0"/>
                </a:solidFill>
              </a:rPr>
              <a:t>Q2 2020</a:t>
            </a:r>
            <a:r>
              <a:rPr lang="en-US" sz="1600" dirty="0"/>
              <a:t>)</a:t>
            </a:r>
          </a:p>
          <a:p>
            <a:pPr marL="284163" indent="-249238">
              <a:spcBef>
                <a:spcPts val="1800"/>
              </a:spcBef>
            </a:pPr>
            <a:r>
              <a:rPr lang="en-US" sz="1800" b="1" dirty="0"/>
              <a:t>WG </a:t>
            </a:r>
            <a:r>
              <a:rPr lang="en-US" sz="1800" b="1" dirty="0" smtClean="0"/>
              <a:t>Collaborations</a:t>
            </a:r>
            <a:endParaRPr lang="en-US" sz="1800" b="1" dirty="0"/>
          </a:p>
          <a:p>
            <a:pPr marL="682625" lvl="1" indent="-311150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CB-41: with SDG AHT, promote use of EO for SDG’s 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Q3 2019)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082675" lvl="2" indent="-311150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Hands-on with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AmeriGEO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Week on SDG 6.6.1/6.3.2 </a:t>
            </a:r>
          </a:p>
          <a:p>
            <a:pPr marL="682625" lvl="1" indent="-311150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FDA-5: FDA´s awareness building and outreach 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Q3: completed)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4163" indent="-249238">
              <a:spcBef>
                <a:spcPts val="1800"/>
              </a:spcBef>
            </a:pPr>
            <a:r>
              <a:rPr lang="en-US" sz="1800" b="1" dirty="0"/>
              <a:t>Broader CB </a:t>
            </a:r>
            <a:r>
              <a:rPr lang="en-US" sz="1800" b="1" dirty="0" smtClean="0"/>
              <a:t>Collaborations</a:t>
            </a:r>
            <a:endParaRPr lang="en-US" sz="1800" b="1" dirty="0"/>
          </a:p>
          <a:p>
            <a:pPr marL="682625" lvl="1" indent="-311150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CB-37: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White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paper describing how CB networks, e.g. UN’s, can work together with WGCapD 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Q2 – completed; provided to SIT; submitted &amp; accepted for peer-review publication)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AU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228600"/>
            <a:ext cx="6019800" cy="533400"/>
          </a:xfrm>
        </p:spPr>
        <p:txBody>
          <a:bodyPr/>
          <a:lstStyle/>
          <a:p>
            <a:r>
              <a:rPr lang="en-US" dirty="0" err="1" smtClean="0"/>
              <a:t>WGCapD</a:t>
            </a:r>
            <a:r>
              <a:rPr lang="en-US" dirty="0" smtClean="0"/>
              <a:t> work plan 2019-21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66544" y="1295400"/>
            <a:ext cx="1658381" cy="36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474506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143000"/>
            <a:ext cx="8991600" cy="5257800"/>
          </a:xfrm>
        </p:spPr>
        <p:txBody>
          <a:bodyPr/>
          <a:lstStyle/>
          <a:p>
            <a:r>
              <a:rPr lang="en-AU" dirty="0"/>
              <a:t>Active </a:t>
            </a:r>
            <a:r>
              <a:rPr lang="en-AU" dirty="0" smtClean="0"/>
              <a:t>Agencies in WGCapD:</a:t>
            </a:r>
            <a:endParaRPr lang="en-AU" dirty="0"/>
          </a:p>
          <a:p>
            <a:pPr lvl="1"/>
            <a:r>
              <a:rPr lang="en-AU" dirty="0" err="1"/>
              <a:t>WGCapD</a:t>
            </a:r>
            <a:r>
              <a:rPr lang="en-AU" dirty="0"/>
              <a:t> Core has 13 Deliverables due this year: CNES, DLR, ESA, INPE, ISRO, NASA, VNSC</a:t>
            </a:r>
          </a:p>
          <a:p>
            <a:pPr lvl="1"/>
            <a:r>
              <a:rPr lang="en-AU" dirty="0"/>
              <a:t>Annual meeting </a:t>
            </a:r>
            <a:r>
              <a:rPr lang="en-AU" dirty="0" smtClean="0"/>
              <a:t>held in India and virtual </a:t>
            </a:r>
            <a:r>
              <a:rPr lang="en-AU" dirty="0"/>
              <a:t>participation also included: SANSA, UK’s National </a:t>
            </a:r>
            <a:r>
              <a:rPr lang="en-AU" dirty="0" err="1"/>
              <a:t>Center</a:t>
            </a:r>
            <a:r>
              <a:rPr lang="en-AU" dirty="0"/>
              <a:t> for Earth Observation (UK NCEO), CRECTEALC, GODAN, GEO Sec CD Coordinator, </a:t>
            </a:r>
            <a:r>
              <a:rPr lang="en-AU" dirty="0" err="1"/>
              <a:t>AfriGEO</a:t>
            </a:r>
            <a:r>
              <a:rPr lang="en-AU" dirty="0"/>
              <a:t>, </a:t>
            </a:r>
            <a:r>
              <a:rPr lang="en-AU" dirty="0" err="1"/>
              <a:t>AmeriGEO</a:t>
            </a:r>
            <a:r>
              <a:rPr lang="en-AU" dirty="0"/>
              <a:t>, </a:t>
            </a:r>
            <a:r>
              <a:rPr lang="en-AU" dirty="0" err="1" smtClean="0"/>
              <a:t>VLab</a:t>
            </a:r>
            <a:endParaRPr lang="en-AU" dirty="0" smtClean="0"/>
          </a:p>
          <a:p>
            <a:pPr lvl="1"/>
            <a:r>
              <a:rPr lang="en-AU" dirty="0" smtClean="0"/>
              <a:t>ROSCOSMOS has sent a letter to formally join CEOS </a:t>
            </a:r>
            <a:r>
              <a:rPr lang="en-AU" dirty="0" err="1" smtClean="0"/>
              <a:t>WGCapD</a:t>
            </a:r>
            <a:r>
              <a:rPr lang="en-AU" dirty="0" smtClean="0"/>
              <a:t> and identified members</a:t>
            </a:r>
            <a:endParaRPr lang="en-AU" dirty="0"/>
          </a:p>
          <a:p>
            <a:pPr>
              <a:spcBef>
                <a:spcPts val="1200"/>
              </a:spcBef>
            </a:pPr>
            <a:r>
              <a:rPr lang="en-AU" dirty="0" smtClean="0"/>
              <a:t>Future Leadership rotation:</a:t>
            </a:r>
          </a:p>
          <a:p>
            <a:pPr lvl="1"/>
            <a:r>
              <a:rPr lang="en-AU" dirty="0" smtClean="0"/>
              <a:t>Need a new Vice Chair this fall – VNSC has proposed the name of</a:t>
            </a:r>
          </a:p>
          <a:p>
            <a:pPr marL="457200" lvl="1" indent="0">
              <a:buNone/>
            </a:pPr>
            <a:r>
              <a:rPr lang="en-AU" dirty="0"/>
              <a:t> </a:t>
            </a:r>
            <a:r>
              <a:rPr lang="en-AU" dirty="0" smtClean="0"/>
              <a:t>    </a:t>
            </a:r>
            <a:r>
              <a:rPr lang="en-AU" dirty="0" smtClean="0">
                <a:solidFill>
                  <a:srgbClr val="0070C0"/>
                </a:solidFill>
              </a:rPr>
              <a:t>Dr Pham </a:t>
            </a:r>
            <a:r>
              <a:rPr lang="en-AU" dirty="0" err="1" smtClean="0">
                <a:solidFill>
                  <a:srgbClr val="0070C0"/>
                </a:solidFill>
              </a:rPr>
              <a:t>Thi</a:t>
            </a:r>
            <a:r>
              <a:rPr lang="en-AU" dirty="0" smtClean="0">
                <a:solidFill>
                  <a:srgbClr val="0070C0"/>
                </a:solidFill>
              </a:rPr>
              <a:t> Mai Thy </a:t>
            </a:r>
            <a:r>
              <a:rPr lang="en-AU" dirty="0" smtClean="0"/>
              <a:t>a formal letter has been </a:t>
            </a:r>
            <a:r>
              <a:rPr lang="en-AU" dirty="0" smtClean="0"/>
              <a:t>received – </a:t>
            </a:r>
            <a:r>
              <a:rPr lang="en-AU" i="1" dirty="0" smtClean="0">
                <a:solidFill>
                  <a:srgbClr val="FF0000"/>
                </a:solidFill>
              </a:rPr>
              <a:t>submitted for   </a:t>
            </a:r>
          </a:p>
          <a:p>
            <a:pPr marL="457200" lvl="1" indent="0">
              <a:buNone/>
            </a:pPr>
            <a:r>
              <a:rPr lang="en-AU" i="1" dirty="0">
                <a:solidFill>
                  <a:srgbClr val="FF0000"/>
                </a:solidFill>
              </a:rPr>
              <a:t> </a:t>
            </a:r>
            <a:r>
              <a:rPr lang="en-AU" i="1" dirty="0" smtClean="0">
                <a:solidFill>
                  <a:srgbClr val="FF0000"/>
                </a:solidFill>
              </a:rPr>
              <a:t>    </a:t>
            </a:r>
            <a:r>
              <a:rPr lang="en-AU" i="1" dirty="0" smtClean="0">
                <a:solidFill>
                  <a:srgbClr val="FF0000"/>
                </a:solidFill>
              </a:rPr>
              <a:t>CEOS Plenary Endorsement </a:t>
            </a:r>
            <a:endParaRPr lang="en-AU" i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Status &amp; Outlook: </a:t>
            </a:r>
            <a:endParaRPr lang="en-US" dirty="0"/>
          </a:p>
          <a:p>
            <a:pPr lvl="1"/>
            <a:r>
              <a:rPr lang="en-US" dirty="0"/>
              <a:t>We have a well-engaged core </a:t>
            </a:r>
            <a:r>
              <a:rPr lang="en-US" dirty="0" smtClean="0"/>
              <a:t>group </a:t>
            </a:r>
            <a:r>
              <a:rPr lang="en-US" dirty="0"/>
              <a:t>and </a:t>
            </a:r>
            <a:r>
              <a:rPr lang="en-US" dirty="0" smtClean="0"/>
              <a:t>are growing</a:t>
            </a:r>
            <a:endParaRPr lang="en-AU" dirty="0"/>
          </a:p>
          <a:p>
            <a:endParaRPr lang="en-AU" sz="2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/>
              <a:t>Sustainable Commitment</a:t>
            </a:r>
          </a:p>
        </p:txBody>
      </p:sp>
    </p:spTree>
    <p:extLst>
      <p:ext uri="{BB962C8B-B14F-4D97-AF65-F5344CB8AC3E}">
        <p14:creationId xmlns:p14="http://schemas.microsoft.com/office/powerpoint/2010/main" val="696379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199"/>
            <a:ext cx="8991600" cy="559748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sz="1800" dirty="0" smtClean="0"/>
              <a:t>Synergies: </a:t>
            </a:r>
            <a:endParaRPr lang="en-AU" sz="1800" b="0" i="1" dirty="0" smtClean="0"/>
          </a:p>
          <a:p>
            <a:pPr marL="461963" indent="-277813">
              <a:spcBef>
                <a:spcPts val="0"/>
              </a:spcBef>
            </a:pPr>
            <a:r>
              <a:rPr lang="en-AU" sz="1800" dirty="0" smtClean="0">
                <a:solidFill>
                  <a:srgbClr val="00B050"/>
                </a:solidFill>
              </a:rPr>
              <a:t>WGISS</a:t>
            </a:r>
            <a:r>
              <a:rPr lang="en-AU" sz="1800" b="0" dirty="0" smtClean="0">
                <a:solidFill>
                  <a:srgbClr val="00B050"/>
                </a:solidFill>
              </a:rPr>
              <a:t> – participation in each others’ meetings, joint FDA-5 FDA awareness webinar delivered on 4 Sept </a:t>
            </a:r>
            <a:r>
              <a:rPr lang="en-AU" sz="1800" b="0" dirty="0" smtClean="0">
                <a:solidFill>
                  <a:srgbClr val="00B050"/>
                </a:solidFill>
              </a:rPr>
              <a:t>2019, </a:t>
            </a:r>
            <a:r>
              <a:rPr lang="en-AU" sz="1800" b="0" dirty="0" smtClean="0">
                <a:solidFill>
                  <a:srgbClr val="0070C0"/>
                </a:solidFill>
              </a:rPr>
              <a:t>participated in WIGISS meeting in Hanoi.</a:t>
            </a:r>
            <a:endParaRPr lang="en-AU" sz="1800" dirty="0" smtClean="0">
              <a:solidFill>
                <a:srgbClr val="0070C0"/>
              </a:solidFill>
            </a:endParaRPr>
          </a:p>
          <a:p>
            <a:pPr marL="461963" indent="-277813">
              <a:spcBef>
                <a:spcPts val="0"/>
              </a:spcBef>
            </a:pPr>
            <a:r>
              <a:rPr lang="en-AU" sz="1800" dirty="0" smtClean="0">
                <a:solidFill>
                  <a:srgbClr val="00B050"/>
                </a:solidFill>
              </a:rPr>
              <a:t>SEO </a:t>
            </a:r>
            <a:r>
              <a:rPr lang="en-AU" sz="1800" b="0" dirty="0" smtClean="0">
                <a:solidFill>
                  <a:srgbClr val="00B050"/>
                </a:solidFill>
              </a:rPr>
              <a:t>– working jointly on the training calendar </a:t>
            </a:r>
            <a:r>
              <a:rPr lang="en-AU" sz="1800" b="0" dirty="0" smtClean="0">
                <a:solidFill>
                  <a:srgbClr val="00B050"/>
                </a:solidFill>
              </a:rPr>
              <a:t>pilot</a:t>
            </a:r>
            <a:endParaRPr lang="en-AU" sz="1800" b="0" dirty="0" smtClean="0">
              <a:solidFill>
                <a:srgbClr val="00B050"/>
              </a:solidFill>
            </a:endParaRPr>
          </a:p>
          <a:p>
            <a:pPr marL="461963" indent="-277813">
              <a:spcBef>
                <a:spcPts val="0"/>
              </a:spcBef>
            </a:pPr>
            <a:r>
              <a:rPr lang="en-AU" sz="1800" dirty="0" smtClean="0">
                <a:solidFill>
                  <a:srgbClr val="00B050"/>
                </a:solidFill>
              </a:rPr>
              <a:t>SDG AHT </a:t>
            </a:r>
            <a:r>
              <a:rPr lang="en-AU" sz="1800" b="0" dirty="0" smtClean="0">
                <a:solidFill>
                  <a:srgbClr val="00B050"/>
                </a:solidFill>
              </a:rPr>
              <a:t>– joint awareness webinar delivered Dec 2018 and SDG water quality training at </a:t>
            </a:r>
            <a:r>
              <a:rPr lang="en-AU" sz="1800" b="0" dirty="0" err="1" smtClean="0">
                <a:solidFill>
                  <a:srgbClr val="00B050"/>
                </a:solidFill>
              </a:rPr>
              <a:t>AmeriGEO</a:t>
            </a:r>
            <a:r>
              <a:rPr lang="en-AU" sz="1800" b="0" dirty="0" smtClean="0">
                <a:solidFill>
                  <a:srgbClr val="00B050"/>
                </a:solidFill>
              </a:rPr>
              <a:t> Week delivered Aug 2019</a:t>
            </a:r>
            <a:endParaRPr lang="en-AU" sz="1800" dirty="0" smtClean="0">
              <a:solidFill>
                <a:srgbClr val="00B050"/>
              </a:solidFill>
            </a:endParaRPr>
          </a:p>
          <a:p>
            <a:pPr marL="461963" indent="-277813">
              <a:spcBef>
                <a:spcPts val="0"/>
              </a:spcBef>
            </a:pPr>
            <a:r>
              <a:rPr lang="en-AU" sz="1800" dirty="0" err="1" smtClean="0">
                <a:solidFill>
                  <a:srgbClr val="C00000"/>
                </a:solidFill>
              </a:rPr>
              <a:t>WGDisasters</a:t>
            </a:r>
            <a:r>
              <a:rPr lang="en-AU" sz="1800" b="0" dirty="0" smtClean="0">
                <a:solidFill>
                  <a:srgbClr val="C00000"/>
                </a:solidFill>
              </a:rPr>
              <a:t> </a:t>
            </a:r>
            <a:r>
              <a:rPr lang="en-AU" sz="1800" b="0" dirty="0">
                <a:solidFill>
                  <a:srgbClr val="C00000"/>
                </a:solidFill>
              </a:rPr>
              <a:t>– joint virtual meeting discussion in March, discussing joint </a:t>
            </a:r>
            <a:r>
              <a:rPr lang="en-AU" sz="1800" b="0" dirty="0" smtClean="0">
                <a:solidFill>
                  <a:srgbClr val="C00000"/>
                </a:solidFill>
              </a:rPr>
              <a:t>deliverables and opportunities, need to identify next steps / paths forward</a:t>
            </a:r>
            <a:endParaRPr lang="en-AU" sz="1800" b="0" dirty="0">
              <a:solidFill>
                <a:srgbClr val="C00000"/>
              </a:solidFill>
            </a:endParaRPr>
          </a:p>
          <a:p>
            <a:pPr marL="461963" indent="-277813">
              <a:spcBef>
                <a:spcPts val="0"/>
              </a:spcBef>
            </a:pPr>
            <a:r>
              <a:rPr lang="en-AU" sz="1800" dirty="0">
                <a:solidFill>
                  <a:srgbClr val="C00000"/>
                </a:solidFill>
              </a:rPr>
              <a:t>GEOGLAM AHT </a:t>
            </a:r>
            <a:r>
              <a:rPr lang="en-AU" sz="1800" b="0" dirty="0">
                <a:solidFill>
                  <a:srgbClr val="C00000"/>
                </a:solidFill>
              </a:rPr>
              <a:t>– overlapping people engaged in both, potential to strengthen </a:t>
            </a:r>
            <a:r>
              <a:rPr lang="en-AU" sz="1800" b="0" dirty="0" smtClean="0">
                <a:solidFill>
                  <a:srgbClr val="C00000"/>
                </a:solidFill>
              </a:rPr>
              <a:t>further – need to explore opportunities</a:t>
            </a:r>
          </a:p>
          <a:p>
            <a:pPr marL="461963" indent="-277813">
              <a:spcBef>
                <a:spcPts val="0"/>
              </a:spcBef>
            </a:pPr>
            <a:r>
              <a:rPr lang="en-AU" sz="1800" dirty="0" smtClean="0">
                <a:solidFill>
                  <a:srgbClr val="C00000"/>
                </a:solidFill>
              </a:rPr>
              <a:t>GFOI SCDG </a:t>
            </a:r>
            <a:r>
              <a:rPr lang="en-AU" sz="1800" b="0" dirty="0" smtClean="0">
                <a:solidFill>
                  <a:srgbClr val="C00000"/>
                </a:solidFill>
              </a:rPr>
              <a:t>– same agencies engaged in both, potential to collaborate – need to explore opportunities </a:t>
            </a:r>
            <a:endParaRPr lang="en-AU" sz="1800" b="0" dirty="0">
              <a:solidFill>
                <a:srgbClr val="C00000"/>
              </a:solidFill>
            </a:endParaRPr>
          </a:p>
          <a:p>
            <a:pPr marL="461963" indent="-277813">
              <a:spcBef>
                <a:spcPts val="0"/>
              </a:spcBef>
            </a:pPr>
            <a:r>
              <a:rPr lang="en-AU" sz="1800" dirty="0" err="1">
                <a:solidFill>
                  <a:schemeClr val="accent4">
                    <a:lumMod val="75000"/>
                  </a:schemeClr>
                </a:solidFill>
              </a:rPr>
              <a:t>WGClimate</a:t>
            </a:r>
            <a:r>
              <a:rPr lang="en-AU" sz="1800" dirty="0">
                <a:solidFill>
                  <a:schemeClr val="accent4">
                    <a:lumMod val="75000"/>
                  </a:schemeClr>
                </a:solidFill>
              </a:rPr>
              <a:t>, WGCV </a:t>
            </a:r>
            <a:r>
              <a:rPr lang="en-AU" sz="1800" b="0" dirty="0">
                <a:solidFill>
                  <a:schemeClr val="accent4">
                    <a:lumMod val="75000"/>
                  </a:schemeClr>
                </a:solidFill>
              </a:rPr>
              <a:t>– have explored synergy but have not (yet) identified collaborative opportunities</a:t>
            </a:r>
          </a:p>
          <a:p>
            <a:pPr marL="461963" indent="-277813">
              <a:spcBef>
                <a:spcPts val="0"/>
              </a:spcBef>
            </a:pPr>
            <a:r>
              <a:rPr lang="en-AU" sz="1800" dirty="0">
                <a:solidFill>
                  <a:srgbClr val="FF0000"/>
                </a:solidFill>
              </a:rPr>
              <a:t>VCs</a:t>
            </a:r>
            <a:r>
              <a:rPr lang="en-AU" sz="1800" b="0" dirty="0">
                <a:solidFill>
                  <a:srgbClr val="FF0000"/>
                </a:solidFill>
              </a:rPr>
              <a:t> – no </a:t>
            </a:r>
            <a:r>
              <a:rPr lang="en-AU" sz="1800" b="0" dirty="0" smtClean="0">
                <a:solidFill>
                  <a:srgbClr val="FF0000"/>
                </a:solidFill>
              </a:rPr>
              <a:t>engagement</a:t>
            </a:r>
            <a:endParaRPr lang="en-AU" dirty="0">
              <a:solidFill>
                <a:srgbClr val="FF0000"/>
              </a:solidFill>
            </a:endParaRPr>
          </a:p>
          <a:p>
            <a:pPr marL="461963" indent="-277813">
              <a:spcBef>
                <a:spcPts val="0"/>
              </a:spcBef>
            </a:pPr>
            <a:endParaRPr lang="en-A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 smtClean="0"/>
              <a:t>Obstacles/Barriers &amp; Path to Overcome Them:</a:t>
            </a:r>
            <a:endParaRPr lang="en-AU" sz="1800" dirty="0"/>
          </a:p>
          <a:p>
            <a:pPr marL="461963" indent="-231775">
              <a:spcBef>
                <a:spcPts val="0"/>
              </a:spcBef>
            </a:pPr>
            <a:r>
              <a:rPr lang="en-AU" sz="1800" b="0" dirty="0"/>
              <a:t>Travel constraints prohibit attending other WG/AHT/VC meetings – </a:t>
            </a:r>
            <a:r>
              <a:rPr lang="en-AU" sz="1800" b="0" dirty="0" smtClean="0">
                <a:solidFill>
                  <a:srgbClr val="00B050"/>
                </a:solidFill>
              </a:rPr>
              <a:t>exploring</a:t>
            </a:r>
            <a:r>
              <a:rPr lang="en-AU" sz="1800" b="0" dirty="0" smtClean="0"/>
              <a:t> </a:t>
            </a:r>
            <a:r>
              <a:rPr lang="en-AU" sz="1800" b="0" dirty="0" smtClean="0">
                <a:solidFill>
                  <a:srgbClr val="00B050"/>
                </a:solidFill>
              </a:rPr>
              <a:t>virtual </a:t>
            </a:r>
            <a:r>
              <a:rPr lang="en-AU" sz="1800" b="0" dirty="0">
                <a:solidFill>
                  <a:srgbClr val="00B050"/>
                </a:solidFill>
              </a:rPr>
              <a:t>meetings to discuss work </a:t>
            </a:r>
            <a:r>
              <a:rPr lang="en-AU" sz="1800" b="0" dirty="0" smtClean="0">
                <a:solidFill>
                  <a:srgbClr val="00B050"/>
                </a:solidFill>
              </a:rPr>
              <a:t>planning</a:t>
            </a:r>
            <a:endParaRPr lang="en-AU" sz="1800" b="0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/>
              <a:t>Synergies </a:t>
            </a:r>
            <a:r>
              <a:rPr lang="en-US" dirty="0" smtClean="0"/>
              <a:t>w/CEOS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6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48713" y="345989"/>
            <a:ext cx="6005384" cy="533400"/>
          </a:xfrm>
        </p:spPr>
        <p:txBody>
          <a:bodyPr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 Regional Synergies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8257" y="4372451"/>
            <a:ext cx="281714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/>
              <a:t>Engaged for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years &amp; participate in annual symposium</a:t>
            </a: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AfriGEO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Secretariat is now located at RCMRD in Nairobi, Kenya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r="8066"/>
          <a:stretch/>
        </p:blipFill>
        <p:spPr>
          <a:xfrm>
            <a:off x="152400" y="3962400"/>
            <a:ext cx="1981200" cy="2258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8176"/>
          <a:stretch/>
        </p:blipFill>
        <p:spPr>
          <a:xfrm>
            <a:off x="152400" y="1189357"/>
            <a:ext cx="2133600" cy="22585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0" y="1417376"/>
            <a:ext cx="29241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 of agencies supporting CEOS WGCapD and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AmeriGEO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trainings at annual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AmeriGEO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Week: 1 in 2018, 2 in 2019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1"/>
            <a:ext cx="3798886" cy="2138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5845"/>
          <a:stretch/>
        </p:blipFill>
        <p:spPr>
          <a:xfrm>
            <a:off x="5172075" y="4191000"/>
            <a:ext cx="380841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63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9010</TotalTime>
  <Words>1430</Words>
  <Application>Microsoft Office PowerPoint</Application>
  <PresentationFormat>On-screen Show (4:3)</PresentationFormat>
  <Paragraphs>138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Helvetica Neue</vt:lpstr>
      <vt:lpstr>Proxima Nova Regular</vt:lpstr>
      <vt:lpstr>Wingdings</vt:lpstr>
      <vt:lpstr>Default</vt:lpstr>
      <vt:lpstr>WG Capacity Building &amp; Data Democracy (WGCapD)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prakash</cp:lastModifiedBy>
  <cp:revision>147</cp:revision>
  <dcterms:modified xsi:type="dcterms:W3CDTF">2019-10-09T04:18:58Z</dcterms:modified>
</cp:coreProperties>
</file>