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6858000" cx="9144000"/>
  <p:notesSz cx="6858000" cy="9144000"/>
  <p:embeddedFontLst>
    <p:embeddedFont>
      <p:font typeface="Arial Narrow"/>
      <p:regular r:id="rId28"/>
      <p:bold r:id="rId29"/>
      <p:italic r:id="rId30"/>
      <p:boldItalic r:id="rId31"/>
    </p:embeddedFont>
    <p:embeddedFont>
      <p:font typeface="Helvetica Neue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6" roundtripDataSignature="AMtx7miHD6YaJTYyNSfvE4KeMqIDSbOv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D10337E-3DE1-4D46-9FE4-CFD2144DB24C}">
  <a:tblStyle styleId="{FD10337E-3DE1-4D46-9FE4-CFD2144DB24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ArialNarrow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ArialNarrow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rialNarrow-boldItalic.fntdata"/><Relationship Id="rId30" Type="http://schemas.openxmlformats.org/officeDocument/2006/relationships/font" Target="fonts/ArialNarrow-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-bold.fntdata"/><Relationship Id="rId10" Type="http://schemas.openxmlformats.org/officeDocument/2006/relationships/slide" Target="slides/slide4.xml"/><Relationship Id="rId32" Type="http://schemas.openxmlformats.org/officeDocument/2006/relationships/font" Target="fonts/HelveticaNeue-regular.fntdata"/><Relationship Id="rId13" Type="http://schemas.openxmlformats.org/officeDocument/2006/relationships/slide" Target="slides/slide7.xml"/><Relationship Id="rId35" Type="http://schemas.openxmlformats.org/officeDocument/2006/relationships/font" Target="fonts/HelveticaNeue-boldItalic.fntdata"/><Relationship Id="rId12" Type="http://schemas.openxmlformats.org/officeDocument/2006/relationships/slide" Target="slides/slide6.xml"/><Relationship Id="rId34" Type="http://schemas.openxmlformats.org/officeDocument/2006/relationships/font" Target="fonts/HelveticaNeue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28600" lvl="5" marL="2743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28600" lvl="6" marL="32004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28600" lvl="7" marL="36576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28600" lvl="8" marL="41148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" name="Google Shape;6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3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>
  <p:cSld name="6_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/>
          <p:nvPr>
            <p:ph idx="1" type="body"/>
          </p:nvPr>
        </p:nvSpPr>
        <p:spPr>
          <a:xfrm>
            <a:off x="124691" y="1402773"/>
            <a:ext cx="8884227" cy="510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32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2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32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/>
          <p:nvPr>
            <p:ph idx="1" type="body"/>
          </p:nvPr>
        </p:nvSpPr>
        <p:spPr>
          <a:xfrm>
            <a:off x="124691" y="1402773"/>
            <a:ext cx="8884227" cy="510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33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33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33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>
  <p:cSld name="8_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/>
          <p:nvPr>
            <p:ph idx="1" type="body"/>
          </p:nvPr>
        </p:nvSpPr>
        <p:spPr>
          <a:xfrm>
            <a:off x="124691" y="1402773"/>
            <a:ext cx="8884227" cy="510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34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34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34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idx="1" type="body"/>
          </p:nvPr>
        </p:nvSpPr>
        <p:spPr>
          <a:xfrm>
            <a:off x="124691" y="1402773"/>
            <a:ext cx="8884227" cy="510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4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4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5"/>
          <p:cNvSpPr txBox="1"/>
          <p:nvPr>
            <p:ph type="title"/>
          </p:nvPr>
        </p:nvSpPr>
        <p:spPr>
          <a:xfrm>
            <a:off x="1802676" y="152400"/>
            <a:ext cx="5799908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5"/>
          <p:cNvSpPr/>
          <p:nvPr/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</a:pPr>
            <a:fld id="{00000000-1234-1234-1234-123412341234}" type="slidenum">
              <a:rPr b="0" i="1" lang="en-US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1" sz="1100" u="none" cap="none" strike="noStrike">
              <a:solidFill>
                <a:srgbClr val="1F497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Google Shape;17;p25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 txBox="1"/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6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6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27"/>
          <p:cNvSpPr txBox="1"/>
          <p:nvPr>
            <p:ph idx="1" type="body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7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27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28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2;p28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/>
          <p:nvPr>
            <p:ph idx="1" type="body"/>
          </p:nvPr>
        </p:nvSpPr>
        <p:spPr>
          <a:xfrm>
            <a:off x="124691" y="1402773"/>
            <a:ext cx="8884227" cy="510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9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29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29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/>
          <p:nvPr>
            <p:ph idx="1" type="body"/>
          </p:nvPr>
        </p:nvSpPr>
        <p:spPr>
          <a:xfrm>
            <a:off x="124691" y="1402773"/>
            <a:ext cx="8884227" cy="510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30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30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>
  <p:cSld name="5_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/>
          <p:nvPr>
            <p:ph idx="1" type="body"/>
          </p:nvPr>
        </p:nvSpPr>
        <p:spPr>
          <a:xfrm>
            <a:off x="124691" y="1402773"/>
            <a:ext cx="8884227" cy="5101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ourier New"/>
              <a:buChar char="o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1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31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Arial"/>
              <a:buNone/>
              <a:defRPr b="0" i="1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31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US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2020, 20-22 October</a:t>
            </a:r>
            <a:endParaRPr b="0" i="1" sz="1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6.gif"/><Relationship Id="rId5" Type="http://schemas.openxmlformats.org/officeDocument/2006/relationships/image" Target="../media/image11.png"/><Relationship Id="rId6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youtu.be/b9_asHj23YQ" TargetMode="External"/><Relationship Id="rId10" Type="http://schemas.openxmlformats.org/officeDocument/2006/relationships/hyperlink" Target="https://drive.google.com/file/d/1imfYqHYSsS6MQ4RbBpDen_hZBGtk3d1P/view?usp=sharing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file/d/1fOYKcp861_GmBjx3vWRGphrDihhuSM34/view?usp=sharing" TargetMode="External"/><Relationship Id="rId4" Type="http://schemas.openxmlformats.org/officeDocument/2006/relationships/hyperlink" Target="https://drive.google.com/file/d/1fOYKcp861_GmBjx3vWRGphrDihhuSM34/view?usp=sharing" TargetMode="External"/><Relationship Id="rId9" Type="http://schemas.openxmlformats.org/officeDocument/2006/relationships/hyperlink" Target="https://drive.google.com/file/d/1imfYqHYSsS6MQ4RbBpDen_hZBGtk3d1P/view?usp=sharing" TargetMode="External"/><Relationship Id="rId5" Type="http://schemas.openxmlformats.org/officeDocument/2006/relationships/hyperlink" Target="https://drive.google.com/file/d/1dNL77DyAXNLrdj-6sYVmzAmwyj_UFeYD/view?usp=sharing" TargetMode="External"/><Relationship Id="rId6" Type="http://schemas.openxmlformats.org/officeDocument/2006/relationships/hyperlink" Target="https://drive.google.com/file/d/1dNL77DyAXNLrdj-6sYVmzAmwyj_UFeYD/view?usp=sharing" TargetMode="External"/><Relationship Id="rId7" Type="http://schemas.openxmlformats.org/officeDocument/2006/relationships/hyperlink" Target="https://drive.google.com/file/d/1vlJJBucB9GlFBz2jzmQrlD7A3aj8RpgE/view?usp=sharing" TargetMode="External"/><Relationship Id="rId8" Type="http://schemas.openxmlformats.org/officeDocument/2006/relationships/hyperlink" Target="https://drive.google.com/file/d/1vlJJBucB9GlFBz2jzmQrlD7A3aj8RpgE/view?usp=sharin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6.gif"/><Relationship Id="rId7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Relationship Id="rId4" Type="http://schemas.openxmlformats.org/officeDocument/2006/relationships/image" Target="../media/image28.jpg"/><Relationship Id="rId5" Type="http://schemas.openxmlformats.org/officeDocument/2006/relationships/image" Target="../media/image31.png"/><Relationship Id="rId6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1.gif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/>
          <p:nvPr>
            <p:ph type="title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2020 CEOS Chair Priorities Presentation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622789" y="4292600"/>
            <a:ext cx="48108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ISRO, 2020 CEOS Chair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 Item #1.2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October 2020</a:t>
            </a:r>
            <a:endParaRPr b="0" i="0" sz="1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9" name="Google Shape;6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789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"/>
          <p:cNvSpPr txBox="1"/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1" lang="en-US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1" sz="1100" u="none" cap="none" strike="noStrike">
              <a:solidFill>
                <a:srgbClr val="1F497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7" name="Google Shape;147;p10"/>
          <p:cNvPicPr preferRelativeResize="0"/>
          <p:nvPr/>
        </p:nvPicPr>
        <p:blipFill rotWithShape="1">
          <a:blip r:embed="rId3">
            <a:alphaModFix/>
          </a:blip>
          <a:srcRect b="-3133" l="0" r="0" t="0"/>
          <a:stretch/>
        </p:blipFill>
        <p:spPr>
          <a:xfrm>
            <a:off x="0" y="1280160"/>
            <a:ext cx="4269565" cy="225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55561"/>
            <a:ext cx="4340434" cy="244149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0"/>
          <p:cNvSpPr txBox="1"/>
          <p:nvPr/>
        </p:nvSpPr>
        <p:spPr>
          <a:xfrm>
            <a:off x="1619495" y="101519"/>
            <a:ext cx="6399652" cy="530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 focus on SDGs for BIMSTEC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sng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AVID (Analytics &amp; Visualization for ISRO Datacube )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endParaRPr b="1" i="0" sz="2400" u="sng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from 2020-10-16 17-49-54" id="150" name="Google Shape;15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7299" y="4048785"/>
            <a:ext cx="4460157" cy="2497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from 2020-10-16 17-33-00" id="151" name="Google Shape;15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42019" y="1169191"/>
            <a:ext cx="3213217" cy="2869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10"/>
          <p:cNvGrpSpPr/>
          <p:nvPr/>
        </p:nvGrpSpPr>
        <p:grpSpPr>
          <a:xfrm>
            <a:off x="2257064" y="2261163"/>
            <a:ext cx="6733492" cy="4485698"/>
            <a:chOff x="2257064" y="2261163"/>
            <a:chExt cx="6733492" cy="4485698"/>
          </a:xfrm>
        </p:grpSpPr>
        <p:sp>
          <p:nvSpPr>
            <p:cNvPr id="153" name="Google Shape;153;p10"/>
            <p:cNvSpPr txBox="1"/>
            <p:nvPr/>
          </p:nvSpPr>
          <p:spPr>
            <a:xfrm>
              <a:off x="2257064" y="2261163"/>
              <a:ext cx="6733492" cy="646331"/>
            </a:xfrm>
            <a:prstGeom prst="rect">
              <a:avLst/>
            </a:prstGeom>
            <a:solidFill>
              <a:srgbClr val="CCC0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Multi user analytics environment based on Jupyterhub for visualization and analysis of data as per user’s need. </a:t>
              </a:r>
              <a:endParaRPr b="1" i="0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0"/>
            <p:cNvSpPr txBox="1"/>
            <p:nvPr/>
          </p:nvSpPr>
          <p:spPr>
            <a:xfrm>
              <a:off x="2835771" y="5269533"/>
              <a:ext cx="5532725" cy="1477328"/>
            </a:xfrm>
            <a:prstGeom prst="rect">
              <a:avLst/>
            </a:prstGeom>
            <a:solidFill>
              <a:srgbClr val="CCC0D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FEATURES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1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Multi product/time selection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1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Mean, Median, Min, Max based compositing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1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WMS style selection</a:t>
              </a:r>
              <a:endParaRPr/>
            </a:p>
            <a:p>
              <a:pPr indent="-214313" lvl="0" marL="214313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1" i="0" lang="en-US" sz="14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Band math operations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/>
        </p:nvSpPr>
        <p:spPr>
          <a:xfrm>
            <a:off x="1507256" y="570877"/>
            <a:ext cx="640563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‘Aman’ Rice Planted Area over Bangladesh 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ISRO-JAXA</a:t>
            </a:r>
            <a:r>
              <a:rPr b="1" i="0" lang="en-US" sz="18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i="0" lang="en-US" sz="1800" u="none" cap="none" strike="noStrike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joint initiative for BIMSTEC region</a:t>
            </a:r>
            <a:endParaRPr/>
          </a:p>
        </p:txBody>
      </p:sp>
      <p:sp>
        <p:nvSpPr>
          <p:cNvPr id="160" name="Google Shape;160;p11"/>
          <p:cNvSpPr txBox="1"/>
          <p:nvPr/>
        </p:nvSpPr>
        <p:spPr>
          <a:xfrm>
            <a:off x="-44094" y="1221311"/>
            <a:ext cx="9133355" cy="22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just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Major crop type mapping and acreage estimates are one of the major focus Use </a:t>
            </a:r>
            <a:r>
              <a:rPr b="0" i="0" lang="en-US" sz="14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ISRO and JAXA </a:t>
            </a:r>
            <a:r>
              <a:rPr b="0" i="0" lang="en-US" sz="14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with ISRO  data cubes for  BIMSTEC countries as CEOS2020 chair initiative, follow up CEOS2019 chair initiative  by VNSC for low Mekong.</a:t>
            </a:r>
            <a:endParaRPr/>
          </a:p>
          <a:p>
            <a:pPr indent="-214313" lvl="0" marL="214313" marR="0" rtl="0" algn="just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Opti-SAR combination from ISRO’s RS-2 AWiFS and </a:t>
            </a:r>
            <a:r>
              <a:rPr b="0" i="0" lang="en-US" sz="14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JAXA’s</a:t>
            </a:r>
            <a:r>
              <a:rPr b="0" i="0" lang="en-US" sz="14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 ALOS-2  PALSAR-2 ScanSAR data were used to map ‘Aman’ (July – December) rice planted area over Bangladesh for 2018.  This resulted into acreage estimates with 95% accuracy of reported long-term averages and found better than ‘only-optical’/ ‘only-SAR’ </a:t>
            </a:r>
            <a:endParaRPr/>
          </a:p>
          <a:p>
            <a:pPr indent="-214313" lvl="0" marL="214313" marR="0" rtl="0" algn="just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ISRO-JAXA will jointly continue this effort over specified regions over India, Thailand and other Asian countries including BIMSTEC for rice monitoring in cooperation with GEOGLAM Asia Rice &amp; APRSAF SAFE rice crop project. </a:t>
            </a:r>
            <a:endParaRPr b="0" i="0" sz="14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>
            <a:off x="1082737" y="3424962"/>
            <a:ext cx="2630175" cy="2968825"/>
            <a:chOff x="1059867" y="3157545"/>
            <a:chExt cx="2271170" cy="2635452"/>
          </a:xfrm>
        </p:grpSpPr>
        <p:grpSp>
          <p:nvGrpSpPr>
            <p:cNvPr id="162" name="Google Shape;162;p11"/>
            <p:cNvGrpSpPr/>
            <p:nvPr/>
          </p:nvGrpSpPr>
          <p:grpSpPr>
            <a:xfrm>
              <a:off x="1059867" y="3162012"/>
              <a:ext cx="2271170" cy="2573245"/>
              <a:chOff x="1598372" y="473412"/>
              <a:chExt cx="2806860" cy="3180182"/>
            </a:xfrm>
          </p:grpSpPr>
          <p:pic>
            <p:nvPicPr>
              <p:cNvPr id="163" name="Google Shape;163;p1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685835" y="473412"/>
                <a:ext cx="2581166" cy="3180182"/>
              </a:xfrm>
              <a:prstGeom prst="rect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164" name="Google Shape;164;p11"/>
              <p:cNvSpPr txBox="1"/>
              <p:nvPr/>
            </p:nvSpPr>
            <p:spPr>
              <a:xfrm>
                <a:off x="1598372" y="3158191"/>
                <a:ext cx="2806860" cy="363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25"/>
                  <a:buFont typeface="Arial"/>
                  <a:buNone/>
                </a:pPr>
                <a:r>
                  <a:rPr b="1" i="0" lang="en-US" sz="825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ALOS-2 L-band PALSAR-2 ARD 50m spatial res.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25"/>
                  <a:buFont typeface="Arial"/>
                  <a:buNone/>
                </a:pPr>
                <a:r>
                  <a:rPr b="1" i="0" lang="en-US" sz="825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HH, HV; 963 tiles (1° x 1°) for each pol.</a:t>
                </a:r>
                <a:endParaRPr/>
              </a:p>
            </p:txBody>
          </p:sp>
        </p:grpSp>
        <p:sp>
          <p:nvSpPr>
            <p:cNvPr id="165" name="Google Shape;165;p11"/>
            <p:cNvSpPr txBox="1"/>
            <p:nvPr/>
          </p:nvSpPr>
          <p:spPr>
            <a:xfrm>
              <a:off x="2249284" y="5579412"/>
              <a:ext cx="958917" cy="2135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r>
                <a:rPr b="1" i="0" lang="en-US" sz="788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Courtesy: JAXA</a:t>
              </a:r>
              <a:endParaRPr/>
            </a:p>
          </p:txBody>
        </p:sp>
        <p:sp>
          <p:nvSpPr>
            <p:cNvPr id="166" name="Google Shape;166;p11"/>
            <p:cNvSpPr txBox="1"/>
            <p:nvPr/>
          </p:nvSpPr>
          <p:spPr>
            <a:xfrm>
              <a:off x="2054624" y="3157545"/>
              <a:ext cx="1241824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9641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rgbClr val="1A9641"/>
                  </a:solidFill>
                  <a:latin typeface="Avenir"/>
                  <a:ea typeface="Avenir"/>
                  <a:cs typeface="Avenir"/>
                  <a:sym typeface="Avenir"/>
                </a:rPr>
                <a:t>Rice planted area from ALOS-2 PALSAR-2</a:t>
              </a:r>
              <a:endParaRPr/>
            </a:p>
          </p:txBody>
        </p:sp>
      </p:grpSp>
      <p:grpSp>
        <p:nvGrpSpPr>
          <p:cNvPr id="167" name="Google Shape;167;p11"/>
          <p:cNvGrpSpPr/>
          <p:nvPr/>
        </p:nvGrpSpPr>
        <p:grpSpPr>
          <a:xfrm>
            <a:off x="6781869" y="3355757"/>
            <a:ext cx="2336961" cy="2957759"/>
            <a:chOff x="6258758" y="2695564"/>
            <a:chExt cx="2336961" cy="3116569"/>
          </a:xfrm>
        </p:grpSpPr>
        <p:pic>
          <p:nvPicPr>
            <p:cNvPr id="168" name="Google Shape;168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58758" y="2714939"/>
              <a:ext cx="2307392" cy="3070928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69" name="Google Shape;169;p11"/>
            <p:cNvSpPr txBox="1"/>
            <p:nvPr/>
          </p:nvSpPr>
          <p:spPr>
            <a:xfrm>
              <a:off x="7135252" y="5598548"/>
              <a:ext cx="1236236" cy="2135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r>
                <a:rPr b="1" i="0" lang="en-US" sz="788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Courtesy: ISRO/JAXA</a:t>
              </a:r>
              <a:endParaRPr/>
            </a:p>
          </p:txBody>
        </p:sp>
        <p:sp>
          <p:nvSpPr>
            <p:cNvPr id="170" name="Google Shape;170;p11"/>
            <p:cNvSpPr txBox="1"/>
            <p:nvPr/>
          </p:nvSpPr>
          <p:spPr>
            <a:xfrm>
              <a:off x="7135252" y="2695564"/>
              <a:ext cx="1460466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9641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rgbClr val="1A9641"/>
                  </a:solidFill>
                  <a:latin typeface="Avenir"/>
                  <a:ea typeface="Avenir"/>
                  <a:cs typeface="Avenir"/>
                  <a:sym typeface="Avenir"/>
                </a:rPr>
                <a:t>Rice planted area from  AWiFS &amp; ALOS-2 PALSAR-2 ScanSAR</a:t>
              </a:r>
              <a:endParaRPr b="1" i="0" sz="1050" u="none" cap="none" strike="noStrike">
                <a:solidFill>
                  <a:srgbClr val="1A964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71" name="Google Shape;171;p11"/>
          <p:cNvSpPr txBox="1"/>
          <p:nvPr/>
        </p:nvSpPr>
        <p:spPr>
          <a:xfrm>
            <a:off x="-20046" y="3720306"/>
            <a:ext cx="1298370" cy="1546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Machine learning based (Random Forest) unsupervised classification </a:t>
            </a:r>
            <a:endParaRPr/>
          </a:p>
        </p:txBody>
      </p:sp>
      <p:grpSp>
        <p:nvGrpSpPr>
          <p:cNvPr id="172" name="Google Shape;172;p11"/>
          <p:cNvGrpSpPr/>
          <p:nvPr/>
        </p:nvGrpSpPr>
        <p:grpSpPr>
          <a:xfrm>
            <a:off x="3907574" y="3355758"/>
            <a:ext cx="2580403" cy="3006969"/>
            <a:chOff x="3705485" y="3097720"/>
            <a:chExt cx="2156904" cy="2740223"/>
          </a:xfrm>
        </p:grpSpPr>
        <p:pic>
          <p:nvPicPr>
            <p:cNvPr id="173" name="Google Shape;173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05485" y="3120243"/>
              <a:ext cx="2156904" cy="2653304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74" name="Google Shape;174;p11"/>
            <p:cNvSpPr txBox="1"/>
            <p:nvPr/>
          </p:nvSpPr>
          <p:spPr>
            <a:xfrm>
              <a:off x="4901764" y="5624358"/>
              <a:ext cx="936475" cy="2135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r>
                <a:rPr b="1" i="0" lang="en-US" sz="788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Courtesy: ISRO</a:t>
              </a:r>
              <a:endParaRPr/>
            </a:p>
          </p:txBody>
        </p:sp>
        <p:sp>
          <p:nvSpPr>
            <p:cNvPr id="175" name="Google Shape;175;p11"/>
            <p:cNvSpPr txBox="1"/>
            <p:nvPr/>
          </p:nvSpPr>
          <p:spPr>
            <a:xfrm>
              <a:off x="3721398" y="5366320"/>
              <a:ext cx="2072229" cy="407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b="1" i="0" lang="en-US" sz="825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Resourcesat-2 AWiFS ARD 56 m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5"/>
                <a:buFont typeface="Arial"/>
                <a:buNone/>
              </a:pPr>
              <a:r>
                <a:rPr b="1" i="0" lang="en-US" sz="825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red and NIR reflectances, five 15-day NDVI composites</a:t>
              </a:r>
              <a:endParaRPr/>
            </a:p>
          </p:txBody>
        </p:sp>
        <p:sp>
          <p:nvSpPr>
            <p:cNvPr id="176" name="Google Shape;176;p11"/>
            <p:cNvSpPr txBox="1"/>
            <p:nvPr/>
          </p:nvSpPr>
          <p:spPr>
            <a:xfrm>
              <a:off x="4610059" y="3097720"/>
              <a:ext cx="1252330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9641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rgbClr val="1A9641"/>
                  </a:solidFill>
                  <a:latin typeface="Avenir"/>
                  <a:ea typeface="Avenir"/>
                  <a:cs typeface="Avenir"/>
                  <a:sym typeface="Avenir"/>
                </a:rPr>
                <a:t>Rice planted area from Resourcesat-2 AWiFS</a:t>
              </a:r>
              <a:endParaRPr b="1" i="0" sz="1050" u="none" cap="none" strike="noStrike">
                <a:solidFill>
                  <a:srgbClr val="1A964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77" name="Google Shape;177;p11"/>
          <p:cNvSpPr txBox="1"/>
          <p:nvPr/>
        </p:nvSpPr>
        <p:spPr>
          <a:xfrm>
            <a:off x="2240570" y="6372806"/>
            <a:ext cx="154058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sng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Training/test data</a:t>
            </a:r>
            <a:r>
              <a:rPr b="1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:</a:t>
            </a:r>
            <a:endParaRPr/>
          </a:p>
        </p:txBody>
      </p:sp>
      <p:sp>
        <p:nvSpPr>
          <p:cNvPr id="178" name="Google Shape;178;p11"/>
          <p:cNvSpPr txBox="1"/>
          <p:nvPr/>
        </p:nvSpPr>
        <p:spPr>
          <a:xfrm>
            <a:off x="3652923" y="6242200"/>
            <a:ext cx="35421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Visual interpretation from VHR data,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Past RISAT-1 &amp; Radarsat-2 data,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Common rice area ALOS-2 &amp; past Radarsat-2</a:t>
            </a:r>
            <a:endParaRPr b="0" i="0" sz="12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9" name="Google Shape;179;p11"/>
          <p:cNvSpPr txBox="1"/>
          <p:nvPr/>
        </p:nvSpPr>
        <p:spPr>
          <a:xfrm>
            <a:off x="3593445" y="4335825"/>
            <a:ext cx="34176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+</a:t>
            </a:r>
            <a:endParaRPr b="0" i="0" sz="2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0" name="Google Shape;180;p11"/>
          <p:cNvSpPr txBox="1"/>
          <p:nvPr/>
        </p:nvSpPr>
        <p:spPr>
          <a:xfrm>
            <a:off x="6392617" y="4289394"/>
            <a:ext cx="498855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=&gt;</a:t>
            </a:r>
            <a:endParaRPr b="0" i="0" sz="2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1" name="Google Shape;181;p11"/>
          <p:cNvSpPr txBox="1"/>
          <p:nvPr/>
        </p:nvSpPr>
        <p:spPr>
          <a:xfrm>
            <a:off x="1513243" y="91141"/>
            <a:ext cx="6399652" cy="530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 focus on SDGs for BIMSTEC</a:t>
            </a:r>
            <a:r>
              <a:rPr b="1" i="0" lang="en-US" sz="2400" u="sng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endParaRPr b="1" i="0" sz="2400" u="sng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1" lang="en-US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1" sz="1100" u="none" cap="none" strike="noStrike">
              <a:solidFill>
                <a:srgbClr val="1F497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12"/>
          <p:cNvSpPr txBox="1"/>
          <p:nvPr>
            <p:ph idx="1" type="body"/>
          </p:nvPr>
        </p:nvSpPr>
        <p:spPr>
          <a:xfrm>
            <a:off x="1566334" y="-217043"/>
            <a:ext cx="7196666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lang="en-US" sz="24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 focus on SDGs for BIMSTEC</a:t>
            </a:r>
            <a:endParaRPr/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lang="en-US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On-Going Activities and </a:t>
            </a:r>
            <a:r>
              <a:rPr b="1" i="1" lang="en-US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Action Remaining</a:t>
            </a:r>
            <a:endParaRPr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 sz="20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2"/>
          <p:cNvSpPr/>
          <p:nvPr/>
        </p:nvSpPr>
        <p:spPr>
          <a:xfrm>
            <a:off x="34725" y="1173674"/>
            <a:ext cx="9067800" cy="3691789"/>
          </a:xfrm>
          <a:prstGeom prst="roundRect">
            <a:avLst>
              <a:gd fmla="val 16667" name="adj"/>
            </a:avLst>
          </a:prstGeom>
          <a:solidFill>
            <a:srgbClr val="B6DDE7"/>
          </a:solidFill>
          <a:ln cap="flat" cmpd="sng" w="38100">
            <a:solidFill>
              <a:srgbClr val="00206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51459" lvl="0" marL="251459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Meeting conducted in regard to BIMSTEC Data cube development, deployment &amp; cooperation</a:t>
            </a:r>
            <a:endParaRPr/>
          </a:p>
          <a:p>
            <a:pPr indent="-251459" lvl="0" marL="251459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Consolidation of specific application requirements for individual countries in terms of their expectations from deployed Datacube setups.</a:t>
            </a:r>
            <a:endParaRPr/>
          </a:p>
          <a:p>
            <a:pPr indent="-251459" lvl="0" marL="251459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Target sites identification for ARD evaluation.</a:t>
            </a:r>
            <a:endParaRPr/>
          </a:p>
          <a:p>
            <a:pPr indent="-251459" lvl="0" marL="251459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 consistency checking for similar target types.</a:t>
            </a:r>
            <a:endParaRPr/>
          </a:p>
          <a:p>
            <a:pPr indent="-251459" lvl="0" marL="251459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for usage, focused themes of applications </a:t>
            </a:r>
            <a:endParaRPr/>
          </a:p>
          <a:p>
            <a:pPr indent="-251459" lvl="0" marL="251459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Scientific exchanges for making application-wise execution plan, schedule</a:t>
            </a:r>
            <a:endParaRPr/>
          </a:p>
          <a:p>
            <a:pPr indent="-251459" lvl="0" marL="251459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b="0" i="0" lang="en-US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Applications development in consultation with BIMSTEC and integrated with AVID</a:t>
            </a:r>
            <a:endParaRPr/>
          </a:p>
          <a:p>
            <a:pPr indent="-251459" lvl="0" marL="251459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b="0" i="0" lang="en-US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Discussions with SIT Chair Team &amp; WGISS</a:t>
            </a:r>
            <a:endParaRPr b="0" i="0" sz="1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1459" lvl="0" marL="251459" marR="0" rtl="0" algn="l">
              <a:lnSpc>
                <a:spcPct val="12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∙"/>
            </a:pPr>
            <a:r>
              <a:rPr b="0" i="0" lang="en-US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CARD4L self-assessment and compliance</a:t>
            </a:r>
            <a:endParaRPr/>
          </a:p>
        </p:txBody>
      </p:sp>
      <p:sp>
        <p:nvSpPr>
          <p:cNvPr id="189" name="Google Shape;189;p12"/>
          <p:cNvSpPr/>
          <p:nvPr/>
        </p:nvSpPr>
        <p:spPr>
          <a:xfrm>
            <a:off x="634010" y="4903052"/>
            <a:ext cx="8091666" cy="1736643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38100">
            <a:solidFill>
              <a:srgbClr val="00206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10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Video Demonstrations</a:t>
            </a:r>
            <a:endParaRPr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Video #1:</a:t>
            </a:r>
            <a:r>
              <a:rPr lang="en-US" sz="15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1500" u="sng">
                <a:solidFill>
                  <a:schemeClr val="hlink"/>
                </a:solidFill>
                <a:hlinkClick r:id="rId4"/>
              </a:rPr>
              <a:t>AVID ARD Comparison and Evaluation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Video #2:</a:t>
            </a:r>
            <a:r>
              <a:rPr lang="en-US" sz="15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1500" u="sng">
                <a:solidFill>
                  <a:schemeClr val="hlink"/>
                </a:solidFill>
                <a:hlinkClick r:id="rId6"/>
              </a:rPr>
              <a:t>AVID Data Discovery and Visualization</a:t>
            </a:r>
            <a:endParaRPr sz="1500" u="sng">
              <a:solidFill>
                <a:schemeClr val="hlink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Video #3:</a:t>
            </a:r>
            <a:r>
              <a:rPr lang="en-US" sz="15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1500" u="sng">
                <a:solidFill>
                  <a:schemeClr val="hlink"/>
                </a:solidFill>
                <a:hlinkClick r:id="rId8"/>
              </a:rPr>
              <a:t>AVID Jupyterhub Demo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US" sz="1500">
                <a:solidFill>
                  <a:schemeClr val="dk1"/>
                </a:solidFill>
              </a:rPr>
              <a:t>Video #4:</a:t>
            </a:r>
            <a:r>
              <a:rPr lang="en-US" sz="15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1500" u="sng">
                <a:solidFill>
                  <a:schemeClr val="hlink"/>
                </a:solidFill>
                <a:hlinkClick r:id="rId10"/>
              </a:rPr>
              <a:t>AVID Task Composer Demo</a:t>
            </a:r>
            <a:r>
              <a:rPr b="1" i="0" lang="en-US" sz="22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hlinkClick r:id="rId11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Helvetica Neue"/>
              <a:buNone/>
            </a:pPr>
            <a:fld id="{00000000-1234-1234-1234-123412341234}" type="slidenum">
              <a:rPr b="0" i="1" lang="en-US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1" sz="1100" u="none" cap="none" strike="noStrike">
              <a:solidFill>
                <a:srgbClr val="1F497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13"/>
          <p:cNvSpPr txBox="1"/>
          <p:nvPr>
            <p:ph idx="2" type="body"/>
          </p:nvPr>
        </p:nvSpPr>
        <p:spPr>
          <a:xfrm>
            <a:off x="1253981" y="-128221"/>
            <a:ext cx="6838305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Renewable energy assessment from Space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(Solar and Wind)</a:t>
            </a:r>
            <a:endParaRPr/>
          </a:p>
        </p:txBody>
      </p:sp>
      <p:pic>
        <p:nvPicPr>
          <p:cNvPr id="196" name="Google Shape;19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06" y="4435409"/>
            <a:ext cx="2504493" cy="1893138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7" name="Google Shape;197;p13"/>
          <p:cNvSpPr txBox="1"/>
          <p:nvPr/>
        </p:nvSpPr>
        <p:spPr>
          <a:xfrm>
            <a:off x="250519" y="6274505"/>
            <a:ext cx="2332835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Solar Energy Potential</a:t>
            </a:r>
            <a:endParaRPr/>
          </a:p>
        </p:txBody>
      </p:sp>
      <p:sp>
        <p:nvSpPr>
          <p:cNvPr id="198" name="Google Shape;198;p13"/>
          <p:cNvSpPr txBox="1"/>
          <p:nvPr/>
        </p:nvSpPr>
        <p:spPr>
          <a:xfrm>
            <a:off x="3874645" y="3420909"/>
            <a:ext cx="242086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Solar Site Selection tool</a:t>
            </a:r>
            <a:endParaRPr/>
          </a:p>
        </p:txBody>
      </p:sp>
      <p:sp>
        <p:nvSpPr>
          <p:cNvPr id="199" name="Google Shape;199;p13"/>
          <p:cNvSpPr txBox="1"/>
          <p:nvPr/>
        </p:nvSpPr>
        <p:spPr>
          <a:xfrm flipH="1">
            <a:off x="6689161" y="4285368"/>
            <a:ext cx="2221706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Solar Calculator Mobile app</a:t>
            </a:r>
            <a:endParaRPr/>
          </a:p>
        </p:txBody>
      </p:sp>
      <p:pic>
        <p:nvPicPr>
          <p:cNvPr id="200" name="Google Shape;20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6488" y="4508401"/>
            <a:ext cx="3439018" cy="1747154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" name="Google Shape;201;p13"/>
          <p:cNvSpPr txBox="1"/>
          <p:nvPr/>
        </p:nvSpPr>
        <p:spPr>
          <a:xfrm>
            <a:off x="3374640" y="6225712"/>
            <a:ext cx="289390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Wind Energy Potential (Offshore)</a:t>
            </a:r>
            <a:endParaRPr/>
          </a:p>
        </p:txBody>
      </p:sp>
      <p:pic>
        <p:nvPicPr>
          <p:cNvPr id="202" name="Google Shape;20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7462" y="4561050"/>
            <a:ext cx="2700338" cy="119459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3"/>
          <p:cNvSpPr txBox="1"/>
          <p:nvPr/>
        </p:nvSpPr>
        <p:spPr>
          <a:xfrm>
            <a:off x="6742115" y="6028465"/>
            <a:ext cx="2298097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 72 Hours Wind forecast</a:t>
            </a:r>
            <a:endParaRPr/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03712" y="1252352"/>
            <a:ext cx="3314521" cy="207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85300" y="1252352"/>
            <a:ext cx="2254912" cy="3015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3"/>
          <p:cNvSpPr txBox="1"/>
          <p:nvPr/>
        </p:nvSpPr>
        <p:spPr>
          <a:xfrm>
            <a:off x="0" y="1179884"/>
            <a:ext cx="3298440" cy="3176118"/>
          </a:xfrm>
          <a:prstGeom prst="rect">
            <a:avLst/>
          </a:prstGeom>
          <a:solidFill>
            <a:srgbClr val="EAF1DD"/>
          </a:solidFill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0000" lvl="0" marL="252000" marR="0" rtl="0" algn="just">
              <a:lnSpc>
                <a:spcPct val="128571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Web Application and Mobile app for monthly/yearly Solar energy potential.</a:t>
            </a:r>
            <a:endParaRPr/>
          </a:p>
          <a:p>
            <a:pPr indent="-180000" lvl="0" marL="252000" marR="0" rtl="0" algn="just">
              <a:lnSpc>
                <a:spcPct val="128571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Solar site selection tool for identification of potential areas based on multi-parameter filters including: slope, distance to grid, roads and landuse type. </a:t>
            </a:r>
            <a:endParaRPr/>
          </a:p>
          <a:p>
            <a:pPr indent="-180000" lvl="0" marL="252000" marR="0" rtl="0" algn="just">
              <a:lnSpc>
                <a:spcPct val="128571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Offshore monthly Wind energy Potential.</a:t>
            </a:r>
            <a:endParaRPr/>
          </a:p>
          <a:p>
            <a:pPr indent="-180000" lvl="0" marL="252000" marR="0" rtl="0" algn="just">
              <a:lnSpc>
                <a:spcPct val="128571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Next 72 hours Solar and Wind forecast at 15 minutes interval.</a:t>
            </a:r>
            <a:endParaRPr b="0" i="0" sz="135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100"/>
              <a:buFont typeface="Helvetica Neue"/>
              <a:buNone/>
            </a:pPr>
            <a:fld id="{00000000-1234-1234-1234-123412341234}" type="slidenum">
              <a:rPr b="0" i="1" lang="en-US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1" sz="1100" u="none" cap="none" strike="noStrike">
              <a:solidFill>
                <a:srgbClr val="1F497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14"/>
          <p:cNvSpPr txBox="1"/>
          <p:nvPr>
            <p:ph idx="2" type="body"/>
          </p:nvPr>
        </p:nvSpPr>
        <p:spPr>
          <a:xfrm>
            <a:off x="875004" y="-56030"/>
            <a:ext cx="7569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Renewable energy assessment from Space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b="1"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Solar Insolation over Africa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13" name="Google Shape;213;p14"/>
          <p:cNvSpPr txBox="1"/>
          <p:nvPr/>
        </p:nvSpPr>
        <p:spPr>
          <a:xfrm>
            <a:off x="43648" y="1172182"/>
            <a:ext cx="3507974" cy="2432254"/>
          </a:xfrm>
          <a:prstGeom prst="rect">
            <a:avLst/>
          </a:prstGeom>
          <a:solidFill>
            <a:srgbClr val="EDEDE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50" lvl="0" marL="17145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 Application developed  for monthly and yearly Solar energy potential of Africa Continent.</a:t>
            </a:r>
            <a:endParaRPr/>
          </a:p>
          <a:p>
            <a:pPr indent="-171450" lvl="0" marL="171450" marR="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Mobile app developed for calculating solar energy potential and related parameters at any given location (entered Long and Lat value).</a:t>
            </a:r>
            <a:endParaRPr/>
          </a:p>
          <a:p>
            <a:pPr indent="-171450" lvl="0" marL="171450" marR="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Site Selection tool for Africa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Initial Discussions with GEO-VENER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Shared our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work with them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71450" marR="0" rtl="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2550" lvl="0" marL="171450" marR="0" rtl="0" algn="just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2550" lvl="0" marL="171450" marR="0" rtl="0" algn="just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2550" lvl="0" marL="171450" marR="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0454" y="1367295"/>
            <a:ext cx="3144243" cy="21129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14"/>
          <p:cNvGrpSpPr/>
          <p:nvPr/>
        </p:nvGrpSpPr>
        <p:grpSpPr>
          <a:xfrm>
            <a:off x="6676649" y="1260809"/>
            <a:ext cx="2495239" cy="3827239"/>
            <a:chOff x="7734614" y="1962842"/>
            <a:chExt cx="3291988" cy="4964220"/>
          </a:xfrm>
        </p:grpSpPr>
        <p:pic>
          <p:nvPicPr>
            <p:cNvPr id="216" name="Google Shape;216;p14"/>
            <p:cNvPicPr preferRelativeResize="0"/>
            <p:nvPr/>
          </p:nvPicPr>
          <p:blipFill rotWithShape="1">
            <a:blip r:embed="rId4">
              <a:alphaModFix/>
            </a:blip>
            <a:srcRect b="0" l="-4257" r="-830" t="0"/>
            <a:stretch/>
          </p:blipFill>
          <p:spPr>
            <a:xfrm>
              <a:off x="7734614" y="4201398"/>
              <a:ext cx="3291988" cy="2725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36042" y="1962842"/>
              <a:ext cx="3089133" cy="23247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14"/>
          <p:cNvGrpSpPr/>
          <p:nvPr/>
        </p:nvGrpSpPr>
        <p:grpSpPr>
          <a:xfrm>
            <a:off x="6875435" y="5123537"/>
            <a:ext cx="2097665" cy="1505863"/>
            <a:chOff x="5800937" y="3655375"/>
            <a:chExt cx="3264112" cy="2897826"/>
          </a:xfrm>
        </p:grpSpPr>
        <p:grpSp>
          <p:nvGrpSpPr>
            <p:cNvPr id="219" name="Google Shape;219;p14"/>
            <p:cNvGrpSpPr/>
            <p:nvPr/>
          </p:nvGrpSpPr>
          <p:grpSpPr>
            <a:xfrm>
              <a:off x="5800937" y="3683950"/>
              <a:ext cx="3264112" cy="2869251"/>
              <a:chOff x="1970989" y="703484"/>
              <a:chExt cx="7437566" cy="5886450"/>
            </a:xfrm>
          </p:grpSpPr>
          <p:pic>
            <p:nvPicPr>
              <p:cNvPr id="220" name="Google Shape;220;p1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970989" y="703484"/>
                <a:ext cx="7437566" cy="5886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1" name="Google Shape;221;p14"/>
              <p:cNvSpPr/>
              <p:nvPr/>
            </p:nvSpPr>
            <p:spPr>
              <a:xfrm>
                <a:off x="6311218" y="738841"/>
                <a:ext cx="1800782" cy="175556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23F4F"/>
                  </a:buClr>
                  <a:buSzPts val="675"/>
                  <a:buFont typeface="Arial"/>
                  <a:buNone/>
                </a:pPr>
                <a:r>
                  <a:rPr b="0" i="0" lang="en-US" sz="675" u="none" cap="none" strike="noStrike">
                    <a:solidFill>
                      <a:srgbClr val="323F4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Month</a:t>
                </a: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8333795" y="703484"/>
                <a:ext cx="1074760" cy="210914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3" name="Google Shape;223;p14"/>
            <p:cNvSpPr/>
            <p:nvPr/>
          </p:nvSpPr>
          <p:spPr>
            <a:xfrm>
              <a:off x="8077200" y="3655375"/>
              <a:ext cx="535221" cy="183200"/>
            </a:xfrm>
            <a:prstGeom prst="rect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4"/>
          <p:cNvSpPr txBox="1"/>
          <p:nvPr/>
        </p:nvSpPr>
        <p:spPr>
          <a:xfrm>
            <a:off x="43648" y="3631780"/>
            <a:ext cx="3507974" cy="3332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60"/>
              <a:buFont typeface="Arial"/>
              <a:buNone/>
            </a:pPr>
            <a:r>
              <a:rPr b="1" i="0" lang="en-US" sz="216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 b="0" i="0" sz="216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16512" y="3907080"/>
            <a:ext cx="3111191" cy="197171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4"/>
          <p:cNvSpPr txBox="1"/>
          <p:nvPr/>
        </p:nvSpPr>
        <p:spPr>
          <a:xfrm>
            <a:off x="3952402" y="5795944"/>
            <a:ext cx="229002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Solar Site Selection tool</a:t>
            </a:r>
            <a:endParaRPr/>
          </a:p>
        </p:txBody>
      </p:sp>
      <p:sp>
        <p:nvSpPr>
          <p:cNvPr id="227" name="Google Shape;227;p14"/>
          <p:cNvSpPr txBox="1"/>
          <p:nvPr/>
        </p:nvSpPr>
        <p:spPr>
          <a:xfrm>
            <a:off x="3898649" y="3531207"/>
            <a:ext cx="229002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Solar Energy Potential</a:t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36610" y="3992411"/>
            <a:ext cx="3550426" cy="2577067"/>
          </a:xfrm>
          <a:prstGeom prst="rect">
            <a:avLst/>
          </a:prstGeom>
          <a:solidFill>
            <a:srgbClr val="EDEDE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WebGIS application for Global Solar and Wind Energy Potential Visualisation.</a:t>
            </a:r>
            <a:endParaRPr/>
          </a:p>
          <a:p>
            <a:pPr indent="-171450" lvl="0" marL="171450" marR="0" rtl="0" algn="just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Global Solar &amp; Wind Energy forecast.</a:t>
            </a:r>
            <a:endParaRPr/>
          </a:p>
          <a:p>
            <a:pPr indent="-171450" lvl="0" marL="171450" marR="0" rtl="0" algn="just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 Selection tool for identifying energy potential sites for entire World.</a:t>
            </a:r>
            <a:endParaRPr/>
          </a:p>
          <a:p>
            <a:pPr indent="-171450" lvl="0" marL="171450" marR="0" rtl="0" algn="just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and Wind Calculator Mobile App for selected location on World Map.</a:t>
            </a:r>
            <a:endParaRPr/>
          </a:p>
          <a:p>
            <a:pPr indent="-171450" lvl="0" marL="171450" marR="0" rtl="0" algn="just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Meeting with GEO-VENER planned in November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/>
          <p:nvPr>
            <p:ph idx="2" type="body"/>
          </p:nvPr>
        </p:nvSpPr>
        <p:spPr>
          <a:xfrm>
            <a:off x="1737932" y="59991"/>
            <a:ext cx="623985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latin typeface="Arial"/>
                <a:ea typeface="Arial"/>
                <a:cs typeface="Arial"/>
                <a:sym typeface="Arial"/>
              </a:rPr>
              <a:t>Disaster Management –GEO-LEO Tools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Contributions – CEOS WGDisasters</a:t>
            </a:r>
            <a:endParaRPr b="1"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1737932" y="1265475"/>
            <a:ext cx="6172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Disaster Applications</a:t>
            </a:r>
            <a:endParaRPr/>
          </a:p>
        </p:txBody>
      </p:sp>
      <p:pic>
        <p:nvPicPr>
          <p:cNvPr id="235" name="Google Shape;23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350" y="1439508"/>
            <a:ext cx="1298236" cy="117724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6" name="Google Shape;236;p15"/>
          <p:cNvSpPr txBox="1"/>
          <p:nvPr/>
        </p:nvSpPr>
        <p:spPr>
          <a:xfrm>
            <a:off x="1654147" y="2651364"/>
            <a:ext cx="6172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On-line Processing Tools</a:t>
            </a:r>
            <a:endParaRPr/>
          </a:p>
        </p:txBody>
      </p:sp>
      <p:pic>
        <p:nvPicPr>
          <p:cNvPr id="237" name="Google Shape;23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350" y="3084494"/>
            <a:ext cx="1298236" cy="101340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238" name="Google Shape;23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135891"/>
            <a:ext cx="1323975" cy="1028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15"/>
          <p:cNvSpPr/>
          <p:nvPr/>
        </p:nvSpPr>
        <p:spPr>
          <a:xfrm>
            <a:off x="1551466" y="1626992"/>
            <a:ext cx="7351039" cy="1021554"/>
          </a:xfrm>
          <a:prstGeom prst="roundRect">
            <a:avLst>
              <a:gd fmla="val 16667" name="adj"/>
            </a:avLst>
          </a:prstGeom>
          <a:solidFill>
            <a:srgbClr val="B6DDE7"/>
          </a:solidFill>
          <a:ln cap="flat" cmpd="sng" w="38100">
            <a:solidFill>
              <a:srgbClr val="00206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Improved Flood Monitoring using GEO-LEO-SAR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Flood Risk Assessment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Forest Fire Danger Index</a:t>
            </a: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1644698" y="3059645"/>
            <a:ext cx="7164573" cy="715087"/>
          </a:xfrm>
          <a:prstGeom prst="roundRect">
            <a:avLst>
              <a:gd fmla="val 16667" name="adj"/>
            </a:avLst>
          </a:prstGeom>
          <a:solidFill>
            <a:srgbClr val="CCC0D9"/>
          </a:solidFill>
          <a:ln cap="flat" cmpd="sng" w="38100">
            <a:solidFill>
              <a:srgbClr val="00206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satellite data processing tools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Proto-type initiative for International Charter</a:t>
            </a:r>
            <a:endParaRPr/>
          </a:p>
        </p:txBody>
      </p:sp>
      <p:sp>
        <p:nvSpPr>
          <p:cNvPr id="241" name="Google Shape;241;p15"/>
          <p:cNvSpPr/>
          <p:nvPr/>
        </p:nvSpPr>
        <p:spPr>
          <a:xfrm>
            <a:off x="1644698" y="4259414"/>
            <a:ext cx="7392040" cy="2324038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38100">
            <a:solidFill>
              <a:srgbClr val="00206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Proposal for Flood Pilot appreciated.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Possibility of initiating a Pilot on Forest Fire Danger Index was discussed.  Discussions initiated with CSA.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CEOS WGDisasters Chair suggested other members to explore the utility of ISRO strengths and integrating the on-line tools in CEOS WGDisasters.</a:t>
            </a:r>
            <a:endParaRPr/>
          </a:p>
        </p:txBody>
      </p:sp>
      <p:sp>
        <p:nvSpPr>
          <p:cNvPr id="242" name="Google Shape;242;p15"/>
          <p:cNvSpPr txBox="1"/>
          <p:nvPr/>
        </p:nvSpPr>
        <p:spPr>
          <a:xfrm>
            <a:off x="1818511" y="3890082"/>
            <a:ext cx="61592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Discussions in CEOS WGDisasters </a:t>
            </a:r>
            <a:endParaRPr b="1" i="0" sz="1800" u="none" cap="none" strike="noStrike">
              <a:solidFill>
                <a:srgbClr val="C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/>
          <p:nvPr>
            <p:ph idx="2" type="body"/>
          </p:nvPr>
        </p:nvSpPr>
        <p:spPr>
          <a:xfrm>
            <a:off x="1766166" y="25480"/>
            <a:ext cx="6069951" cy="299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latin typeface="Arial"/>
                <a:ea typeface="Arial"/>
                <a:cs typeface="Arial"/>
                <a:sym typeface="Arial"/>
              </a:rPr>
              <a:t>Disaster Management –GEO-LEO Tools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Flood Pilot – Proposal – Flood Mapping </a:t>
            </a:r>
            <a:endParaRPr sz="24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latin typeface="Arial"/>
                <a:ea typeface="Arial"/>
                <a:cs typeface="Arial"/>
                <a:sym typeface="Arial"/>
              </a:rPr>
              <a:t> </a:t>
            </a:r>
            <a:endParaRPr b="1" sz="20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6"/>
          <p:cNvSpPr txBox="1"/>
          <p:nvPr/>
        </p:nvSpPr>
        <p:spPr>
          <a:xfrm>
            <a:off x="3726434" y="4326372"/>
            <a:ext cx="23902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Broad Methodology</a:t>
            </a:r>
            <a:endParaRPr/>
          </a:p>
        </p:txBody>
      </p:sp>
      <p:grpSp>
        <p:nvGrpSpPr>
          <p:cNvPr id="249" name="Google Shape;249;p16"/>
          <p:cNvGrpSpPr/>
          <p:nvPr/>
        </p:nvGrpSpPr>
        <p:grpSpPr>
          <a:xfrm>
            <a:off x="123633" y="4644504"/>
            <a:ext cx="8976852" cy="1945654"/>
            <a:chOff x="110250" y="4764017"/>
            <a:chExt cx="8976852" cy="1945654"/>
          </a:xfrm>
        </p:grpSpPr>
        <p:grpSp>
          <p:nvGrpSpPr>
            <p:cNvPr id="250" name="Google Shape;250;p16"/>
            <p:cNvGrpSpPr/>
            <p:nvPr/>
          </p:nvGrpSpPr>
          <p:grpSpPr>
            <a:xfrm>
              <a:off x="338920" y="4764017"/>
              <a:ext cx="8748182" cy="1945654"/>
              <a:chOff x="285751" y="4536690"/>
              <a:chExt cx="8748182" cy="1945654"/>
            </a:xfrm>
          </p:grpSpPr>
          <p:sp>
            <p:nvSpPr>
              <p:cNvPr id="251" name="Google Shape;251;p16"/>
              <p:cNvSpPr/>
              <p:nvPr/>
            </p:nvSpPr>
            <p:spPr>
              <a:xfrm>
                <a:off x="461249" y="4563006"/>
                <a:ext cx="3991305" cy="910516"/>
              </a:xfrm>
              <a:prstGeom prst="rect">
                <a:avLst/>
              </a:prstGeom>
              <a:solidFill>
                <a:srgbClr val="F2DADA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252" name="Google Shape;252;p16"/>
              <p:cNvSpPr/>
              <p:nvPr/>
            </p:nvSpPr>
            <p:spPr>
              <a:xfrm>
                <a:off x="285751" y="5592886"/>
                <a:ext cx="3273311" cy="843371"/>
              </a:xfrm>
              <a:prstGeom prst="rect">
                <a:avLst/>
              </a:prstGeom>
              <a:solidFill>
                <a:srgbClr val="C2D59B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253" name="Google Shape;253;p16"/>
              <p:cNvSpPr/>
              <p:nvPr/>
            </p:nvSpPr>
            <p:spPr>
              <a:xfrm>
                <a:off x="2343150" y="5677539"/>
                <a:ext cx="1142998" cy="692495"/>
              </a:xfrm>
              <a:prstGeom prst="rect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Flood 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Susceptibility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Index</a:t>
                </a:r>
                <a:endParaRPr/>
              </a:p>
            </p:txBody>
          </p:sp>
          <p:sp>
            <p:nvSpPr>
              <p:cNvPr id="254" name="Google Shape;254;p16"/>
              <p:cNvSpPr/>
              <p:nvPr/>
            </p:nvSpPr>
            <p:spPr>
              <a:xfrm>
                <a:off x="1377042" y="5874450"/>
                <a:ext cx="805303" cy="389510"/>
              </a:xfrm>
              <a:prstGeom prst="ellipse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endParaRPr/>
              </a:p>
            </p:txBody>
          </p:sp>
          <p:sp>
            <p:nvSpPr>
              <p:cNvPr id="255" name="Google Shape;255;p16"/>
              <p:cNvSpPr/>
              <p:nvPr/>
            </p:nvSpPr>
            <p:spPr>
              <a:xfrm>
                <a:off x="4743496" y="4588371"/>
                <a:ext cx="4290437" cy="828874"/>
              </a:xfrm>
              <a:prstGeom prst="rect">
                <a:avLst/>
              </a:prstGeom>
              <a:solidFill>
                <a:srgbClr val="DAEEF3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256" name="Google Shape;256;p16"/>
              <p:cNvSpPr/>
              <p:nvPr/>
            </p:nvSpPr>
            <p:spPr>
              <a:xfrm>
                <a:off x="4567997" y="4560134"/>
                <a:ext cx="351000" cy="389510"/>
              </a:xfrm>
              <a:prstGeom prst="ellipse">
                <a:avLst/>
              </a:prstGeom>
              <a:solidFill>
                <a:srgbClr val="DAEEF3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2</a:t>
                </a:r>
                <a:endParaRPr/>
              </a:p>
            </p:txBody>
          </p:sp>
          <p:sp>
            <p:nvSpPr>
              <p:cNvPr id="257" name="Google Shape;257;p16"/>
              <p:cNvSpPr/>
              <p:nvPr/>
            </p:nvSpPr>
            <p:spPr>
              <a:xfrm>
                <a:off x="4854986" y="4679548"/>
                <a:ext cx="912114" cy="719149"/>
              </a:xfrm>
              <a:prstGeom prst="parallelogram">
                <a:avLst>
                  <a:gd fmla="val 25000" name="adj"/>
                </a:avLst>
              </a:prstGeom>
              <a:solidFill>
                <a:srgbClr val="E5DFEC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GEO Optical</a:t>
                </a:r>
                <a:endParaRPr/>
              </a:p>
            </p:txBody>
          </p:sp>
          <p:sp>
            <p:nvSpPr>
              <p:cNvPr id="258" name="Google Shape;258;p16"/>
              <p:cNvSpPr/>
              <p:nvPr/>
            </p:nvSpPr>
            <p:spPr>
              <a:xfrm>
                <a:off x="5655086" y="4705331"/>
                <a:ext cx="1256157" cy="667581"/>
              </a:xfrm>
              <a:prstGeom prst="parallelogram">
                <a:avLst>
                  <a:gd fmla="val 25000" name="adj"/>
                </a:avLst>
              </a:prstGeom>
              <a:solidFill>
                <a:srgbClr val="E5DFEC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Passive 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Microwave</a:t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259" name="Google Shape;259;p16"/>
              <p:cNvSpPr/>
              <p:nvPr/>
            </p:nvSpPr>
            <p:spPr>
              <a:xfrm>
                <a:off x="7026685" y="4858291"/>
                <a:ext cx="767009" cy="389510"/>
              </a:xfrm>
              <a:prstGeom prst="ellipse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endParaRPr/>
              </a:p>
            </p:txBody>
          </p:sp>
          <p:sp>
            <p:nvSpPr>
              <p:cNvPr id="260" name="Google Shape;260;p16"/>
              <p:cNvSpPr/>
              <p:nvPr/>
            </p:nvSpPr>
            <p:spPr>
              <a:xfrm>
                <a:off x="7941084" y="4704326"/>
                <a:ext cx="857252" cy="692495"/>
              </a:xfrm>
              <a:prstGeom prst="rect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Low Res.Water</a:t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Index</a:t>
                </a:r>
                <a:endParaRPr/>
              </a:p>
            </p:txBody>
          </p:sp>
          <p:sp>
            <p:nvSpPr>
              <p:cNvPr id="261" name="Google Shape;261;p16"/>
              <p:cNvSpPr/>
              <p:nvPr/>
            </p:nvSpPr>
            <p:spPr>
              <a:xfrm>
                <a:off x="3943350" y="5821390"/>
                <a:ext cx="1600293" cy="389510"/>
              </a:xfrm>
              <a:prstGeom prst="ellipse">
                <a:avLst/>
              </a:prstGeom>
              <a:solidFill>
                <a:schemeClr val="lt1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Integrate</a:t>
                </a:r>
                <a:endParaRPr/>
              </a:p>
            </p:txBody>
          </p:sp>
          <p:sp>
            <p:nvSpPr>
              <p:cNvPr id="262" name="Google Shape;262;p16"/>
              <p:cNvSpPr/>
              <p:nvPr/>
            </p:nvSpPr>
            <p:spPr>
              <a:xfrm>
                <a:off x="6808062" y="5751493"/>
                <a:ext cx="1273794" cy="730851"/>
              </a:xfrm>
              <a:prstGeom prst="rect">
                <a:avLst/>
              </a:prstGeom>
              <a:solidFill>
                <a:srgbClr val="F7F6F2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263" name="Google Shape;263;p16"/>
              <p:cNvSpPr/>
              <p:nvPr/>
            </p:nvSpPr>
            <p:spPr>
              <a:xfrm>
                <a:off x="6637250" y="5645850"/>
                <a:ext cx="351000" cy="389510"/>
              </a:xfrm>
              <a:prstGeom prst="ellipse">
                <a:avLst/>
              </a:prstGeom>
              <a:solidFill>
                <a:srgbClr val="F7F6F2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4</a:t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264" name="Google Shape;264;p16"/>
              <p:cNvSpPr/>
              <p:nvPr/>
            </p:nvSpPr>
            <p:spPr>
              <a:xfrm>
                <a:off x="6924239" y="5763195"/>
                <a:ext cx="912114" cy="719149"/>
              </a:xfrm>
              <a:prstGeom prst="parallelogram">
                <a:avLst>
                  <a:gd fmla="val 25000" name="adj"/>
                </a:avLst>
              </a:prstGeom>
              <a:solidFill>
                <a:srgbClr val="E5DFEC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Flood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Extent</a:t>
                </a:r>
                <a:endParaRPr/>
              </a:p>
            </p:txBody>
          </p:sp>
          <p:cxnSp>
            <p:nvCxnSpPr>
              <p:cNvPr id="265" name="Google Shape;265;p16"/>
              <p:cNvCxnSpPr>
                <a:endCxn id="261" idx="0"/>
              </p:cNvCxnSpPr>
              <p:nvPr/>
            </p:nvCxnSpPr>
            <p:spPr>
              <a:xfrm flipH="1">
                <a:off x="4743496" y="5509090"/>
                <a:ext cx="344100" cy="3123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66" name="Google Shape;266;p16"/>
              <p:cNvCxnSpPr>
                <a:endCxn id="261" idx="0"/>
              </p:cNvCxnSpPr>
              <p:nvPr/>
            </p:nvCxnSpPr>
            <p:spPr>
              <a:xfrm>
                <a:off x="4343296" y="5509090"/>
                <a:ext cx="400200" cy="3123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67" name="Google Shape;267;p16"/>
              <p:cNvCxnSpPr>
                <a:stCxn id="252" idx="3"/>
                <a:endCxn id="261" idx="2"/>
              </p:cNvCxnSpPr>
              <p:nvPr/>
            </p:nvCxnSpPr>
            <p:spPr>
              <a:xfrm>
                <a:off x="3559062" y="6014571"/>
                <a:ext cx="384300" cy="150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68" name="Google Shape;268;p16"/>
              <p:cNvCxnSpPr>
                <a:stCxn id="261" idx="6"/>
                <a:endCxn id="262" idx="1"/>
              </p:cNvCxnSpPr>
              <p:nvPr/>
            </p:nvCxnSpPr>
            <p:spPr>
              <a:xfrm>
                <a:off x="5543643" y="6016145"/>
                <a:ext cx="1264500" cy="100800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269" name="Google Shape;269;p16"/>
              <p:cNvSpPr/>
              <p:nvPr/>
            </p:nvSpPr>
            <p:spPr>
              <a:xfrm>
                <a:off x="333474" y="5666311"/>
                <a:ext cx="912114" cy="719149"/>
              </a:xfrm>
              <a:prstGeom prst="parallelogram">
                <a:avLst>
                  <a:gd fmla="val 25000" name="adj"/>
                </a:avLst>
              </a:prstGeom>
              <a:solidFill>
                <a:srgbClr val="E5DFEC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DEM  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cxnSp>
            <p:nvCxnSpPr>
              <p:cNvPr id="270" name="Google Shape;270;p16"/>
              <p:cNvCxnSpPr/>
              <p:nvPr/>
            </p:nvCxnSpPr>
            <p:spPr>
              <a:xfrm>
                <a:off x="6808061" y="5060003"/>
                <a:ext cx="243000" cy="111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71" name="Google Shape;271;p16"/>
              <p:cNvCxnSpPr/>
              <p:nvPr/>
            </p:nvCxnSpPr>
            <p:spPr>
              <a:xfrm>
                <a:off x="7782948" y="5062827"/>
                <a:ext cx="162000" cy="111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72" name="Google Shape;272;p16"/>
              <p:cNvCxnSpPr/>
              <p:nvPr/>
            </p:nvCxnSpPr>
            <p:spPr>
              <a:xfrm>
                <a:off x="1122819" y="6098253"/>
                <a:ext cx="243000" cy="111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73" name="Google Shape;273;p16"/>
              <p:cNvCxnSpPr/>
              <p:nvPr/>
            </p:nvCxnSpPr>
            <p:spPr>
              <a:xfrm>
                <a:off x="2181150" y="6103050"/>
                <a:ext cx="162000" cy="111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274" name="Google Shape;274;p16"/>
              <p:cNvSpPr/>
              <p:nvPr/>
            </p:nvSpPr>
            <p:spPr>
              <a:xfrm>
                <a:off x="339857" y="4536690"/>
                <a:ext cx="351000" cy="389510"/>
              </a:xfrm>
              <a:prstGeom prst="ellipse">
                <a:avLst/>
              </a:prstGeom>
              <a:solidFill>
                <a:srgbClr val="F2DADA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1</a:t>
                </a:r>
                <a:endParaRPr/>
              </a:p>
            </p:txBody>
          </p:sp>
          <p:sp>
            <p:nvSpPr>
              <p:cNvPr id="275" name="Google Shape;275;p16"/>
              <p:cNvSpPr/>
              <p:nvPr/>
            </p:nvSpPr>
            <p:spPr>
              <a:xfrm>
                <a:off x="626846" y="4656104"/>
                <a:ext cx="912114" cy="719149"/>
              </a:xfrm>
              <a:prstGeom prst="parallelogram">
                <a:avLst>
                  <a:gd fmla="val 25000" name="adj"/>
                </a:avLst>
              </a:prstGeom>
              <a:solidFill>
                <a:srgbClr val="E5DFEC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LEO 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Optical</a:t>
                </a:r>
                <a:endParaRPr/>
              </a:p>
            </p:txBody>
          </p:sp>
          <p:sp>
            <p:nvSpPr>
              <p:cNvPr id="276" name="Google Shape;276;p16"/>
              <p:cNvSpPr/>
              <p:nvPr/>
            </p:nvSpPr>
            <p:spPr>
              <a:xfrm>
                <a:off x="1419989" y="4656104"/>
                <a:ext cx="912114" cy="719149"/>
              </a:xfrm>
              <a:prstGeom prst="parallelogram">
                <a:avLst>
                  <a:gd fmla="val 25000" name="adj"/>
                </a:avLst>
              </a:prstGeom>
              <a:solidFill>
                <a:srgbClr val="E5DFEC"/>
              </a:solidFill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SAR 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  <p:sp>
            <p:nvSpPr>
              <p:cNvPr id="277" name="Google Shape;277;p16"/>
              <p:cNvSpPr/>
              <p:nvPr/>
            </p:nvSpPr>
            <p:spPr>
              <a:xfrm>
                <a:off x="2454406" y="4832790"/>
                <a:ext cx="767009" cy="389510"/>
              </a:xfrm>
              <a:prstGeom prst="ellipse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Model</a:t>
                </a:r>
                <a:endParaRPr/>
              </a:p>
            </p:txBody>
          </p:sp>
          <p:sp>
            <p:nvSpPr>
              <p:cNvPr id="278" name="Google Shape;278;p16"/>
              <p:cNvSpPr/>
              <p:nvPr/>
            </p:nvSpPr>
            <p:spPr>
              <a:xfrm>
                <a:off x="3379551" y="4678826"/>
                <a:ext cx="857252" cy="692495"/>
              </a:xfrm>
              <a:prstGeom prst="rect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High Res.Water</a:t>
                </a:r>
                <a:endParaRPr b="0" i="0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rPr b="0" i="0" lang="en-US" sz="135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Index</a:t>
                </a:r>
                <a:endParaRPr/>
              </a:p>
            </p:txBody>
          </p:sp>
          <p:cxnSp>
            <p:nvCxnSpPr>
              <p:cNvPr id="279" name="Google Shape;279;p16"/>
              <p:cNvCxnSpPr/>
              <p:nvPr/>
            </p:nvCxnSpPr>
            <p:spPr>
              <a:xfrm>
                <a:off x="2212466" y="5019158"/>
                <a:ext cx="243000" cy="111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80" name="Google Shape;280;p16"/>
              <p:cNvCxnSpPr/>
              <p:nvPr/>
            </p:nvCxnSpPr>
            <p:spPr>
              <a:xfrm>
                <a:off x="3220342" y="5023955"/>
                <a:ext cx="162000" cy="1118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dk1"/>
                </a:solidFill>
                <a:prstDash val="solid"/>
                <a:bevel/>
                <a:headEnd len="sm" w="sm" type="none"/>
                <a:tailEnd len="med" w="med" type="triangle"/>
              </a:ln>
              <a:effectLst>
                <a:outerShdw blurRad="38100" rotWithShape="0" dir="5400000" dist="2000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281" name="Google Shape;281;p16"/>
            <p:cNvSpPr/>
            <p:nvPr/>
          </p:nvSpPr>
          <p:spPr>
            <a:xfrm>
              <a:off x="110250" y="5637786"/>
              <a:ext cx="351000" cy="389510"/>
            </a:xfrm>
            <a:prstGeom prst="ellipse">
              <a:avLst/>
            </a:prstGeom>
            <a:solidFill>
              <a:srgbClr val="C2D59B"/>
            </a:solidFill>
            <a:ln cap="flat" cmpd="sng" w="25400">
              <a:solidFill>
                <a:schemeClr val="dk1"/>
              </a:solidFill>
              <a:prstDash val="solid"/>
              <a:bevel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b="0" i="0" lang="en-US" sz="1350" u="none" cap="none" strike="noStrike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3</a:t>
              </a:r>
              <a:endParaRPr b="0" i="0" sz="135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282" name="Google Shape;282;p16"/>
          <p:cNvSpPr/>
          <p:nvPr/>
        </p:nvSpPr>
        <p:spPr>
          <a:xfrm>
            <a:off x="50428" y="1293561"/>
            <a:ext cx="9079294" cy="2693043"/>
          </a:xfrm>
          <a:prstGeom prst="rect">
            <a:avLst/>
          </a:prstGeom>
          <a:solidFill>
            <a:srgbClr val="DAEEF3"/>
          </a:solidFill>
          <a:ln cap="flat" cmpd="sng" w="31750">
            <a:solidFill>
              <a:srgbClr val="00206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Daily estimation of flood inundation extent very important for effective monitoring</a:t>
            </a:r>
            <a:endParaRPr/>
          </a:p>
          <a:p>
            <a:pPr indent="-235744" lvl="0" marL="503635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1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LEO sensors, though useful, have limitations wrt revisit, swath cloud</a:t>
            </a:r>
            <a:endParaRPr/>
          </a:p>
          <a:p>
            <a:pPr indent="-235744" lvl="0" marL="503635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1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GEO-Sensors have advantages wrt revisit, swath, though coarse in resolution</a:t>
            </a:r>
            <a:endParaRPr/>
          </a:p>
          <a:p>
            <a:pPr indent="-235744" lvl="0" marL="503635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1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DEMs are useful in in improving the resolution of water theme in the Coarser Grids of GEO / Passive Microwave Sensors. </a:t>
            </a:r>
            <a:endParaRPr/>
          </a:p>
          <a:p>
            <a:pPr indent="-235744" lvl="0" marL="503635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1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Integration of GEO-LEO-SAR-DEM, improve the flood monitoring capabilities, substantially</a:t>
            </a:r>
            <a:endParaRPr/>
          </a:p>
          <a:p>
            <a:pPr indent="0" lvl="0" marL="267891" marR="0" rtl="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  NOAA agreed to work together, discussions going on</a:t>
            </a:r>
            <a:endParaRPr b="0" i="0" sz="1800" u="none" cap="none" strike="noStrike">
              <a:solidFill>
                <a:srgbClr val="C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"/>
          <p:cNvSpPr txBox="1"/>
          <p:nvPr>
            <p:ph idx="2" type="body"/>
          </p:nvPr>
        </p:nvSpPr>
        <p:spPr>
          <a:xfrm>
            <a:off x="1803407" y="0"/>
            <a:ext cx="5914737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latin typeface="Arial"/>
                <a:ea typeface="Arial"/>
                <a:cs typeface="Arial"/>
                <a:sym typeface="Arial"/>
              </a:rPr>
              <a:t>Disaster Management –GEO-LEO Tools </a:t>
            </a:r>
            <a:r>
              <a:rPr b="1"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Flood Pilot – Proposal – Flood Risk </a:t>
            </a:r>
            <a:endParaRPr/>
          </a:p>
        </p:txBody>
      </p:sp>
      <p:grpSp>
        <p:nvGrpSpPr>
          <p:cNvPr id="288" name="Google Shape;288;p17"/>
          <p:cNvGrpSpPr/>
          <p:nvPr/>
        </p:nvGrpSpPr>
        <p:grpSpPr>
          <a:xfrm rot="-5400000">
            <a:off x="4877710" y="5146918"/>
            <a:ext cx="2123158" cy="1278652"/>
            <a:chOff x="3609348" y="2667000"/>
            <a:chExt cx="2382680" cy="1259500"/>
          </a:xfrm>
        </p:grpSpPr>
        <p:pic>
          <p:nvPicPr>
            <p:cNvPr descr="G:\location_kendrapara_by pratik\INDIA.jpg" id="289" name="Google Shape;289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09348" y="2667000"/>
              <a:ext cx="986016" cy="1142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Documents and Settings\hasan\Desktop\ORISSA.jpg" id="290" name="Google Shape;290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21159" y="2724307"/>
              <a:ext cx="1295557" cy="103451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1" name="Google Shape;291;p17"/>
            <p:cNvCxnSpPr/>
            <p:nvPr/>
          </p:nvCxnSpPr>
          <p:spPr>
            <a:xfrm flipH="1" rot="10800000">
              <a:off x="4114951" y="2743604"/>
              <a:ext cx="533299" cy="533077"/>
            </a:xfrm>
            <a:prstGeom prst="straightConnector1">
              <a:avLst/>
            </a:prstGeom>
            <a:noFill/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292" name="Google Shape;292;p17"/>
            <p:cNvCxnSpPr/>
            <p:nvPr/>
          </p:nvCxnSpPr>
          <p:spPr>
            <a:xfrm>
              <a:off x="4114951" y="3353284"/>
              <a:ext cx="691797" cy="380920"/>
            </a:xfrm>
            <a:prstGeom prst="straightConnector1">
              <a:avLst/>
            </a:prstGeom>
            <a:noFill/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293" name="Google Shape;293;p17"/>
            <p:cNvCxnSpPr/>
            <p:nvPr/>
          </p:nvCxnSpPr>
          <p:spPr>
            <a:xfrm>
              <a:off x="5638397" y="3200077"/>
              <a:ext cx="353631" cy="726423"/>
            </a:xfrm>
            <a:prstGeom prst="straightConnector1">
              <a:avLst/>
            </a:prstGeom>
            <a:noFill/>
            <a:ln cap="flat" cmpd="sng" w="9525">
              <a:solidFill>
                <a:srgbClr val="45A9C4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294" name="Google Shape;294;p17"/>
            <p:cNvCxnSpPr/>
            <p:nvPr/>
          </p:nvCxnSpPr>
          <p:spPr>
            <a:xfrm flipH="1">
              <a:off x="3657172" y="3276681"/>
              <a:ext cx="1829254" cy="609680"/>
            </a:xfrm>
            <a:prstGeom prst="straightConnector1">
              <a:avLst/>
            </a:prstGeom>
            <a:noFill/>
            <a:ln cap="flat" cmpd="sng" w="9525">
              <a:solidFill>
                <a:srgbClr val="45A9C4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sp>
        <p:nvSpPr>
          <p:cNvPr id="295" name="Google Shape;295;p17"/>
          <p:cNvSpPr txBox="1"/>
          <p:nvPr/>
        </p:nvSpPr>
        <p:spPr>
          <a:xfrm>
            <a:off x="7021001" y="4437135"/>
            <a:ext cx="1848583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Mahanadi River Delta</a:t>
            </a:r>
            <a:endParaRPr/>
          </a:p>
        </p:txBody>
      </p:sp>
      <p:pic>
        <p:nvPicPr>
          <p:cNvPr id="296" name="Google Shape;29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96514" y="4724666"/>
            <a:ext cx="2502878" cy="209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3217" y="4451196"/>
            <a:ext cx="5098370" cy="2031959"/>
          </a:xfrm>
          <a:prstGeom prst="rect">
            <a:avLst/>
          </a:prstGeom>
          <a:solidFill>
            <a:srgbClr val="DAE5F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8" name="Google Shape;298;p17"/>
          <p:cNvSpPr/>
          <p:nvPr/>
        </p:nvSpPr>
        <p:spPr>
          <a:xfrm>
            <a:off x="2682402" y="6505126"/>
            <a:ext cx="950571" cy="3000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350"/>
              <a:buFont typeface="Arial"/>
              <a:buNone/>
            </a:pPr>
            <a:r>
              <a:rPr b="0" i="0" lang="en-US" sz="1350" u="none" cap="none" strike="noStrike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Approach</a:t>
            </a:r>
            <a:endParaRPr/>
          </a:p>
        </p:txBody>
      </p:sp>
      <p:sp>
        <p:nvSpPr>
          <p:cNvPr id="299" name="Google Shape;299;p17"/>
          <p:cNvSpPr/>
          <p:nvPr/>
        </p:nvSpPr>
        <p:spPr>
          <a:xfrm>
            <a:off x="46300" y="1250778"/>
            <a:ext cx="9053862" cy="1787721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38100">
            <a:solidFill>
              <a:srgbClr val="00206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Objectives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 map flood hazard and depth using time series of SAR &amp; optical datasets and DEM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Vulnerability Assessment through field survey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 create flood risk maps 	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 prepare best practices and training document</a:t>
            </a:r>
            <a:endParaRPr/>
          </a:p>
        </p:txBody>
      </p:sp>
      <p:sp>
        <p:nvSpPr>
          <p:cNvPr id="300" name="Google Shape;300;p17"/>
          <p:cNvSpPr/>
          <p:nvPr/>
        </p:nvSpPr>
        <p:spPr>
          <a:xfrm>
            <a:off x="41082" y="3065292"/>
            <a:ext cx="9047505" cy="1208839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38100">
            <a:solidFill>
              <a:srgbClr val="00206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Support from CEOS</a:t>
            </a:r>
            <a:endParaRPr b="0" i="0" sz="1400" u="none" cap="none" strike="noStrike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Vulnerability Assessment - Very high resolution satellite data over the study area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Hydro-Dynamic Modelling – High resolution DEM (at present CartoDEM-10m posting is proposed to be used)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755" y="1796317"/>
            <a:ext cx="3048245" cy="278064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8"/>
          <p:cNvSpPr/>
          <p:nvPr>
            <p:ph idx="4294967295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7" name="Google Shape;307;p18"/>
          <p:cNvSpPr txBox="1"/>
          <p:nvPr>
            <p:ph idx="2" type="body"/>
          </p:nvPr>
        </p:nvSpPr>
        <p:spPr>
          <a:xfrm>
            <a:off x="1816015" y="0"/>
            <a:ext cx="593513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latin typeface="Arial"/>
                <a:ea typeface="Arial"/>
                <a:cs typeface="Arial"/>
                <a:sym typeface="Arial"/>
              </a:rPr>
              <a:t>Disaster Management –GEO-LEO Tools </a:t>
            </a:r>
            <a:r>
              <a:rPr b="1"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Forest Fires Pilot – Proposal </a:t>
            </a: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932967" y="4609380"/>
            <a:ext cx="3295650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7175" lvl="1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❖"/>
            </a:pPr>
            <a:r>
              <a:rPr b="1" i="0" lang="en-US" sz="13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Indexing into different classes of fire danger viz. No danger, Low, Moderate, High and very High for rapid characterization.</a:t>
            </a:r>
            <a:endParaRPr/>
          </a:p>
          <a:p>
            <a:pPr indent="-257175" lvl="1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Noto Sans Symbols"/>
              <a:buChar char="❖"/>
            </a:pPr>
            <a:r>
              <a:rPr b="1" i="0" lang="en-US" sz="13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Validation based on Active fire points from SNPP-VIIRS</a:t>
            </a:r>
            <a:endParaRPr/>
          </a:p>
        </p:txBody>
      </p:sp>
      <p:sp>
        <p:nvSpPr>
          <p:cNvPr id="309" name="Google Shape;309;p18"/>
          <p:cNvSpPr/>
          <p:nvPr/>
        </p:nvSpPr>
        <p:spPr>
          <a:xfrm>
            <a:off x="8250618" y="1828734"/>
            <a:ext cx="808235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1" i="0" lang="en-US" sz="13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Western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1" i="0" lang="en-US" sz="13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Himalaya</a:t>
            </a:r>
            <a:endParaRPr b="0" i="0" sz="135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66988" y="1351413"/>
            <a:ext cx="5865979" cy="4895026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38100">
            <a:solidFill>
              <a:srgbClr val="00206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Decision Support System for </a:t>
            </a: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forest fire danger </a:t>
            </a:r>
            <a:endParaRPr/>
          </a:p>
          <a:p>
            <a:pPr indent="-342900" lvl="0" marL="342900" marR="0" rtl="0" algn="just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Inputs: Temperature, relative humidity, fuel characteristics, topographic conditions, vegetation type, edaphic conditions. </a:t>
            </a:r>
            <a:endParaRPr/>
          </a:p>
          <a:p>
            <a:pPr indent="-342900" lvl="0" marL="342900" marR="0" rtl="0" algn="just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Two biophysical components:</a:t>
            </a:r>
            <a:endParaRPr b="1" i="0" sz="18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marR="0" rtl="0" algn="just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–"/>
            </a:pPr>
            <a:r>
              <a:rPr b="1" i="0" lang="en-US" sz="15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STATIC INDEX: based on the constant parameters such as fuel characteristics, topographic conditions, vegetation type, edaphic conditions.</a:t>
            </a:r>
            <a:endParaRPr b="1" i="0" sz="15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85750" lvl="1" marL="742950" marR="0" rtl="0" algn="just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–"/>
            </a:pPr>
            <a:r>
              <a:rPr b="1" i="0" lang="en-US" sz="15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DYNAMIC INDEX: based on weather parameters such as air temperature, relative humidity, wind speed and rainfall; </a:t>
            </a:r>
            <a:endParaRPr/>
          </a:p>
          <a:p>
            <a:pPr indent="-285750" lvl="1" marL="742950" marR="0" rtl="0" algn="just">
              <a:lnSpc>
                <a:spcPct val="114000"/>
              </a:lnSpc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  <a:buSzPts val="1500"/>
              <a:buFont typeface="Arial"/>
              <a:buChar char="–"/>
            </a:pPr>
            <a:r>
              <a:rPr b="1" i="0" lang="en-US" sz="15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INTEGRATED INDEX: Static &amp; Dynamic Indices are integrated to provide the</a:t>
            </a:r>
            <a:endParaRPr b="1" i="0" sz="15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2459619" y="6246439"/>
            <a:ext cx="60940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Discussions are going on with CSA</a:t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"/>
          <p:cNvSpPr/>
          <p:nvPr/>
        </p:nvSpPr>
        <p:spPr>
          <a:xfrm>
            <a:off x="4678102" y="1376242"/>
            <a:ext cx="4354723" cy="5256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5400">
            <a:solidFill>
              <a:srgbClr val="FF9A0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46300" y="3798310"/>
            <a:ext cx="4354723" cy="277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5400">
            <a:solidFill>
              <a:srgbClr val="FF9A0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46300" y="1385390"/>
            <a:ext cx="4354723" cy="234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5400">
            <a:solidFill>
              <a:srgbClr val="FF9A00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/>
          <p:nvPr>
            <p:ph idx="2" type="body"/>
          </p:nvPr>
        </p:nvSpPr>
        <p:spPr>
          <a:xfrm>
            <a:off x="1937682" y="22435"/>
            <a:ext cx="6022212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latin typeface="Arial"/>
                <a:ea typeface="Arial"/>
                <a:cs typeface="Arial"/>
                <a:sym typeface="Arial"/>
              </a:rPr>
              <a:t>Disaster Management –GEO-LEO Tools </a:t>
            </a:r>
            <a:endParaRPr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On-line Processing Tools</a:t>
            </a:r>
            <a:endParaRPr/>
          </a:p>
        </p:txBody>
      </p:sp>
      <p:sp>
        <p:nvSpPr>
          <p:cNvPr id="320" name="Google Shape;320;p19"/>
          <p:cNvSpPr/>
          <p:nvPr/>
        </p:nvSpPr>
        <p:spPr>
          <a:xfrm>
            <a:off x="79809" y="1610002"/>
            <a:ext cx="4354723" cy="212824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With increasing disasters across the globe and increased satellite data contributions (about 300-500 datasets) from International Charter, it is difficult to download, analyse and provide VAPs for rapid response.</a:t>
            </a:r>
            <a:endParaRPr/>
          </a:p>
        </p:txBody>
      </p:sp>
      <p:sp>
        <p:nvSpPr>
          <p:cNvPr id="321" name="Google Shape;321;p19"/>
          <p:cNvSpPr/>
          <p:nvPr/>
        </p:nvSpPr>
        <p:spPr>
          <a:xfrm>
            <a:off x="1632640" y="1372755"/>
            <a:ext cx="12234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The Need</a:t>
            </a:r>
            <a:endParaRPr/>
          </a:p>
        </p:txBody>
      </p:sp>
      <p:sp>
        <p:nvSpPr>
          <p:cNvPr id="322" name="Google Shape;322;p19"/>
          <p:cNvSpPr/>
          <p:nvPr/>
        </p:nvSpPr>
        <p:spPr>
          <a:xfrm>
            <a:off x="79809" y="3985215"/>
            <a:ext cx="4354723" cy="270712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ISRO’s proto-type Processing Environment provides cloud-based analysis tools available for needy countries. 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This processing environment facilitates automatic data download, visualisation, pre-processing, analysis, annotation and map generation tools.</a:t>
            </a:r>
            <a:endParaRPr/>
          </a:p>
        </p:txBody>
      </p:sp>
      <p:sp>
        <p:nvSpPr>
          <p:cNvPr id="323" name="Google Shape;323;p19"/>
          <p:cNvSpPr/>
          <p:nvPr/>
        </p:nvSpPr>
        <p:spPr>
          <a:xfrm>
            <a:off x="1485837" y="3834014"/>
            <a:ext cx="15824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The Solution</a:t>
            </a:r>
            <a:endParaRPr/>
          </a:p>
        </p:txBody>
      </p:sp>
      <p:sp>
        <p:nvSpPr>
          <p:cNvPr id="324" name="Google Shape;324;p19"/>
          <p:cNvSpPr/>
          <p:nvPr/>
        </p:nvSpPr>
        <p:spPr>
          <a:xfrm>
            <a:off x="5481455" y="1383536"/>
            <a:ext cx="277511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Use Case: Bihar Floods</a:t>
            </a:r>
            <a:endParaRPr/>
          </a:p>
        </p:txBody>
      </p:sp>
      <p:sp>
        <p:nvSpPr>
          <p:cNvPr id="325" name="Google Shape;325;p19"/>
          <p:cNvSpPr/>
          <p:nvPr/>
        </p:nvSpPr>
        <p:spPr>
          <a:xfrm>
            <a:off x="6147029" y="5435209"/>
            <a:ext cx="14285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Way Ahead</a:t>
            </a:r>
            <a:endParaRPr/>
          </a:p>
        </p:txBody>
      </p:sp>
      <p:sp>
        <p:nvSpPr>
          <p:cNvPr id="326" name="Google Shape;326;p19"/>
          <p:cNvSpPr/>
          <p:nvPr/>
        </p:nvSpPr>
        <p:spPr>
          <a:xfrm>
            <a:off x="4754552" y="5675561"/>
            <a:ext cx="4354723" cy="970476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This tool is presented to WGDisasters</a:t>
            </a:r>
            <a:endParaRPr b="1" i="0" sz="17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1" i="0" lang="en-US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With further deliberations, this can be customised for the needs of CEOS</a:t>
            </a:r>
            <a:endParaRPr/>
          </a:p>
        </p:txBody>
      </p:sp>
      <p:pic>
        <p:nvPicPr>
          <p:cNvPr id="327" name="Google Shape;3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6133" y="1788517"/>
            <a:ext cx="4118657" cy="261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8374" y="3489775"/>
            <a:ext cx="2923773" cy="1802108"/>
          </a:xfrm>
          <a:prstGeom prst="rect">
            <a:avLst/>
          </a:prstGeom>
          <a:noFill/>
          <a:ln cap="flat" cmpd="sng" w="57150">
            <a:solidFill>
              <a:srgbClr val="E5B8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"/>
          <p:cNvSpPr txBox="1"/>
          <p:nvPr>
            <p:ph idx="2" type="body"/>
          </p:nvPr>
        </p:nvSpPr>
        <p:spPr>
          <a:xfrm>
            <a:off x="1726806" y="384069"/>
            <a:ext cx="576072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CEOS Chair 2020 Objectives</a:t>
            </a: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172190" y="1616102"/>
            <a:ext cx="8004144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100" u="none" cap="none" strike="noStrike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ISRO as CEOS Chair 2020 pursuing the following initiatives:</a:t>
            </a:r>
            <a:endParaRPr b="1" i="0" sz="2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 txBox="1"/>
          <p:nvPr/>
        </p:nvSpPr>
        <p:spPr>
          <a:xfrm>
            <a:off x="363600" y="2262425"/>
            <a:ext cx="8453700" cy="41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/>
              <a:t>Focus on Virtual Constellation (VC) with regard to EO satellites - Gap analysis in priority areas, global studies….</a:t>
            </a:r>
            <a:endParaRPr sz="2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 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/>
              <a:t>Applications focus on SDGs for BIMSTEC Region - Vegetation, LULC, Water etc. </a:t>
            </a:r>
            <a:endParaRPr sz="2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/>
              <a:t>Renewable energy assessment (Solar &amp; Wind) from Space</a:t>
            </a:r>
            <a:endParaRPr sz="2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/>
              <a:t>Explore new tools for disasters management:  Geo-Leo based solution !</a:t>
            </a:r>
            <a:endParaRPr sz="2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0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p20"/>
          <p:cNvSpPr txBox="1"/>
          <p:nvPr>
            <p:ph idx="1" type="body"/>
          </p:nvPr>
        </p:nvSpPr>
        <p:spPr>
          <a:xfrm>
            <a:off x="-106757" y="1193766"/>
            <a:ext cx="7246358" cy="1917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rPr b="1" lang="en-US" sz="1600"/>
              <a:t>Face-to-Face Courses:</a:t>
            </a:r>
            <a:endParaRPr sz="1600"/>
          </a:p>
          <a:p>
            <a:pPr indent="-255588" lvl="0" marL="35718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500"/>
              <a:t>CSSTEAP PG Diploma Course in RS &amp; GIS: 22 participants (10 countries)</a:t>
            </a:r>
            <a:endParaRPr/>
          </a:p>
          <a:p>
            <a:pPr indent="-255588" lvl="0" marL="35718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1500"/>
              <a:t>ITEC (MEA) Courses: </a:t>
            </a:r>
            <a:endParaRPr/>
          </a:p>
          <a:p>
            <a:pPr indent="-355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Char char="o"/>
            </a:pPr>
            <a:r>
              <a:rPr lang="en-US" sz="1500"/>
              <a:t>Geoinformatics (Sep-Nov’19): </a:t>
            </a:r>
            <a:r>
              <a:rPr b="1" lang="en-US" sz="1500"/>
              <a:t>21</a:t>
            </a:r>
            <a:r>
              <a:rPr lang="en-US" sz="1500"/>
              <a:t> participants (17 countries)</a:t>
            </a:r>
            <a:endParaRPr/>
          </a:p>
          <a:p>
            <a:pPr indent="-3556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000"/>
              <a:buChar char="o"/>
            </a:pPr>
            <a:r>
              <a:rPr lang="en-US" sz="1500"/>
              <a:t>Remote Sensing course (Jan-Mar’20): </a:t>
            </a:r>
            <a:r>
              <a:rPr b="1" lang="en-US" sz="1500"/>
              <a:t>21</a:t>
            </a:r>
            <a:r>
              <a:rPr lang="en-US" sz="1500"/>
              <a:t> participants (16 countries)</a:t>
            </a:r>
            <a:endParaRPr/>
          </a:p>
          <a:p>
            <a:pPr indent="0" lvl="1" marL="101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000"/>
              <a:buNone/>
            </a:pPr>
            <a:r>
              <a:rPr b="1" lang="en-US" sz="1600"/>
              <a:t>Online Courses/ Webinars for International Participants:</a:t>
            </a:r>
            <a:endParaRPr sz="1600"/>
          </a:p>
        </p:txBody>
      </p:sp>
      <p:sp>
        <p:nvSpPr>
          <p:cNvPr id="335" name="Google Shape;335;p20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-US"/>
              <a:t>Capacity Building Programmes</a:t>
            </a:r>
            <a:endParaRPr b="1"/>
          </a:p>
        </p:txBody>
      </p:sp>
      <p:graphicFrame>
        <p:nvGraphicFramePr>
          <p:cNvPr id="336" name="Google Shape;336;p20"/>
          <p:cNvGraphicFramePr/>
          <p:nvPr/>
        </p:nvGraphicFramePr>
        <p:xfrm>
          <a:off x="69346" y="303388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{FD10337E-3DE1-4D46-9FE4-CFD2144DB24C}</a:tableStyleId>
              </a:tblPr>
              <a:tblGrid>
                <a:gridCol w="2526800"/>
                <a:gridCol w="1260775"/>
                <a:gridCol w="928250"/>
                <a:gridCol w="997525"/>
                <a:gridCol w="886700"/>
              </a:tblGrid>
              <a:tr h="479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Topic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Duration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No. of Countries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No. of Participants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No. of sessions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</a:tr>
              <a:tr h="73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UNNOOSA-CSSTEAP</a:t>
                      </a:r>
                      <a:endParaRPr sz="1200" u="none" cap="none" strike="noStrike"/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MOOC on Geospatial Application for Disaster Risk Management 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Oct 13, 2020 to Dec. 31, 2020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110*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2137*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18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</a:tr>
              <a:tr h="516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Webinar Series on  RS in Crop Monitoring &amp; Assessment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May 19, 2020 to June 9, 2020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45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1660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04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</a:tr>
              <a:tr h="479250">
                <a:tc>
                  <a:txBody>
                    <a:bodyPr/>
                    <a:lstStyle/>
                    <a:p>
                      <a:pPr indent="0" lvl="0" marL="5207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Webinar Series on Hyperspectral Remote Sensing and its Applications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Nov. 07, 2019 to Dec. 06, 2019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24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180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04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</a:tr>
              <a:tr h="693050">
                <a:tc>
                  <a:txBody>
                    <a:bodyPr/>
                    <a:lstStyle/>
                    <a:p>
                      <a:pPr indent="0" lvl="0" marL="5207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CEOS-WGCapD &amp; ISRO Webinar Series on Geospatial technology for Wild Fire Management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Oct. 01, 2019 to Oct. 29, 2020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03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55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05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</a:tr>
              <a:tr h="479250">
                <a:tc>
                  <a:txBody>
                    <a:bodyPr/>
                    <a:lstStyle/>
                    <a:p>
                      <a:pPr indent="0" lvl="0" marL="5207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Application of RS in Hydromet &amp; Geological Disasters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Sept 17, 2019 to Sept. 20, 2019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13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180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04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8575" marB="28575" marR="28575" marL="28575" anchor="ctr"/>
                </a:tc>
              </a:tr>
            </a:tbl>
          </a:graphicData>
        </a:graphic>
      </p:graphicFrame>
      <p:pic>
        <p:nvPicPr>
          <p:cNvPr id="337" name="Google Shape;33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7729" y="1512072"/>
            <a:ext cx="2176272" cy="128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3371" y="3314920"/>
            <a:ext cx="2198831" cy="129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3078" y="5233957"/>
            <a:ext cx="2179179" cy="11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0"/>
          <p:cNvSpPr/>
          <p:nvPr/>
        </p:nvSpPr>
        <p:spPr>
          <a:xfrm>
            <a:off x="7017421" y="6268924"/>
            <a:ext cx="20304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https://isat.iirs.gov.in</a:t>
            </a:r>
            <a:endParaRPr/>
          </a:p>
        </p:txBody>
      </p:sp>
      <p:sp>
        <p:nvSpPr>
          <p:cNvPr id="341" name="Google Shape;341;p20"/>
          <p:cNvSpPr txBox="1"/>
          <p:nvPr/>
        </p:nvSpPr>
        <p:spPr>
          <a:xfrm>
            <a:off x="5180428" y="6607478"/>
            <a:ext cx="155177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*Till Oct 15, 2020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"/>
          <p:cNvSpPr txBox="1"/>
          <p:nvPr/>
        </p:nvSpPr>
        <p:spPr>
          <a:xfrm>
            <a:off x="2786362" y="3228335"/>
            <a:ext cx="3262688" cy="71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50"/>
              <a:buFont typeface="Arial"/>
              <a:buNone/>
            </a:pPr>
            <a:r>
              <a:rPr b="1" i="0" lang="en-US" sz="405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347" name="Google Shape;347;p21"/>
          <p:cNvSpPr txBox="1"/>
          <p:nvPr>
            <p:ph idx="2" type="body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/>
          <p:nvPr>
            <p:ph type="title"/>
          </p:nvPr>
        </p:nvSpPr>
        <p:spPr>
          <a:xfrm>
            <a:off x="2048690" y="211667"/>
            <a:ext cx="5799908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Focus on Virtual Constellation (VC)</a:t>
            </a:r>
            <a:b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Example taken Scatterometers</a:t>
            </a:r>
            <a:endParaRPr sz="2400">
              <a:solidFill>
                <a:srgbClr val="FFFF00"/>
              </a:solidFill>
            </a:endParaRPr>
          </a:p>
        </p:txBody>
      </p:sp>
      <p:sp>
        <p:nvSpPr>
          <p:cNvPr id="83" name="Google Shape;83;p3"/>
          <p:cNvSpPr/>
          <p:nvPr/>
        </p:nvSpPr>
        <p:spPr>
          <a:xfrm>
            <a:off x="0" y="1202267"/>
            <a:ext cx="9144000" cy="3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7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Scatterometers, proven technology for Ocean Surface Vector Winds</a:t>
            </a:r>
            <a:endParaRPr sz="1100"/>
          </a:p>
          <a:p>
            <a:pPr indent="-10795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Additionally provide measurements of ice extent, icebergs, large water bodies</a:t>
            </a:r>
            <a:endParaRPr sz="1100"/>
          </a:p>
          <a:p>
            <a:pPr indent="-63750" lvl="0" marL="828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Major Applications:</a:t>
            </a:r>
            <a:endParaRPr b="0" i="0" sz="17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699" lvl="1" marL="5400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Satellite OSVW Impact on NWP Models ; F/c error reduction by   DA</a:t>
            </a:r>
            <a:endParaRPr b="0" i="0" sz="17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699" lvl="1" marL="5400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Cyclone position improvement;  Marine Weather Warnings; Ice motion,…. </a:t>
            </a:r>
            <a:endParaRPr sz="1100"/>
          </a:p>
          <a:p>
            <a:pPr indent="-63750" lvl="0" marL="828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As per WMO WIGOS 2040 Vision</a:t>
            </a:r>
            <a:r>
              <a:rPr b="0" i="0" lang="en-US" sz="17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, Scatterometers are part of the “Backbone System with specified orbital configuration and measurement approaches” </a:t>
            </a:r>
            <a:endParaRPr sz="1100"/>
          </a:p>
          <a:p>
            <a:pPr indent="-266699" lvl="1" marL="5400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Required Sun-synchronous in three orbital planes</a:t>
            </a:r>
            <a:endParaRPr sz="1100"/>
          </a:p>
          <a:p>
            <a:pPr indent="-266700" lvl="0" marL="285750" marR="0" rt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IOVWST Recommendations</a:t>
            </a:r>
            <a:r>
              <a:rPr b="0" i="0" lang="en-US" sz="17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: At least 3 Scatterometers to meet WMO requirements (observations every 6 hours or better)</a:t>
            </a:r>
            <a:endParaRPr b="0" i="0" sz="17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35606"/>
            <a:ext cx="2826489" cy="192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4449" y="4764925"/>
            <a:ext cx="2759551" cy="207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9971" y="4891001"/>
            <a:ext cx="1910995" cy="2004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/>
          <p:nvPr>
            <p:ph type="title"/>
          </p:nvPr>
        </p:nvSpPr>
        <p:spPr>
          <a:xfrm>
            <a:off x="1419426" y="307396"/>
            <a:ext cx="6857999" cy="501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Focus on Virtual Constellation (VC)</a:t>
            </a: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0" y="1441298"/>
            <a:ext cx="9144000" cy="5822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57175" lvl="0" marL="257175" marR="0" rtl="0" algn="just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Various LEO satellites are presently – </a:t>
            </a:r>
            <a:r>
              <a:rPr b="0" i="0" lang="en-US" sz="2000" u="sng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operational &amp; planned</a:t>
            </a:r>
            <a:endParaRPr/>
          </a:p>
          <a:p>
            <a:pPr indent="-257175" lvl="1" marL="600075" marR="0" rtl="0" algn="just">
              <a:lnSpc>
                <a:spcPct val="155000"/>
              </a:lnSpc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ASCAT, SCATSAT, HY2 Series, CFOSAT, FY3,Oceansat  </a:t>
            </a:r>
            <a:endParaRPr/>
          </a:p>
          <a:p>
            <a:pPr indent="-257175" lvl="0" marL="257175" marR="0" rtl="0" algn="just">
              <a:lnSpc>
                <a:spcPct val="155000"/>
              </a:lnSpc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Discussions on </a:t>
            </a:r>
            <a:r>
              <a:rPr b="0" i="0" lang="en-US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optimum coverage </a:t>
            </a: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and observing system requirements </a:t>
            </a:r>
            <a:endParaRPr/>
          </a:p>
          <a:p>
            <a:pPr indent="-257175" lvl="0" marL="257175" marR="0" rtl="0" algn="just">
              <a:lnSpc>
                <a:spcPct val="155000"/>
              </a:lnSpc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Observation requirements may vary depending on the phenomena</a:t>
            </a:r>
            <a:endParaRPr/>
          </a:p>
          <a:p>
            <a:pPr indent="-257175" lvl="0" marL="257175" marR="0" rtl="0" algn="just">
              <a:lnSpc>
                <a:spcPct val="155000"/>
              </a:lnSpc>
              <a:spcBef>
                <a:spcPts val="375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Need for Study teams to regularly analyse Operational / Approved / Planned missions,  as part of Gap Analysis </a:t>
            </a:r>
            <a:endParaRPr b="0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7175" lvl="0" marL="257175" marR="0" rtl="0" algn="just">
              <a:lnSpc>
                <a:spcPct val="155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Sharing of information</a:t>
            </a: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(sensor and measurements) </a:t>
            </a:r>
            <a:r>
              <a:rPr b="0" i="0" lang="en-US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sufficient for independent validation</a:t>
            </a: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and verification </a:t>
            </a:r>
            <a:endParaRPr b="0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7175" lvl="0" marL="257175" marR="0" rtl="0" algn="just">
              <a:lnSpc>
                <a:spcPct val="155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Open and near real-time data access </a:t>
            </a: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to support the marine weather mission </a:t>
            </a:r>
            <a:endParaRPr b="0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7175" lvl="0" marL="257175" marR="0" rtl="0" algn="just">
              <a:lnSpc>
                <a:spcPct val="155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Systematic and sustained high quality and consistent observations</a:t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3825" lvl="0" marL="257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3825" lvl="0" marL="25717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3825" lvl="0" marL="257175" marR="0" rtl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/>
          <p:nvPr>
            <p:ph type="title"/>
          </p:nvPr>
        </p:nvSpPr>
        <p:spPr>
          <a:xfrm>
            <a:off x="1802676" y="152400"/>
            <a:ext cx="5799908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Focus on Virtual Constellation (VC)</a:t>
            </a:r>
            <a:b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Status of the work</a:t>
            </a: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-1" y="1293921"/>
            <a:ext cx="9072979" cy="5382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4600" lvl="0" marL="2857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Discussions with CEOG WGCV</a:t>
            </a:r>
            <a:endParaRPr sz="1000"/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WGCV</a:t>
            </a: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Microwave)</a:t>
            </a: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shown interest in working with OSVW-VC</a:t>
            </a:r>
            <a:endParaRPr sz="1000"/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Meeting was organised between OSVW-VC and WGCV in  </a:t>
            </a: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April 2020 </a:t>
            </a:r>
            <a:endParaRPr b="0" i="0" sz="1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Discussions on Standard and Metrics for Scatterometery</a:t>
            </a:r>
            <a:endParaRPr b="0" i="0" sz="16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Meeting was held in </a:t>
            </a: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June 2020 </a:t>
            </a: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with OSVW-VC, WGCV and others</a:t>
            </a:r>
            <a:endParaRPr sz="1000"/>
          </a:p>
          <a:p>
            <a:pPr indent="-154600" lvl="0" marL="2857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Working Team formed to prepare comprehensive document  to</a:t>
            </a:r>
            <a:endParaRPr sz="1000"/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Identify </a:t>
            </a: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and recommend validation sources and </a:t>
            </a: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metrics</a:t>
            </a:r>
            <a:endParaRPr sz="1000"/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Inter-calibration</a:t>
            </a: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of the backscatter data from different sensors </a:t>
            </a:r>
            <a:endParaRPr sz="1000"/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Generate climate quality products</a:t>
            </a:r>
            <a:endParaRPr sz="1000"/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Dev of unified GMFs &amp; retrieval algorithms for all space-borne Scats</a:t>
            </a:r>
            <a:endParaRPr b="0" i="0" sz="16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Algorithms for </a:t>
            </a: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extreme wind cases </a:t>
            </a: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&amp; impact of other env. parameters</a:t>
            </a:r>
            <a:endParaRPr sz="1000"/>
          </a:p>
          <a:p>
            <a:pPr indent="-154600" lvl="1" marL="742950" marR="0" rt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Identification of the </a:t>
            </a:r>
            <a:r>
              <a:rPr b="0" i="0" lang="en-US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global Scat constellation </a:t>
            </a:r>
            <a:r>
              <a:rPr b="0" i="0" lang="en-US" sz="16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to monitor extreme events, diurnal variability, improvement in NWP forecast, climate products </a:t>
            </a:r>
            <a:endParaRPr b="1" i="0" sz="16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/>
          <p:nvPr/>
        </p:nvSpPr>
        <p:spPr>
          <a:xfrm>
            <a:off x="232755" y="1525112"/>
            <a:ext cx="8911245" cy="2708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Working Team meeting</a:t>
            </a:r>
            <a:endParaRPr b="1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Draft of the work plan discussed</a:t>
            </a:r>
            <a:endParaRPr/>
          </a:p>
          <a:p>
            <a:pPr indent="-28575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Work components also identified</a:t>
            </a:r>
            <a:endParaRPr/>
          </a:p>
          <a:p>
            <a:pPr indent="-28575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Team members identification</a:t>
            </a:r>
            <a:endParaRPr/>
          </a:p>
          <a:p>
            <a:pPr indent="-28575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Data sets identified and data sharing started</a:t>
            </a:r>
            <a:endParaRPr/>
          </a:p>
          <a:p>
            <a:pPr indent="-15875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1988943" y="38473"/>
            <a:ext cx="5799908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Focus on Virtual Constellation (VC)</a:t>
            </a:r>
            <a:b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Status of the work</a:t>
            </a:r>
            <a:endParaRPr b="1" i="0" sz="2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/>
          <p:nvPr/>
        </p:nvSpPr>
        <p:spPr>
          <a:xfrm>
            <a:off x="0" y="1371042"/>
            <a:ext cx="9046346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8000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Special Session on Satterometery in  CGMS  </a:t>
            </a:r>
            <a:endParaRPr/>
          </a:p>
          <a:p>
            <a:pPr indent="-18000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With an Objective “Coordination of global Scat constellation including coverage optimisation and data sharing in response to WIGOS 2040”</a:t>
            </a:r>
            <a:endParaRPr/>
          </a:p>
          <a:p>
            <a:pPr indent="-18000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Participation from NOAA, EUMETSAT, CMA, NSAOS, ISRO</a:t>
            </a:r>
            <a:endParaRPr/>
          </a:p>
          <a:p>
            <a:pPr indent="-18000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	Resolved to form a Working Team to discuss the present issues, future scatterometer missions and Gap analysis</a:t>
            </a:r>
            <a:endParaRPr/>
          </a:p>
          <a:p>
            <a:pPr indent="-18000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Team to be formed by CGMS</a:t>
            </a:r>
            <a:endParaRPr/>
          </a:p>
          <a:p>
            <a:pPr indent="-18000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b="0" i="0" lang="en-US" sz="2000" u="sng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Suggestion to have coordinated </a:t>
            </a:r>
            <a:r>
              <a:rPr b="0" i="0" lang="en-US" sz="2000" u="sng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CEOS-CGMS task team </a:t>
            </a:r>
            <a:r>
              <a:rPr b="0" i="0" lang="en-US" sz="2000" u="sng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to take into account the </a:t>
            </a:r>
            <a:r>
              <a:rPr b="0" i="0" lang="en-US" sz="2000" u="sng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user requirements from CGMS &amp; missions feasibility by CEOS</a:t>
            </a:r>
            <a:r>
              <a:rPr b="0" i="0" lang="en-US" sz="2000" u="sng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7"/>
          <p:cNvSpPr txBox="1"/>
          <p:nvPr/>
        </p:nvSpPr>
        <p:spPr>
          <a:xfrm>
            <a:off x="1912744" y="44288"/>
            <a:ext cx="5799908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Focus on Virtual Constellation (VC)</a:t>
            </a:r>
            <a:b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Status of the work</a:t>
            </a:r>
            <a:endParaRPr b="1" i="0" sz="2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 txBox="1"/>
          <p:nvPr/>
        </p:nvSpPr>
        <p:spPr>
          <a:xfrm>
            <a:off x="143304" y="0"/>
            <a:ext cx="9264315" cy="999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 focus on SDGs for BIMSTEC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Potential Applications</a:t>
            </a:r>
            <a:endParaRPr b="1" i="0" sz="24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6" name="Google Shape;116;p8"/>
          <p:cNvGraphicFramePr/>
          <p:nvPr/>
        </p:nvGraphicFramePr>
        <p:xfrm>
          <a:off x="72192" y="119982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{FD10337E-3DE1-4D46-9FE4-CFD2144DB24C}</a:tableStyleId>
              </a:tblPr>
              <a:tblGrid>
                <a:gridCol w="1580850"/>
                <a:gridCol w="4458075"/>
                <a:gridCol w="29847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Application Categories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Application Types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Linkages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66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/>
                        <a:t>Land Use Land Cover (LULC)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Level – 1 &amp; Level-2 LULC mapping &amp; Change detection with special reference to Urban sprawl &amp; snow cover mapping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>
                          <a:solidFill>
                            <a:srgbClr val="C00000"/>
                          </a:solidFill>
                        </a:rPr>
                        <a:t>SDG 2, 3, 6, 7, 11, 12, 13 </a:t>
                      </a:r>
                      <a:endParaRPr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Sustainable Land management (SLM), Land Degradation Neutrality (LDN)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675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cap="none" strike="noStrike"/>
                        <a:t>   Water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Water quality (e.g. turbidity) assessment for Case 2 &amp; Case 3 water, Water spread area, PFZ &amp; coastline change detection 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>
                          <a:solidFill>
                            <a:srgbClr val="C00000"/>
                          </a:solidFill>
                        </a:rPr>
                        <a:t>SDG 6</a:t>
                      </a:r>
                      <a:endParaRPr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Global Water Watch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1218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         </a:t>
                      </a:r>
                      <a:r>
                        <a:rPr b="1" lang="en-US" sz="1600" u="none" cap="none" strike="noStrike"/>
                        <a:t>          Agriculture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Mapping annual &amp; seasonal-scale net cultivated / sown area</a:t>
                      </a:r>
                      <a:endParaRPr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Dominant crop type mapping and condition assessment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698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>
                          <a:solidFill>
                            <a:srgbClr val="C00000"/>
                          </a:solidFill>
                        </a:rPr>
                        <a:t>SDG 2, GEOGLAM</a:t>
                      </a:r>
                      <a:endParaRPr sz="1600" u="none" cap="none" strike="noStrike">
                        <a:solidFill>
                          <a:srgbClr val="C00000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37085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         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/>
                        <a:t>                 </a:t>
                      </a:r>
                      <a:r>
                        <a:rPr b="1" lang="en-US" sz="1600" u="none" cap="none" strike="noStrike"/>
                        <a:t>Forest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Forest cover monitoring and change /loss assessment (e.g. Deforestation alert, degradation, burnt area)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 rowSpan="2"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UN Strategic Plan for Forests (</a:t>
                      </a:r>
                      <a:r>
                        <a:rPr lang="en-US" sz="1600" u="none" cap="none" strike="noStrike">
                          <a:solidFill>
                            <a:srgbClr val="C00000"/>
                          </a:solidFill>
                        </a:rPr>
                        <a:t>UNSPF</a:t>
                      </a:r>
                      <a:r>
                        <a:rPr lang="en-US" sz="1600" u="none" cap="none" strike="noStrike"/>
                        <a:t>) </a:t>
                      </a:r>
                      <a:endParaRPr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>
                          <a:solidFill>
                            <a:srgbClr val="C00000"/>
                          </a:solidFill>
                        </a:rPr>
                        <a:t>Aichi Biodiversity </a:t>
                      </a:r>
                      <a:r>
                        <a:rPr lang="en-US" sz="1600" u="none" cap="none" strike="noStrike"/>
                        <a:t>targets</a:t>
                      </a:r>
                      <a:endParaRPr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SDG 13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 vMerge="1"/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Mapping forest phenological metrics (SOS: Start-Of-Season, MOS: Maximum-Of-Season, EOS: End-Of-Season)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/>
          <p:nvPr>
            <p:ph idx="12" type="sldNum"/>
          </p:nvPr>
        </p:nvSpPr>
        <p:spPr>
          <a:xfrm>
            <a:off x="8763000" y="6629400"/>
            <a:ext cx="304800" cy="187285"/>
          </a:xfrm>
          <a:prstGeom prst="roundRect">
            <a:avLst>
              <a:gd fmla="val 16667" name="adj"/>
            </a:avLst>
          </a:prstGeom>
          <a:solidFill>
            <a:schemeClr val="lt1">
              <a:alpha val="48235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1" lang="en-US" sz="1100" u="none" cap="none" strike="noStrik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1" sz="1100" u="none" cap="none" strike="noStrike">
              <a:solidFill>
                <a:srgbClr val="1F497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p9"/>
          <p:cNvSpPr txBox="1"/>
          <p:nvPr>
            <p:ph idx="1" type="body"/>
          </p:nvPr>
        </p:nvSpPr>
        <p:spPr>
          <a:xfrm>
            <a:off x="1218225" y="-92236"/>
            <a:ext cx="6884376" cy="42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rPr b="0" i="0" lang="en-US" sz="24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 focus on SDGs for BIMSTEC</a:t>
            </a:r>
            <a:endParaRPr/>
          </a:p>
          <a:p>
            <a:pPr indent="-355600" lvl="0" marL="4572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r>
              <a:rPr b="1" i="0" lang="en-US" sz="2400" u="sng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Data population progress</a:t>
            </a:r>
            <a:endParaRPr b="1" i="0" sz="2400" u="sng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122607" y="1258213"/>
            <a:ext cx="4914431" cy="643432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607" y="3003331"/>
            <a:ext cx="3647978" cy="354749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9"/>
          <p:cNvSpPr/>
          <p:nvPr/>
        </p:nvSpPr>
        <p:spPr>
          <a:xfrm>
            <a:off x="3965228" y="5273675"/>
            <a:ext cx="3459859" cy="81724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Bangladesh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Duration – 2012 - 2020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Total Count – 2700 and counting </a:t>
            </a:r>
            <a:endParaRPr/>
          </a:p>
        </p:txBody>
      </p:sp>
      <p:sp>
        <p:nvSpPr>
          <p:cNvPr id="126" name="Google Shape;126;p9"/>
          <p:cNvSpPr/>
          <p:nvPr/>
        </p:nvSpPr>
        <p:spPr>
          <a:xfrm>
            <a:off x="3965228" y="3335479"/>
            <a:ext cx="3459859" cy="817243"/>
          </a:xfrm>
          <a:prstGeom prst="roundRect">
            <a:avLst>
              <a:gd fmla="val 16667" name="adj"/>
            </a:avLst>
          </a:prstGeom>
          <a:solidFill>
            <a:srgbClr val="953734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Nepal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Duration – 2012- 2019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Total Count – 1860 and counting</a:t>
            </a:r>
            <a:endParaRPr/>
          </a:p>
        </p:txBody>
      </p:sp>
      <p:sp>
        <p:nvSpPr>
          <p:cNvPr id="127" name="Google Shape;127;p9"/>
          <p:cNvSpPr/>
          <p:nvPr/>
        </p:nvSpPr>
        <p:spPr>
          <a:xfrm>
            <a:off x="3965228" y="2385200"/>
            <a:ext cx="3459859" cy="817243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Bhutan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Duration – 2012 - 2019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Total Count – 280 and counting</a:t>
            </a:r>
            <a:endParaRPr/>
          </a:p>
        </p:txBody>
      </p:sp>
      <p:sp>
        <p:nvSpPr>
          <p:cNvPr id="128" name="Google Shape;128;p9"/>
          <p:cNvSpPr/>
          <p:nvPr/>
        </p:nvSpPr>
        <p:spPr>
          <a:xfrm>
            <a:off x="3965228" y="4285758"/>
            <a:ext cx="3459859" cy="817243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Myanmar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Duration – 2012 - 2019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Total Count – 1200 and counting</a:t>
            </a:r>
            <a:endParaRPr/>
          </a:p>
        </p:txBody>
      </p:sp>
      <p:sp>
        <p:nvSpPr>
          <p:cNvPr id="129" name="Google Shape;129;p9"/>
          <p:cNvSpPr/>
          <p:nvPr/>
        </p:nvSpPr>
        <p:spPr>
          <a:xfrm>
            <a:off x="7537138" y="5199115"/>
            <a:ext cx="1403182" cy="1123710"/>
          </a:xfrm>
          <a:prstGeom prst="roundRect">
            <a:avLst>
              <a:gd fmla="val 16667" name="adj"/>
            </a:avLst>
          </a:prstGeom>
          <a:solidFill>
            <a:srgbClr val="F4F3EC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44" lvl="0" marL="28574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Sri Lanka</a:t>
            </a:r>
            <a:endParaRPr/>
          </a:p>
          <a:p>
            <a:pPr indent="-285744" lvl="0" marL="28574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India</a:t>
            </a:r>
            <a:endParaRPr/>
          </a:p>
          <a:p>
            <a:pPr indent="-285744" lvl="0" marL="28574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Thailand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 be initiated </a:t>
            </a:r>
            <a:endParaRPr b="0" i="0" sz="12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soon</a:t>
            </a:r>
            <a:endParaRPr b="0" i="0" sz="12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30" name="Google Shape;130;p9"/>
          <p:cNvCxnSpPr>
            <a:endCxn id="125" idx="1"/>
          </p:cNvCxnSpPr>
          <p:nvPr/>
        </p:nvCxnSpPr>
        <p:spPr>
          <a:xfrm>
            <a:off x="2152028" y="4694396"/>
            <a:ext cx="1813200" cy="987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1" name="Google Shape;131;p9"/>
          <p:cNvCxnSpPr>
            <a:endCxn id="126" idx="1"/>
          </p:cNvCxnSpPr>
          <p:nvPr/>
        </p:nvCxnSpPr>
        <p:spPr>
          <a:xfrm flipH="1" rot="10800000">
            <a:off x="1600928" y="3744100"/>
            <a:ext cx="2364300" cy="307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2" name="Google Shape;132;p9"/>
          <p:cNvCxnSpPr>
            <a:endCxn id="127" idx="1"/>
          </p:cNvCxnSpPr>
          <p:nvPr/>
        </p:nvCxnSpPr>
        <p:spPr>
          <a:xfrm flipH="1" rot="10800000">
            <a:off x="2152028" y="2793821"/>
            <a:ext cx="1813200" cy="1315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3" name="Google Shape;133;p9"/>
          <p:cNvCxnSpPr>
            <a:endCxn id="128" idx="1"/>
          </p:cNvCxnSpPr>
          <p:nvPr/>
        </p:nvCxnSpPr>
        <p:spPr>
          <a:xfrm>
            <a:off x="2475128" y="4694379"/>
            <a:ext cx="14901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4" name="Google Shape;134;p9"/>
          <p:cNvSpPr/>
          <p:nvPr/>
        </p:nvSpPr>
        <p:spPr>
          <a:xfrm>
            <a:off x="429067" y="1434353"/>
            <a:ext cx="969594" cy="340517"/>
          </a:xfrm>
          <a:prstGeom prst="roundRect">
            <a:avLst>
              <a:gd fmla="val 16667" name="adj"/>
            </a:avLst>
          </a:prstGeom>
          <a:solidFill>
            <a:srgbClr val="E5DFEC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IRS-R2A</a:t>
            </a:r>
            <a:endParaRPr/>
          </a:p>
        </p:txBody>
      </p:sp>
      <p:sp>
        <p:nvSpPr>
          <p:cNvPr id="135" name="Google Shape;135;p9"/>
          <p:cNvSpPr/>
          <p:nvPr/>
        </p:nvSpPr>
        <p:spPr>
          <a:xfrm>
            <a:off x="1601038" y="1452514"/>
            <a:ext cx="929327" cy="340517"/>
          </a:xfrm>
          <a:prstGeom prst="roundRect">
            <a:avLst>
              <a:gd fmla="val 16667" name="adj"/>
            </a:avLst>
          </a:prstGeom>
          <a:solidFill>
            <a:srgbClr val="E5DFEC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IRS-R2</a:t>
            </a:r>
            <a:endParaRPr/>
          </a:p>
        </p:txBody>
      </p:sp>
      <p:sp>
        <p:nvSpPr>
          <p:cNvPr id="136" name="Google Shape;136;p9"/>
          <p:cNvSpPr/>
          <p:nvPr/>
        </p:nvSpPr>
        <p:spPr>
          <a:xfrm>
            <a:off x="2732742" y="1465367"/>
            <a:ext cx="1269124" cy="340517"/>
          </a:xfrm>
          <a:prstGeom prst="roundRect">
            <a:avLst>
              <a:gd fmla="val 16667" name="adj"/>
            </a:avLst>
          </a:prstGeom>
          <a:solidFill>
            <a:srgbClr val="E5DFEC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Landsat-8</a:t>
            </a:r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5461324" y="1431315"/>
            <a:ext cx="1006894" cy="306465"/>
          </a:xfrm>
          <a:prstGeom prst="roundRect">
            <a:avLst>
              <a:gd fmla="val 16667" name="adj"/>
            </a:avLst>
          </a:prstGeom>
          <a:solidFill>
            <a:srgbClr val="E5DFEC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Oceansat-2</a:t>
            </a: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6552123" y="1452514"/>
            <a:ext cx="872963" cy="306465"/>
          </a:xfrm>
          <a:prstGeom prst="roundRect">
            <a:avLst>
              <a:gd fmla="val 16667" name="adj"/>
            </a:avLst>
          </a:prstGeom>
          <a:solidFill>
            <a:srgbClr val="E5DFEC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Sentinel</a:t>
            </a: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7508991" y="1434463"/>
            <a:ext cx="1387338" cy="306465"/>
          </a:xfrm>
          <a:prstGeom prst="roundRect">
            <a:avLst>
              <a:gd fmla="val 16667" name="adj"/>
            </a:avLst>
          </a:prstGeom>
          <a:solidFill>
            <a:srgbClr val="E5DFEC"/>
          </a:solidFill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Landsat-4,5,7</a:t>
            </a:r>
            <a:endParaRPr/>
          </a:p>
        </p:txBody>
      </p:sp>
      <p:sp>
        <p:nvSpPr>
          <p:cNvPr id="140" name="Google Shape;140;p9"/>
          <p:cNvSpPr txBox="1"/>
          <p:nvPr/>
        </p:nvSpPr>
        <p:spPr>
          <a:xfrm>
            <a:off x="5530346" y="1157356"/>
            <a:ext cx="2872675" cy="276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Future Infrastructure Target Satellites</a:t>
            </a:r>
            <a:endParaRPr/>
          </a:p>
        </p:txBody>
      </p:sp>
      <p:sp>
        <p:nvSpPr>
          <p:cNvPr id="141" name="Google Shape;141;p9"/>
          <p:cNvSpPr txBox="1"/>
          <p:nvPr/>
        </p:nvSpPr>
        <p:spPr>
          <a:xfrm>
            <a:off x="1362157" y="1223599"/>
            <a:ext cx="2928639" cy="276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Present Infrastructure Target Satellites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Dr. S.K. Srivastav</dc:creator>
</cp:coreProperties>
</file>