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.fntdata"/><Relationship Id="rId6" Type="http://schemas.openxmlformats.org/officeDocument/2006/relationships/slide" Target="slides/slide1.xml"/><Relationship Id="rId18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" name="Google Shape;1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" name="Google Shape;2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" name="Google Shape;3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" name="Google Shape;5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" name="Google Shape;6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" name="Google Shape;7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3"/>
          <p:cNvSpPr txBox="1"/>
          <p:nvPr>
            <p:ph idx="1" type="body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/>
          <p:nvPr/>
        </p:nvSpPr>
        <p:spPr>
          <a:xfrm>
            <a:off x="76200" y="6629400"/>
            <a:ext cx="23622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Plenary 2020, 20-22 October</a:t>
            </a:r>
            <a:endParaRPr b="0" i="1" sz="11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eohandbook.com/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MIM Database</a:t>
            </a:r>
            <a:endParaRPr b="1" i="0" sz="4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1" lang="en-US" sz="31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Annual Report 2020</a:t>
            </a:r>
            <a:endParaRPr b="1" i="1" sz="31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Ivan Petiteville, ESA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Plenary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 Item #2.8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 October 2020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idx="1" type="body"/>
          </p:nvPr>
        </p:nvSpPr>
        <p:spPr>
          <a:xfrm>
            <a:off x="300300" y="1295400"/>
            <a:ext cx="86745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Helvetica Neue"/>
              <a:buChar char="•"/>
            </a:pPr>
            <a:r>
              <a:rPr lang="en-US"/>
              <a:t>Some initial discussion around SDGs and the SDG AHT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Helvetica Neue"/>
              <a:buChar char="•"/>
            </a:pPr>
            <a:r>
              <a:rPr lang="en-US"/>
              <a:t>Similar objective: </a:t>
            </a:r>
            <a:r>
              <a:rPr b="1" lang="en-US"/>
              <a:t>communicate links</a:t>
            </a:r>
            <a:r>
              <a:rPr lang="en-US"/>
              <a:t> between missions, instruments and measurements and </a:t>
            </a:r>
            <a:r>
              <a:rPr b="1" lang="en-US"/>
              <a:t>the SDGs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Help support case for policy relevance of satellites to the SDGs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Helvetica Neue"/>
              <a:buChar char="•"/>
            </a:pPr>
            <a:r>
              <a:rPr lang="en-US"/>
              <a:t>Would build upon work of </a:t>
            </a:r>
            <a:r>
              <a:rPr b="1" lang="en-US"/>
              <a:t>CEOS </a:t>
            </a:r>
            <a:r>
              <a:rPr b="1" lang="en-US"/>
              <a:t>SDG AHT sub-teams</a:t>
            </a:r>
            <a:r>
              <a:rPr lang="en-US"/>
              <a:t> on indicator requirements</a:t>
            </a:r>
            <a:endParaRPr/>
          </a:p>
        </p:txBody>
      </p:sp>
      <p:sp>
        <p:nvSpPr>
          <p:cNvPr id="98" name="Google Shape;98;p13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3"/>
          <p:cNvSpPr txBox="1"/>
          <p:nvPr>
            <p:ph idx="2" type="body"/>
          </p:nvPr>
        </p:nvSpPr>
        <p:spPr>
          <a:xfrm>
            <a:off x="1839675" y="304800"/>
            <a:ext cx="5795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Future Work: Thematic SDG Content?</a:t>
            </a:r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3">
            <a:alphaModFix/>
          </a:blip>
          <a:srcRect b="-8" l="0" r="0" t="2826"/>
          <a:stretch/>
        </p:blipFill>
        <p:spPr>
          <a:xfrm>
            <a:off x="0" y="3750300"/>
            <a:ext cx="9144001" cy="197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5434000" y="5663200"/>
            <a:ext cx="36996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Mockup of SDG Thematic Content</a:t>
            </a:r>
            <a:endParaRPr b="1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300300" y="1219200"/>
            <a:ext cx="2748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Helvetica Neue"/>
              <a:buChar char="•"/>
            </a:pPr>
            <a:r>
              <a:rPr lang="en-US"/>
              <a:t>Working with the SEO on a test integration of the newly launched </a:t>
            </a:r>
            <a:r>
              <a:rPr b="1" lang="en-US"/>
              <a:t>CEOS COVE API</a:t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Helvetica Neue"/>
              <a:buChar char="•"/>
            </a:pPr>
            <a:r>
              <a:rPr lang="en-US"/>
              <a:t>Demonstration of </a:t>
            </a:r>
            <a:r>
              <a:rPr b="1" lang="en-US"/>
              <a:t>Jupyter Notebooks for a more flexible analysis environment</a:t>
            </a:r>
            <a:endParaRPr b="1"/>
          </a:p>
        </p:txBody>
      </p:sp>
      <p:sp>
        <p:nvSpPr>
          <p:cNvPr id="107" name="Google Shape;107;p14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14"/>
          <p:cNvSpPr txBox="1"/>
          <p:nvPr>
            <p:ph idx="2" type="body"/>
          </p:nvPr>
        </p:nvSpPr>
        <p:spPr>
          <a:xfrm>
            <a:off x="1839675" y="304800"/>
            <a:ext cx="5795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Future Work: Integration and Analysis</a:t>
            </a:r>
            <a:endParaRPr/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b="6681" l="0" r="0" t="0"/>
          <a:stretch/>
        </p:blipFill>
        <p:spPr>
          <a:xfrm>
            <a:off x="0" y="4841825"/>
            <a:ext cx="9144001" cy="17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1500" y="1217785"/>
            <a:ext cx="5795701" cy="354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>
            <p:ph idx="1" type="body"/>
          </p:nvPr>
        </p:nvSpPr>
        <p:spPr>
          <a:xfrm>
            <a:off x="457200" y="1143000"/>
            <a:ext cx="8340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Helvetica Neue"/>
              <a:buChar char="•"/>
            </a:pPr>
            <a:r>
              <a:rPr lang="en-US"/>
              <a:t>Ongoing integration with </a:t>
            </a:r>
            <a:r>
              <a:rPr b="1" lang="en-US"/>
              <a:t>OSCAR/Satellite, SATCAT, COSPAR and Union of Concerned Scientists</a:t>
            </a:r>
            <a:r>
              <a:rPr lang="en-US"/>
              <a:t> database information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Helvetica Neue"/>
              <a:buChar char="•"/>
            </a:pPr>
            <a:r>
              <a:rPr lang="en-US"/>
              <a:t>Mission datasets included via </a:t>
            </a:r>
            <a:r>
              <a:rPr b="1" lang="en-US"/>
              <a:t>OpenSearch APIs</a:t>
            </a:r>
            <a:r>
              <a:rPr lang="en-US"/>
              <a:t> (from NASA, ESA)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Helvetica Neue"/>
              <a:buChar char="•"/>
            </a:pPr>
            <a:r>
              <a:rPr b="1" lang="en-US"/>
              <a:t>New Featured Datasets</a:t>
            </a:r>
            <a:r>
              <a:rPr lang="en-US"/>
              <a:t> added - CARD integration coming shortly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Helvetica Neue"/>
              <a:buChar char="•"/>
            </a:pPr>
            <a:r>
              <a:rPr b="1" lang="en-US"/>
              <a:t>Mission date and status updates</a:t>
            </a:r>
            <a:r>
              <a:rPr lang="en-US"/>
              <a:t> added ‘nominal’ and ‘extended’ status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Fielded </a:t>
            </a:r>
            <a:r>
              <a:rPr b="1" lang="en-US"/>
              <a:t>user community suggestions</a:t>
            </a:r>
            <a:r>
              <a:rPr lang="en-US"/>
              <a:t> via ‘report an issue’ link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i="1" lang="en-US"/>
              <a:t>Thanks!</a:t>
            </a:r>
            <a:endParaRPr b="1" i="1"/>
          </a:p>
        </p:txBody>
      </p:sp>
      <p:sp>
        <p:nvSpPr>
          <p:cNvPr id="116" name="Google Shape;116;p15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15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Other Activity - Quick Summary</a:t>
            </a:r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4084550"/>
            <a:ext cx="3808899" cy="26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262175" y="1108300"/>
            <a:ext cx="8653200" cy="22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Helvetica Neue"/>
              <a:buChar char="•"/>
            </a:pPr>
            <a:r>
              <a:rPr b="1" i="1" lang="en-US"/>
              <a:t>The CEOS MIM </a:t>
            </a:r>
            <a:r>
              <a:rPr i="1" lang="en-US"/>
              <a:t>(</a:t>
            </a:r>
            <a:r>
              <a:rPr i="1" lang="en-US">
                <a:solidFill>
                  <a:srgbClr val="4A86E8"/>
                </a:solidFill>
              </a:rPr>
              <a:t>M</a:t>
            </a:r>
            <a:r>
              <a:rPr i="1" lang="en-US"/>
              <a:t>issions, </a:t>
            </a:r>
            <a:r>
              <a:rPr i="1" lang="en-US">
                <a:solidFill>
                  <a:srgbClr val="4A86E8"/>
                </a:solidFill>
              </a:rPr>
              <a:t>I</a:t>
            </a:r>
            <a:r>
              <a:rPr i="1" lang="en-US"/>
              <a:t>nstruments, </a:t>
            </a:r>
            <a:r>
              <a:rPr i="1" lang="en-US">
                <a:solidFill>
                  <a:srgbClr val="4A86E8"/>
                </a:solidFill>
              </a:rPr>
              <a:t>M</a:t>
            </a:r>
            <a:r>
              <a:rPr i="1" lang="en-US"/>
              <a:t>easurements)</a:t>
            </a:r>
            <a:r>
              <a:rPr b="1" i="1" lang="en-US"/>
              <a:t> </a:t>
            </a:r>
            <a:r>
              <a:rPr b="1" i="1" lang="en-US"/>
              <a:t>service </a:t>
            </a:r>
            <a:r>
              <a:rPr b="1" i="1" lang="en-US"/>
              <a:t>remains a key ‘connective tissue’ across the CEOS community.</a:t>
            </a:r>
            <a:endParaRPr b="1" i="1" sz="1500"/>
          </a:p>
          <a:p>
            <a:pPr indent="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 sz="1500"/>
          </a:p>
          <a:p>
            <a:pPr indent="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-US" sz="1500"/>
              <a:t> 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http://eohandbook.com/</a:t>
            </a:r>
            <a:endParaRPr sz="8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" name="Google Shape;26;p5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Summary</a:t>
            </a:r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0550" y="1903875"/>
            <a:ext cx="2347251" cy="189681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/>
        </p:nvSpPr>
        <p:spPr>
          <a:xfrm>
            <a:off x="245400" y="3019550"/>
            <a:ext cx="8653200" cy="28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Helvetica Neue"/>
              <a:buChar char="●"/>
            </a:pPr>
            <a:r>
              <a:rPr b="1" lang="en-US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2020 Survey is complete</a:t>
            </a:r>
            <a:r>
              <a:rPr lang="en-US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31 new missions added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Helvetica Neue"/>
              <a:buChar char="•"/>
            </a:pPr>
            <a:r>
              <a:rPr b="1" lang="en-US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Annual Traffic Update</a:t>
            </a:r>
            <a:r>
              <a:rPr lang="en-US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more than 15,000 users in the past year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Helvetica Neue"/>
              <a:buChar char="•"/>
            </a:pPr>
            <a:r>
              <a:rPr b="1" lang="en-US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Enhancements and activities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Significant effort to harmonise and map measurements with OSCAR-Variables</a:t>
            </a:r>
            <a:endParaRPr sz="18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Thematic content (GCOS, ECVI v3)</a:t>
            </a:r>
            <a:endParaRPr sz="18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800"/>
              <a:buFont typeface="Helvetica Neue"/>
              <a:buChar char="o"/>
            </a:pPr>
            <a:r>
              <a:t/>
            </a:r>
            <a:endParaRPr sz="8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b="1" lang="en-US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is shared when requested with a number of groups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e.g. CEOS SEO, WGClimate, ECV Inventory Team, OSCAR Team</a:t>
            </a:r>
            <a:endParaRPr sz="18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6776825" y="2586900"/>
            <a:ext cx="740700" cy="842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6888425" y="3543900"/>
            <a:ext cx="791400" cy="141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idx="1" type="body"/>
          </p:nvPr>
        </p:nvSpPr>
        <p:spPr>
          <a:xfrm>
            <a:off x="338775" y="1295400"/>
            <a:ext cx="84591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Helvetica Neue"/>
              <a:buChar char="•"/>
            </a:pPr>
            <a:r>
              <a:rPr lang="en-US"/>
              <a:t>Responses received from </a:t>
            </a:r>
            <a:r>
              <a:rPr b="1" lang="en-US"/>
              <a:t>32 of 38 agencies</a:t>
            </a:r>
            <a:r>
              <a:rPr lang="en-US"/>
              <a:t> surveyed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b="1" i="1" lang="en-US" sz="1800"/>
              <a:t>Thanks for the significant agency effort in support</a:t>
            </a:r>
            <a:endParaRPr b="1" i="1" sz="18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Helvetica Neue"/>
              <a:buChar char="•"/>
            </a:pPr>
            <a:r>
              <a:rPr lang="en-US"/>
              <a:t>The last 2-3 years it has been a challenge to secure quality inputs from CAST, CRESDA, NRSCC, NSMC-CMA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Augmented this with recently integrated information from NORAD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OSCAR/Satellite and CGMS Plenary materials provide some helpful references</a:t>
            </a:r>
            <a:endParaRPr sz="18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31 new mission records, more than 250 mission records updated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12 new instrument records, more than 250 inst. records updated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93 new instrument-measurement mappings added</a:t>
            </a:r>
            <a:endParaRPr/>
          </a:p>
        </p:txBody>
      </p:sp>
      <p:sp>
        <p:nvSpPr>
          <p:cNvPr id="37" name="Google Shape;37;p6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2020 Survey Response</a:t>
            </a:r>
            <a:endParaRPr i="1" sz="1600"/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3">
            <a:alphaModFix/>
          </a:blip>
          <a:srcRect b="0" l="9840" r="9370" t="47362"/>
          <a:stretch/>
        </p:blipFill>
        <p:spPr>
          <a:xfrm>
            <a:off x="1473963" y="4840625"/>
            <a:ext cx="6196076" cy="15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MIM Survey – Annual Effort</a:t>
            </a:r>
            <a:endParaRPr/>
          </a:p>
        </p:txBody>
      </p:sp>
      <p:sp>
        <p:nvSpPr>
          <p:cNvPr id="46" name="Google Shape;46;p7"/>
          <p:cNvSpPr txBox="1"/>
          <p:nvPr/>
        </p:nvSpPr>
        <p:spPr>
          <a:xfrm>
            <a:off x="91909" y="1439485"/>
            <a:ext cx="4441991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Survey Team annual FTE effort: </a:t>
            </a:r>
            <a:r>
              <a:rPr b="1" i="0" lang="en-US" sz="1800" u="none" cap="none" strike="noStrik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~500 man.hours or 12 man.weeks</a:t>
            </a:r>
            <a:endParaRPr b="1" i="0" sz="1800" u="none" cap="none" strike="noStrike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Courier New"/>
              <a:buChar char="o"/>
            </a:pPr>
            <a:r>
              <a:rPr b="0" i="0" lang="en-US" sz="1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Sustained annual effort building on 12 years of effort to date</a:t>
            </a:r>
            <a:endParaRPr b="1" i="0" sz="1800" u="none" cap="none" strike="noStrik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Approximately 30 agency points of contact putting in a variable amount of effort depending on agency size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725" lvl="1" marL="76892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Courier New"/>
              <a:buChar char="o"/>
            </a:pPr>
            <a:r>
              <a:rPr b="0" i="0" lang="en-US" sz="1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agencies are simple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725" lvl="1" marL="76892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Courier New"/>
              <a:buChar char="o"/>
            </a:pPr>
            <a:r>
              <a:rPr b="0" i="0" lang="en-US" sz="1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agencies require coordination with 10’s of mission contacts to gather technical details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725" lvl="1" marL="76892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r>
              <a:rPr b="0" i="0" lang="en-US" sz="1800" u="none" cap="none" strike="noStrik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Estimate 30 x 4h (average) = ~120 hours or ~3 weeks FTE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b="1" i="1" lang="en-US" sz="1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Annual effort of at least 15 weeks FTE for CEOS Agencies</a:t>
            </a:r>
            <a:endParaRPr b="1" i="1" sz="18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" name="Google Shape;47;p7"/>
          <p:cNvSpPr txBox="1"/>
          <p:nvPr/>
        </p:nvSpPr>
        <p:spPr>
          <a:xfrm>
            <a:off x="5998800" y="6346988"/>
            <a:ext cx="3069000" cy="1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en-US" sz="6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https://www.facebook.com/photo/?fbid=10220852517517441&amp;set=a.1444511507493</a:t>
            </a:r>
            <a:endParaRPr b="0" i="1" sz="6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3271" y="2319434"/>
            <a:ext cx="4584529" cy="3241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idx="1" type="body"/>
          </p:nvPr>
        </p:nvSpPr>
        <p:spPr>
          <a:xfrm>
            <a:off x="186375" y="1066800"/>
            <a:ext cx="88815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Helvetica Neue"/>
              <a:buChar char="•"/>
            </a:pPr>
            <a:r>
              <a:rPr b="1" lang="en-US"/>
              <a:t>917</a:t>
            </a:r>
            <a:r>
              <a:rPr lang="en-US"/>
              <a:t> SATCAT tracked satellites launched 1-Jan to 16-Oct-2020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i="1" lang="en-US" sz="1400"/>
              <a:t>+ 123 new tracked debris pieces in the same period</a:t>
            </a:r>
            <a:endParaRPr i="1" sz="14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en-US"/>
              <a:t>721</a:t>
            </a:r>
            <a:r>
              <a:rPr lang="en-US"/>
              <a:t> LEO Communications satellites (Starlink, OneWeb)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en-US"/>
              <a:t>49</a:t>
            </a:r>
            <a:r>
              <a:rPr lang="en-US"/>
              <a:t> Civil EO satellites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en-US"/>
              <a:t>40</a:t>
            </a:r>
            <a:r>
              <a:rPr lang="en-US"/>
              <a:t> ‘New Space’ EO satellites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en-US"/>
              <a:t>9</a:t>
            </a:r>
            <a:r>
              <a:rPr lang="en-US"/>
              <a:t> CEOS Agency EO satellites (year to 16 Oct)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i="1" lang="en-US" sz="1500"/>
              <a:t>SAOCOM 1B, GEO-KOMPSAT-2B,</a:t>
            </a:r>
            <a:br>
              <a:rPr i="1" lang="en-US" sz="1500"/>
            </a:br>
            <a:r>
              <a:rPr i="1" lang="en-US" sz="1500"/>
              <a:t>HY-2C, HY-1D, MeznSat,</a:t>
            </a:r>
            <a:br>
              <a:rPr i="1" lang="en-US" sz="1500"/>
            </a:br>
            <a:r>
              <a:rPr i="1" lang="en-US" sz="1500"/>
              <a:t>PhiSat-1, HJ-2A,</a:t>
            </a:r>
            <a:br>
              <a:rPr i="1" lang="en-US" sz="1500"/>
            </a:br>
            <a:r>
              <a:rPr i="1" lang="en-US" sz="1500"/>
              <a:t>HJ-2B, ZY-3-03</a:t>
            </a:r>
            <a:endParaRPr i="1" sz="1500"/>
          </a:p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i="1" lang="en-US" sz="1500"/>
              <a:t>Past years CEOS:</a:t>
            </a:r>
            <a:endParaRPr i="1" sz="1500"/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i="1" lang="en-US" sz="1500"/>
              <a:t>2019: 18</a:t>
            </a:r>
            <a:endParaRPr i="1" sz="1500"/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i="1" lang="en-US" sz="1500"/>
              <a:t>2018: 28</a:t>
            </a:r>
            <a:endParaRPr i="1" sz="1500"/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i="1" lang="en-US" sz="1500"/>
              <a:t>2017: 14</a:t>
            </a:r>
            <a:endParaRPr i="1" sz="1500"/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i="1" lang="en-US" sz="1500"/>
              <a:t>2016: 16</a:t>
            </a:r>
            <a:endParaRPr i="1" sz="1500"/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i="1" lang="en-US" sz="1500"/>
              <a:t>2015: 9</a:t>
            </a:r>
            <a:endParaRPr i="1" sz="1500"/>
          </a:p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i="1" lang="en-US" sz="1500"/>
              <a:t>33 projected now</a:t>
            </a:r>
            <a:br>
              <a:rPr i="1" lang="en-US" sz="1500"/>
            </a:br>
            <a:r>
              <a:rPr i="1" lang="en-US" sz="1500"/>
              <a:t>to end 2021</a:t>
            </a:r>
            <a:endParaRPr sz="2100"/>
          </a:p>
        </p:txBody>
      </p:sp>
      <p:sp>
        <p:nvSpPr>
          <p:cNvPr id="54" name="Google Shape;54;p8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2057400" y="304800"/>
            <a:ext cx="5215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2020 Launch Activity (Year To Date)</a:t>
            </a:r>
            <a:endParaRPr i="1" sz="1600"/>
          </a:p>
        </p:txBody>
      </p:sp>
      <p:sp>
        <p:nvSpPr>
          <p:cNvPr id="56" name="Google Shape;56;p8"/>
          <p:cNvSpPr txBox="1"/>
          <p:nvPr/>
        </p:nvSpPr>
        <p:spPr>
          <a:xfrm>
            <a:off x="5930600" y="3448150"/>
            <a:ext cx="2848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 Launches 1-Jan to 16-Oct</a:t>
            </a:r>
            <a:endParaRPr b="1" i="1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3">
            <a:alphaModFix/>
          </a:blip>
          <a:srcRect b="13480" l="3243" r="1372" t="2892"/>
          <a:stretch/>
        </p:blipFill>
        <p:spPr>
          <a:xfrm>
            <a:off x="2556900" y="3218875"/>
            <a:ext cx="6488348" cy="37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idx="1" type="body"/>
          </p:nvPr>
        </p:nvSpPr>
        <p:spPr>
          <a:xfrm>
            <a:off x="152400" y="1371600"/>
            <a:ext cx="8340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•"/>
            </a:pPr>
            <a:r>
              <a:rPr b="1" lang="en-US"/>
              <a:t>Traffic (Since September 2019)</a:t>
            </a:r>
            <a:endParaRPr b="1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o"/>
            </a:pPr>
            <a:r>
              <a:rPr lang="en-US"/>
              <a:t>15,360 visitors (MIM 65%, EOHB 35%)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o"/>
            </a:pPr>
            <a:r>
              <a:rPr lang="en-US"/>
              <a:t>85,571 pageviews (MIM 85%, EOHB 15%)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Helvetica Neue"/>
              <a:buChar char="•"/>
            </a:pPr>
            <a:r>
              <a:rPr b="1" lang="en-US"/>
              <a:t>Content Consumption </a:t>
            </a:r>
            <a:r>
              <a:rPr lang="en-US"/>
              <a:t>(approx. breakdown)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o"/>
            </a:pPr>
            <a:r>
              <a:rPr lang="en-US"/>
              <a:t>Missions 38%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Instruments 32%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Measurements and timelines 19%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Other 11%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en-US"/>
              <a:t>Mobile and tablet traffic up from 13% to 20%</a:t>
            </a:r>
            <a:r>
              <a:rPr lang="en-US"/>
              <a:t> year-on-year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i="1" lang="en-US" sz="1400"/>
              <a:t>In 2018 mobile was 3.5% - consumption is changing!</a:t>
            </a:r>
            <a:endParaRPr i="1" sz="14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en-US"/>
              <a:t>Social media small but increasing source of visitors </a:t>
            </a:r>
            <a:r>
              <a:rPr lang="en-US"/>
              <a:t>1.4%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63" name="Google Shape;63;p9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Audience and Content Update</a:t>
            </a:r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50" y="5208113"/>
            <a:ext cx="9144002" cy="135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0675" y="1524000"/>
            <a:ext cx="2952676" cy="205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457200" y="1371600"/>
            <a:ext cx="8340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Helvetica Neue"/>
              <a:buChar char="•"/>
            </a:pPr>
            <a:r>
              <a:rPr lang="en-US"/>
              <a:t>Significant effort to </a:t>
            </a:r>
            <a:r>
              <a:rPr b="1" lang="en-US"/>
              <a:t>revise MIM measurement list</a:t>
            </a:r>
            <a:endParaRPr b="1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87 measurements either added or revised</a:t>
            </a:r>
            <a:endParaRPr sz="18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Overall objective to </a:t>
            </a:r>
            <a:r>
              <a:rPr b="1" lang="en-US"/>
              <a:t>harmonise </a:t>
            </a:r>
            <a:r>
              <a:rPr lang="en-US"/>
              <a:t>with the community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i="1" lang="en-US" sz="1800"/>
              <a:t>improve … “consistency of measurement names and descriptions with conventions used by GCOS, WMO and others in the climate monitoring community.”</a:t>
            </a:r>
            <a:endParaRPr i="1" sz="18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Consultation with </a:t>
            </a:r>
            <a:r>
              <a:rPr b="1" lang="en-US"/>
              <a:t>thematic experts</a:t>
            </a:r>
            <a:r>
              <a:rPr lang="en-US"/>
              <a:t> from VCs and CEOS Agencies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AC-VC: Jay Al-Saadi/NASA, Chris Kidd/NASA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Land: Philippe Goryl/ESA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OCR-VC: Marie-Helene Rio/ESA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Snow/Ice: Anna Maria Trofaier/ESA</a:t>
            </a:r>
            <a:endParaRPr sz="18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Builds on </a:t>
            </a:r>
            <a:r>
              <a:rPr b="1" lang="en-US"/>
              <a:t>existing CEOS DB - OSCAR-Missions mapping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2" name="Google Shape;72;p10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10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OSCAR-Variables Harmonisation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457200" y="1371600"/>
            <a:ext cx="8340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Helvetica Neue"/>
              <a:buChar char="•"/>
            </a:pPr>
            <a:r>
              <a:rPr lang="en-US"/>
              <a:t>Objective: </a:t>
            </a:r>
            <a:r>
              <a:rPr b="1" lang="en-US"/>
              <a:t>communicate links</a:t>
            </a:r>
            <a:r>
              <a:rPr lang="en-US"/>
              <a:t> between instruments and measurements and </a:t>
            </a:r>
            <a:r>
              <a:rPr b="1" lang="en-US"/>
              <a:t>thematic areas</a:t>
            </a:r>
            <a:r>
              <a:rPr lang="en-US"/>
              <a:t> for CEOS DB users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Supports optimisation of community resources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Helvetica Neue"/>
              <a:buChar char="•"/>
            </a:pPr>
            <a:r>
              <a:rPr lang="en-US"/>
              <a:t>Incorporated </a:t>
            </a:r>
            <a:r>
              <a:rPr b="1" lang="en-US"/>
              <a:t>GCOS-200 thematic information</a:t>
            </a:r>
            <a:r>
              <a:rPr lang="en-US"/>
              <a:t> into the database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Mapped GCOS products to CEOS DB measurements (using OSCAR-Variable harmonisation)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Linked out to GCOS web content for descriptions and products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Used to populate new </a:t>
            </a:r>
            <a:r>
              <a:rPr b="1" lang="en-US"/>
              <a:t>Thematic Links section</a:t>
            </a:r>
            <a:r>
              <a:rPr lang="en-US"/>
              <a:t> in CEOS DB instrument profiles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9" name="Google Shape;79;p11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1"/>
          <p:cNvSpPr txBox="1"/>
          <p:nvPr>
            <p:ph idx="2" type="body"/>
          </p:nvPr>
        </p:nvSpPr>
        <p:spPr>
          <a:xfrm>
            <a:off x="1839675" y="304800"/>
            <a:ext cx="5795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Thematic Content: GCOS ECVs</a:t>
            </a:r>
            <a:endParaRPr/>
          </a:p>
        </p:txBody>
      </p:sp>
      <p:pic>
        <p:nvPicPr>
          <p:cNvPr id="81" name="Google Shape;8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52987"/>
            <a:ext cx="9143999" cy="127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025" y="82867"/>
            <a:ext cx="8340599" cy="4770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300300" y="1143000"/>
            <a:ext cx="8674500" cy="472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Helvetica Neue"/>
              <a:buChar char="•"/>
            </a:pPr>
            <a:r>
              <a:rPr lang="en-US"/>
              <a:t>Objective: </a:t>
            </a:r>
            <a:r>
              <a:rPr b="1" lang="en-US"/>
              <a:t>communicate links</a:t>
            </a:r>
            <a:r>
              <a:rPr lang="en-US"/>
              <a:t> between instruments and measurements and </a:t>
            </a:r>
            <a:r>
              <a:rPr b="1" lang="en-US"/>
              <a:t>the ECV Inventory</a:t>
            </a:r>
            <a:r>
              <a:rPr lang="en-US"/>
              <a:t> for CEOS DB users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Helvetica Neue"/>
              <a:buChar char="•"/>
            </a:pPr>
            <a:r>
              <a:rPr lang="en-US"/>
              <a:t>Incorporated </a:t>
            </a:r>
            <a:r>
              <a:rPr b="1" lang="en-US"/>
              <a:t>ECV Inventory v3</a:t>
            </a:r>
            <a:r>
              <a:rPr lang="en-US"/>
              <a:t> (Excel export) into the database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Mapped ECVI v3 ‘satellites and instruments’ information to CEOS database missions-instruments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Helvetica Neue"/>
              <a:buChar char="•"/>
            </a:pPr>
            <a:r>
              <a:rPr lang="en-US"/>
              <a:t>Used this to include ECV Inventory v3 record links in the new </a:t>
            </a:r>
            <a:r>
              <a:rPr b="1" lang="en-US"/>
              <a:t>Thematic Links section</a:t>
            </a:r>
            <a:r>
              <a:rPr lang="en-US"/>
              <a:t> in CEOS DB instrument profiles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Extends 2019 efforts to include links to datasets via OpenSearch</a:t>
            </a:r>
            <a:endParaRPr/>
          </a:p>
        </p:txBody>
      </p:sp>
      <p:sp>
        <p:nvSpPr>
          <p:cNvPr id="88" name="Google Shape;88;p12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12"/>
          <p:cNvSpPr txBox="1"/>
          <p:nvPr>
            <p:ph idx="2" type="body"/>
          </p:nvPr>
        </p:nvSpPr>
        <p:spPr>
          <a:xfrm>
            <a:off x="1839675" y="304800"/>
            <a:ext cx="5795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Thematic Content: ECV Inventory v3</a:t>
            </a:r>
            <a:endParaRPr/>
          </a:p>
        </p:txBody>
      </p:sp>
      <p:pic>
        <p:nvPicPr>
          <p:cNvPr id="90" name="Google Shape;9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62314"/>
            <a:ext cx="9144001" cy="265197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2"/>
          <p:cNvSpPr/>
          <p:nvPr/>
        </p:nvSpPr>
        <p:spPr>
          <a:xfrm>
            <a:off x="5526525" y="4857275"/>
            <a:ext cx="3525300" cy="870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026" y="71825"/>
            <a:ext cx="8601949" cy="3875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