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9144000"/>
  <p:notesSz cx="6858000" cy="9144000"/>
  <p:embeddedFontLst>
    <p:embeddedFont>
      <p:font typeface="Tahoma"/>
      <p:regular r:id="rId26"/>
      <p:bold r:id="rId27"/>
    </p:embeddedFon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78A1D2-A6E3-42E4-B74A-F616C27FE4C5}">
  <a:tblStyle styleId="{EA78A1D2-A6E3-42E4-B74A-F616C27FE4C5}"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6F0EB"/>
          </a:solidFill>
        </a:fill>
      </a:tcStyle>
    </a:wholeTbl>
    <a:band1H>
      <a:tcTxStyle b="off" i="off"/>
      <a:tcStyle>
        <a:fill>
          <a:solidFill>
            <a:srgbClr val="ECE0D5"/>
          </a:solidFill>
        </a:fill>
      </a:tcStyle>
    </a:band1H>
    <a:band2H>
      <a:tcTxStyle b="off" i="off"/>
    </a:band2H>
    <a:band1V>
      <a:tcTxStyle b="off" i="off"/>
      <a:tcStyle>
        <a:fill>
          <a:solidFill>
            <a:srgbClr val="ECE0D5"/>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Tahoma-regular.fntdata"/><Relationship Id="rId25" Type="http://schemas.openxmlformats.org/officeDocument/2006/relationships/slide" Target="slides/slide19.xml"/><Relationship Id="rId28" Type="http://schemas.openxmlformats.org/officeDocument/2006/relationships/font" Target="fonts/HelveticaNeue-regular.fntdata"/><Relationship Id="rId27" Type="http://schemas.openxmlformats.org/officeDocument/2006/relationships/font" Target="fonts/Tahom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1pPr>
            <a:lvl2pPr indent="-228600" lvl="1" marL="914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2pPr>
            <a:lvl3pPr indent="-228600" lvl="2" marL="1371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3pPr>
            <a:lvl4pPr indent="-228600" lvl="3" marL="1828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4pPr>
            <a:lvl5pPr indent="-228600" lvl="4" marL="22860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5pPr>
            <a:lvl6pPr indent="-228600" lvl="5" marL="27432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6pPr>
            <a:lvl7pPr indent="-228600" lvl="6" marL="32004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7pPr>
            <a:lvl8pPr indent="-228600" lvl="7" marL="36576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8pPr>
            <a:lvl9pPr indent="-228600" lvl="8" marL="4114800" marR="0" rtl="0" algn="l">
              <a:lnSpc>
                <a:spcPct val="125000"/>
              </a:lnSpc>
              <a:spcBef>
                <a:spcPts val="0"/>
              </a:spcBef>
              <a:spcAft>
                <a:spcPts val="0"/>
              </a:spcAft>
              <a:buClr>
                <a:srgbClr val="000000"/>
              </a:buClr>
              <a:buSzPts val="1400"/>
              <a:buFont typeface="Arial"/>
              <a:buNone/>
              <a:defRPr b="0" i="0" sz="2400" u="none" cap="none" strike="noStrike">
                <a:solidFill>
                  <a:srgbClr val="000000"/>
                </a:solidFill>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 name="Shape 25"/>
        <p:cNvGrpSpPr/>
        <p:nvPr/>
      </p:nvGrpSpPr>
      <p:grpSpPr>
        <a:xfrm>
          <a:off x="0" y="0"/>
          <a:ext cx="0" cy="0"/>
          <a:chOff x="0" y="0"/>
          <a:chExt cx="0" cy="0"/>
        </a:xfrm>
      </p:grpSpPr>
      <p:sp>
        <p:nvSpPr>
          <p:cNvPr id="26" name="Google Shape;26;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
        <p:nvSpPr>
          <p:cNvPr id="27" name="Google Shape;2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9" name="Google Shape;199;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6" name="Google Shape;206;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rPr lang="en-US" sz="1400"/>
              <a:t>2021 is assume reference year for GST1</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7" name="Google Shape;22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p2: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 name="Google Shape;3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3:notes"/>
          <p:cNvSpPr/>
          <p:nvPr>
            <p:ph idx="2" type="sldImg"/>
          </p:nvPr>
        </p:nvSpPr>
        <p:spPr>
          <a:xfrm>
            <a:off x="956930" y="686475"/>
            <a:ext cx="4944000" cy="3429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 name="Google Shape;41;p3:notes"/>
          <p:cNvSpPr txBox="1"/>
          <p:nvPr>
            <p:ph idx="1" type="body"/>
          </p:nvPr>
        </p:nvSpPr>
        <p:spPr>
          <a:xfrm>
            <a:off x="913991" y="4344363"/>
            <a:ext cx="5030100" cy="4113300"/>
          </a:xfrm>
          <a:prstGeom prst="rect">
            <a:avLst/>
          </a:prstGeom>
          <a:noFill/>
          <a:ln>
            <a:noFill/>
          </a:ln>
        </p:spPr>
        <p:txBody>
          <a:bodyPr anchorCtr="0" anchor="t" bIns="46625" lIns="93275" spcFirstLastPara="1" rIns="93275" wrap="square" tIns="46625">
            <a:noAutofit/>
          </a:bodyPr>
          <a:lstStyle/>
          <a:p>
            <a:pPr indent="-177800" lvl="0" marL="254000" rtl="0" algn="l">
              <a:lnSpc>
                <a:spcPct val="125000"/>
              </a:lnSpc>
              <a:spcBef>
                <a:spcPts val="0"/>
              </a:spcBef>
              <a:spcAft>
                <a:spcPts val="0"/>
              </a:spcAft>
              <a:buClr>
                <a:schemeClr val="dk1"/>
              </a:buClr>
              <a:buSzPts val="1100"/>
              <a:buFont typeface="Arial"/>
              <a:buNone/>
            </a:pPr>
            <a:r>
              <a:t/>
            </a:r>
            <a:endParaRPr sz="1300"/>
          </a:p>
        </p:txBody>
      </p:sp>
      <p:sp>
        <p:nvSpPr>
          <p:cNvPr id="42" name="Google Shape;42;p3:notes"/>
          <p:cNvSpPr txBox="1"/>
          <p:nvPr>
            <p:ph idx="3" type="hdr"/>
          </p:nvPr>
        </p:nvSpPr>
        <p:spPr>
          <a:xfrm>
            <a:off x="473865" y="137579"/>
            <a:ext cx="5896500" cy="1602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1300"/>
              <a:buFont typeface="Arial"/>
              <a:buNone/>
            </a:pPr>
            <a:r>
              <a:rPr b="0" i="0" lang="en-US" sz="1300" u="none" cap="none" strike="noStrike">
                <a:solidFill>
                  <a:srgbClr val="000000"/>
                </a:solidFill>
                <a:latin typeface="Arial"/>
                <a:ea typeface="Arial"/>
                <a:cs typeface="Arial"/>
                <a:sym typeface="Arial"/>
              </a:rPr>
              <a:t>Presentation title</a:t>
            </a:r>
            <a:endParaRPr b="0" i="0" sz="13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6" name="Google Shape;66;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9" name="Google Shape;119;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8" name="Google Shape;12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25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bg>
      <p:bgPr>
        <a:blipFill>
          <a:blip r:embed="rId2">
            <a:alphaModFix/>
          </a:blip>
          <a:stretch>
            <a:fillRect/>
          </a:stretch>
        </a:blipFill>
      </p:bgPr>
    </p:bg>
    <p:spTree>
      <p:nvGrpSpPr>
        <p:cNvPr id="7"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10" name="Google Shape;10;p3"/>
          <p:cNvSpPr txBox="1"/>
          <p:nvPr>
            <p:ph idx="1" type="subTitle"/>
          </p:nvPr>
        </p:nvSpPr>
        <p:spPr>
          <a:xfrm>
            <a:off x="311700" y="3778833"/>
            <a:ext cx="8520600" cy="10569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1" name="Google Shape;11;p3"/>
          <p:cNvSpPr txBox="1"/>
          <p:nvPr>
            <p:ph idx="12" type="sldNum"/>
          </p:nvPr>
        </p:nvSpPr>
        <p:spPr>
          <a:xfrm>
            <a:off x="8472458" y="6217622"/>
            <a:ext cx="548700" cy="524700"/>
          </a:xfrm>
          <a:prstGeom prst="rect">
            <a:avLst/>
          </a:prstGeom>
          <a:noFill/>
          <a:ln>
            <a:noFill/>
          </a:ln>
        </p:spPr>
        <p:txBody>
          <a:bodyPr anchorCtr="0" anchor="t" bIns="45700" lIns="45700" spcFirstLastPara="1" rIns="45700"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635000" y="309563"/>
            <a:ext cx="7869300" cy="314400"/>
          </a:xfrm>
          <a:prstGeom prst="rect">
            <a:avLst/>
          </a:prstGeom>
          <a:noFill/>
          <a:ln>
            <a:noFill/>
          </a:ln>
        </p:spPr>
        <p:txBody>
          <a:bodyPr anchorCtr="0" anchor="ctr" bIns="0" lIns="0" spcFirstLastPara="1" rIns="0" wrap="square" tIns="0">
            <a:noAutofit/>
          </a:bodyPr>
          <a:lstStyle>
            <a:lvl1pPr lvl="0"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83333"/>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4"/>
          <p:cNvSpPr txBox="1"/>
          <p:nvPr>
            <p:ph idx="1" type="body"/>
          </p:nvPr>
        </p:nvSpPr>
        <p:spPr>
          <a:xfrm>
            <a:off x="635000" y="1263650"/>
            <a:ext cx="7867800" cy="4327500"/>
          </a:xfrm>
          <a:prstGeom prst="rect">
            <a:avLst/>
          </a:prstGeom>
          <a:noFill/>
          <a:ln>
            <a:noFill/>
          </a:ln>
        </p:spPr>
        <p:txBody>
          <a:bodyPr anchorCtr="0" anchor="t" bIns="0" lIns="0" spcFirstLastPara="1" rIns="0" wrap="square" tIns="0">
            <a:noAutofit/>
          </a:bodyPr>
          <a:lstStyle>
            <a:lvl1pPr indent="-342900" lvl="0" marL="4572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1pPr>
            <a:lvl2pPr indent="-342900" lvl="1" marL="9144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2pPr>
            <a:lvl3pPr indent="-342900" lvl="2" marL="13716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3pPr>
            <a:lvl4pPr indent="-342900" lvl="3" marL="18288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4pPr>
            <a:lvl5pPr indent="-342900" lvl="4" marL="22860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5pPr>
            <a:lvl6pPr indent="-342900" lvl="5" marL="27432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6pPr>
            <a:lvl7pPr indent="-342900" lvl="6" marL="32004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7pPr>
            <a:lvl8pPr indent="-342900" lvl="7" marL="36576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8pPr>
            <a:lvl9pPr indent="-342900" lvl="8" marL="4114800" marR="0" rtl="0" algn="l">
              <a:lnSpc>
                <a:spcPct val="133333"/>
              </a:lnSpc>
              <a:spcBef>
                <a:spcPts val="0"/>
              </a:spcBef>
              <a:spcAft>
                <a:spcPts val="0"/>
              </a:spcAft>
              <a:buClr>
                <a:srgbClr val="000000"/>
              </a:buClr>
              <a:buSzPts val="18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showMasterSp="0">
  <p:cSld name="1_Blank">
    <p:spTree>
      <p:nvGrpSpPr>
        <p:cNvPr id="15" name="Shape 15"/>
        <p:cNvGrpSpPr/>
        <p:nvPr/>
      </p:nvGrpSpPr>
      <p:grpSpPr>
        <a:xfrm>
          <a:off x="0" y="0"/>
          <a:ext cx="0" cy="0"/>
          <a:chOff x="0" y="0"/>
          <a:chExt cx="0" cy="0"/>
        </a:xfrm>
      </p:grpSpPr>
      <p:sp>
        <p:nvSpPr>
          <p:cNvPr id="16" name="Google Shape;16;p5"/>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17" name="Google Shape;17;p5"/>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18" name="Google Shape;18;p5"/>
          <p:cNvSpPr txBox="1"/>
          <p:nvPr>
            <p:ph idx="2" type="body"/>
          </p:nvPr>
        </p:nvSpPr>
        <p:spPr>
          <a:xfrm>
            <a:off x="1981200" y="76200"/>
            <a:ext cx="4953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9" name="Shape 19"/>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20" name="Shape 20"/>
        <p:cNvGrpSpPr/>
        <p:nvPr/>
      </p:nvGrpSpPr>
      <p:grpSpPr>
        <a:xfrm>
          <a:off x="0" y="0"/>
          <a:ext cx="0" cy="0"/>
          <a:chOff x="0" y="0"/>
          <a:chExt cx="0" cy="0"/>
        </a:xfrm>
      </p:grpSpPr>
      <p:sp>
        <p:nvSpPr>
          <p:cNvPr id="21" name="Google Shape;21;p7"/>
          <p:cNvSpPr/>
          <p:nvPr>
            <p:ph idx="12" type="sldNum"/>
          </p:nvPr>
        </p:nvSpPr>
        <p:spPr>
          <a:xfrm>
            <a:off x="8763000" y="6629400"/>
            <a:ext cx="3048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000000"/>
              </a:buClr>
              <a:buSzPts val="1100"/>
              <a:buFont typeface="Arial"/>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
        <p:nvSpPr>
          <p:cNvPr id="22" name="Google Shape;22;p7"/>
          <p:cNvSpPr txBox="1"/>
          <p:nvPr>
            <p:ph idx="1" type="body"/>
          </p:nvPr>
        </p:nvSpPr>
        <p:spPr>
          <a:xfrm>
            <a:off x="457200" y="1600200"/>
            <a:ext cx="8153400" cy="4724400"/>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1pPr>
            <a:lvl2pPr indent="-355600" lvl="1" marL="914400" marR="0" rtl="0" algn="l">
              <a:lnSpc>
                <a:spcPct val="100000"/>
              </a:lnSpc>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lnSpc>
                <a:spcPct val="100000"/>
              </a:lnSpc>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lnSpc>
                <a:spcPct val="100000"/>
              </a:lnSpc>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
        <p:nvSpPr>
          <p:cNvPr id="23" name="Google Shape;23;p7"/>
          <p:cNvSpPr/>
          <p:nvPr/>
        </p:nvSpPr>
        <p:spPr>
          <a:xfrm>
            <a:off x="76200" y="6629400"/>
            <a:ext cx="2362200" cy="187285"/>
          </a:xfrm>
          <a:prstGeom prst="roundRect">
            <a:avLst>
              <a:gd fmla="val 16667" name="adj"/>
            </a:avLst>
          </a:prstGeom>
          <a:solidFill>
            <a:schemeClr val="lt1">
              <a:alpha val="48235"/>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chemeClr val="dk2"/>
                </a:solidFill>
                <a:latin typeface="Helvetica Neue"/>
                <a:ea typeface="Helvetica Neue"/>
                <a:cs typeface="Helvetica Neue"/>
                <a:sym typeface="Helvetica Neue"/>
              </a:rPr>
              <a:t>CEOS Plenary 2020, 20-22 October</a:t>
            </a:r>
            <a:endParaRPr b="0" i="1" sz="1100" u="none" cap="none" strike="noStrike">
              <a:solidFill>
                <a:schemeClr val="dk2"/>
              </a:solidFill>
              <a:latin typeface="Helvetica Neue"/>
              <a:ea typeface="Helvetica Neue"/>
              <a:cs typeface="Helvetica Neue"/>
              <a:sym typeface="Helvetica Neue"/>
            </a:endParaRPr>
          </a:p>
        </p:txBody>
      </p:sp>
      <p:sp>
        <p:nvSpPr>
          <p:cNvPr id="24" name="Google Shape;24;p7"/>
          <p:cNvSpPr txBox="1"/>
          <p:nvPr>
            <p:ph idx="2" type="body"/>
          </p:nvPr>
        </p:nvSpPr>
        <p:spPr>
          <a:xfrm>
            <a:off x="2057400" y="304800"/>
            <a:ext cx="4953000" cy="53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500"/>
              </a:spcBef>
              <a:spcAft>
                <a:spcPts val="0"/>
              </a:spcAft>
              <a:buClr>
                <a:schemeClr val="lt1"/>
              </a:buClr>
              <a:buSzPts val="2400"/>
              <a:buFont typeface="Arial"/>
              <a:buNone/>
              <a:defRPr b="0" i="0" sz="2400" u="none" cap="none" strike="noStrike">
                <a:solidFill>
                  <a:schemeClr val="lt1"/>
                </a:solidFill>
                <a:latin typeface="Helvetica Neue"/>
                <a:ea typeface="Helvetica Neue"/>
                <a:cs typeface="Helvetica Neue"/>
                <a:sym typeface="Helvetica Neue"/>
              </a:defRPr>
            </a:lvl1pPr>
            <a:lvl2pPr indent="-381000" lvl="1" marL="9144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lnSpc>
                <a:spcPct val="100000"/>
              </a:lnSpc>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lnSpc>
                <a:spcPct val="100000"/>
              </a:lnSpc>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6pPr>
            <a:lvl7pPr indent="-228600" lvl="6" marL="32004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7pPr>
            <a:lvl8pPr indent="-228600" lvl="7" marL="36576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8pPr>
            <a:lvl9pPr indent="-228600" lvl="8" marL="4114800" marR="0" rtl="0" algn="l">
              <a:lnSpc>
                <a:spcPct val="100000"/>
              </a:lnSpc>
              <a:spcBef>
                <a:spcPts val="500"/>
              </a:spcBef>
              <a:spcAft>
                <a:spcPts val="0"/>
              </a:spcAft>
              <a:buClr>
                <a:srgbClr val="000000"/>
              </a:buClr>
              <a:buSzPts val="1400"/>
              <a:buFont typeface="Arial"/>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39000" y="6546850"/>
            <a:ext cx="1905000" cy="256540"/>
          </a:xfrm>
          <a:prstGeom prst="rect">
            <a:avLst/>
          </a:prstGeom>
          <a:noFill/>
          <a:ln>
            <a:noFill/>
          </a:ln>
        </p:spPr>
        <p:txBody>
          <a:bodyPr anchorCtr="0" anchor="t" bIns="45700" lIns="45700" spcFirstLastPara="1" rIns="45700"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rgbClr val="00256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15.jpg"/><Relationship Id="rId6"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2.png"/><Relationship Id="rId13" Type="http://schemas.openxmlformats.org/officeDocument/2006/relationships/image" Target="../media/image13.png"/><Relationship Id="rId12"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8.png"/><Relationship Id="rId4" Type="http://schemas.openxmlformats.org/officeDocument/2006/relationships/image" Target="../media/image8.png"/><Relationship Id="rId9" Type="http://schemas.openxmlformats.org/officeDocument/2006/relationships/image" Target="../media/image19.png"/><Relationship Id="rId5" Type="http://schemas.openxmlformats.org/officeDocument/2006/relationships/image" Target="../media/image17.png"/><Relationship Id="rId6" Type="http://schemas.openxmlformats.org/officeDocument/2006/relationships/image" Target="../media/image6.png"/><Relationship Id="rId7" Type="http://schemas.openxmlformats.org/officeDocument/2006/relationships/image" Target="../media/image14.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8"/>
          <p:cNvSpPr txBox="1"/>
          <p:nvPr>
            <p:ph type="title"/>
          </p:nvPr>
        </p:nvSpPr>
        <p:spPr>
          <a:xfrm>
            <a:off x="622789" y="2514600"/>
            <a:ext cx="5746200" cy="9930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400"/>
              <a:buFont typeface="Arial"/>
              <a:buNone/>
            </a:pPr>
            <a:r>
              <a:rPr b="1" i="0" lang="en-US" sz="3400" u="none" cap="none" strike="noStrike">
                <a:solidFill>
                  <a:srgbClr val="FFFFFF"/>
                </a:solidFill>
                <a:latin typeface="Helvetica Neue"/>
                <a:ea typeface="Helvetica Neue"/>
                <a:cs typeface="Helvetica Neue"/>
                <a:sym typeface="Helvetica Neue"/>
              </a:rPr>
              <a:t>A CEOS AFOLU Roadmap</a:t>
            </a:r>
            <a:endParaRPr b="1" i="0" sz="3400" u="none" cap="none" strike="noStrike">
              <a:solidFill>
                <a:srgbClr val="FFFFFF"/>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rgbClr val="93C47D"/>
                </a:solidFill>
                <a:latin typeface="Helvetica Neue"/>
                <a:ea typeface="Helvetica Neue"/>
                <a:cs typeface="Helvetica Neue"/>
                <a:sym typeface="Helvetica Neue"/>
              </a:rPr>
              <a:t>Discussion Paper</a:t>
            </a:r>
            <a:endParaRPr b="1" i="0" sz="2200" u="none" cap="none" strike="noStrike">
              <a:solidFill>
                <a:srgbClr val="93C47D"/>
              </a:solidFill>
              <a:latin typeface="Helvetica Neue"/>
              <a:ea typeface="Helvetica Neue"/>
              <a:cs typeface="Helvetica Neue"/>
              <a:sym typeface="Helvetica Neue"/>
            </a:endParaRPr>
          </a:p>
        </p:txBody>
      </p:sp>
      <p:sp>
        <p:nvSpPr>
          <p:cNvPr id="30" name="Google Shape;30;p8"/>
          <p:cNvSpPr/>
          <p:nvPr/>
        </p:nvSpPr>
        <p:spPr>
          <a:xfrm>
            <a:off x="622789" y="3759200"/>
            <a:ext cx="4810858" cy="2541589"/>
          </a:xfrm>
          <a:prstGeom prst="rect">
            <a:avLst/>
          </a:prstGeom>
          <a:noFill/>
          <a:ln>
            <a:noFill/>
          </a:ln>
        </p:spPr>
        <p:txBody>
          <a:bodyPr anchorCtr="0" anchor="t" bIns="0" lIns="0" spcFirstLastPara="1" rIns="0" wrap="square" tIns="0">
            <a:noAutofit/>
          </a:bodyPr>
          <a:lstStyle/>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lt1"/>
                </a:solidFill>
                <a:latin typeface="Helvetica Neue"/>
                <a:ea typeface="Helvetica Neue"/>
                <a:cs typeface="Helvetica Neue"/>
                <a:sym typeface="Helvetica Neue"/>
              </a:rPr>
              <a:t>Osamu Ochiai (JAXA) &amp; </a:t>
            </a:r>
            <a:br>
              <a:rPr b="0" i="0" lang="en-US" sz="1800" u="none" cap="none" strike="noStrike">
                <a:solidFill>
                  <a:schemeClr val="lt1"/>
                </a:solidFill>
                <a:latin typeface="Helvetica Neue"/>
                <a:ea typeface="Helvetica Neue"/>
                <a:cs typeface="Helvetica Neue"/>
                <a:sym typeface="Helvetica Neue"/>
              </a:rPr>
            </a:br>
            <a:r>
              <a:rPr b="0" i="0" lang="en-US" sz="1800" u="none" cap="none" strike="noStrike">
                <a:solidFill>
                  <a:schemeClr val="lt1"/>
                </a:solidFill>
                <a:latin typeface="Helvetica Neue"/>
                <a:ea typeface="Helvetica Neue"/>
                <a:cs typeface="Helvetica Neue"/>
                <a:sym typeface="Helvetica Neue"/>
              </a:rPr>
              <a:t>Frank Martin Seifert (ESA)</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0" i="0" sz="1800" u="none" cap="none" strike="noStrike">
              <a:solidFill>
                <a:schemeClr val="lt1"/>
              </a:solidFill>
              <a:latin typeface="Helvetica Neue"/>
              <a:ea typeface="Helvetica Neue"/>
              <a:cs typeface="Helvetica Neue"/>
              <a:sym typeface="Helvetica Neue"/>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lt1"/>
                </a:solidFill>
                <a:latin typeface="Helvetica Neue"/>
                <a:ea typeface="Helvetica Neue"/>
                <a:cs typeface="Helvetica Neue"/>
                <a:sym typeface="Helvetica Neue"/>
              </a:rPr>
              <a:t>CEOS Plenary 2020</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lt1"/>
                </a:solidFill>
                <a:latin typeface="Helvetica Neue"/>
                <a:ea typeface="Helvetica Neue"/>
                <a:cs typeface="Helvetica Neue"/>
                <a:sym typeface="Helvetica Neue"/>
              </a:rPr>
              <a:t>Agenda Item # 3.5</a:t>
            </a:r>
            <a:endParaRPr b="0" i="0" sz="1400" u="none" cap="none" strike="noStrike">
              <a:solidFill>
                <a:schemeClr val="lt1"/>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0" i="0" lang="en-US" sz="1800" u="none" cap="none" strike="noStrike">
                <a:solidFill>
                  <a:schemeClr val="lt1"/>
                </a:solidFill>
                <a:latin typeface="Helvetica Neue"/>
                <a:ea typeface="Helvetica Neue"/>
                <a:cs typeface="Helvetica Neue"/>
                <a:sym typeface="Helvetica Neue"/>
              </a:rPr>
              <a:t>20 – 22 October 2020</a:t>
            </a:r>
            <a:endParaRPr b="0" i="0" sz="1800" u="none" cap="none" strike="noStrike">
              <a:solidFill>
                <a:schemeClr val="lt1"/>
              </a:solidFill>
              <a:latin typeface="Helvetica Neue"/>
              <a:ea typeface="Helvetica Neue"/>
              <a:cs typeface="Helvetica Neue"/>
              <a:sym typeface="Helvetica Neue"/>
            </a:endParaRPr>
          </a:p>
        </p:txBody>
      </p:sp>
      <p:pic>
        <p:nvPicPr>
          <p:cNvPr id="31" name="Google Shape;31;p8"/>
          <p:cNvPicPr preferRelativeResize="0"/>
          <p:nvPr/>
        </p:nvPicPr>
        <p:blipFill rotWithShape="1">
          <a:blip r:embed="rId3">
            <a:alphaModFix/>
          </a:blip>
          <a:srcRect b="0" l="0" r="0" t="0"/>
          <a:stretch/>
        </p:blipFill>
        <p:spPr>
          <a:xfrm>
            <a:off x="622789" y="1217405"/>
            <a:ext cx="2507906" cy="993132"/>
          </a:xfrm>
          <a:prstGeom prst="rect">
            <a:avLst/>
          </a:prstGeom>
          <a:noFill/>
          <a:ln>
            <a:noFill/>
          </a:ln>
        </p:spPr>
      </p:pic>
      <p:sp>
        <p:nvSpPr>
          <p:cNvPr id="32" name="Google Shape;32;p8"/>
          <p:cNvSpPr txBox="1"/>
          <p:nvPr/>
        </p:nvSpPr>
        <p:spPr>
          <a:xfrm>
            <a:off x="622789" y="2246634"/>
            <a:ext cx="2806211" cy="21018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50"/>
              <a:buFont typeface="Arial"/>
              <a:buNone/>
            </a:pPr>
            <a:r>
              <a:rPr b="1" i="0" lang="en-US" sz="1050" u="none" cap="none" strike="noStrike">
                <a:solidFill>
                  <a:schemeClr val="lt1"/>
                </a:solidFill>
                <a:latin typeface="Helvetica Neue"/>
                <a:ea typeface="Helvetica Neue"/>
                <a:cs typeface="Helvetica Neue"/>
                <a:sym typeface="Helvetica Neue"/>
              </a:rPr>
              <a:t>Committee on Earth Observation Satellites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1" name="Shape 161"/>
        <p:cNvGrpSpPr/>
        <p:nvPr/>
      </p:nvGrpSpPr>
      <p:grpSpPr>
        <a:xfrm>
          <a:off x="0" y="0"/>
          <a:ext cx="0" cy="0"/>
          <a:chOff x="0" y="0"/>
          <a:chExt cx="0" cy="0"/>
        </a:xfrm>
      </p:grpSpPr>
      <p:sp>
        <p:nvSpPr>
          <p:cNvPr id="162" name="Google Shape;162;p17"/>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63" name="Google Shape;163;p17"/>
          <p:cNvSpPr txBox="1"/>
          <p:nvPr>
            <p:ph idx="2" type="body"/>
          </p:nvPr>
        </p:nvSpPr>
        <p:spPr>
          <a:xfrm>
            <a:off x="1981200" y="228600"/>
            <a:ext cx="54483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Clr>
                <a:schemeClr val="dk1"/>
              </a:buClr>
              <a:buSzPts val="2800"/>
              <a:buFont typeface="Arial"/>
              <a:buNone/>
            </a:pPr>
            <a:r>
              <a:rPr lang="en-US" sz="3200"/>
              <a:t>Key Missions</a:t>
            </a:r>
            <a:endParaRPr sz="3200"/>
          </a:p>
          <a:p>
            <a:pPr indent="0" lvl="0" marL="0" rtl="0" algn="ctr">
              <a:lnSpc>
                <a:spcPct val="100000"/>
              </a:lnSpc>
              <a:spcBef>
                <a:spcPts val="500"/>
              </a:spcBef>
              <a:spcAft>
                <a:spcPts val="0"/>
              </a:spcAft>
              <a:buSzPts val="2800"/>
              <a:buNone/>
            </a:pPr>
            <a:r>
              <a:t/>
            </a:r>
            <a:endParaRPr/>
          </a:p>
        </p:txBody>
      </p:sp>
      <p:pic>
        <p:nvPicPr>
          <p:cNvPr id="164" name="Google Shape;164;p17"/>
          <p:cNvPicPr preferRelativeResize="0"/>
          <p:nvPr/>
        </p:nvPicPr>
        <p:blipFill rotWithShape="1">
          <a:blip r:embed="rId3">
            <a:alphaModFix/>
          </a:blip>
          <a:srcRect b="0" l="0" r="0" t="0"/>
          <a:stretch/>
        </p:blipFill>
        <p:spPr>
          <a:xfrm>
            <a:off x="409900" y="1368025"/>
            <a:ext cx="8241375" cy="5448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8" name="Shape 168"/>
        <p:cNvGrpSpPr/>
        <p:nvPr/>
      </p:nvGrpSpPr>
      <p:grpSpPr>
        <a:xfrm>
          <a:off x="0" y="0"/>
          <a:ext cx="0" cy="0"/>
          <a:chOff x="0" y="0"/>
          <a:chExt cx="0" cy="0"/>
        </a:xfrm>
      </p:grpSpPr>
      <p:sp>
        <p:nvSpPr>
          <p:cNvPr id="169" name="Google Shape;169;p18"/>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70" name="Google Shape;170;p18"/>
          <p:cNvSpPr txBox="1"/>
          <p:nvPr>
            <p:ph idx="2" type="body"/>
          </p:nvPr>
        </p:nvSpPr>
        <p:spPr>
          <a:xfrm>
            <a:off x="1981200" y="228600"/>
            <a:ext cx="54483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Clr>
                <a:schemeClr val="dk1"/>
              </a:buClr>
              <a:buSzPts val="2800"/>
              <a:buFont typeface="Arial"/>
              <a:buNone/>
            </a:pPr>
            <a:r>
              <a:rPr lang="en-US" sz="3200"/>
              <a:t>Key Missions</a:t>
            </a:r>
            <a:endParaRPr sz="3200"/>
          </a:p>
          <a:p>
            <a:pPr indent="0" lvl="0" marL="0" rtl="0" algn="ctr">
              <a:lnSpc>
                <a:spcPct val="100000"/>
              </a:lnSpc>
              <a:spcBef>
                <a:spcPts val="500"/>
              </a:spcBef>
              <a:spcAft>
                <a:spcPts val="0"/>
              </a:spcAft>
              <a:buSzPts val="2800"/>
              <a:buNone/>
            </a:pPr>
            <a:r>
              <a:t/>
            </a:r>
            <a:endParaRPr/>
          </a:p>
        </p:txBody>
      </p:sp>
      <p:pic>
        <p:nvPicPr>
          <p:cNvPr id="171" name="Google Shape;171;p18"/>
          <p:cNvPicPr preferRelativeResize="0"/>
          <p:nvPr/>
        </p:nvPicPr>
        <p:blipFill rotWithShape="1">
          <a:blip r:embed="rId3">
            <a:alphaModFix/>
          </a:blip>
          <a:srcRect b="0" l="0" r="0" t="0"/>
          <a:stretch/>
        </p:blipFill>
        <p:spPr>
          <a:xfrm>
            <a:off x="453231" y="1219200"/>
            <a:ext cx="8085144" cy="5615500"/>
          </a:xfrm>
          <a:prstGeom prst="rect">
            <a:avLst/>
          </a:prstGeom>
          <a:noFill/>
          <a:ln>
            <a:noFill/>
          </a:ln>
        </p:spPr>
      </p:pic>
      <p:sp>
        <p:nvSpPr>
          <p:cNvPr id="172" name="Google Shape;172;p18"/>
          <p:cNvSpPr/>
          <p:nvPr/>
        </p:nvSpPr>
        <p:spPr>
          <a:xfrm>
            <a:off x="6997175" y="2171700"/>
            <a:ext cx="114300" cy="85800"/>
          </a:xfrm>
          <a:prstGeom prst="triangle">
            <a:avLst>
              <a:gd fmla="val 50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8"/>
          <p:cNvSpPr txBox="1"/>
          <p:nvPr/>
        </p:nvSpPr>
        <p:spPr>
          <a:xfrm>
            <a:off x="6836250" y="2171700"/>
            <a:ext cx="536100" cy="271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Arial"/>
                <a:ea typeface="Arial"/>
                <a:cs typeface="Arial"/>
                <a:sym typeface="Arial"/>
              </a:rPr>
              <a:t>GST1</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 name="Shape 177"/>
        <p:cNvGrpSpPr/>
        <p:nvPr/>
      </p:nvGrpSpPr>
      <p:grpSpPr>
        <a:xfrm>
          <a:off x="0" y="0"/>
          <a:ext cx="0" cy="0"/>
          <a:chOff x="0" y="0"/>
          <a:chExt cx="0" cy="0"/>
        </a:xfrm>
      </p:grpSpPr>
      <p:sp>
        <p:nvSpPr>
          <p:cNvPr id="178" name="Google Shape;178;p19"/>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79" name="Google Shape;179;p19"/>
          <p:cNvSpPr txBox="1"/>
          <p:nvPr>
            <p:ph idx="2" type="body"/>
          </p:nvPr>
        </p:nvSpPr>
        <p:spPr>
          <a:xfrm>
            <a:off x="1981200" y="76200"/>
            <a:ext cx="54483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Clr>
                <a:schemeClr val="dk1"/>
              </a:buClr>
              <a:buSzPts val="2800"/>
              <a:buFont typeface="Arial"/>
              <a:buNone/>
            </a:pPr>
            <a:r>
              <a:rPr lang="en-US"/>
              <a:t>Key Datasets</a:t>
            </a:r>
            <a:br>
              <a:rPr lang="en-US"/>
            </a:br>
            <a:r>
              <a:rPr lang="en-US"/>
              <a:t>(Agriculture)</a:t>
            </a:r>
            <a:endParaRPr/>
          </a:p>
          <a:p>
            <a:pPr indent="0" lvl="0" marL="0" rtl="0" algn="ctr">
              <a:lnSpc>
                <a:spcPct val="100000"/>
              </a:lnSpc>
              <a:spcBef>
                <a:spcPts val="500"/>
              </a:spcBef>
              <a:spcAft>
                <a:spcPts val="0"/>
              </a:spcAft>
              <a:buSzPts val="2800"/>
              <a:buNone/>
            </a:pPr>
            <a:r>
              <a:t/>
            </a:r>
            <a:endParaRPr/>
          </a:p>
        </p:txBody>
      </p:sp>
      <p:pic>
        <p:nvPicPr>
          <p:cNvPr id="180" name="Google Shape;180;p19"/>
          <p:cNvPicPr preferRelativeResize="0"/>
          <p:nvPr/>
        </p:nvPicPr>
        <p:blipFill rotWithShape="1">
          <a:blip r:embed="rId3">
            <a:alphaModFix/>
          </a:blip>
          <a:srcRect b="0" l="0" r="0" t="0"/>
          <a:stretch/>
        </p:blipFill>
        <p:spPr>
          <a:xfrm>
            <a:off x="1869700" y="1254000"/>
            <a:ext cx="5891571" cy="5562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4" name="Shape 184"/>
        <p:cNvGrpSpPr/>
        <p:nvPr/>
      </p:nvGrpSpPr>
      <p:grpSpPr>
        <a:xfrm>
          <a:off x="0" y="0"/>
          <a:ext cx="0" cy="0"/>
          <a:chOff x="0" y="0"/>
          <a:chExt cx="0" cy="0"/>
        </a:xfrm>
      </p:grpSpPr>
      <p:sp>
        <p:nvSpPr>
          <p:cNvPr id="185" name="Google Shape;185;p20"/>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86" name="Google Shape;186;p20"/>
          <p:cNvSpPr txBox="1"/>
          <p:nvPr>
            <p:ph idx="2" type="body"/>
          </p:nvPr>
        </p:nvSpPr>
        <p:spPr>
          <a:xfrm>
            <a:off x="1981200" y="76200"/>
            <a:ext cx="54483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Clr>
                <a:schemeClr val="dk1"/>
              </a:buClr>
              <a:buSzPts val="2800"/>
              <a:buFont typeface="Arial"/>
              <a:buNone/>
            </a:pPr>
            <a:r>
              <a:rPr lang="en-US"/>
              <a:t>Key Datasets</a:t>
            </a:r>
            <a:br>
              <a:rPr lang="en-US"/>
            </a:br>
            <a:r>
              <a:rPr lang="en-US"/>
              <a:t>(Forests)</a:t>
            </a:r>
            <a:endParaRPr/>
          </a:p>
          <a:p>
            <a:pPr indent="0" lvl="0" marL="0" rtl="0" algn="ctr">
              <a:lnSpc>
                <a:spcPct val="100000"/>
              </a:lnSpc>
              <a:spcBef>
                <a:spcPts val="500"/>
              </a:spcBef>
              <a:spcAft>
                <a:spcPts val="0"/>
              </a:spcAft>
              <a:buSzPts val="2800"/>
              <a:buNone/>
            </a:pPr>
            <a:r>
              <a:t/>
            </a:r>
            <a:endParaRPr/>
          </a:p>
        </p:txBody>
      </p:sp>
      <p:pic>
        <p:nvPicPr>
          <p:cNvPr id="187" name="Google Shape;187;p20"/>
          <p:cNvPicPr preferRelativeResize="0"/>
          <p:nvPr/>
        </p:nvPicPr>
        <p:blipFill rotWithShape="1">
          <a:blip r:embed="rId3">
            <a:alphaModFix/>
          </a:blip>
          <a:srcRect b="0" l="0" r="0" t="0"/>
          <a:stretch/>
        </p:blipFill>
        <p:spPr>
          <a:xfrm>
            <a:off x="2832650" y="1196950"/>
            <a:ext cx="3945639" cy="55626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1"/>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93" name="Google Shape;193;p21"/>
          <p:cNvSpPr txBox="1"/>
          <p:nvPr>
            <p:ph idx="2" type="body"/>
          </p:nvPr>
        </p:nvSpPr>
        <p:spPr>
          <a:xfrm>
            <a:off x="1981200" y="76200"/>
            <a:ext cx="54483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Clr>
                <a:schemeClr val="dk1"/>
              </a:buClr>
              <a:buSzPts val="2800"/>
              <a:buFont typeface="Arial"/>
              <a:buNone/>
            </a:pPr>
            <a:r>
              <a:rPr lang="en-US"/>
              <a:t>CEOS Agencies' Capabilities</a:t>
            </a:r>
            <a:br>
              <a:rPr lang="en-US"/>
            </a:br>
            <a:r>
              <a:rPr lang="en-US"/>
              <a:t>AFOLU</a:t>
            </a:r>
            <a:endParaRPr/>
          </a:p>
          <a:p>
            <a:pPr indent="0" lvl="0" marL="0" rtl="0" algn="ctr">
              <a:lnSpc>
                <a:spcPct val="100000"/>
              </a:lnSpc>
              <a:spcBef>
                <a:spcPts val="500"/>
              </a:spcBef>
              <a:spcAft>
                <a:spcPts val="0"/>
              </a:spcAft>
              <a:buSzPts val="2800"/>
              <a:buNone/>
            </a:pPr>
            <a:r>
              <a:t/>
            </a:r>
            <a:endParaRPr/>
          </a:p>
        </p:txBody>
      </p:sp>
      <p:pic>
        <p:nvPicPr>
          <p:cNvPr id="194" name="Google Shape;194;p21"/>
          <p:cNvPicPr preferRelativeResize="0"/>
          <p:nvPr/>
        </p:nvPicPr>
        <p:blipFill rotWithShape="1">
          <a:blip r:embed="rId3">
            <a:alphaModFix/>
          </a:blip>
          <a:srcRect b="0" l="0" r="0" t="0"/>
          <a:stretch/>
        </p:blipFill>
        <p:spPr>
          <a:xfrm>
            <a:off x="4674950" y="4265000"/>
            <a:ext cx="4267200" cy="2223122"/>
          </a:xfrm>
          <a:prstGeom prst="rect">
            <a:avLst/>
          </a:prstGeom>
          <a:noFill/>
          <a:ln>
            <a:noFill/>
          </a:ln>
        </p:spPr>
      </p:pic>
      <p:pic>
        <p:nvPicPr>
          <p:cNvPr id="195" name="Google Shape;195;p21"/>
          <p:cNvPicPr preferRelativeResize="0"/>
          <p:nvPr/>
        </p:nvPicPr>
        <p:blipFill rotWithShape="1">
          <a:blip r:embed="rId4">
            <a:alphaModFix/>
          </a:blip>
          <a:srcRect b="0" l="0" r="0" t="0"/>
          <a:stretch/>
        </p:blipFill>
        <p:spPr>
          <a:xfrm>
            <a:off x="4213350" y="1433500"/>
            <a:ext cx="4930651" cy="2481646"/>
          </a:xfrm>
          <a:prstGeom prst="rect">
            <a:avLst/>
          </a:prstGeom>
          <a:noFill/>
          <a:ln>
            <a:noFill/>
          </a:ln>
        </p:spPr>
      </p:pic>
      <p:sp>
        <p:nvSpPr>
          <p:cNvPr id="196" name="Google Shape;196;p21"/>
          <p:cNvSpPr txBox="1"/>
          <p:nvPr>
            <p:ph idx="1" type="body"/>
          </p:nvPr>
        </p:nvSpPr>
        <p:spPr>
          <a:xfrm>
            <a:off x="76200" y="1219200"/>
            <a:ext cx="4648200" cy="5257800"/>
          </a:xfrm>
          <a:prstGeom prst="rect">
            <a:avLst/>
          </a:prstGeom>
          <a:noFill/>
          <a:ln>
            <a:noFill/>
          </a:ln>
        </p:spPr>
        <p:txBody>
          <a:bodyPr anchorCtr="0" anchor="t" bIns="45700" lIns="91425" spcFirstLastPara="1" rIns="91425" wrap="square" tIns="45700">
            <a:noAutofit/>
          </a:bodyPr>
          <a:lstStyle/>
          <a:p>
            <a:pPr indent="-374650" lvl="0" marL="457200" rtl="0" algn="l">
              <a:lnSpc>
                <a:spcPct val="100000"/>
              </a:lnSpc>
              <a:spcBef>
                <a:spcPts val="500"/>
              </a:spcBef>
              <a:spcAft>
                <a:spcPts val="0"/>
              </a:spcAft>
              <a:buClr>
                <a:schemeClr val="dk1"/>
              </a:buClr>
              <a:buSzPts val="2300"/>
              <a:buFont typeface="Calibri"/>
              <a:buChar char="●"/>
            </a:pPr>
            <a:r>
              <a:rPr b="0" lang="en-US" sz="2300">
                <a:solidFill>
                  <a:schemeClr val="dk1"/>
                </a:solidFill>
                <a:latin typeface="Calibri"/>
                <a:ea typeface="Calibri"/>
                <a:cs typeface="Calibri"/>
                <a:sym typeface="Calibri"/>
              </a:rPr>
              <a:t>Lays out the range of </a:t>
            </a:r>
            <a:br>
              <a:rPr b="0" lang="en-US" sz="2300">
                <a:solidFill>
                  <a:schemeClr val="dk1"/>
                </a:solidFill>
                <a:latin typeface="Calibri"/>
                <a:ea typeface="Calibri"/>
                <a:cs typeface="Calibri"/>
                <a:sym typeface="Calibri"/>
              </a:rPr>
            </a:br>
            <a:r>
              <a:rPr b="0" lang="en-US" sz="2400">
                <a:solidFill>
                  <a:schemeClr val="dk1"/>
                </a:solidFill>
                <a:latin typeface="Calibri"/>
                <a:ea typeface="Calibri"/>
                <a:cs typeface="Calibri"/>
                <a:sym typeface="Calibri"/>
              </a:rPr>
              <a:t>capabilities of EO satellites for</a:t>
            </a:r>
            <a:endParaRPr b="0" sz="2400">
              <a:solidFill>
                <a:schemeClr val="dk1"/>
              </a:solidFill>
              <a:latin typeface="Calibri"/>
              <a:ea typeface="Calibri"/>
              <a:cs typeface="Calibri"/>
              <a:sym typeface="Calibri"/>
            </a:endParaRPr>
          </a:p>
          <a:p>
            <a:pPr indent="-381000" lvl="1" marL="914400" rtl="0" algn="l">
              <a:lnSpc>
                <a:spcPct val="100000"/>
              </a:lnSpc>
              <a:spcBef>
                <a:spcPts val="5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Agriculture </a:t>
            </a:r>
            <a:endParaRPr sz="2400">
              <a:solidFill>
                <a:schemeClr val="dk1"/>
              </a:solidFill>
              <a:latin typeface="Calibri"/>
              <a:ea typeface="Calibri"/>
              <a:cs typeface="Calibri"/>
              <a:sym typeface="Calibri"/>
            </a:endParaRPr>
          </a:p>
          <a:p>
            <a:pPr indent="-381000" lvl="1" marL="914400" rtl="0" algn="l">
              <a:lnSpc>
                <a:spcPct val="100000"/>
              </a:lnSpc>
              <a:spcBef>
                <a:spcPts val="5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Forest (extend and structure)</a:t>
            </a:r>
            <a:endParaRPr sz="2400">
              <a:solidFill>
                <a:schemeClr val="dk1"/>
              </a:solidFill>
              <a:latin typeface="Calibri"/>
              <a:ea typeface="Calibri"/>
              <a:cs typeface="Calibri"/>
              <a:sym typeface="Calibri"/>
            </a:endParaRPr>
          </a:p>
          <a:p>
            <a:pPr indent="-381000" lvl="1" marL="914400" rtl="0" algn="l">
              <a:lnSpc>
                <a:spcPct val="100000"/>
              </a:lnSpc>
              <a:spcBef>
                <a:spcPts val="5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Biomass (AGB)</a:t>
            </a:r>
            <a:endParaRPr sz="2400">
              <a:solidFill>
                <a:schemeClr val="dk1"/>
              </a:solidFill>
              <a:latin typeface="Calibri"/>
              <a:ea typeface="Calibri"/>
              <a:cs typeface="Calibri"/>
              <a:sym typeface="Calibri"/>
            </a:endParaRPr>
          </a:p>
          <a:p>
            <a:pPr indent="-381000" lvl="1" marL="914400" rtl="0" algn="l">
              <a:lnSpc>
                <a:spcPct val="100000"/>
              </a:lnSpc>
              <a:spcBef>
                <a:spcPts val="5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Other Land Use </a:t>
            </a:r>
            <a:endParaRPr sz="2400">
              <a:solidFill>
                <a:schemeClr val="dk1"/>
              </a:solidFill>
              <a:latin typeface="Calibri"/>
              <a:ea typeface="Calibri"/>
              <a:cs typeface="Calibri"/>
              <a:sym typeface="Calibri"/>
            </a:endParaRPr>
          </a:p>
          <a:p>
            <a:pPr indent="0" lvl="0" marL="914400" rtl="0" algn="l">
              <a:lnSpc>
                <a:spcPct val="100000"/>
              </a:lnSpc>
              <a:spcBef>
                <a:spcPts val="500"/>
              </a:spcBef>
              <a:spcAft>
                <a:spcPts val="0"/>
              </a:spcAft>
              <a:buSzPts val="2000"/>
              <a:buNone/>
            </a:pPr>
            <a:r>
              <a:t/>
            </a:r>
            <a:endParaRPr sz="1400">
              <a:solidFill>
                <a:schemeClr val="dk1"/>
              </a:solidFill>
              <a:latin typeface="Calibri"/>
              <a:ea typeface="Calibri"/>
              <a:cs typeface="Calibri"/>
              <a:sym typeface="Calibri"/>
            </a:endParaRPr>
          </a:p>
          <a:p>
            <a:pPr indent="-374650" lvl="0" marL="457200" rtl="0" algn="l">
              <a:lnSpc>
                <a:spcPct val="100000"/>
              </a:lnSpc>
              <a:spcBef>
                <a:spcPts val="500"/>
              </a:spcBef>
              <a:spcAft>
                <a:spcPts val="0"/>
              </a:spcAft>
              <a:buClr>
                <a:schemeClr val="dk1"/>
              </a:buClr>
              <a:buSzPts val="2300"/>
              <a:buFont typeface="Calibri"/>
              <a:buChar char="●"/>
            </a:pPr>
            <a:r>
              <a:rPr b="0" lang="en-US" sz="2300">
                <a:solidFill>
                  <a:schemeClr val="dk1"/>
                </a:solidFill>
                <a:latin typeface="Calibri"/>
                <a:ea typeface="Calibri"/>
                <a:cs typeface="Calibri"/>
                <a:sym typeface="Calibri"/>
              </a:rPr>
              <a:t>Identifies the main deployment of these capabilities as datasets available to support both convention and national level</a:t>
            </a:r>
            <a:endParaRPr b="0" sz="2300">
              <a:solidFill>
                <a:schemeClr val="dk1"/>
              </a:solidFill>
              <a:latin typeface="Calibri"/>
              <a:ea typeface="Calibri"/>
              <a:cs typeface="Calibri"/>
              <a:sym typeface="Calibri"/>
            </a:endParaRPr>
          </a:p>
          <a:p>
            <a:pPr indent="-374650" lvl="1" marL="914400" rtl="0" algn="l">
              <a:lnSpc>
                <a:spcPct val="100000"/>
              </a:lnSpc>
              <a:spcBef>
                <a:spcPts val="50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Agriculture, Forest, Biomass, OLU also</a:t>
            </a:r>
            <a:endParaRPr b="0" sz="2300">
              <a:solidFill>
                <a:schemeClr val="dk1"/>
              </a:solidFill>
              <a:latin typeface="Calibri"/>
              <a:ea typeface="Calibri"/>
              <a:cs typeface="Calibri"/>
              <a:sym typeface="Calibri"/>
            </a:endParaRPr>
          </a:p>
          <a:p>
            <a:pPr indent="0" lvl="0" marL="0" rtl="0" algn="l">
              <a:lnSpc>
                <a:spcPct val="100000"/>
              </a:lnSpc>
              <a:spcBef>
                <a:spcPts val="500"/>
              </a:spcBef>
              <a:spcAft>
                <a:spcPts val="0"/>
              </a:spcAft>
              <a:buSzPts val="200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2"/>
          <p:cNvSpPr/>
          <p:nvPr>
            <p:ph idx="12" type="sldNum"/>
          </p:nvPr>
        </p:nvSpPr>
        <p:spPr>
          <a:xfrm>
            <a:off x="8763000" y="6629400"/>
            <a:ext cx="304800" cy="187200"/>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02" name="Google Shape;202;p22"/>
          <p:cNvSpPr txBox="1"/>
          <p:nvPr>
            <p:ph idx="1" type="body"/>
          </p:nvPr>
        </p:nvSpPr>
        <p:spPr>
          <a:xfrm>
            <a:off x="76200" y="1190075"/>
            <a:ext cx="8991600" cy="5257800"/>
          </a:xfrm>
          <a:prstGeom prst="rect">
            <a:avLst/>
          </a:prstGeom>
          <a:noFill/>
          <a:ln>
            <a:noFill/>
          </a:ln>
        </p:spPr>
        <p:txBody>
          <a:bodyPr anchorCtr="0" anchor="t" bIns="45700" lIns="91425" spcFirstLastPara="1" rIns="91425" wrap="square" tIns="45700">
            <a:noAutofit/>
          </a:bodyPr>
          <a:lstStyle/>
          <a:p>
            <a:pPr indent="-368300" lvl="0" marL="457200" rtl="0" algn="l">
              <a:lnSpc>
                <a:spcPct val="100000"/>
              </a:lnSpc>
              <a:spcBef>
                <a:spcPts val="500"/>
              </a:spcBef>
              <a:spcAft>
                <a:spcPts val="0"/>
              </a:spcAft>
              <a:buClr>
                <a:schemeClr val="dk1"/>
              </a:buClr>
              <a:buSzPts val="2200"/>
              <a:buFont typeface="Calibri"/>
              <a:buChar char="●"/>
            </a:pPr>
            <a:r>
              <a:rPr lang="en-US" sz="2200">
                <a:solidFill>
                  <a:schemeClr val="dk1"/>
                </a:solidFill>
              </a:rPr>
              <a:t>Improving EO capabilities to better meet the needs of the Convention and Parties, </a:t>
            </a:r>
            <a:r>
              <a:rPr b="0" lang="en-US" sz="2200">
                <a:solidFill>
                  <a:schemeClr val="dk1"/>
                </a:solidFill>
              </a:rPr>
              <a:t>globally and on national level</a:t>
            </a:r>
            <a:endParaRPr sz="2200">
              <a:solidFill>
                <a:schemeClr val="dk1"/>
              </a:solidFill>
            </a:endParaRPr>
          </a:p>
          <a:p>
            <a:pPr indent="-368300" lvl="0" marL="457200" rtl="0" algn="l">
              <a:lnSpc>
                <a:spcPct val="100000"/>
              </a:lnSpc>
              <a:spcBef>
                <a:spcPts val="500"/>
              </a:spcBef>
              <a:spcAft>
                <a:spcPts val="0"/>
              </a:spcAft>
              <a:buClr>
                <a:schemeClr val="dk1"/>
              </a:buClr>
              <a:buSzPts val="2200"/>
              <a:buFont typeface="Calibri"/>
              <a:buChar char="●"/>
            </a:pPr>
            <a:r>
              <a:rPr lang="en-US" sz="2200">
                <a:solidFill>
                  <a:schemeClr val="dk1"/>
                </a:solidFill>
              </a:rPr>
              <a:t>Providing new measurements </a:t>
            </a:r>
            <a:r>
              <a:rPr b="0" lang="en-US" sz="2200">
                <a:solidFill>
                  <a:schemeClr val="dk1"/>
                </a:solidFill>
              </a:rPr>
              <a:t>that do not currently form part of CEOS agency capabilities </a:t>
            </a:r>
            <a:endParaRPr b="0" sz="2200">
              <a:solidFill>
                <a:schemeClr val="dk1"/>
              </a:solidFill>
            </a:endParaRPr>
          </a:p>
          <a:p>
            <a:pPr indent="-368300" lvl="0" marL="457200" rtl="0" algn="l">
              <a:lnSpc>
                <a:spcPct val="100000"/>
              </a:lnSpc>
              <a:spcBef>
                <a:spcPts val="500"/>
              </a:spcBef>
              <a:spcAft>
                <a:spcPts val="0"/>
              </a:spcAft>
              <a:buClr>
                <a:schemeClr val="dk1"/>
              </a:buClr>
              <a:buSzPts val="2200"/>
              <a:buFont typeface="Calibri"/>
              <a:buChar char="●"/>
            </a:pPr>
            <a:r>
              <a:rPr lang="en-US" sz="2200">
                <a:solidFill>
                  <a:schemeClr val="dk1"/>
                </a:solidFill>
              </a:rPr>
              <a:t>Engaging with countries and stakeholders </a:t>
            </a:r>
            <a:r>
              <a:rPr b="0" lang="en-US" sz="2200">
                <a:solidFill>
                  <a:schemeClr val="dk1"/>
                </a:solidFill>
              </a:rPr>
              <a:t>(such as GFOI and GEOGLAM) in case studies to improve understanding and uptake of EO data by countries</a:t>
            </a:r>
            <a:endParaRPr b="0" sz="2200">
              <a:solidFill>
                <a:schemeClr val="dk1"/>
              </a:solidFill>
            </a:endParaRPr>
          </a:p>
          <a:p>
            <a:pPr indent="-368300" lvl="0" marL="457200" rtl="0" algn="l">
              <a:lnSpc>
                <a:spcPct val="100000"/>
              </a:lnSpc>
              <a:spcBef>
                <a:spcPts val="500"/>
              </a:spcBef>
              <a:spcAft>
                <a:spcPts val="0"/>
              </a:spcAft>
              <a:buClr>
                <a:schemeClr val="dk1"/>
              </a:buClr>
              <a:buSzPts val="2200"/>
              <a:buFont typeface="Calibri"/>
              <a:buChar char="●"/>
            </a:pPr>
            <a:r>
              <a:rPr b="0" lang="en-US" sz="2200">
                <a:solidFill>
                  <a:schemeClr val="dk1"/>
                </a:solidFill>
              </a:rPr>
              <a:t>Taking actions to </a:t>
            </a:r>
            <a:r>
              <a:rPr lang="en-US" sz="2200">
                <a:solidFill>
                  <a:schemeClr val="dk1"/>
                </a:solidFill>
              </a:rPr>
              <a:t>assure the policy relevance of new capabilities</a:t>
            </a:r>
            <a:r>
              <a:rPr b="0" lang="en-US" sz="2200">
                <a:solidFill>
                  <a:schemeClr val="dk1"/>
                </a:solidFill>
              </a:rPr>
              <a:t> (e.g.,  through measures such as the CEOS Biomass Protocol) </a:t>
            </a:r>
            <a:endParaRPr b="0" sz="2200">
              <a:solidFill>
                <a:schemeClr val="dk1"/>
              </a:solidFill>
            </a:endParaRPr>
          </a:p>
          <a:p>
            <a:pPr indent="-368300" lvl="0" marL="457200" rtl="0" algn="l">
              <a:lnSpc>
                <a:spcPct val="100000"/>
              </a:lnSpc>
              <a:spcBef>
                <a:spcPts val="500"/>
              </a:spcBef>
              <a:spcAft>
                <a:spcPts val="0"/>
              </a:spcAft>
              <a:buClr>
                <a:schemeClr val="dk1"/>
              </a:buClr>
              <a:buSzPts val="2200"/>
              <a:buFont typeface="Calibri"/>
              <a:buChar char="●"/>
            </a:pPr>
            <a:r>
              <a:rPr lang="en-US" sz="2200">
                <a:solidFill>
                  <a:schemeClr val="dk1"/>
                </a:solidFill>
              </a:rPr>
              <a:t>Increasing efficiencies and effectiveness in the process by which climate data requirements are set</a:t>
            </a:r>
            <a:r>
              <a:rPr b="0" lang="en-US" sz="2200">
                <a:solidFill>
                  <a:schemeClr val="dk1"/>
                </a:solidFill>
              </a:rPr>
              <a:t> (e.g., by GCOS) and to which CEOS and CGMS space agencies respond.</a:t>
            </a:r>
            <a:endParaRPr b="0" sz="2200">
              <a:solidFill>
                <a:schemeClr val="dk1"/>
              </a:solidFill>
            </a:endParaRPr>
          </a:p>
          <a:p>
            <a:pPr indent="-368300" lvl="0" marL="457200" rtl="0" algn="l">
              <a:lnSpc>
                <a:spcPct val="100000"/>
              </a:lnSpc>
              <a:spcBef>
                <a:spcPts val="500"/>
              </a:spcBef>
              <a:spcAft>
                <a:spcPts val="0"/>
              </a:spcAft>
              <a:buClr>
                <a:schemeClr val="dk1"/>
              </a:buClr>
              <a:buSzPts val="2200"/>
              <a:buFont typeface="Calibri"/>
              <a:buChar char="●"/>
            </a:pPr>
            <a:r>
              <a:rPr lang="en-US" sz="2200">
                <a:solidFill>
                  <a:schemeClr val="dk1"/>
                </a:solidFill>
              </a:rPr>
              <a:t>Pragmatic focus for delivery to GST1 and GST2</a:t>
            </a:r>
            <a:r>
              <a:rPr b="0" lang="en-US" sz="2200">
                <a:solidFill>
                  <a:schemeClr val="dk1"/>
                </a:solidFill>
              </a:rPr>
              <a:t> like GHG Roadmap</a:t>
            </a:r>
            <a:endParaRPr b="0" sz="2200">
              <a:solidFill>
                <a:schemeClr val="dk1"/>
              </a:solidFill>
            </a:endParaRPr>
          </a:p>
          <a:p>
            <a:pPr indent="0" lvl="0" marL="0" rtl="0" algn="l">
              <a:lnSpc>
                <a:spcPct val="100000"/>
              </a:lnSpc>
              <a:spcBef>
                <a:spcPts val="500"/>
              </a:spcBef>
              <a:spcAft>
                <a:spcPts val="0"/>
              </a:spcAft>
              <a:buSzPts val="2000"/>
              <a:buNone/>
            </a:pPr>
            <a:r>
              <a:t/>
            </a:r>
            <a:endParaRPr b="0" sz="2400">
              <a:solidFill>
                <a:schemeClr val="dk1"/>
              </a:solidFill>
              <a:latin typeface="Calibri"/>
              <a:ea typeface="Calibri"/>
              <a:cs typeface="Calibri"/>
              <a:sym typeface="Calibri"/>
            </a:endParaRPr>
          </a:p>
        </p:txBody>
      </p:sp>
      <p:sp>
        <p:nvSpPr>
          <p:cNvPr id="203" name="Google Shape;203;p22"/>
          <p:cNvSpPr txBox="1"/>
          <p:nvPr>
            <p:ph idx="2" type="body"/>
          </p:nvPr>
        </p:nvSpPr>
        <p:spPr>
          <a:xfrm>
            <a:off x="1336300" y="250750"/>
            <a:ext cx="6757200" cy="757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a:t>Potential Roadmap Opportunities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p:nvPr>
            <p:ph idx="12" type="sldNum"/>
          </p:nvPr>
        </p:nvSpPr>
        <p:spPr>
          <a:xfrm>
            <a:off x="8763000" y="6629400"/>
            <a:ext cx="304800" cy="187200"/>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09" name="Google Shape;209;p23"/>
          <p:cNvSpPr txBox="1"/>
          <p:nvPr>
            <p:ph idx="1" type="body"/>
          </p:nvPr>
        </p:nvSpPr>
        <p:spPr>
          <a:xfrm>
            <a:off x="76200" y="1371600"/>
            <a:ext cx="8991600" cy="525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Clr>
                <a:schemeClr val="dk1"/>
              </a:buClr>
              <a:buSzPts val="1100"/>
              <a:buFont typeface="Arial"/>
              <a:buNone/>
            </a:pPr>
            <a:r>
              <a:rPr lang="en-US">
                <a:solidFill>
                  <a:srgbClr val="000000"/>
                </a:solidFill>
              </a:rPr>
              <a:t>Agriculture (in cooperation with GEOGLAM):</a:t>
            </a:r>
            <a:endParaRPr>
              <a:solidFill>
                <a:srgbClr val="000000"/>
              </a:solidFill>
            </a:endParaRPr>
          </a:p>
          <a:p>
            <a:pPr indent="-355600" lvl="0" marL="457200" rtl="0" algn="l">
              <a:lnSpc>
                <a:spcPct val="100000"/>
              </a:lnSpc>
              <a:spcBef>
                <a:spcPts val="500"/>
              </a:spcBef>
              <a:spcAft>
                <a:spcPts val="0"/>
              </a:spcAft>
              <a:buClr>
                <a:srgbClr val="000000"/>
              </a:buClr>
              <a:buSzPts val="2000"/>
              <a:buFont typeface="Calibri"/>
              <a:buChar char="-"/>
            </a:pPr>
            <a:r>
              <a:rPr lang="en-US">
                <a:solidFill>
                  <a:srgbClr val="000000"/>
                </a:solidFill>
              </a:rPr>
              <a:t>Global crop productivity </a:t>
            </a:r>
            <a:r>
              <a:rPr b="0" lang="en-US">
                <a:solidFill>
                  <a:srgbClr val="000000"/>
                </a:solidFill>
              </a:rPr>
              <a:t>maps for reference years</a:t>
            </a:r>
            <a:endParaRPr b="0">
              <a:solidFill>
                <a:srgbClr val="000000"/>
              </a:solidFill>
            </a:endParaRPr>
          </a:p>
          <a:p>
            <a:pPr indent="-355600" lvl="0" marL="457200" rtl="0" algn="l">
              <a:lnSpc>
                <a:spcPct val="100000"/>
              </a:lnSpc>
              <a:spcBef>
                <a:spcPts val="0"/>
              </a:spcBef>
              <a:spcAft>
                <a:spcPts val="0"/>
              </a:spcAft>
              <a:buClr>
                <a:srgbClr val="000000"/>
              </a:buClr>
              <a:buSzPts val="2000"/>
              <a:buFont typeface="Calibri"/>
              <a:buChar char="-"/>
            </a:pPr>
            <a:r>
              <a:rPr lang="en-US">
                <a:solidFill>
                  <a:srgbClr val="000000"/>
                </a:solidFill>
              </a:rPr>
              <a:t>Country cases </a:t>
            </a:r>
            <a:r>
              <a:rPr b="0" lang="en-US">
                <a:solidFill>
                  <a:srgbClr val="000000"/>
                </a:solidFill>
              </a:rPr>
              <a:t>for agricultural land use and change, agriculture management practices and agricultural biomass burning supporting reporting of NDCs</a:t>
            </a:r>
            <a:endParaRPr>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en-US">
                <a:solidFill>
                  <a:srgbClr val="000000"/>
                </a:solidFill>
              </a:rPr>
              <a:t>Forestry:</a:t>
            </a:r>
            <a:endParaRPr>
              <a:solidFill>
                <a:srgbClr val="000000"/>
              </a:solidFill>
            </a:endParaRPr>
          </a:p>
          <a:p>
            <a:pPr indent="-355600" lvl="0" marL="457200" rtl="0" algn="l">
              <a:lnSpc>
                <a:spcPct val="100000"/>
              </a:lnSpc>
              <a:spcBef>
                <a:spcPts val="500"/>
              </a:spcBef>
              <a:spcAft>
                <a:spcPts val="0"/>
              </a:spcAft>
              <a:buClr>
                <a:srgbClr val="000000"/>
              </a:buClr>
              <a:buSzPts val="2000"/>
              <a:buFont typeface="Calibri"/>
              <a:buChar char="-"/>
            </a:pPr>
            <a:r>
              <a:rPr lang="en-US">
                <a:solidFill>
                  <a:srgbClr val="000000"/>
                </a:solidFill>
              </a:rPr>
              <a:t>Global forest cover and tree density</a:t>
            </a:r>
            <a:r>
              <a:rPr b="0" lang="en-US">
                <a:solidFill>
                  <a:srgbClr val="000000"/>
                </a:solidFill>
              </a:rPr>
              <a:t> maps (in cooperation with GFW and UMD)</a:t>
            </a:r>
            <a:endParaRPr b="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en-US">
                <a:solidFill>
                  <a:srgbClr val="000000"/>
                </a:solidFill>
              </a:rPr>
              <a:t>Biomass:</a:t>
            </a:r>
            <a:endParaRPr>
              <a:solidFill>
                <a:srgbClr val="000000"/>
              </a:solidFill>
            </a:endParaRPr>
          </a:p>
          <a:p>
            <a:pPr indent="-355600" lvl="0" marL="457200" rtl="0" algn="l">
              <a:lnSpc>
                <a:spcPct val="100000"/>
              </a:lnSpc>
              <a:spcBef>
                <a:spcPts val="500"/>
              </a:spcBef>
              <a:spcAft>
                <a:spcPts val="0"/>
              </a:spcAft>
              <a:buClr>
                <a:srgbClr val="000000"/>
              </a:buClr>
              <a:buSzPts val="2000"/>
              <a:buFont typeface="Calibri"/>
              <a:buChar char="-"/>
            </a:pPr>
            <a:r>
              <a:rPr lang="en-US">
                <a:solidFill>
                  <a:srgbClr val="000000"/>
                </a:solidFill>
              </a:rPr>
              <a:t>Global above ground biomass</a:t>
            </a:r>
            <a:r>
              <a:rPr b="0" lang="en-US">
                <a:solidFill>
                  <a:srgbClr val="000000"/>
                </a:solidFill>
              </a:rPr>
              <a:t> maps in GST1 reference year 2021 with 2020 as backup and historical datasets from previous years (Contributions of CCI biomass with inputs from GEDI and IceSat-2 missions and WGCV LPV team)</a:t>
            </a:r>
            <a:endParaRPr b="0">
              <a:solidFill>
                <a:srgbClr val="000000"/>
              </a:solidFill>
            </a:endParaRPr>
          </a:p>
          <a:p>
            <a:pPr indent="-355600" lvl="0" marL="457200" rtl="0" algn="l">
              <a:lnSpc>
                <a:spcPct val="100000"/>
              </a:lnSpc>
              <a:spcBef>
                <a:spcPts val="0"/>
              </a:spcBef>
              <a:spcAft>
                <a:spcPts val="0"/>
              </a:spcAft>
              <a:buClr>
                <a:srgbClr val="000000"/>
              </a:buClr>
              <a:buSzPts val="2000"/>
              <a:buFont typeface="Calibri"/>
              <a:buChar char="-"/>
            </a:pPr>
            <a:r>
              <a:rPr lang="en-US">
                <a:solidFill>
                  <a:srgbClr val="000000"/>
                </a:solidFill>
              </a:rPr>
              <a:t>Country cases</a:t>
            </a:r>
            <a:r>
              <a:rPr b="0" lang="en-US">
                <a:solidFill>
                  <a:srgbClr val="000000"/>
                </a:solidFill>
              </a:rPr>
              <a:t> of carbon stock in forests supporting reporting of NDCs (in cooperation with GFOI)</a:t>
            </a:r>
            <a:endParaRPr b="0">
              <a:solidFill>
                <a:srgbClr val="000000"/>
              </a:solidFill>
            </a:endParaRPr>
          </a:p>
          <a:p>
            <a:pPr indent="0" lvl="0" marL="0" rtl="0" algn="l">
              <a:lnSpc>
                <a:spcPct val="100000"/>
              </a:lnSpc>
              <a:spcBef>
                <a:spcPts val="500"/>
              </a:spcBef>
              <a:spcAft>
                <a:spcPts val="0"/>
              </a:spcAft>
              <a:buClr>
                <a:schemeClr val="dk1"/>
              </a:buClr>
              <a:buSzPts val="1100"/>
              <a:buFont typeface="Arial"/>
              <a:buNone/>
            </a:pPr>
            <a:r>
              <a:rPr lang="en-US">
                <a:solidFill>
                  <a:srgbClr val="000000"/>
                </a:solidFill>
              </a:rPr>
              <a:t> Other Land Use: </a:t>
            </a:r>
            <a:r>
              <a:rPr b="0" lang="en-US">
                <a:solidFill>
                  <a:srgbClr val="000000"/>
                </a:solidFill>
              </a:rPr>
              <a:t>(TBD)</a:t>
            </a:r>
            <a:endParaRPr b="0">
              <a:solidFill>
                <a:srgbClr val="000000"/>
              </a:solidFill>
            </a:endParaRPr>
          </a:p>
          <a:p>
            <a:pPr indent="0" lvl="0" marL="0" rtl="0" algn="l">
              <a:lnSpc>
                <a:spcPct val="100000"/>
              </a:lnSpc>
              <a:spcBef>
                <a:spcPts val="500"/>
              </a:spcBef>
              <a:spcAft>
                <a:spcPts val="0"/>
              </a:spcAft>
              <a:buClr>
                <a:schemeClr val="dk1"/>
              </a:buClr>
              <a:buSzPts val="1100"/>
              <a:buFont typeface="Arial"/>
              <a:buNone/>
            </a:pPr>
            <a:r>
              <a:t/>
            </a:r>
            <a:endParaRPr sz="2400">
              <a:solidFill>
                <a:srgbClr val="FF0000"/>
              </a:solidFill>
              <a:latin typeface="Calibri"/>
              <a:ea typeface="Calibri"/>
              <a:cs typeface="Calibri"/>
              <a:sym typeface="Calibri"/>
            </a:endParaRPr>
          </a:p>
          <a:p>
            <a:pPr indent="0" lvl="0" marL="0" rtl="0" algn="l">
              <a:lnSpc>
                <a:spcPct val="100000"/>
              </a:lnSpc>
              <a:spcBef>
                <a:spcPts val="500"/>
              </a:spcBef>
              <a:spcAft>
                <a:spcPts val="0"/>
              </a:spcAft>
              <a:buSzPts val="2000"/>
              <a:buNone/>
            </a:pPr>
            <a:r>
              <a:t/>
            </a:r>
            <a:endParaRPr sz="2400">
              <a:solidFill>
                <a:srgbClr val="FF0000"/>
              </a:solidFill>
              <a:latin typeface="Calibri"/>
              <a:ea typeface="Calibri"/>
              <a:cs typeface="Calibri"/>
              <a:sym typeface="Calibri"/>
            </a:endParaRPr>
          </a:p>
          <a:p>
            <a:pPr indent="0" lvl="0" marL="0" rtl="0" algn="l">
              <a:lnSpc>
                <a:spcPct val="100000"/>
              </a:lnSpc>
              <a:spcBef>
                <a:spcPts val="500"/>
              </a:spcBef>
              <a:spcAft>
                <a:spcPts val="0"/>
              </a:spcAft>
              <a:buSzPts val="2000"/>
              <a:buNone/>
            </a:pPr>
            <a:r>
              <a:t/>
            </a:r>
            <a:endParaRPr b="0" sz="2400">
              <a:solidFill>
                <a:schemeClr val="dk1"/>
              </a:solidFill>
              <a:latin typeface="Calibri"/>
              <a:ea typeface="Calibri"/>
              <a:cs typeface="Calibri"/>
              <a:sym typeface="Calibri"/>
            </a:endParaRPr>
          </a:p>
        </p:txBody>
      </p:sp>
      <p:sp>
        <p:nvSpPr>
          <p:cNvPr id="210" name="Google Shape;210;p23"/>
          <p:cNvSpPr txBox="1"/>
          <p:nvPr>
            <p:ph idx="2" type="body"/>
          </p:nvPr>
        </p:nvSpPr>
        <p:spPr>
          <a:xfrm>
            <a:off x="1882275" y="175100"/>
            <a:ext cx="56616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sz="3200"/>
              <a:t>GST1 Action Plan - 2021!</a:t>
            </a:r>
            <a:endParaRPr sz="3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4" name="Shape 214"/>
        <p:cNvGrpSpPr/>
        <p:nvPr/>
      </p:nvGrpSpPr>
      <p:grpSpPr>
        <a:xfrm>
          <a:off x="0" y="0"/>
          <a:ext cx="0" cy="0"/>
          <a:chOff x="0" y="0"/>
          <a:chExt cx="0" cy="0"/>
        </a:xfrm>
      </p:grpSpPr>
      <p:sp>
        <p:nvSpPr>
          <p:cNvPr id="215" name="Google Shape;215;p24"/>
          <p:cNvSpPr/>
          <p:nvPr>
            <p:ph idx="12" type="sldNum"/>
          </p:nvPr>
        </p:nvSpPr>
        <p:spPr>
          <a:xfrm>
            <a:off x="8763000" y="6629400"/>
            <a:ext cx="304800" cy="187200"/>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16" name="Google Shape;216;p24"/>
          <p:cNvSpPr txBox="1"/>
          <p:nvPr>
            <p:ph idx="1" type="body"/>
          </p:nvPr>
        </p:nvSpPr>
        <p:spPr>
          <a:xfrm>
            <a:off x="76200" y="1371600"/>
            <a:ext cx="8991600" cy="52578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00"/>
              </a:spcBef>
              <a:spcAft>
                <a:spcPts val="0"/>
              </a:spcAft>
              <a:buClr>
                <a:schemeClr val="dk1"/>
              </a:buClr>
              <a:buSzPts val="2400"/>
              <a:buFont typeface="Calibri"/>
              <a:buChar char="❏"/>
            </a:pPr>
            <a:r>
              <a:rPr b="0" lang="en-US" sz="2400">
                <a:solidFill>
                  <a:schemeClr val="dk1"/>
                </a:solidFill>
                <a:latin typeface="Calibri"/>
                <a:ea typeface="Calibri"/>
                <a:cs typeface="Calibri"/>
                <a:sym typeface="Calibri"/>
              </a:rPr>
              <a:t>Discussion paper has only summarised the landscape and highlighted the opportunity, including for GST1</a:t>
            </a:r>
            <a:endParaRPr b="0" sz="2400">
              <a:solidFill>
                <a:schemeClr val="dk1"/>
              </a:solidFill>
              <a:latin typeface="Calibri"/>
              <a:ea typeface="Calibri"/>
              <a:cs typeface="Calibri"/>
              <a:sym typeface="Calibri"/>
            </a:endParaRPr>
          </a:p>
          <a:p>
            <a:pPr indent="0" lvl="0" marL="457200" rtl="0" algn="l">
              <a:lnSpc>
                <a:spcPct val="100000"/>
              </a:lnSpc>
              <a:spcBef>
                <a:spcPts val="500"/>
              </a:spcBef>
              <a:spcAft>
                <a:spcPts val="0"/>
              </a:spcAft>
              <a:buSzPts val="2000"/>
              <a:buNone/>
            </a:pPr>
            <a:r>
              <a:t/>
            </a:r>
            <a:endParaRPr b="0" sz="1200">
              <a:solidFill>
                <a:schemeClr val="dk1"/>
              </a:solidFill>
              <a:latin typeface="Calibri"/>
              <a:ea typeface="Calibri"/>
              <a:cs typeface="Calibri"/>
              <a:sym typeface="Calibri"/>
            </a:endParaRPr>
          </a:p>
          <a:p>
            <a:pPr indent="-381000" lvl="0" marL="457200" rtl="0" algn="l">
              <a:lnSpc>
                <a:spcPct val="100000"/>
              </a:lnSpc>
              <a:spcBef>
                <a:spcPts val="500"/>
              </a:spcBef>
              <a:spcAft>
                <a:spcPts val="0"/>
              </a:spcAft>
              <a:buClr>
                <a:schemeClr val="dk1"/>
              </a:buClr>
              <a:buSzPts val="2400"/>
              <a:buFont typeface="Calibri"/>
              <a:buChar char="❏"/>
            </a:pPr>
            <a:r>
              <a:rPr b="0" lang="en-US" sz="2400">
                <a:solidFill>
                  <a:schemeClr val="dk1"/>
                </a:solidFill>
                <a:latin typeface="Calibri"/>
                <a:ea typeface="Calibri"/>
                <a:cs typeface="Calibri"/>
                <a:sym typeface="Calibri"/>
              </a:rPr>
              <a:t>The Team supporting include many non-agency expert volunteers who completed most of the work so far</a:t>
            </a:r>
            <a:endParaRPr b="0" sz="2400">
              <a:solidFill>
                <a:schemeClr val="dk1"/>
              </a:solidFill>
              <a:latin typeface="Calibri"/>
              <a:ea typeface="Calibri"/>
              <a:cs typeface="Calibri"/>
              <a:sym typeface="Calibri"/>
            </a:endParaRPr>
          </a:p>
          <a:p>
            <a:pPr indent="0" lvl="0" marL="0" rtl="0" algn="l">
              <a:lnSpc>
                <a:spcPct val="100000"/>
              </a:lnSpc>
              <a:spcBef>
                <a:spcPts val="500"/>
              </a:spcBef>
              <a:spcAft>
                <a:spcPts val="0"/>
              </a:spcAft>
              <a:buSzPts val="2000"/>
              <a:buNone/>
            </a:pPr>
            <a:r>
              <a:t/>
            </a:r>
            <a:endParaRPr b="0" sz="1200">
              <a:solidFill>
                <a:schemeClr val="dk1"/>
              </a:solidFill>
              <a:latin typeface="Calibri"/>
              <a:ea typeface="Calibri"/>
              <a:cs typeface="Calibri"/>
              <a:sym typeface="Calibri"/>
            </a:endParaRPr>
          </a:p>
          <a:p>
            <a:pPr indent="-381000" lvl="0" marL="457200" rtl="0" algn="l">
              <a:lnSpc>
                <a:spcPct val="100000"/>
              </a:lnSpc>
              <a:spcBef>
                <a:spcPts val="500"/>
              </a:spcBef>
              <a:spcAft>
                <a:spcPts val="0"/>
              </a:spcAft>
              <a:buClr>
                <a:schemeClr val="dk1"/>
              </a:buClr>
              <a:buSzPts val="2400"/>
              <a:buFont typeface="Calibri"/>
              <a:buChar char="❏"/>
            </a:pPr>
            <a:r>
              <a:rPr b="0" lang="en-US" sz="2400">
                <a:solidFill>
                  <a:schemeClr val="dk1"/>
                </a:solidFill>
                <a:latin typeface="Calibri"/>
                <a:ea typeface="Calibri"/>
                <a:cs typeface="Calibri"/>
                <a:sym typeface="Calibri"/>
              </a:rPr>
              <a:t>Plenary is asked to debate and decide on whether to proceed with </a:t>
            </a:r>
            <a:endParaRPr b="0" sz="2400">
              <a:solidFill>
                <a:schemeClr val="dk1"/>
              </a:solidFill>
              <a:latin typeface="Calibri"/>
              <a:ea typeface="Calibri"/>
              <a:cs typeface="Calibri"/>
              <a:sym typeface="Calibri"/>
            </a:endParaRPr>
          </a:p>
          <a:p>
            <a:pPr indent="-381000" lvl="0" marL="914400" rtl="0" algn="l">
              <a:lnSpc>
                <a:spcPct val="100000"/>
              </a:lnSpc>
              <a:spcBef>
                <a:spcPts val="0"/>
              </a:spcBef>
              <a:spcAft>
                <a:spcPts val="0"/>
              </a:spcAft>
              <a:buClr>
                <a:schemeClr val="dk1"/>
              </a:buClr>
              <a:buSzPts val="2400"/>
              <a:buFont typeface="Calibri"/>
              <a:buChar char="-"/>
            </a:pPr>
            <a:r>
              <a:rPr b="0" lang="en-US" sz="2400">
                <a:solidFill>
                  <a:schemeClr val="dk1"/>
                </a:solidFill>
                <a:latin typeface="Calibri"/>
                <a:ea typeface="Calibri"/>
                <a:cs typeface="Calibri"/>
                <a:sym typeface="Calibri"/>
              </a:rPr>
              <a:t>AFOLU Roadmap Development</a:t>
            </a:r>
            <a:endParaRPr b="0" sz="2400">
              <a:solidFill>
                <a:schemeClr val="dk1"/>
              </a:solidFill>
              <a:latin typeface="Calibri"/>
              <a:ea typeface="Calibri"/>
              <a:cs typeface="Calibri"/>
              <a:sym typeface="Calibri"/>
            </a:endParaRPr>
          </a:p>
          <a:p>
            <a:pPr indent="-381000" lvl="0" marL="914400" rtl="0" algn="l">
              <a:lnSpc>
                <a:spcPct val="100000"/>
              </a:lnSpc>
              <a:spcBef>
                <a:spcPts val="0"/>
              </a:spcBef>
              <a:spcAft>
                <a:spcPts val="0"/>
              </a:spcAft>
              <a:buClr>
                <a:schemeClr val="dk1"/>
              </a:buClr>
              <a:buSzPts val="2400"/>
              <a:buFont typeface="Calibri"/>
              <a:buChar char="-"/>
            </a:pPr>
            <a:r>
              <a:rPr b="0" lang="en-US" sz="2400">
                <a:solidFill>
                  <a:schemeClr val="dk1"/>
                </a:solidFill>
                <a:latin typeface="Calibri"/>
                <a:ea typeface="Calibri"/>
                <a:cs typeface="Calibri"/>
                <a:sym typeface="Calibri"/>
              </a:rPr>
              <a:t>GST1 action plan aimed at AFOLU deliverables in 2021</a:t>
            </a:r>
            <a:endParaRPr b="0" sz="2400">
              <a:solidFill>
                <a:schemeClr val="dk1"/>
              </a:solidFill>
              <a:latin typeface="Calibri"/>
              <a:ea typeface="Calibri"/>
              <a:cs typeface="Calibri"/>
              <a:sym typeface="Calibri"/>
            </a:endParaRPr>
          </a:p>
          <a:p>
            <a:pPr indent="0" lvl="0" marL="914400" rtl="0" algn="l">
              <a:lnSpc>
                <a:spcPct val="100000"/>
              </a:lnSpc>
              <a:spcBef>
                <a:spcPts val="500"/>
              </a:spcBef>
              <a:spcAft>
                <a:spcPts val="0"/>
              </a:spcAft>
              <a:buSzPts val="2000"/>
              <a:buNone/>
            </a:pPr>
            <a:r>
              <a:t/>
            </a:r>
            <a:endParaRPr b="0" sz="1200">
              <a:solidFill>
                <a:schemeClr val="dk1"/>
              </a:solidFill>
              <a:latin typeface="Calibri"/>
              <a:ea typeface="Calibri"/>
              <a:cs typeface="Calibri"/>
              <a:sym typeface="Calibri"/>
            </a:endParaRPr>
          </a:p>
          <a:p>
            <a:pPr indent="-381000" lvl="0" marL="457200" rtl="0" algn="l">
              <a:lnSpc>
                <a:spcPct val="100000"/>
              </a:lnSpc>
              <a:spcBef>
                <a:spcPts val="500"/>
              </a:spcBef>
              <a:spcAft>
                <a:spcPts val="0"/>
              </a:spcAft>
              <a:buClr>
                <a:schemeClr val="dk1"/>
              </a:buClr>
              <a:buSzPts val="2400"/>
              <a:buFont typeface="Calibri"/>
              <a:buChar char="❏"/>
            </a:pPr>
            <a:r>
              <a:rPr b="0" lang="en-US" sz="2400">
                <a:solidFill>
                  <a:schemeClr val="dk1"/>
                </a:solidFill>
                <a:latin typeface="Calibri"/>
                <a:ea typeface="Calibri"/>
                <a:cs typeface="Calibri"/>
                <a:sym typeface="Calibri"/>
              </a:rPr>
              <a:t>Needs</a:t>
            </a:r>
            <a:r>
              <a:rPr lang="en-US" sz="2400">
                <a:solidFill>
                  <a:schemeClr val="dk1"/>
                </a:solidFill>
                <a:latin typeface="Calibri"/>
                <a:ea typeface="Calibri"/>
                <a:cs typeface="Calibri"/>
                <a:sym typeface="Calibri"/>
              </a:rPr>
              <a:t> </a:t>
            </a:r>
            <a:r>
              <a:rPr b="0" lang="en-US" sz="2400">
                <a:solidFill>
                  <a:schemeClr val="dk1"/>
                </a:solidFill>
                <a:latin typeface="Calibri"/>
                <a:ea typeface="Calibri"/>
                <a:cs typeface="Calibri"/>
                <a:sym typeface="Calibri"/>
              </a:rPr>
              <a:t>representation and resources from key agencies invested in the relevant missions and major dataset programs</a:t>
            </a:r>
            <a:endParaRPr b="0" sz="2400">
              <a:solidFill>
                <a:schemeClr val="dk1"/>
              </a:solidFill>
              <a:latin typeface="Calibri"/>
              <a:ea typeface="Calibri"/>
              <a:cs typeface="Calibri"/>
              <a:sym typeface="Calibri"/>
            </a:endParaRPr>
          </a:p>
          <a:p>
            <a:pPr indent="-381000" lvl="0" marL="914400" rtl="0" algn="l">
              <a:lnSpc>
                <a:spcPct val="100000"/>
              </a:lnSpc>
              <a:spcBef>
                <a:spcPts val="0"/>
              </a:spcBef>
              <a:spcAft>
                <a:spcPts val="0"/>
              </a:spcAft>
              <a:buClr>
                <a:schemeClr val="dk1"/>
              </a:buClr>
              <a:buSzPts val="2400"/>
              <a:buFont typeface="Calibri"/>
              <a:buChar char="-"/>
            </a:pPr>
            <a:r>
              <a:rPr b="0" lang="en-US" sz="2400">
                <a:solidFill>
                  <a:schemeClr val="dk1"/>
                </a:solidFill>
                <a:latin typeface="Calibri"/>
                <a:ea typeface="Calibri"/>
                <a:cs typeface="Calibri"/>
                <a:sym typeface="Calibri"/>
              </a:rPr>
              <a:t>EC, ESA, JAXA, NASA, USGS</a:t>
            </a:r>
            <a:endParaRPr b="0" sz="2400">
              <a:solidFill>
                <a:schemeClr val="dk1"/>
              </a:solidFill>
              <a:latin typeface="Calibri"/>
              <a:ea typeface="Calibri"/>
              <a:cs typeface="Calibri"/>
              <a:sym typeface="Calibri"/>
            </a:endParaRPr>
          </a:p>
          <a:p>
            <a:pPr indent="0" lvl="0" marL="0" rtl="0" algn="l">
              <a:lnSpc>
                <a:spcPct val="100000"/>
              </a:lnSpc>
              <a:spcBef>
                <a:spcPts val="500"/>
              </a:spcBef>
              <a:spcAft>
                <a:spcPts val="0"/>
              </a:spcAft>
              <a:buSzPts val="2000"/>
              <a:buNone/>
            </a:pPr>
            <a:r>
              <a:t/>
            </a:r>
            <a:endParaRPr b="0" sz="2400">
              <a:solidFill>
                <a:schemeClr val="dk1"/>
              </a:solidFill>
              <a:latin typeface="Calibri"/>
              <a:ea typeface="Calibri"/>
              <a:cs typeface="Calibri"/>
              <a:sym typeface="Calibri"/>
            </a:endParaRPr>
          </a:p>
        </p:txBody>
      </p:sp>
      <p:sp>
        <p:nvSpPr>
          <p:cNvPr id="217" name="Google Shape;217;p24"/>
          <p:cNvSpPr txBox="1"/>
          <p:nvPr>
            <p:ph idx="2" type="body"/>
          </p:nvPr>
        </p:nvSpPr>
        <p:spPr>
          <a:xfrm>
            <a:off x="1882275" y="175100"/>
            <a:ext cx="56616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sz="3200"/>
              <a:t>Progress and Next Steps</a:t>
            </a:r>
            <a:endParaRPr sz="32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5"/>
          <p:cNvSpPr/>
          <p:nvPr>
            <p:ph idx="12" type="sldNum"/>
          </p:nvPr>
        </p:nvSpPr>
        <p:spPr>
          <a:xfrm>
            <a:off x="8763000" y="6629400"/>
            <a:ext cx="304800" cy="187200"/>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23" name="Google Shape;223;p25"/>
          <p:cNvSpPr txBox="1"/>
          <p:nvPr>
            <p:ph idx="1" type="body"/>
          </p:nvPr>
        </p:nvSpPr>
        <p:spPr>
          <a:xfrm>
            <a:off x="-73475" y="1393900"/>
            <a:ext cx="9217500" cy="5464200"/>
          </a:xfrm>
          <a:prstGeom prst="rect">
            <a:avLst/>
          </a:prstGeom>
          <a:noFill/>
          <a:ln>
            <a:noFill/>
          </a:ln>
        </p:spPr>
        <p:txBody>
          <a:bodyPr anchorCtr="0" anchor="t" bIns="45700" lIns="91425" spcFirstLastPara="1" rIns="91425" wrap="square" tIns="45700">
            <a:noAutofit/>
          </a:bodyPr>
          <a:lstStyle/>
          <a:p>
            <a:pPr indent="-228600" lvl="0" marL="228600" rtl="0" algn="just">
              <a:lnSpc>
                <a:spcPct val="115000"/>
              </a:lnSpc>
              <a:spcBef>
                <a:spcPts val="0"/>
              </a:spcBef>
              <a:spcAft>
                <a:spcPts val="0"/>
              </a:spcAft>
              <a:buSzPts val="2000"/>
              <a:buNone/>
            </a:pPr>
            <a:r>
              <a:rPr b="0" lang="en-US" sz="1600">
                <a:solidFill>
                  <a:schemeClr val="dk1"/>
                </a:solidFill>
                <a:latin typeface="Arial"/>
                <a:ea typeface="Arial"/>
                <a:cs typeface="Arial"/>
                <a:sym typeface="Arial"/>
              </a:rPr>
              <a:t>1.</a:t>
            </a:r>
            <a:r>
              <a:rPr b="0" lang="en-US" sz="12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CEOS Plenary is asked to recognise the magnitude of the opportunity for satellite Earth observations in support of the Global Stocktake (GST) process</a:t>
            </a:r>
            <a:r>
              <a:rPr b="0" lang="en-US" sz="1600">
                <a:solidFill>
                  <a:schemeClr val="dk1"/>
                </a:solidFill>
                <a:latin typeface="Arial"/>
                <a:ea typeface="Arial"/>
                <a:cs typeface="Arial"/>
                <a:sym typeface="Arial"/>
              </a:rPr>
              <a:t>.</a:t>
            </a:r>
            <a:endParaRPr b="0" sz="1600">
              <a:solidFill>
                <a:schemeClr val="dk1"/>
              </a:solidFill>
              <a:latin typeface="Arial"/>
              <a:ea typeface="Arial"/>
              <a:cs typeface="Arial"/>
              <a:sym typeface="Arial"/>
            </a:endParaRPr>
          </a:p>
          <a:p>
            <a:pPr indent="-228600" lvl="0" marL="228600" rtl="0" algn="just">
              <a:lnSpc>
                <a:spcPct val="115000"/>
              </a:lnSpc>
              <a:spcBef>
                <a:spcPts val="1000"/>
              </a:spcBef>
              <a:spcAft>
                <a:spcPts val="0"/>
              </a:spcAft>
              <a:buSzPts val="2000"/>
              <a:buNone/>
            </a:pPr>
            <a:r>
              <a:rPr b="0" lang="en-US" sz="1600">
                <a:solidFill>
                  <a:schemeClr val="dk1"/>
                </a:solidFill>
                <a:latin typeface="Arial"/>
                <a:ea typeface="Arial"/>
                <a:cs typeface="Arial"/>
                <a:sym typeface="Arial"/>
              </a:rPr>
              <a:t>2.</a:t>
            </a:r>
            <a:r>
              <a:rPr b="0" lang="en-US" sz="12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CEOS agencies involved in the operation and data processing for missions identified as relevant to the proposed GST1 inputs are asked to support the preparation of those inputs in 2021</a:t>
            </a:r>
            <a:r>
              <a:rPr b="0" lang="en-US" sz="1600">
                <a:solidFill>
                  <a:schemeClr val="dk1"/>
                </a:solidFill>
                <a:latin typeface="Arial"/>
                <a:ea typeface="Arial"/>
                <a:cs typeface="Arial"/>
                <a:sym typeface="Arial"/>
              </a:rPr>
              <a:t>. These agencies include EC, ESA, JAXA, NASA, and USGS amongst others.</a:t>
            </a:r>
            <a:endParaRPr b="0" sz="1600">
              <a:solidFill>
                <a:schemeClr val="dk1"/>
              </a:solidFill>
              <a:latin typeface="Arial"/>
              <a:ea typeface="Arial"/>
              <a:cs typeface="Arial"/>
              <a:sym typeface="Arial"/>
            </a:endParaRPr>
          </a:p>
          <a:p>
            <a:pPr indent="-228600" lvl="0" marL="228600" rtl="0" algn="just">
              <a:lnSpc>
                <a:spcPct val="115000"/>
              </a:lnSpc>
              <a:spcBef>
                <a:spcPts val="1000"/>
              </a:spcBef>
              <a:spcAft>
                <a:spcPts val="0"/>
              </a:spcAft>
              <a:buSzPts val="2000"/>
              <a:buNone/>
            </a:pPr>
            <a:r>
              <a:rPr b="0" lang="en-US" sz="1600">
                <a:solidFill>
                  <a:schemeClr val="dk1"/>
                </a:solidFill>
                <a:latin typeface="Arial"/>
                <a:ea typeface="Arial"/>
                <a:cs typeface="Arial"/>
                <a:sym typeface="Arial"/>
              </a:rPr>
              <a:t>3.</a:t>
            </a:r>
            <a:r>
              <a:rPr b="0" lang="en-US" sz="1200">
                <a:solidFill>
                  <a:schemeClr val="dk1"/>
                </a:solidFill>
                <a:latin typeface="Arial"/>
                <a:ea typeface="Arial"/>
                <a:cs typeface="Arial"/>
                <a:sym typeface="Arial"/>
              </a:rPr>
              <a:t> 	</a:t>
            </a:r>
            <a:r>
              <a:rPr lang="en-US" sz="1600">
                <a:solidFill>
                  <a:schemeClr val="dk1"/>
                </a:solidFill>
                <a:latin typeface="Arial"/>
                <a:ea typeface="Arial"/>
                <a:cs typeface="Arial"/>
                <a:sym typeface="Arial"/>
              </a:rPr>
              <a:t>These same key agencies are asked to decide at Plenary whether they are willing to provide representation and resources going forward to support the development of a full CEOS AFOLU (Agriculture, Forestry and Other Land Uses) Roadmap in support of the GST process. </a:t>
            </a:r>
            <a:endParaRPr b="0" sz="1600">
              <a:solidFill>
                <a:schemeClr val="dk1"/>
              </a:solidFill>
              <a:latin typeface="Arial"/>
              <a:ea typeface="Arial"/>
              <a:cs typeface="Arial"/>
              <a:sym typeface="Arial"/>
            </a:endParaRPr>
          </a:p>
          <a:p>
            <a:pPr indent="-228600" lvl="0" marL="228600" rtl="0" algn="just">
              <a:lnSpc>
                <a:spcPct val="115000"/>
              </a:lnSpc>
              <a:spcBef>
                <a:spcPts val="1000"/>
              </a:spcBef>
              <a:spcAft>
                <a:spcPts val="0"/>
              </a:spcAft>
              <a:buSzPts val="2000"/>
              <a:buNone/>
            </a:pPr>
            <a:r>
              <a:rPr b="0" lang="en-US" sz="1600">
                <a:solidFill>
                  <a:schemeClr val="dk1"/>
                </a:solidFill>
                <a:latin typeface="Arial"/>
                <a:ea typeface="Arial"/>
                <a:cs typeface="Arial"/>
                <a:sym typeface="Arial"/>
              </a:rPr>
              <a:t>4.</a:t>
            </a:r>
            <a:r>
              <a:rPr b="0" lang="en-US" sz="1200">
                <a:solidFill>
                  <a:schemeClr val="dk1"/>
                </a:solidFill>
                <a:latin typeface="Arial"/>
                <a:ea typeface="Arial"/>
                <a:cs typeface="Arial"/>
                <a:sym typeface="Arial"/>
              </a:rPr>
              <a:t> 	</a:t>
            </a:r>
            <a:r>
              <a:rPr b="0" lang="en-US" sz="1600">
                <a:solidFill>
                  <a:schemeClr val="dk1"/>
                </a:solidFill>
                <a:latin typeface="Arial"/>
                <a:ea typeface="Arial"/>
                <a:cs typeface="Arial"/>
                <a:sym typeface="Arial"/>
              </a:rPr>
              <a:t>The CEOS-CGMS GHG Roadmap already envisions a number of deliverables targeting support to the GST1. </a:t>
            </a:r>
            <a:r>
              <a:rPr lang="en-US" sz="1600">
                <a:solidFill>
                  <a:schemeClr val="dk1"/>
                </a:solidFill>
                <a:latin typeface="Arial"/>
                <a:ea typeface="Arial"/>
                <a:cs typeface="Arial"/>
                <a:sym typeface="Arial"/>
              </a:rPr>
              <a:t>The AFOLU Roadmap and the GHG Roadmap deliverables will likely require a degree of coordination and collaboration and the AFOLU team will commit to that effort in 2021</a:t>
            </a:r>
            <a:r>
              <a:rPr b="0" lang="en-US" sz="1600">
                <a:solidFill>
                  <a:schemeClr val="dk1"/>
                </a:solidFill>
                <a:latin typeface="Arial"/>
                <a:ea typeface="Arial"/>
                <a:cs typeface="Arial"/>
                <a:sym typeface="Arial"/>
              </a:rPr>
              <a:t>.</a:t>
            </a:r>
            <a:endParaRPr b="0" sz="1600">
              <a:solidFill>
                <a:schemeClr val="dk1"/>
              </a:solidFill>
              <a:latin typeface="Arial"/>
              <a:ea typeface="Arial"/>
              <a:cs typeface="Arial"/>
              <a:sym typeface="Arial"/>
            </a:endParaRPr>
          </a:p>
          <a:p>
            <a:pPr indent="-228600" lvl="0" marL="228600" rtl="0" algn="just">
              <a:lnSpc>
                <a:spcPct val="115000"/>
              </a:lnSpc>
              <a:spcBef>
                <a:spcPts val="1000"/>
              </a:spcBef>
              <a:spcAft>
                <a:spcPts val="0"/>
              </a:spcAft>
              <a:buSzPts val="2000"/>
              <a:buNone/>
            </a:pPr>
            <a:r>
              <a:rPr b="0" lang="en-US" sz="1600">
                <a:solidFill>
                  <a:schemeClr val="dk1"/>
                </a:solidFill>
                <a:latin typeface="Arial"/>
                <a:ea typeface="Arial"/>
                <a:cs typeface="Arial"/>
                <a:sym typeface="Arial"/>
              </a:rPr>
              <a:t>5.</a:t>
            </a:r>
            <a:r>
              <a:rPr b="0" lang="en-US" sz="1200">
                <a:solidFill>
                  <a:schemeClr val="dk1"/>
                </a:solidFill>
                <a:latin typeface="Arial"/>
                <a:ea typeface="Arial"/>
                <a:cs typeface="Arial"/>
                <a:sym typeface="Arial"/>
              </a:rPr>
              <a:t> 	</a:t>
            </a:r>
            <a:r>
              <a:rPr b="0" lang="en-US" sz="1600">
                <a:solidFill>
                  <a:schemeClr val="dk1"/>
                </a:solidFill>
                <a:latin typeface="Arial"/>
                <a:ea typeface="Arial"/>
                <a:cs typeface="Arial"/>
                <a:sym typeface="Arial"/>
              </a:rPr>
              <a:t>During the CEOS TW in September,</a:t>
            </a:r>
            <a:r>
              <a:rPr lang="en-US" sz="1600">
                <a:solidFill>
                  <a:schemeClr val="dk1"/>
                </a:solidFill>
                <a:latin typeface="Arial"/>
                <a:ea typeface="Arial"/>
                <a:cs typeface="Arial"/>
                <a:sym typeface="Arial"/>
              </a:rPr>
              <a:t> CEOS has appointed three focal points to the UNFCCC SEC GST process:</a:t>
            </a:r>
            <a:r>
              <a:rPr b="0" lang="en-US" sz="1600">
                <a:solidFill>
                  <a:schemeClr val="dk1"/>
                </a:solidFill>
                <a:latin typeface="Arial"/>
                <a:ea typeface="Arial"/>
                <a:cs typeface="Arial"/>
                <a:sym typeface="Arial"/>
              </a:rPr>
              <a:t> Osamu Ochiai (for AFOLU issues), David Crisp (GHG issues), Jörg Schulz (general issues). These focal points will keep CEOS informed on GST developments.</a:t>
            </a:r>
            <a:endParaRPr b="0" sz="1600">
              <a:solidFill>
                <a:schemeClr val="dk1"/>
              </a:solidFill>
              <a:latin typeface="Arial"/>
              <a:ea typeface="Arial"/>
              <a:cs typeface="Arial"/>
              <a:sym typeface="Arial"/>
            </a:endParaRPr>
          </a:p>
          <a:p>
            <a:pPr indent="-228600" lvl="0" marL="228600" rtl="0" algn="just">
              <a:lnSpc>
                <a:spcPct val="115000"/>
              </a:lnSpc>
              <a:spcBef>
                <a:spcPts val="1000"/>
              </a:spcBef>
              <a:spcAft>
                <a:spcPts val="0"/>
              </a:spcAft>
              <a:buClr>
                <a:schemeClr val="dk1"/>
              </a:buClr>
              <a:buSzPts val="1100"/>
              <a:buFont typeface="Arial"/>
              <a:buNone/>
            </a:pPr>
            <a:r>
              <a:t/>
            </a:r>
            <a:endParaRPr b="0" sz="1800">
              <a:solidFill>
                <a:schemeClr val="dk1"/>
              </a:solidFill>
              <a:latin typeface="Arial"/>
              <a:ea typeface="Arial"/>
              <a:cs typeface="Arial"/>
              <a:sym typeface="Arial"/>
            </a:endParaRPr>
          </a:p>
          <a:p>
            <a:pPr indent="0" lvl="0" marL="0" rtl="0" algn="just">
              <a:lnSpc>
                <a:spcPct val="100000"/>
              </a:lnSpc>
              <a:spcBef>
                <a:spcPts val="0"/>
              </a:spcBef>
              <a:spcAft>
                <a:spcPts val="0"/>
              </a:spcAft>
              <a:buSzPts val="2000"/>
              <a:buNone/>
            </a:pPr>
            <a:r>
              <a:t/>
            </a:r>
            <a:endParaRPr b="0" sz="1800">
              <a:solidFill>
                <a:schemeClr val="dk1"/>
              </a:solidFill>
              <a:latin typeface="Arial"/>
              <a:ea typeface="Arial"/>
              <a:cs typeface="Arial"/>
              <a:sym typeface="Arial"/>
            </a:endParaRPr>
          </a:p>
          <a:p>
            <a:pPr indent="0" lvl="0" marL="0" rtl="0" algn="just">
              <a:lnSpc>
                <a:spcPct val="100000"/>
              </a:lnSpc>
              <a:spcBef>
                <a:spcPts val="1000"/>
              </a:spcBef>
              <a:spcAft>
                <a:spcPts val="0"/>
              </a:spcAft>
              <a:buSzPts val="2000"/>
              <a:buNone/>
            </a:pPr>
            <a:r>
              <a:t/>
            </a:r>
            <a:endParaRPr b="0" sz="4300">
              <a:solidFill>
                <a:schemeClr val="dk1"/>
              </a:solidFill>
              <a:latin typeface="Arial"/>
              <a:ea typeface="Arial"/>
              <a:cs typeface="Arial"/>
              <a:sym typeface="Arial"/>
            </a:endParaRPr>
          </a:p>
          <a:p>
            <a:pPr indent="0" lvl="0" marL="0" rtl="0" algn="l">
              <a:lnSpc>
                <a:spcPct val="100000"/>
              </a:lnSpc>
              <a:spcBef>
                <a:spcPts val="1000"/>
              </a:spcBef>
              <a:spcAft>
                <a:spcPts val="0"/>
              </a:spcAft>
              <a:buSzPts val="2000"/>
              <a:buNone/>
            </a:pPr>
            <a:r>
              <a:t/>
            </a:r>
            <a:endParaRPr b="0" sz="4000">
              <a:solidFill>
                <a:schemeClr val="dk1"/>
              </a:solidFill>
              <a:latin typeface="Arial"/>
              <a:ea typeface="Arial"/>
              <a:cs typeface="Arial"/>
              <a:sym typeface="Arial"/>
            </a:endParaRPr>
          </a:p>
        </p:txBody>
      </p:sp>
      <p:sp>
        <p:nvSpPr>
          <p:cNvPr id="224" name="Google Shape;224;p25"/>
          <p:cNvSpPr txBox="1"/>
          <p:nvPr>
            <p:ph idx="2" type="body"/>
          </p:nvPr>
        </p:nvSpPr>
        <p:spPr>
          <a:xfrm>
            <a:off x="1882275" y="89350"/>
            <a:ext cx="56616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sz="3200"/>
              <a:t>Progress and Next Steps</a:t>
            </a:r>
            <a:endParaRPr sz="3200"/>
          </a:p>
          <a:p>
            <a:pPr indent="0" lvl="0" marL="0" rtl="0" algn="ctr">
              <a:lnSpc>
                <a:spcPct val="100000"/>
              </a:lnSpc>
              <a:spcBef>
                <a:spcPts val="500"/>
              </a:spcBef>
              <a:spcAft>
                <a:spcPts val="0"/>
              </a:spcAft>
              <a:buSzPts val="2800"/>
              <a:buNone/>
            </a:pPr>
            <a:r>
              <a:rPr lang="en-US" sz="2200"/>
              <a:t>5 points for Plenary from Report</a:t>
            </a:r>
            <a:endParaRPr sz="2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6"/>
          <p:cNvSpPr/>
          <p:nvPr>
            <p:ph idx="12" type="sldNum"/>
          </p:nvPr>
        </p:nvSpPr>
        <p:spPr>
          <a:xfrm>
            <a:off x="8763000" y="6629400"/>
            <a:ext cx="304800" cy="187200"/>
          </a:xfrm>
          <a:prstGeom prst="roundRect">
            <a:avLst>
              <a:gd fmla="val 16667" name="adj"/>
            </a:avLst>
          </a:prstGeom>
          <a:solidFill>
            <a:schemeClr val="lt1">
              <a:alpha val="46666"/>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230" name="Google Shape;230;p26"/>
          <p:cNvSpPr txBox="1"/>
          <p:nvPr>
            <p:ph idx="1" type="body"/>
          </p:nvPr>
        </p:nvSpPr>
        <p:spPr>
          <a:xfrm>
            <a:off x="152400" y="1261225"/>
            <a:ext cx="8371500" cy="4686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1000"/>
              </a:spcBef>
              <a:spcAft>
                <a:spcPts val="0"/>
              </a:spcAft>
              <a:buSzPts val="2000"/>
              <a:buNone/>
            </a:pPr>
            <a:r>
              <a:t/>
            </a:r>
            <a:endParaRPr sz="2500">
              <a:solidFill>
                <a:schemeClr val="dk1"/>
              </a:solidFill>
              <a:latin typeface="Calibri"/>
              <a:ea typeface="Calibri"/>
              <a:cs typeface="Calibri"/>
              <a:sym typeface="Calibri"/>
            </a:endParaRPr>
          </a:p>
          <a:p>
            <a:pPr indent="0" lvl="0" marL="457200" rtl="0" algn="just">
              <a:lnSpc>
                <a:spcPct val="115000"/>
              </a:lnSpc>
              <a:spcBef>
                <a:spcPts val="1000"/>
              </a:spcBef>
              <a:spcAft>
                <a:spcPts val="0"/>
              </a:spcAft>
              <a:buSzPts val="2000"/>
              <a:buNone/>
            </a:pPr>
            <a:r>
              <a:rPr b="0" lang="en-US" sz="2200">
                <a:solidFill>
                  <a:schemeClr val="dk1"/>
                </a:solidFill>
                <a:latin typeface="Calibri"/>
                <a:ea typeface="Calibri"/>
                <a:cs typeface="Calibri"/>
                <a:sym typeface="Calibri"/>
              </a:rPr>
              <a:t>Based on an agreement by Plenary to proceed towards a CEOS AFOLU Roadmap, it is assumed that the </a:t>
            </a:r>
            <a:r>
              <a:rPr lang="en-US" sz="2200">
                <a:solidFill>
                  <a:schemeClr val="dk1"/>
                </a:solidFill>
                <a:latin typeface="Calibri"/>
                <a:ea typeface="Calibri"/>
                <a:cs typeface="Calibri"/>
                <a:sym typeface="Calibri"/>
              </a:rPr>
              <a:t>established core team - expanded with additional resources</a:t>
            </a:r>
            <a:r>
              <a:rPr b="0" lang="en-US" sz="2200">
                <a:solidFill>
                  <a:schemeClr val="dk1"/>
                </a:solidFill>
                <a:latin typeface="Calibri"/>
                <a:ea typeface="Calibri"/>
                <a:cs typeface="Calibri"/>
                <a:sym typeface="Calibri"/>
              </a:rPr>
              <a:t> - will lead the effort in 2021. This will include the CEOS internal relationships with </a:t>
            </a:r>
            <a:r>
              <a:rPr lang="en-US" sz="2200">
                <a:solidFill>
                  <a:schemeClr val="dk1"/>
                </a:solidFill>
                <a:latin typeface="Calibri"/>
                <a:ea typeface="Calibri"/>
                <a:cs typeface="Calibri"/>
                <a:sym typeface="Calibri"/>
              </a:rPr>
              <a:t>WGClimate</a:t>
            </a:r>
            <a:r>
              <a:rPr b="0" lang="en-US" sz="2200">
                <a:solidFill>
                  <a:schemeClr val="dk1"/>
                </a:solidFill>
                <a:latin typeface="Calibri"/>
                <a:ea typeface="Calibri"/>
                <a:cs typeface="Calibri"/>
                <a:sym typeface="Calibri"/>
              </a:rPr>
              <a:t> - as lead for the CEOS interface to UNFCCC -  and with the </a:t>
            </a:r>
            <a:r>
              <a:rPr lang="en-US" sz="2200">
                <a:solidFill>
                  <a:schemeClr val="dk1"/>
                </a:solidFill>
                <a:latin typeface="Calibri"/>
                <a:ea typeface="Calibri"/>
                <a:cs typeface="Calibri"/>
                <a:sym typeface="Calibri"/>
              </a:rPr>
              <a:t>GHG Task team</a:t>
            </a:r>
            <a:r>
              <a:rPr b="0" lang="en-US" sz="2200">
                <a:solidFill>
                  <a:schemeClr val="dk1"/>
                </a:solidFill>
                <a:latin typeface="Calibri"/>
                <a:ea typeface="Calibri"/>
                <a:cs typeface="Calibri"/>
                <a:sym typeface="Calibri"/>
              </a:rPr>
              <a:t> and </a:t>
            </a:r>
            <a:r>
              <a:rPr lang="en-US" sz="2200">
                <a:solidFill>
                  <a:schemeClr val="dk1"/>
                </a:solidFill>
                <a:latin typeface="Calibri"/>
                <a:ea typeface="Calibri"/>
                <a:cs typeface="Calibri"/>
                <a:sym typeface="Calibri"/>
              </a:rPr>
              <a:t>WGCV LPV</a:t>
            </a:r>
            <a:r>
              <a:rPr b="0" lang="en-US" sz="2200">
                <a:solidFill>
                  <a:schemeClr val="dk1"/>
                </a:solidFill>
                <a:latin typeface="Calibri"/>
                <a:ea typeface="Calibri"/>
                <a:cs typeface="Calibri"/>
                <a:sym typeface="Calibri"/>
              </a:rPr>
              <a:t>, and the external relations to </a:t>
            </a:r>
            <a:r>
              <a:rPr lang="en-US" sz="2200">
                <a:solidFill>
                  <a:schemeClr val="dk1"/>
                </a:solidFill>
                <a:latin typeface="Calibri"/>
                <a:ea typeface="Calibri"/>
                <a:cs typeface="Calibri"/>
                <a:sym typeface="Calibri"/>
              </a:rPr>
              <a:t>GFOI </a:t>
            </a:r>
            <a:r>
              <a:rPr b="0" lang="en-US" sz="2200">
                <a:solidFill>
                  <a:schemeClr val="dk1"/>
                </a:solidFill>
                <a:latin typeface="Calibri"/>
                <a:ea typeface="Calibri"/>
                <a:cs typeface="Calibri"/>
                <a:sym typeface="Calibri"/>
              </a:rPr>
              <a:t>and </a:t>
            </a:r>
            <a:r>
              <a:rPr lang="en-US" sz="2200">
                <a:solidFill>
                  <a:schemeClr val="dk1"/>
                </a:solidFill>
                <a:latin typeface="Calibri"/>
                <a:ea typeface="Calibri"/>
                <a:cs typeface="Calibri"/>
                <a:sym typeface="Calibri"/>
              </a:rPr>
              <a:t>GEOGLAM</a:t>
            </a:r>
            <a:r>
              <a:rPr b="0" lang="en-US" sz="2200">
                <a:solidFill>
                  <a:schemeClr val="dk1"/>
                </a:solidFill>
                <a:latin typeface="Calibri"/>
                <a:ea typeface="Calibri"/>
                <a:cs typeface="Calibri"/>
                <a:sym typeface="Calibri"/>
              </a:rPr>
              <a:t>. Sustained institutional arrangements within CEOS will be necessary to underpin a substantial AFOLU activity and proposals for these </a:t>
            </a:r>
            <a:r>
              <a:rPr lang="en-US" sz="2200">
                <a:solidFill>
                  <a:schemeClr val="dk1"/>
                </a:solidFill>
                <a:latin typeface="Calibri"/>
                <a:ea typeface="Calibri"/>
                <a:cs typeface="Calibri"/>
                <a:sym typeface="Calibri"/>
              </a:rPr>
              <a:t>will be developed during 2021</a:t>
            </a:r>
            <a:r>
              <a:rPr b="0" lang="en-US" sz="2200">
                <a:solidFill>
                  <a:schemeClr val="dk1"/>
                </a:solidFill>
                <a:latin typeface="Calibri"/>
                <a:ea typeface="Calibri"/>
                <a:cs typeface="Calibri"/>
                <a:sym typeface="Calibri"/>
              </a:rPr>
              <a:t>.</a:t>
            </a:r>
            <a:endParaRPr b="0" sz="1900">
              <a:solidFill>
                <a:schemeClr val="dk1"/>
              </a:solidFill>
              <a:latin typeface="Calibri"/>
              <a:ea typeface="Calibri"/>
              <a:cs typeface="Calibri"/>
              <a:sym typeface="Calibri"/>
            </a:endParaRPr>
          </a:p>
          <a:p>
            <a:pPr indent="0" lvl="0" marL="0" rtl="0" algn="l">
              <a:lnSpc>
                <a:spcPct val="100000"/>
              </a:lnSpc>
              <a:spcBef>
                <a:spcPts val="500"/>
              </a:spcBef>
              <a:spcAft>
                <a:spcPts val="0"/>
              </a:spcAft>
              <a:buSzPts val="2000"/>
              <a:buNone/>
            </a:pPr>
            <a:r>
              <a:t/>
            </a:r>
            <a:endParaRPr>
              <a:solidFill>
                <a:schemeClr val="dk1"/>
              </a:solidFill>
              <a:latin typeface="Calibri"/>
              <a:ea typeface="Calibri"/>
              <a:cs typeface="Calibri"/>
              <a:sym typeface="Calibri"/>
            </a:endParaRPr>
          </a:p>
        </p:txBody>
      </p:sp>
      <p:sp>
        <p:nvSpPr>
          <p:cNvPr id="231" name="Google Shape;231;p26"/>
          <p:cNvSpPr txBox="1"/>
          <p:nvPr>
            <p:ph idx="2" type="body"/>
          </p:nvPr>
        </p:nvSpPr>
        <p:spPr>
          <a:xfrm>
            <a:off x="1882275" y="89350"/>
            <a:ext cx="5661600" cy="914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sz="3200"/>
              <a:t>Progress and Next Steps</a:t>
            </a:r>
            <a:endParaRPr sz="3200"/>
          </a:p>
          <a:p>
            <a:pPr indent="0" lvl="0" marL="0" rtl="0" algn="ctr">
              <a:lnSpc>
                <a:spcPct val="100000"/>
              </a:lnSpc>
              <a:spcBef>
                <a:spcPts val="500"/>
              </a:spcBef>
              <a:spcAft>
                <a:spcPts val="0"/>
              </a:spcAft>
              <a:buSzPts val="2800"/>
              <a:buNone/>
            </a:pPr>
            <a:r>
              <a:rPr lang="en-US" sz="2200"/>
              <a:t>Institutional arrangements </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9"/>
          <p:cNvSpPr txBox="1"/>
          <p:nvPr>
            <p:ph idx="1" type="body"/>
          </p:nvPr>
        </p:nvSpPr>
        <p:spPr>
          <a:xfrm>
            <a:off x="2112575" y="76200"/>
            <a:ext cx="5155200" cy="914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800"/>
              <a:buFont typeface="Arial"/>
              <a:buNone/>
            </a:pPr>
            <a:r>
              <a:rPr b="1" i="0" lang="en-US" sz="2800" u="none" cap="none" strike="noStrike">
                <a:solidFill>
                  <a:schemeClr val="lt1"/>
                </a:solidFill>
                <a:latin typeface="Helvetica Neue"/>
                <a:ea typeface="Helvetica Neue"/>
                <a:cs typeface="Helvetica Neue"/>
                <a:sym typeface="Helvetica Neue"/>
              </a:rPr>
              <a:t>Desired Outcomes</a:t>
            </a:r>
            <a:br>
              <a:rPr b="1" i="0" lang="en-US" sz="2800" u="none" cap="none" strike="noStrike">
                <a:solidFill>
                  <a:schemeClr val="lt1"/>
                </a:solidFill>
                <a:latin typeface="Helvetica Neue"/>
                <a:ea typeface="Helvetica Neue"/>
                <a:cs typeface="Helvetica Neue"/>
                <a:sym typeface="Helvetica Neue"/>
              </a:rPr>
            </a:br>
            <a:r>
              <a:rPr b="1" i="0" lang="en-US" sz="2800" u="none" cap="none" strike="noStrike">
                <a:solidFill>
                  <a:schemeClr val="lt1"/>
                </a:solidFill>
                <a:latin typeface="Helvetica Neue"/>
                <a:ea typeface="Helvetica Neue"/>
                <a:cs typeface="Helvetica Neue"/>
                <a:sym typeface="Helvetica Neue"/>
              </a:rPr>
              <a:t>from Agenda Item</a:t>
            </a:r>
            <a:endParaRPr b="1" i="0" sz="2800" u="none" cap="none" strike="noStrike">
              <a:solidFill>
                <a:schemeClr val="l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lt1"/>
              </a:buClr>
              <a:buSzPts val="2800"/>
              <a:buFont typeface="Arial"/>
              <a:buNone/>
            </a:pPr>
            <a:r>
              <a:t/>
            </a:r>
            <a:endParaRPr b="0" i="0" sz="2800" u="none" cap="none" strike="noStrike">
              <a:solidFill>
                <a:srgbClr val="000000"/>
              </a:solidFill>
              <a:latin typeface="Arial"/>
              <a:ea typeface="Arial"/>
              <a:cs typeface="Arial"/>
              <a:sym typeface="Arial"/>
            </a:endParaRPr>
          </a:p>
        </p:txBody>
      </p:sp>
      <p:sp>
        <p:nvSpPr>
          <p:cNvPr id="38" name="Google Shape;38;p9"/>
          <p:cNvSpPr txBox="1"/>
          <p:nvPr>
            <p:ph idx="2" type="body"/>
          </p:nvPr>
        </p:nvSpPr>
        <p:spPr>
          <a:xfrm>
            <a:off x="76200" y="1389375"/>
            <a:ext cx="8878500" cy="5257800"/>
          </a:xfrm>
          <a:prstGeom prst="rect">
            <a:avLst/>
          </a:prstGeom>
          <a:noFill/>
          <a:ln>
            <a:noFill/>
          </a:ln>
        </p:spPr>
        <p:txBody>
          <a:bodyPr anchorCtr="0" anchor="t" bIns="45700" lIns="91425" spcFirstLastPara="1" rIns="91425" wrap="square" tIns="45700">
            <a:noAutofit/>
          </a:bodyPr>
          <a:lstStyle/>
          <a:p>
            <a:pPr indent="457200" lvl="0" marL="1828800" marR="0" rtl="0" algn="l">
              <a:lnSpc>
                <a:spcPct val="100000"/>
              </a:lnSpc>
              <a:spcBef>
                <a:spcPts val="0"/>
              </a:spcBef>
              <a:spcAft>
                <a:spcPts val="0"/>
              </a:spcAft>
              <a:buClr>
                <a:srgbClr val="000000"/>
              </a:buClr>
              <a:buSzPts val="2100"/>
              <a:buFont typeface="Arial"/>
              <a:buNone/>
            </a:pPr>
            <a:r>
              <a:t/>
            </a:r>
            <a:endParaRPr b="1" i="0" sz="2100" u="none" cap="none" strike="noStrike">
              <a:solidFill>
                <a:srgbClr val="002569"/>
              </a:solidFill>
              <a:latin typeface="Helvetica Neue"/>
              <a:ea typeface="Helvetica Neue"/>
              <a:cs typeface="Helvetica Neue"/>
              <a:sym typeface="Helvetica Neue"/>
            </a:endParaRPr>
          </a:p>
          <a:p>
            <a:pPr indent="-381000" lvl="0" marL="457200" marR="0" rtl="0" algn="l">
              <a:lnSpc>
                <a:spcPct val="100000"/>
              </a:lnSpc>
              <a:spcBef>
                <a:spcPts val="1000"/>
              </a:spcBef>
              <a:spcAft>
                <a:spcPts val="0"/>
              </a:spcAft>
              <a:buClr>
                <a:srgbClr val="002569"/>
              </a:buClr>
              <a:buSzPts val="2400"/>
              <a:buFont typeface="Arial"/>
              <a:buAutoNum type="arabicPeriod"/>
            </a:pPr>
            <a:r>
              <a:rPr b="1" i="0" lang="en-US" sz="2400" u="none" cap="none" strike="noStrike">
                <a:solidFill>
                  <a:srgbClr val="002569"/>
                </a:solidFill>
                <a:latin typeface="Helvetica Neue"/>
                <a:ea typeface="Helvetica Neue"/>
                <a:cs typeface="Helvetica Neue"/>
                <a:sym typeface="Helvetica Neue"/>
              </a:rPr>
              <a:t>Principals’ understanding of the opportunity presented to space agencies by the UNFCCC Global Stocktake process and the importance of land sector within it</a:t>
            </a:r>
            <a:endParaRPr b="1" i="0" sz="2400" u="none" cap="none" strike="noStrike">
              <a:solidFill>
                <a:srgbClr val="FF0000"/>
              </a:solidFill>
              <a:latin typeface="Helvetica Neue"/>
              <a:ea typeface="Helvetica Neue"/>
              <a:cs typeface="Helvetica Neue"/>
              <a:sym typeface="Helvetica Neue"/>
            </a:endParaRPr>
          </a:p>
          <a:p>
            <a:pPr indent="-381000" lvl="0" marL="457200" marR="0" rtl="0" algn="l">
              <a:lnSpc>
                <a:spcPct val="100000"/>
              </a:lnSpc>
              <a:spcBef>
                <a:spcPts val="1000"/>
              </a:spcBef>
              <a:spcAft>
                <a:spcPts val="0"/>
              </a:spcAft>
              <a:buClr>
                <a:srgbClr val="002569"/>
              </a:buClr>
              <a:buSzPts val="2400"/>
              <a:buFont typeface="Helvetica Neue"/>
              <a:buAutoNum type="arabicPeriod"/>
            </a:pPr>
            <a:r>
              <a:rPr b="1" i="0" lang="en-US" sz="2400" u="none" cap="none" strike="noStrike">
                <a:solidFill>
                  <a:srgbClr val="002569"/>
                </a:solidFill>
                <a:latin typeface="Helvetica Neue"/>
                <a:ea typeface="Helvetica Neue"/>
                <a:cs typeface="Helvetica Neue"/>
                <a:sym typeface="Helvetica Neue"/>
              </a:rPr>
              <a:t>Debate strategic CEOS engagement in the process</a:t>
            </a:r>
            <a:endParaRPr b="1" i="0" sz="2400" u="none" cap="none" strike="noStrike">
              <a:solidFill>
                <a:srgbClr val="002569"/>
              </a:solidFill>
              <a:latin typeface="Helvetica Neue"/>
              <a:ea typeface="Helvetica Neue"/>
              <a:cs typeface="Helvetica Neue"/>
              <a:sym typeface="Helvetica Neue"/>
            </a:endParaRPr>
          </a:p>
          <a:p>
            <a:pPr indent="-381000" lvl="0" marL="457200" marR="0" rtl="0" algn="l">
              <a:lnSpc>
                <a:spcPct val="100000"/>
              </a:lnSpc>
              <a:spcBef>
                <a:spcPts val="1000"/>
              </a:spcBef>
              <a:spcAft>
                <a:spcPts val="0"/>
              </a:spcAft>
              <a:buClr>
                <a:srgbClr val="002569"/>
              </a:buClr>
              <a:buSzPts val="2400"/>
              <a:buFont typeface="Helvetica Neue"/>
              <a:buAutoNum type="arabicPeriod"/>
            </a:pPr>
            <a:r>
              <a:rPr b="1" i="0" lang="en-US" sz="2400" u="none" cap="none" strike="noStrike">
                <a:solidFill>
                  <a:srgbClr val="002569"/>
                </a:solidFill>
                <a:latin typeface="Helvetica Neue"/>
                <a:ea typeface="Helvetica Neue"/>
                <a:cs typeface="Helvetica Neue"/>
                <a:sym typeface="Helvetica Neue"/>
              </a:rPr>
              <a:t>Decision on whether to proceed with a CEOS AFOLU Roadmap. Which means:</a:t>
            </a:r>
            <a:endParaRPr b="1" i="0" sz="2400" u="none" cap="none" strike="noStrike">
              <a:solidFill>
                <a:srgbClr val="002569"/>
              </a:solidFill>
              <a:latin typeface="Helvetica Neue"/>
              <a:ea typeface="Helvetica Neue"/>
              <a:cs typeface="Helvetica Neue"/>
              <a:sym typeface="Helvetica Neue"/>
            </a:endParaRPr>
          </a:p>
          <a:p>
            <a:pPr indent="-381000" lvl="1" marL="914400" marR="0" rtl="0" algn="l">
              <a:lnSpc>
                <a:spcPct val="100000"/>
              </a:lnSpc>
              <a:spcBef>
                <a:spcPts val="1000"/>
              </a:spcBef>
              <a:spcAft>
                <a:spcPts val="0"/>
              </a:spcAft>
              <a:buClr>
                <a:srgbClr val="002569"/>
              </a:buClr>
              <a:buSzPts val="2400"/>
              <a:buFont typeface="Helvetica Neue"/>
              <a:buChar char="○"/>
            </a:pPr>
            <a:r>
              <a:rPr b="1" i="0" lang="en-US" sz="2400" u="none" cap="none" strike="noStrike">
                <a:solidFill>
                  <a:srgbClr val="002569"/>
                </a:solidFill>
                <a:latin typeface="Helvetica Neue"/>
                <a:ea typeface="Helvetica Neue"/>
                <a:cs typeface="Helvetica Neue"/>
                <a:sym typeface="Helvetica Neue"/>
              </a:rPr>
              <a:t>Key agencies commit representatives and resources</a:t>
            </a:r>
            <a:endParaRPr b="1" i="0" sz="2400" u="none" cap="none" strike="noStrike">
              <a:solidFill>
                <a:srgbClr val="002569"/>
              </a:solidFill>
              <a:latin typeface="Helvetica Neue"/>
              <a:ea typeface="Helvetica Neue"/>
              <a:cs typeface="Helvetica Neue"/>
              <a:sym typeface="Helvetica Neue"/>
            </a:endParaRPr>
          </a:p>
          <a:p>
            <a:pPr indent="-381000" lvl="1" marL="914400" marR="0" rtl="0" algn="l">
              <a:lnSpc>
                <a:spcPct val="100000"/>
              </a:lnSpc>
              <a:spcBef>
                <a:spcPts val="1000"/>
              </a:spcBef>
              <a:spcAft>
                <a:spcPts val="1000"/>
              </a:spcAft>
              <a:buClr>
                <a:srgbClr val="002569"/>
              </a:buClr>
              <a:buSzPts val="2400"/>
              <a:buFont typeface="Helvetica Neue"/>
              <a:buChar char="○"/>
            </a:pPr>
            <a:r>
              <a:rPr b="1" i="0" lang="en-US" sz="2400" u="none" cap="none" strike="noStrike">
                <a:solidFill>
                  <a:srgbClr val="002569"/>
                </a:solidFill>
                <a:latin typeface="Helvetica Neue"/>
                <a:ea typeface="Helvetica Neue"/>
                <a:cs typeface="Helvetica Neue"/>
                <a:sym typeface="Helvetica Neue"/>
              </a:rPr>
              <a:t>2021 activity on GST1 deliverables </a:t>
            </a:r>
            <a:endParaRPr b="1" i="1" sz="2400" u="none" cap="none" strike="noStrike">
              <a:solidFill>
                <a:srgbClr val="98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0"/>
          <p:cNvSpPr txBox="1"/>
          <p:nvPr/>
        </p:nvSpPr>
        <p:spPr>
          <a:xfrm>
            <a:off x="323528" y="4733528"/>
            <a:ext cx="2845500" cy="120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Informs Parties in:</a:t>
            </a:r>
            <a:endParaRPr b="0" i="0" sz="1400" u="none" cap="none" strike="noStrike">
              <a:solidFill>
                <a:srgbClr val="000000"/>
              </a:solidFill>
              <a:latin typeface="Arial"/>
              <a:ea typeface="Arial"/>
              <a:cs typeface="Arial"/>
              <a:sym typeface="Arial"/>
            </a:endParaRPr>
          </a:p>
          <a:p>
            <a:pPr indent="-133350" lvl="0" marL="1333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Updating NDCs in a nationally determined manner (progression clause)</a:t>
            </a:r>
            <a:endParaRPr b="0" i="0" sz="1400" u="none" cap="none" strike="noStrike">
              <a:solidFill>
                <a:srgbClr val="000000"/>
              </a:solidFill>
              <a:latin typeface="Arial"/>
              <a:ea typeface="Arial"/>
              <a:cs typeface="Arial"/>
              <a:sym typeface="Arial"/>
            </a:endParaRPr>
          </a:p>
          <a:p>
            <a:pPr indent="-133350" lvl="0" marL="133350"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Enhancing international cooperation for climate action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a:t>
            </a:r>
            <a:r>
              <a:rPr b="1" i="0" lang="en-US" sz="1200" u="none" cap="none" strike="noStrike">
                <a:solidFill>
                  <a:schemeClr val="dk1"/>
                </a:solidFill>
                <a:latin typeface="Calibri"/>
                <a:ea typeface="Calibri"/>
                <a:cs typeface="Calibri"/>
                <a:sym typeface="Calibri"/>
              </a:rPr>
              <a:t>Key to catalyze progress</a:t>
            </a:r>
            <a:endParaRPr b="0" i="0" sz="1400" u="none" cap="none" strike="noStrike">
              <a:solidFill>
                <a:srgbClr val="000000"/>
              </a:solidFill>
              <a:latin typeface="Arial"/>
              <a:ea typeface="Arial"/>
              <a:cs typeface="Arial"/>
              <a:sym typeface="Arial"/>
            </a:endParaRPr>
          </a:p>
        </p:txBody>
      </p:sp>
      <p:sp>
        <p:nvSpPr>
          <p:cNvPr id="45" name="Google Shape;45;p10"/>
          <p:cNvSpPr txBox="1"/>
          <p:nvPr>
            <p:ph type="title"/>
          </p:nvPr>
        </p:nvSpPr>
        <p:spPr>
          <a:xfrm>
            <a:off x="1745925" y="265394"/>
            <a:ext cx="5854200" cy="651300"/>
          </a:xfrm>
          <a:prstGeom prst="rect">
            <a:avLst/>
          </a:prstGeom>
          <a:noFill/>
          <a:ln>
            <a:noFill/>
          </a:ln>
        </p:spPr>
        <p:txBody>
          <a:bodyPr anchorCtr="0" anchor="ctr" bIns="0" lIns="0" spcFirstLastPara="1" rIns="0" wrap="square" tIns="0">
            <a:noAutofit/>
          </a:bodyPr>
          <a:lstStyle/>
          <a:p>
            <a:pPr indent="0" lvl="0" marL="0" rtl="0" algn="ctr">
              <a:lnSpc>
                <a:spcPct val="93750"/>
              </a:lnSpc>
              <a:spcBef>
                <a:spcPts val="0"/>
              </a:spcBef>
              <a:spcAft>
                <a:spcPts val="0"/>
              </a:spcAft>
              <a:buSzPts val="1400"/>
              <a:buNone/>
            </a:pPr>
            <a:r>
              <a:rPr b="1" lang="en-US" sz="2800">
                <a:solidFill>
                  <a:srgbClr val="FFFFFF"/>
                </a:solidFill>
                <a:latin typeface="Helvetica Neue"/>
                <a:ea typeface="Helvetica Neue"/>
                <a:cs typeface="Helvetica Neue"/>
                <a:sym typeface="Helvetica Neue"/>
              </a:rPr>
              <a:t>The “Ambition - Cycle" of the </a:t>
            </a:r>
            <a:br>
              <a:rPr b="1" lang="en-US" sz="2800">
                <a:solidFill>
                  <a:srgbClr val="FFFFFF"/>
                </a:solidFill>
                <a:latin typeface="Helvetica Neue"/>
                <a:ea typeface="Helvetica Neue"/>
                <a:cs typeface="Helvetica Neue"/>
                <a:sym typeface="Helvetica Neue"/>
              </a:rPr>
            </a:br>
            <a:r>
              <a:rPr b="1" lang="en-US" sz="2800">
                <a:solidFill>
                  <a:srgbClr val="FFFFFF"/>
                </a:solidFill>
                <a:latin typeface="Helvetica Neue"/>
                <a:ea typeface="Helvetica Neue"/>
                <a:cs typeface="Helvetica Neue"/>
                <a:sym typeface="Helvetica Neue"/>
              </a:rPr>
              <a:t>Paris Agreement</a:t>
            </a:r>
            <a:endParaRPr b="1" sz="2800">
              <a:solidFill>
                <a:srgbClr val="FFFFFF"/>
              </a:solidFill>
              <a:latin typeface="Helvetica Neue"/>
              <a:ea typeface="Helvetica Neue"/>
              <a:cs typeface="Helvetica Neue"/>
              <a:sym typeface="Helvetica Neue"/>
            </a:endParaRPr>
          </a:p>
        </p:txBody>
      </p:sp>
      <p:grpSp>
        <p:nvGrpSpPr>
          <p:cNvPr id="46" name="Google Shape;46;p10"/>
          <p:cNvGrpSpPr/>
          <p:nvPr/>
        </p:nvGrpSpPr>
        <p:grpSpPr>
          <a:xfrm>
            <a:off x="1331589" y="3511818"/>
            <a:ext cx="2428439" cy="1009646"/>
            <a:chOff x="2189390" y="3073300"/>
            <a:chExt cx="2978949" cy="1077300"/>
          </a:xfrm>
        </p:grpSpPr>
        <p:sp>
          <p:nvSpPr>
            <p:cNvPr id="47" name="Google Shape;47;p10"/>
            <p:cNvSpPr/>
            <p:nvPr/>
          </p:nvSpPr>
          <p:spPr>
            <a:xfrm rot="-5400000">
              <a:off x="3779939" y="2762200"/>
              <a:ext cx="1077300" cy="1699500"/>
            </a:xfrm>
            <a:custGeom>
              <a:rect b="b" l="l" r="r" t="t"/>
              <a:pathLst>
                <a:path extrusionOk="0" h="120000" w="120000">
                  <a:moveTo>
                    <a:pt x="5762" y="56702"/>
                  </a:moveTo>
                  <a:cubicBezTo>
                    <a:pt x="7341" y="29256"/>
                    <a:pt x="28103" y="7071"/>
                    <a:pt x="54713" y="4395"/>
                  </a:cubicBezTo>
                  <a:lnTo>
                    <a:pt x="55208" y="313"/>
                  </a:lnTo>
                  <a:lnTo>
                    <a:pt x="66564" y="5773"/>
                  </a:lnTo>
                  <a:lnTo>
                    <a:pt x="53918" y="10965"/>
                  </a:lnTo>
                  <a:lnTo>
                    <a:pt x="54412" y="6885"/>
                  </a:lnTo>
                  <a:lnTo>
                    <a:pt x="54412" y="6885"/>
                  </a:lnTo>
                  <a:cubicBezTo>
                    <a:pt x="29684" y="9742"/>
                    <a:pt x="10533" y="30879"/>
                    <a:pt x="9092" y="56904"/>
                  </a:cubicBezTo>
                  <a:close/>
                </a:path>
              </a:pathLst>
            </a:custGeom>
            <a:solidFill>
              <a:srgbClr val="FF00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rgbClr val="000000"/>
                </a:solidFill>
                <a:latin typeface="Calibri"/>
                <a:ea typeface="Calibri"/>
                <a:cs typeface="Calibri"/>
                <a:sym typeface="Calibri"/>
              </a:endParaRPr>
            </a:p>
          </p:txBody>
        </p:sp>
        <p:sp>
          <p:nvSpPr>
            <p:cNvPr id="48" name="Google Shape;48;p10"/>
            <p:cNvSpPr txBox="1"/>
            <p:nvPr/>
          </p:nvSpPr>
          <p:spPr>
            <a:xfrm>
              <a:off x="2189390" y="3685475"/>
              <a:ext cx="15462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Calibri"/>
                  <a:ea typeface="Calibri"/>
                  <a:cs typeface="Calibri"/>
                  <a:sym typeface="Calibri"/>
                </a:rPr>
                <a:t>5 years cycle</a:t>
              </a:r>
              <a:endParaRPr b="0" i="0" sz="1400" u="none" cap="none" strike="noStrike">
                <a:solidFill>
                  <a:srgbClr val="000000"/>
                </a:solidFill>
                <a:latin typeface="Arial"/>
                <a:ea typeface="Arial"/>
                <a:cs typeface="Arial"/>
                <a:sym typeface="Arial"/>
              </a:endParaRPr>
            </a:p>
          </p:txBody>
        </p:sp>
      </p:grpSp>
      <p:sp>
        <p:nvSpPr>
          <p:cNvPr id="49" name="Google Shape;49;p10"/>
          <p:cNvSpPr/>
          <p:nvPr/>
        </p:nvSpPr>
        <p:spPr>
          <a:xfrm>
            <a:off x="928053" y="6261490"/>
            <a:ext cx="7442400" cy="333900"/>
          </a:xfrm>
          <a:prstGeom prst="roundRect">
            <a:avLst>
              <a:gd fmla="val 16667" name="adj"/>
            </a:avLst>
          </a:prstGeom>
          <a:solidFill>
            <a:srgbClr val="91C6DB"/>
          </a:solidFill>
          <a:ln cap="flat" cmpd="sng" w="12700">
            <a:solidFill>
              <a:schemeClr val="dk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Arial"/>
                <a:ea typeface="Arial"/>
                <a:cs typeface="Arial"/>
                <a:sym typeface="Arial"/>
              </a:rPr>
              <a:t>The global stocktake – an anchor for the ambition cycle to bring it all together</a:t>
            </a:r>
            <a:endParaRPr b="0" i="0" sz="1400" u="none" cap="none" strike="noStrike">
              <a:solidFill>
                <a:srgbClr val="000000"/>
              </a:solidFill>
              <a:latin typeface="Arial"/>
              <a:ea typeface="Arial"/>
              <a:cs typeface="Arial"/>
              <a:sym typeface="Arial"/>
            </a:endParaRPr>
          </a:p>
        </p:txBody>
      </p:sp>
      <p:sp>
        <p:nvSpPr>
          <p:cNvPr id="50" name="Google Shape;50;p10"/>
          <p:cNvSpPr/>
          <p:nvPr/>
        </p:nvSpPr>
        <p:spPr>
          <a:xfrm>
            <a:off x="3203848" y="2213248"/>
            <a:ext cx="2704800" cy="1123800"/>
          </a:xfrm>
          <a:prstGeom prst="roundRect">
            <a:avLst>
              <a:gd fmla="val 16667" name="adj"/>
            </a:avLst>
          </a:prstGeom>
          <a:noFill/>
          <a:ln cap="flat" cmpd="sng" w="9525">
            <a:solidFill>
              <a:srgbClr val="FF00FF"/>
            </a:solidFill>
            <a:prstDash val="solid"/>
            <a:round/>
            <a:headEnd len="sm" w="sm" type="none"/>
            <a:tailEnd len="sm" w="sm" type="none"/>
          </a:ln>
        </p:spPr>
        <p:txBody>
          <a:bodyPr anchorCtr="0" anchor="t" bIns="45700" lIns="91425" spcFirstLastPara="1" rIns="91425" wrap="square" tIns="45700">
            <a:noAutofit/>
          </a:bodyPr>
          <a:lstStyle/>
          <a:p>
            <a:pPr indent="-171450" lvl="0" marL="171450" marR="0" rtl="0" algn="l">
              <a:lnSpc>
                <a:spcPct val="100000"/>
              </a:lnSpc>
              <a:spcBef>
                <a:spcPts val="0"/>
              </a:spcBef>
              <a:spcAft>
                <a:spcPts val="0"/>
              </a:spcAft>
              <a:buClr>
                <a:srgbClr val="002060"/>
              </a:buClr>
              <a:buSzPts val="1000"/>
              <a:buFont typeface="Arial"/>
              <a:buChar char="•"/>
            </a:pPr>
            <a:r>
              <a:rPr b="0" i="0" lang="en-US" sz="1000" u="none" cap="none" strike="noStrike">
                <a:solidFill>
                  <a:srgbClr val="002060"/>
                </a:solidFill>
                <a:latin typeface="Arial"/>
                <a:ea typeface="Arial"/>
                <a:cs typeface="Arial"/>
                <a:sym typeface="Arial"/>
              </a:rPr>
              <a:t>Limit global warming to &lt; +2° C / 1.5° C</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500"/>
              </a:spcBef>
              <a:spcAft>
                <a:spcPts val="0"/>
              </a:spcAft>
              <a:buClr>
                <a:srgbClr val="002060"/>
              </a:buClr>
              <a:buSzPts val="1000"/>
              <a:buFont typeface="Arial"/>
              <a:buChar char="•"/>
            </a:pPr>
            <a:r>
              <a:rPr b="0" i="0" lang="en-US" sz="1000" u="none" cap="none" strike="noStrike">
                <a:solidFill>
                  <a:srgbClr val="002060"/>
                </a:solidFill>
                <a:latin typeface="Arial"/>
                <a:ea typeface="Arial"/>
                <a:cs typeface="Arial"/>
                <a:sym typeface="Arial"/>
              </a:rPr>
              <a:t>Enhance adaptive capacity, resilience, &amp; low-emissions development</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500"/>
              </a:spcBef>
              <a:spcAft>
                <a:spcPts val="0"/>
              </a:spcAft>
              <a:buClr>
                <a:srgbClr val="002060"/>
              </a:buClr>
              <a:buSzPts val="1000"/>
              <a:buFont typeface="Arial"/>
              <a:buChar char="•"/>
            </a:pPr>
            <a:r>
              <a:rPr b="0" i="0" lang="en-US" sz="1000" u="none" cap="none" strike="noStrike">
                <a:solidFill>
                  <a:srgbClr val="002060"/>
                </a:solidFill>
                <a:latin typeface="Arial"/>
                <a:ea typeface="Arial"/>
                <a:cs typeface="Arial"/>
                <a:sym typeface="Arial"/>
              </a:rPr>
              <a:t>Finance compatible with resilient development and low emissions</a:t>
            </a:r>
            <a:endParaRPr b="0" i="0" sz="1400" u="none" cap="none" strike="noStrike">
              <a:solidFill>
                <a:srgbClr val="000000"/>
              </a:solidFill>
              <a:latin typeface="Arial"/>
              <a:ea typeface="Arial"/>
              <a:cs typeface="Arial"/>
              <a:sym typeface="Arial"/>
            </a:endParaRPr>
          </a:p>
        </p:txBody>
      </p:sp>
      <p:graphicFrame>
        <p:nvGraphicFramePr>
          <p:cNvPr id="51" name="Google Shape;51;p10"/>
          <p:cNvGraphicFramePr/>
          <p:nvPr/>
        </p:nvGraphicFramePr>
        <p:xfrm>
          <a:off x="187258" y="2357264"/>
          <a:ext cx="3000000" cy="3000000"/>
        </p:xfrm>
        <a:graphic>
          <a:graphicData uri="http://schemas.openxmlformats.org/drawingml/2006/table">
            <a:tbl>
              <a:tblPr bandRow="1" firstRow="1">
                <a:noFill/>
                <a:tableStyleId>{EA78A1D2-A6E3-42E4-B74A-F616C27FE4C5}</a:tableStyleId>
              </a:tblPr>
              <a:tblGrid>
                <a:gridCol w="2695625"/>
              </a:tblGrid>
              <a:tr h="474125">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t>Communicate</a:t>
                      </a:r>
                      <a:r>
                        <a:rPr lang="en-US" sz="1200" u="none" cap="none" strike="noStrike"/>
                        <a:t> individual efforts</a:t>
                      </a:r>
                      <a:br>
                        <a:rPr lang="en-US" sz="1200" u="none" cap="none" strike="noStrike"/>
                      </a:br>
                      <a:r>
                        <a:rPr lang="en-US" sz="1200" u="none" cap="none" strike="noStrike"/>
                        <a:t>(forward looking)</a:t>
                      </a:r>
                      <a:endParaRPr sz="1400" u="none" cap="none" strike="noStrike"/>
                    </a:p>
                  </a:txBody>
                  <a:tcPr marT="34300" marB="34300" marR="68575" marL="68575">
                    <a:solidFill>
                      <a:srgbClr val="246EB9"/>
                    </a:solidFill>
                  </a:tcPr>
                </a:tc>
              </a:tr>
              <a:tr h="873400">
                <a:tc>
                  <a:txBody>
                    <a:bodyPr/>
                    <a:lstStyle/>
                    <a:p>
                      <a:pPr indent="-177800" lvl="0" marL="177800" marR="0" rtl="0" algn="l">
                        <a:lnSpc>
                          <a:spcPct val="100000"/>
                        </a:lnSpc>
                        <a:spcBef>
                          <a:spcPts val="0"/>
                        </a:spcBef>
                        <a:spcAft>
                          <a:spcPts val="0"/>
                        </a:spcAft>
                        <a:buClr>
                          <a:schemeClr val="dk1"/>
                        </a:buClr>
                        <a:buSzPts val="1200"/>
                        <a:buFont typeface="Arial"/>
                        <a:buChar char="•"/>
                      </a:pPr>
                      <a:r>
                        <a:rPr b="1" lang="en-US" sz="1200" u="none" cap="none" strike="noStrike">
                          <a:solidFill>
                            <a:schemeClr val="dk1"/>
                          </a:solidFill>
                          <a:latin typeface="Arial"/>
                          <a:ea typeface="Arial"/>
                          <a:cs typeface="Arial"/>
                          <a:sym typeface="Arial"/>
                        </a:rPr>
                        <a:t>NDCs: </a:t>
                      </a:r>
                      <a:r>
                        <a:rPr b="0" lang="en-US" sz="1200" u="none" cap="none" strike="noStrike">
                          <a:solidFill>
                            <a:schemeClr val="dk1"/>
                          </a:solidFill>
                          <a:latin typeface="Arial"/>
                          <a:ea typeface="Arial"/>
                          <a:cs typeface="Arial"/>
                          <a:sym typeface="Arial"/>
                        </a:rPr>
                        <a:t>2</a:t>
                      </a:r>
                      <a:r>
                        <a:rPr lang="en-US" sz="1200" u="none" cap="none" strike="noStrike">
                          <a:solidFill>
                            <a:schemeClr val="dk1"/>
                          </a:solidFill>
                          <a:latin typeface="Arial"/>
                          <a:ea typeface="Arial"/>
                          <a:cs typeface="Arial"/>
                          <a:sym typeface="Arial"/>
                        </a:rPr>
                        <a:t>020, 2025, 2030 …</a:t>
                      </a:r>
                      <a:endParaRPr sz="1400" u="none" cap="none" strike="noStrike"/>
                    </a:p>
                    <a:p>
                      <a:pPr indent="-177800" lvl="0" marL="177800" marR="0" rtl="0" algn="l">
                        <a:lnSpc>
                          <a:spcPct val="100000"/>
                        </a:lnSpc>
                        <a:spcBef>
                          <a:spcPts val="0"/>
                        </a:spcBef>
                        <a:spcAft>
                          <a:spcPts val="0"/>
                        </a:spcAft>
                        <a:buClr>
                          <a:schemeClr val="dk1"/>
                        </a:buClr>
                        <a:buSzPts val="1200"/>
                        <a:buFont typeface="Arial"/>
                        <a:buChar char="•"/>
                      </a:pPr>
                      <a:r>
                        <a:rPr b="1" lang="en-US" sz="1200" u="none" cap="none" strike="noStrike">
                          <a:solidFill>
                            <a:schemeClr val="dk1"/>
                          </a:solidFill>
                          <a:latin typeface="Arial"/>
                          <a:ea typeface="Arial"/>
                          <a:cs typeface="Arial"/>
                          <a:sym typeface="Arial"/>
                        </a:rPr>
                        <a:t>Adaptation Communication: </a:t>
                      </a:r>
                      <a:r>
                        <a:rPr lang="en-US" sz="1200" u="none" cap="none" strike="noStrike">
                          <a:solidFill>
                            <a:schemeClr val="dk1"/>
                          </a:solidFill>
                          <a:latin typeface="Arial"/>
                          <a:ea typeface="Arial"/>
                          <a:cs typeface="Arial"/>
                          <a:sym typeface="Arial"/>
                        </a:rPr>
                        <a:t>…</a:t>
                      </a:r>
                      <a:endParaRPr sz="1400" u="none" cap="none" strike="noStrike"/>
                    </a:p>
                    <a:p>
                      <a:pPr indent="-177800" lvl="0" marL="177800" marR="0" rtl="0" algn="l">
                        <a:lnSpc>
                          <a:spcPct val="100000"/>
                        </a:lnSpc>
                        <a:spcBef>
                          <a:spcPts val="0"/>
                        </a:spcBef>
                        <a:spcAft>
                          <a:spcPts val="0"/>
                        </a:spcAft>
                        <a:buClr>
                          <a:schemeClr val="dk1"/>
                        </a:buClr>
                        <a:buSzPts val="1200"/>
                        <a:buFont typeface="Arial"/>
                        <a:buChar char="•"/>
                      </a:pPr>
                      <a:r>
                        <a:rPr lang="en-US" sz="1200" u="none" cap="none" strike="noStrike">
                          <a:solidFill>
                            <a:schemeClr val="dk1"/>
                          </a:solidFill>
                          <a:latin typeface="Arial"/>
                          <a:ea typeface="Arial"/>
                          <a:cs typeface="Arial"/>
                          <a:sym typeface="Arial"/>
                        </a:rPr>
                        <a:t>Long-term low GHG development strategies: 2020</a:t>
                      </a:r>
                      <a:endParaRPr sz="1400" u="none" cap="none" strike="noStrike"/>
                    </a:p>
                  </a:txBody>
                  <a:tcPr marT="34300" marB="34300" marR="68575" marL="68575">
                    <a:solidFill>
                      <a:srgbClr val="D9E9F8"/>
                    </a:solidFill>
                  </a:tcPr>
                </a:tc>
              </a:tr>
            </a:tbl>
          </a:graphicData>
        </a:graphic>
      </p:graphicFrame>
      <p:graphicFrame>
        <p:nvGraphicFramePr>
          <p:cNvPr id="52" name="Google Shape;52;p10"/>
          <p:cNvGraphicFramePr/>
          <p:nvPr/>
        </p:nvGraphicFramePr>
        <p:xfrm>
          <a:off x="6169002" y="2289840"/>
          <a:ext cx="3000000" cy="3000000"/>
        </p:xfrm>
        <a:graphic>
          <a:graphicData uri="http://schemas.openxmlformats.org/drawingml/2006/table">
            <a:tbl>
              <a:tblPr bandRow="1" firstRow="1">
                <a:noFill/>
                <a:tableStyleId>{EA78A1D2-A6E3-42E4-B74A-F616C27FE4C5}</a:tableStyleId>
              </a:tblPr>
              <a:tblGrid>
                <a:gridCol w="2704775"/>
              </a:tblGrid>
              <a:tr h="434350">
                <a:tc>
                  <a:txBody>
                    <a:bodyPr/>
                    <a:lstStyle/>
                    <a:p>
                      <a:pPr indent="0" lvl="0" marL="0" marR="0" rtl="0" algn="l">
                        <a:lnSpc>
                          <a:spcPct val="100000"/>
                        </a:lnSpc>
                        <a:spcBef>
                          <a:spcPts val="0"/>
                        </a:spcBef>
                        <a:spcAft>
                          <a:spcPts val="0"/>
                        </a:spcAft>
                        <a:buClr>
                          <a:srgbClr val="000000"/>
                        </a:buClr>
                        <a:buSzPts val="1200"/>
                        <a:buFont typeface="Arial"/>
                        <a:buNone/>
                      </a:pPr>
                      <a:r>
                        <a:rPr i="1" lang="en-US" sz="1200" u="none" cap="none" strike="noStrike"/>
                        <a:t>Report</a:t>
                      </a:r>
                      <a:r>
                        <a:rPr lang="en-US" sz="1200" u="none" cap="none" strike="noStrike"/>
                        <a:t> individual efforts</a:t>
                      </a:r>
                      <a:br>
                        <a:rPr lang="en-US" sz="1200" u="none" cap="none" strike="noStrike"/>
                      </a:br>
                      <a:r>
                        <a:rPr lang="en-US" sz="1200" u="none" cap="none" strike="noStrike"/>
                        <a:t>(backward looking)</a:t>
                      </a:r>
                      <a:endParaRPr sz="1400" u="none" cap="none" strike="noStrike"/>
                    </a:p>
                  </a:txBody>
                  <a:tcPr marT="34300" marB="34300" marR="68575" marL="68575">
                    <a:solidFill>
                      <a:srgbClr val="90693E"/>
                    </a:solidFill>
                  </a:tcPr>
                </a:tc>
              </a:tr>
              <a:tr h="1165850">
                <a:tc>
                  <a:txBody>
                    <a:bodyPr/>
                    <a:lstStyle/>
                    <a:p>
                      <a:pPr indent="-177800" lvl="0" marL="177800" marR="0" rtl="0" algn="l">
                        <a:lnSpc>
                          <a:spcPct val="100000"/>
                        </a:lnSpc>
                        <a:spcBef>
                          <a:spcPts val="0"/>
                        </a:spcBef>
                        <a:spcAft>
                          <a:spcPts val="0"/>
                        </a:spcAft>
                        <a:buClr>
                          <a:schemeClr val="dk1"/>
                        </a:buClr>
                        <a:buSzPts val="1200"/>
                        <a:buFont typeface="Arial"/>
                        <a:buChar char="•"/>
                      </a:pPr>
                      <a:r>
                        <a:rPr b="1" lang="en-US" sz="1200" u="none" cap="none" strike="noStrike">
                          <a:solidFill>
                            <a:schemeClr val="dk1"/>
                          </a:solidFill>
                          <a:latin typeface="Arial"/>
                          <a:ea typeface="Arial"/>
                          <a:cs typeface="Arial"/>
                          <a:sym typeface="Arial"/>
                        </a:rPr>
                        <a:t>Biennial transparency reports (BTRs): 2024, every 2 years after</a:t>
                      </a:r>
                      <a:endParaRPr sz="1400" u="none" cap="none" strike="noStrike"/>
                    </a:p>
                    <a:p>
                      <a:pPr indent="-177800" lvl="0" marL="177800" marR="0" rtl="0" algn="l">
                        <a:lnSpc>
                          <a:spcPct val="100000"/>
                        </a:lnSpc>
                        <a:spcBef>
                          <a:spcPts val="0"/>
                        </a:spcBef>
                        <a:spcAft>
                          <a:spcPts val="0"/>
                        </a:spcAft>
                        <a:buClr>
                          <a:schemeClr val="dk1"/>
                        </a:buClr>
                        <a:buSzPts val="1200"/>
                        <a:buFont typeface="Arial"/>
                        <a:buChar char="•"/>
                      </a:pPr>
                      <a:r>
                        <a:rPr b="1" lang="en-US" sz="1200" u="none" cap="none" strike="noStrike">
                          <a:solidFill>
                            <a:schemeClr val="dk1"/>
                          </a:solidFill>
                          <a:latin typeface="Arial"/>
                          <a:ea typeface="Arial"/>
                          <a:cs typeface="Arial"/>
                          <a:sym typeface="Arial"/>
                        </a:rPr>
                        <a:t>Includes information necessary to track progress made in implementing and achieving NDCs</a:t>
                      </a:r>
                      <a:endParaRPr sz="1400" u="none" cap="none" strike="noStrike"/>
                    </a:p>
                  </a:txBody>
                  <a:tcPr marT="34300" marB="34300" marR="68575" marL="68575">
                    <a:solidFill>
                      <a:srgbClr val="F4EDE2"/>
                    </a:solidFill>
                  </a:tcPr>
                </a:tc>
              </a:tr>
            </a:tbl>
          </a:graphicData>
        </a:graphic>
      </p:graphicFrame>
      <p:graphicFrame>
        <p:nvGraphicFramePr>
          <p:cNvPr id="53" name="Google Shape;53;p10"/>
          <p:cNvGraphicFramePr/>
          <p:nvPr/>
        </p:nvGraphicFramePr>
        <p:xfrm>
          <a:off x="3302323" y="4175233"/>
          <a:ext cx="3000000" cy="3000000"/>
        </p:xfrm>
        <a:graphic>
          <a:graphicData uri="http://schemas.openxmlformats.org/drawingml/2006/table">
            <a:tbl>
              <a:tblPr bandRow="1" firstRow="1">
                <a:noFill/>
                <a:tableStyleId>{EA78A1D2-A6E3-42E4-B74A-F616C27FE4C5}</a:tableStyleId>
              </a:tblPr>
              <a:tblGrid>
                <a:gridCol w="2693875"/>
              </a:tblGrid>
              <a:tr h="982975">
                <a:tc>
                  <a:txBody>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a:ea typeface="Arial"/>
                          <a:cs typeface="Arial"/>
                          <a:sym typeface="Arial"/>
                        </a:rPr>
                        <a:t>Take stock of implementation </a:t>
                      </a:r>
                      <a:r>
                        <a:rPr i="0" lang="en-US" sz="1200" u="none" cap="none" strike="noStrike">
                          <a:solidFill>
                            <a:schemeClr val="lt1"/>
                          </a:solidFill>
                          <a:latin typeface="Arial"/>
                          <a:ea typeface="Arial"/>
                          <a:cs typeface="Arial"/>
                          <a:sym typeface="Arial"/>
                        </a:rPr>
                        <a:t>of the Paris Agreement</a:t>
                      </a:r>
                      <a:r>
                        <a:rPr b="1" i="0" lang="en-US" sz="1200" u="none" cap="none" strike="noStrike">
                          <a:solidFill>
                            <a:schemeClr val="lt1"/>
                          </a:solidFill>
                          <a:latin typeface="Arial"/>
                          <a:ea typeface="Arial"/>
                          <a:cs typeface="Arial"/>
                          <a:sym typeface="Arial"/>
                        </a:rPr>
                        <a:t> </a:t>
                      </a:r>
                      <a:r>
                        <a:rPr i="0" lang="en-US" sz="1200" u="none" cap="none" strike="noStrike">
                          <a:solidFill>
                            <a:schemeClr val="lt1"/>
                          </a:solidFill>
                          <a:latin typeface="Arial"/>
                          <a:ea typeface="Arial"/>
                          <a:cs typeface="Arial"/>
                          <a:sym typeface="Arial"/>
                        </a:rPr>
                        <a:t>and assess </a:t>
                      </a:r>
                      <a:r>
                        <a:rPr b="1" i="0" lang="en-US" sz="1200" u="none" cap="none" strike="noStrike">
                          <a:solidFill>
                            <a:schemeClr val="lt1"/>
                          </a:solidFill>
                          <a:latin typeface="Arial"/>
                          <a:ea typeface="Arial"/>
                          <a:cs typeface="Arial"/>
                          <a:sym typeface="Arial"/>
                        </a:rPr>
                        <a:t>collective progress </a:t>
                      </a:r>
                      <a:r>
                        <a:rPr i="0" lang="en-US" sz="1200" u="none" cap="none" strike="noStrike">
                          <a:solidFill>
                            <a:schemeClr val="lt1"/>
                          </a:solidFill>
                          <a:latin typeface="Arial"/>
                          <a:ea typeface="Arial"/>
                          <a:cs typeface="Arial"/>
                          <a:sym typeface="Arial"/>
                        </a:rPr>
                        <a:t>towards its purpose and long-term global goals</a:t>
                      </a:r>
                      <a:endParaRPr sz="1400" u="none" cap="none" strike="noStrike"/>
                    </a:p>
                  </a:txBody>
                  <a:tcPr marT="34300" marB="34300" marR="68575" marL="68575">
                    <a:solidFill>
                      <a:srgbClr val="F84521"/>
                    </a:solidFill>
                  </a:tcPr>
                </a:tc>
              </a:tr>
              <a:tr h="982975">
                <a:tc>
                  <a:txBody>
                    <a:bodyPr/>
                    <a:lstStyle/>
                    <a:p>
                      <a:pPr indent="-177800" lvl="0" marL="177800" marR="0" rtl="0" algn="l">
                        <a:lnSpc>
                          <a:spcPct val="100000"/>
                        </a:lnSpc>
                        <a:spcBef>
                          <a:spcPts val="0"/>
                        </a:spcBef>
                        <a:spcAft>
                          <a:spcPts val="0"/>
                        </a:spcAft>
                        <a:buClr>
                          <a:schemeClr val="dk1"/>
                        </a:buClr>
                        <a:buSzPts val="1200"/>
                        <a:buFont typeface="Arial"/>
                        <a:buChar char="•"/>
                      </a:pPr>
                      <a:r>
                        <a:rPr b="1" lang="en-US" sz="1200" u="none" cap="none" strike="noStrike">
                          <a:solidFill>
                            <a:schemeClr val="dk1"/>
                          </a:solidFill>
                          <a:latin typeface="Arial"/>
                          <a:ea typeface="Arial"/>
                          <a:cs typeface="Arial"/>
                          <a:sym typeface="Arial"/>
                        </a:rPr>
                        <a:t>Global stocktake (GST) (2023, 2028, 2033)</a:t>
                      </a:r>
                      <a:endParaRPr sz="1400" u="none" cap="none" strike="noStrike"/>
                    </a:p>
                    <a:p>
                      <a:pPr indent="-177800" lvl="0" marL="177800" marR="0" rtl="0" algn="l">
                        <a:lnSpc>
                          <a:spcPct val="100000"/>
                        </a:lnSpc>
                        <a:spcBef>
                          <a:spcPts val="0"/>
                        </a:spcBef>
                        <a:spcAft>
                          <a:spcPts val="0"/>
                        </a:spcAft>
                        <a:buClr>
                          <a:schemeClr val="dk1"/>
                        </a:buClr>
                        <a:buSzPts val="1200"/>
                        <a:buFont typeface="Arial"/>
                        <a:buChar char="•"/>
                      </a:pPr>
                      <a:r>
                        <a:rPr lang="en-US" sz="1200" u="none" cap="none" strike="noStrike">
                          <a:solidFill>
                            <a:schemeClr val="dk1"/>
                          </a:solidFill>
                          <a:latin typeface="Arial"/>
                          <a:ea typeface="Arial"/>
                          <a:cs typeface="Arial"/>
                          <a:sym typeface="Arial"/>
                        </a:rPr>
                        <a:t>Comprehensive: mitigation, adaptation and means of implementation and support</a:t>
                      </a:r>
                      <a:endParaRPr sz="1400" u="none" cap="none" strike="noStrike"/>
                    </a:p>
                  </a:txBody>
                  <a:tcPr marT="34300" marB="34300" marR="68575" marL="68575">
                    <a:solidFill>
                      <a:srgbClr val="FEE8E3"/>
                    </a:solidFill>
                  </a:tcPr>
                </a:tc>
              </a:tr>
            </a:tbl>
          </a:graphicData>
        </a:graphic>
      </p:graphicFrame>
      <p:graphicFrame>
        <p:nvGraphicFramePr>
          <p:cNvPr id="54" name="Google Shape;54;p10"/>
          <p:cNvGraphicFramePr/>
          <p:nvPr/>
        </p:nvGraphicFramePr>
        <p:xfrm>
          <a:off x="3189654" y="1169809"/>
          <a:ext cx="3000000" cy="3000000"/>
        </p:xfrm>
        <a:graphic>
          <a:graphicData uri="http://schemas.openxmlformats.org/drawingml/2006/table">
            <a:tbl>
              <a:tblPr bandRow="1" firstRow="1">
                <a:noFill/>
                <a:tableStyleId>{EA78A1D2-A6E3-42E4-B74A-F616C27FE4C5}</a:tableStyleId>
              </a:tblPr>
              <a:tblGrid>
                <a:gridCol w="2695625"/>
              </a:tblGrid>
              <a:tr h="509475">
                <a:tc>
                  <a:txBody>
                    <a:bodyPr/>
                    <a:lstStyle/>
                    <a:p>
                      <a:pPr indent="0" lvl="0" marL="0" marR="0" rtl="0" algn="l">
                        <a:lnSpc>
                          <a:spcPct val="100000"/>
                        </a:lnSpc>
                        <a:spcBef>
                          <a:spcPts val="0"/>
                        </a:spcBef>
                        <a:spcAft>
                          <a:spcPts val="0"/>
                        </a:spcAft>
                        <a:buClr>
                          <a:srgbClr val="000000"/>
                        </a:buClr>
                        <a:buSzPts val="1200"/>
                        <a:buFont typeface="Arial"/>
                        <a:buNone/>
                      </a:pPr>
                      <a:r>
                        <a:rPr b="1" lang="en-US" sz="1200" u="none" cap="none" strike="noStrike">
                          <a:latin typeface="Arial"/>
                          <a:ea typeface="Arial"/>
                          <a:cs typeface="Arial"/>
                          <a:sym typeface="Arial"/>
                        </a:rPr>
                        <a:t>Take action to implement Paris Agreement </a:t>
                      </a:r>
                      <a:endParaRPr sz="1200" u="none" cap="none" strike="noStrike"/>
                    </a:p>
                  </a:txBody>
                  <a:tcPr marT="34300" marB="34300" marR="68575" marL="68575">
                    <a:solidFill>
                      <a:srgbClr val="008000"/>
                    </a:solidFill>
                  </a:tcPr>
                </a:tc>
              </a:tr>
              <a:tr h="509475">
                <a:tc>
                  <a:txBody>
                    <a:bodyPr/>
                    <a:lstStyle/>
                    <a:p>
                      <a:pPr indent="-177800" lvl="0" marL="177800" marR="0" rtl="0" algn="l">
                        <a:lnSpc>
                          <a:spcPct val="100000"/>
                        </a:lnSpc>
                        <a:spcBef>
                          <a:spcPts val="0"/>
                        </a:spcBef>
                        <a:spcAft>
                          <a:spcPts val="0"/>
                        </a:spcAft>
                        <a:buClr>
                          <a:schemeClr val="dk1"/>
                        </a:buClr>
                        <a:buSzPts val="1200"/>
                        <a:buFont typeface="Arial"/>
                        <a:buChar char="•"/>
                      </a:pPr>
                      <a:r>
                        <a:rPr b="1" lang="en-US" sz="1200" u="none" cap="none" strike="noStrike">
                          <a:solidFill>
                            <a:schemeClr val="dk1"/>
                          </a:solidFill>
                          <a:latin typeface="Arial"/>
                          <a:ea typeface="Arial"/>
                          <a:cs typeface="Arial"/>
                          <a:sym typeface="Arial"/>
                        </a:rPr>
                        <a:t>At national and international level</a:t>
                      </a:r>
                      <a:endParaRPr sz="1200" u="none" cap="none" strike="noStrike">
                        <a:solidFill>
                          <a:schemeClr val="dk1"/>
                        </a:solidFill>
                        <a:latin typeface="Arial"/>
                        <a:ea typeface="Arial"/>
                        <a:cs typeface="Arial"/>
                        <a:sym typeface="Arial"/>
                      </a:endParaRPr>
                    </a:p>
                  </a:txBody>
                  <a:tcPr marT="34300" marB="34300" marR="68575" marL="68575">
                    <a:solidFill>
                      <a:srgbClr val="CCFF99"/>
                    </a:solidFill>
                  </a:tcPr>
                </a:tc>
              </a:tr>
            </a:tbl>
          </a:graphicData>
        </a:graphic>
      </p:graphicFrame>
      <p:grpSp>
        <p:nvGrpSpPr>
          <p:cNvPr id="55" name="Google Shape;55;p10"/>
          <p:cNvGrpSpPr/>
          <p:nvPr/>
        </p:nvGrpSpPr>
        <p:grpSpPr>
          <a:xfrm>
            <a:off x="2919661" y="3581513"/>
            <a:ext cx="5854273" cy="2375204"/>
            <a:chOff x="3870385" y="3283046"/>
            <a:chExt cx="7805698" cy="2675382"/>
          </a:xfrm>
        </p:grpSpPr>
        <p:sp>
          <p:nvSpPr>
            <p:cNvPr id="56" name="Google Shape;56;p10"/>
            <p:cNvSpPr txBox="1"/>
            <p:nvPr/>
          </p:nvSpPr>
          <p:spPr>
            <a:xfrm>
              <a:off x="8516183" y="4604228"/>
              <a:ext cx="3159900" cy="1354200"/>
            </a:xfrm>
            <a:prstGeom prst="rect">
              <a:avLst/>
            </a:prstGeom>
            <a:noFill/>
            <a:ln>
              <a:noFill/>
            </a:ln>
          </p:spPr>
          <p:txBody>
            <a:bodyPr anchorCtr="0" anchor="t" bIns="45700" lIns="91425" spcFirstLastPara="1" rIns="91425" wrap="square" tIns="45700">
              <a:noAutofit/>
            </a:bodyPr>
            <a:lstStyle/>
            <a:p>
              <a:pPr indent="-214311" lvl="0" marL="214311" marR="0" rtl="0" algn="l">
                <a:lnSpc>
                  <a:spcPct val="100000"/>
                </a:lnSpc>
                <a:spcBef>
                  <a:spcPts val="0"/>
                </a:spcBef>
                <a:spcAft>
                  <a:spcPts val="0"/>
                </a:spcAft>
                <a:buClr>
                  <a:srgbClr val="000000"/>
                </a:buClr>
                <a:buSzPts val="1200"/>
                <a:buFont typeface="Arial"/>
                <a:buChar char="•"/>
              </a:pPr>
              <a:r>
                <a:rPr b="0" i="0" lang="en-US" sz="1200" u="none" cap="none" strike="noStrike">
                  <a:solidFill>
                    <a:srgbClr val="000000"/>
                  </a:solidFill>
                  <a:latin typeface="Arial"/>
                  <a:ea typeface="Arial"/>
                  <a:cs typeface="Arial"/>
                  <a:sym typeface="Arial"/>
                </a:rPr>
                <a:t>IPCC assessments</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Constituted Body reports</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Secretariat synthesis reports</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UN agencies</a:t>
              </a:r>
              <a:endParaRPr b="0" i="0" sz="1400" u="none" cap="none" strike="noStrike">
                <a:solidFill>
                  <a:srgbClr val="000000"/>
                </a:solidFill>
                <a:latin typeface="Arial"/>
                <a:ea typeface="Arial"/>
                <a:cs typeface="Arial"/>
                <a:sym typeface="Arial"/>
              </a:endParaRPr>
            </a:p>
            <a:p>
              <a:pPr indent="-214311" lvl="0" marL="214311" marR="0" rtl="0" algn="l">
                <a:lnSpc>
                  <a:spcPct val="100000"/>
                </a:lnSpc>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t>
              </a:r>
              <a:endParaRPr b="0" i="0" sz="1350" u="none" cap="none" strike="noStrike">
                <a:solidFill>
                  <a:srgbClr val="000000"/>
                </a:solidFill>
                <a:latin typeface="Calibri"/>
                <a:ea typeface="Calibri"/>
                <a:cs typeface="Calibri"/>
                <a:sym typeface="Calibri"/>
              </a:endParaRPr>
            </a:p>
          </p:txBody>
        </p:sp>
        <p:sp>
          <p:nvSpPr>
            <p:cNvPr id="57" name="Google Shape;57;p10"/>
            <p:cNvSpPr/>
            <p:nvPr/>
          </p:nvSpPr>
          <p:spPr>
            <a:xfrm>
              <a:off x="8176381" y="4684573"/>
              <a:ext cx="360300" cy="955200"/>
            </a:xfrm>
            <a:prstGeom prst="leftBrace">
              <a:avLst>
                <a:gd fmla="val 8333" name="adj1"/>
                <a:gd fmla="val 50000" name="adj2"/>
              </a:avLst>
            </a:prstGeom>
            <a:noFill/>
            <a:ln cap="flat" cmpd="sng" w="12700">
              <a:solidFill>
                <a:srgbClr val="FF0000"/>
              </a:solidFill>
              <a:prstDash val="solid"/>
              <a:round/>
              <a:headEnd len="sm" w="sm" type="none"/>
              <a:tailEnd len="sm" w="sm" type="non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chemeClr val="dk1"/>
                </a:solidFill>
                <a:latin typeface="Arial"/>
                <a:ea typeface="Arial"/>
                <a:cs typeface="Arial"/>
                <a:sym typeface="Arial"/>
              </a:endParaRPr>
            </a:p>
          </p:txBody>
        </p:sp>
        <p:sp>
          <p:nvSpPr>
            <p:cNvPr id="58" name="Google Shape;58;p10"/>
            <p:cNvSpPr/>
            <p:nvPr/>
          </p:nvSpPr>
          <p:spPr>
            <a:xfrm>
              <a:off x="3870385" y="3283046"/>
              <a:ext cx="1190445" cy="442823"/>
            </a:xfrm>
            <a:custGeom>
              <a:rect b="b" l="l" r="r" t="t"/>
              <a:pathLst>
                <a:path extrusionOk="0" h="442823" w="1190445">
                  <a:moveTo>
                    <a:pt x="0" y="0"/>
                  </a:moveTo>
                  <a:lnTo>
                    <a:pt x="1190445" y="0"/>
                  </a:lnTo>
                  <a:lnTo>
                    <a:pt x="1190445" y="442823"/>
                  </a:lnTo>
                </a:path>
              </a:pathLst>
            </a:custGeom>
            <a:noFill/>
            <a:ln cap="flat" cmpd="sng" w="9525">
              <a:solidFill>
                <a:srgbClr val="FF0000"/>
              </a:solidFill>
              <a:prstDash val="solid"/>
              <a:round/>
              <a:headEnd len="sm" w="sm" type="none"/>
              <a:tailEnd len="med" w="med" type="triangl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chemeClr val="dk1"/>
                </a:solidFill>
                <a:latin typeface="Arial"/>
                <a:ea typeface="Arial"/>
                <a:cs typeface="Arial"/>
                <a:sym typeface="Arial"/>
              </a:endParaRPr>
            </a:p>
          </p:txBody>
        </p:sp>
        <p:sp>
          <p:nvSpPr>
            <p:cNvPr id="59" name="Google Shape;59;p10"/>
            <p:cNvSpPr/>
            <p:nvPr/>
          </p:nvSpPr>
          <p:spPr>
            <a:xfrm flipH="1">
              <a:off x="6977552" y="3300785"/>
              <a:ext cx="1139851" cy="442823"/>
            </a:xfrm>
            <a:custGeom>
              <a:rect b="b" l="l" r="r" t="t"/>
              <a:pathLst>
                <a:path extrusionOk="0" h="442823" w="1190445">
                  <a:moveTo>
                    <a:pt x="0" y="0"/>
                  </a:moveTo>
                  <a:lnTo>
                    <a:pt x="1190445" y="0"/>
                  </a:lnTo>
                  <a:lnTo>
                    <a:pt x="1190445" y="442823"/>
                  </a:lnTo>
                </a:path>
              </a:pathLst>
            </a:custGeom>
            <a:noFill/>
            <a:ln cap="flat" cmpd="sng" w="9525">
              <a:solidFill>
                <a:srgbClr val="FF0000"/>
              </a:solidFill>
              <a:prstDash val="solid"/>
              <a:round/>
              <a:headEnd len="sm" w="sm" type="none"/>
              <a:tailEnd len="med" w="med" type="triangle"/>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chemeClr val="dk1"/>
                </a:solidFill>
                <a:latin typeface="Arial"/>
                <a:ea typeface="Arial"/>
                <a:cs typeface="Arial"/>
                <a:sym typeface="Arial"/>
              </a:endParaRPr>
            </a:p>
          </p:txBody>
        </p:sp>
      </p:grpSp>
      <p:pic>
        <p:nvPicPr>
          <p:cNvPr id="60" name="Google Shape;60;p10"/>
          <p:cNvPicPr preferRelativeResize="0"/>
          <p:nvPr/>
        </p:nvPicPr>
        <p:blipFill rotWithShape="1">
          <a:blip r:embed="rId3">
            <a:alphaModFix/>
          </a:blip>
          <a:srcRect b="0" l="0" r="0" t="0"/>
          <a:stretch/>
        </p:blipFill>
        <p:spPr>
          <a:xfrm>
            <a:off x="343904" y="1254496"/>
            <a:ext cx="461240" cy="781854"/>
          </a:xfrm>
          <a:prstGeom prst="rect">
            <a:avLst/>
          </a:prstGeom>
          <a:noFill/>
          <a:ln>
            <a:noFill/>
          </a:ln>
        </p:spPr>
      </p:pic>
      <p:sp>
        <p:nvSpPr>
          <p:cNvPr id="61" name="Google Shape;61;p10"/>
          <p:cNvSpPr/>
          <p:nvPr/>
        </p:nvSpPr>
        <p:spPr>
          <a:xfrm>
            <a:off x="2221833" y="1642974"/>
            <a:ext cx="1634700" cy="1307100"/>
          </a:xfrm>
          <a:custGeom>
            <a:rect b="b" l="l" r="r" t="t"/>
            <a:pathLst>
              <a:path extrusionOk="0" h="120000" w="120000">
                <a:moveTo>
                  <a:pt x="2605" y="54011"/>
                </a:moveTo>
                <a:lnTo>
                  <a:pt x="2605" y="54011"/>
                </a:lnTo>
                <a:cubicBezTo>
                  <a:pt x="5577" y="26099"/>
                  <a:pt x="28584" y="4456"/>
                  <a:pt x="56891" y="2944"/>
                </a:cubicBezTo>
                <a:lnTo>
                  <a:pt x="57091" y="108"/>
                </a:lnTo>
                <a:lnTo>
                  <a:pt x="63903" y="4663"/>
                </a:lnTo>
                <a:lnTo>
                  <a:pt x="56454" y="9133"/>
                </a:lnTo>
                <a:lnTo>
                  <a:pt x="56654" y="6299"/>
                </a:lnTo>
                <a:lnTo>
                  <a:pt x="56654" y="6299"/>
                </a:lnTo>
                <a:cubicBezTo>
                  <a:pt x="29839" y="7895"/>
                  <a:pt x="8120" y="28178"/>
                  <a:pt x="5268" y="54289"/>
                </a:cubicBezTo>
                <a:close/>
              </a:path>
            </a:pathLst>
          </a:custGeom>
          <a:solidFill>
            <a:srgbClr val="FF00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sp>
        <p:nvSpPr>
          <p:cNvPr id="62" name="Google Shape;62;p10"/>
          <p:cNvSpPr/>
          <p:nvPr/>
        </p:nvSpPr>
        <p:spPr>
          <a:xfrm rot="5400000">
            <a:off x="5632191" y="1420112"/>
            <a:ext cx="1009500" cy="1274700"/>
          </a:xfrm>
          <a:custGeom>
            <a:rect b="b" l="l" r="r" t="t"/>
            <a:pathLst>
              <a:path extrusionOk="0" h="120000" w="120000">
                <a:moveTo>
                  <a:pt x="5781" y="56417"/>
                </a:moveTo>
                <a:lnTo>
                  <a:pt x="5781" y="56417"/>
                </a:lnTo>
                <a:cubicBezTo>
                  <a:pt x="7511" y="29090"/>
                  <a:pt x="28487" y="7134"/>
                  <a:pt x="55184" y="4707"/>
                </a:cubicBezTo>
                <a:lnTo>
                  <a:pt x="55679" y="264"/>
                </a:lnTo>
                <a:lnTo>
                  <a:pt x="65996" y="6163"/>
                </a:lnTo>
                <a:lnTo>
                  <a:pt x="54390" y="11840"/>
                </a:lnTo>
                <a:lnTo>
                  <a:pt x="54885" y="7399"/>
                </a:lnTo>
                <a:lnTo>
                  <a:pt x="54885" y="7399"/>
                </a:lnTo>
                <a:cubicBezTo>
                  <a:pt x="30063" y="9993"/>
                  <a:pt x="10696" y="30825"/>
                  <a:pt x="9109" y="56637"/>
                </a:cubicBezTo>
                <a:close/>
              </a:path>
            </a:pathLst>
          </a:custGeom>
          <a:solidFill>
            <a:srgbClr val="FF00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rgbClr val="000000"/>
              </a:solidFill>
              <a:latin typeface="Calibri"/>
              <a:ea typeface="Calibri"/>
              <a:cs typeface="Calibri"/>
              <a:sym typeface="Calibri"/>
            </a:endParaRPr>
          </a:p>
        </p:txBody>
      </p:sp>
      <p:sp>
        <p:nvSpPr>
          <p:cNvPr id="63" name="Google Shape;63;p10"/>
          <p:cNvSpPr/>
          <p:nvPr/>
        </p:nvSpPr>
        <p:spPr>
          <a:xfrm rot="10800000">
            <a:off x="5459615" y="3299454"/>
            <a:ext cx="1390500" cy="1274700"/>
          </a:xfrm>
          <a:custGeom>
            <a:rect b="b" l="l" r="r" t="t"/>
            <a:pathLst>
              <a:path extrusionOk="0" h="120000" w="120000">
                <a:moveTo>
                  <a:pt x="5425" y="55033"/>
                </a:moveTo>
                <a:lnTo>
                  <a:pt x="5425" y="55033"/>
                </a:lnTo>
                <a:cubicBezTo>
                  <a:pt x="7897" y="28339"/>
                  <a:pt x="29637" y="7422"/>
                  <a:pt x="56625" y="5771"/>
                </a:cubicBezTo>
                <a:lnTo>
                  <a:pt x="57080" y="143"/>
                </a:lnTo>
                <a:lnTo>
                  <a:pt x="64245" y="7504"/>
                </a:lnTo>
                <a:lnTo>
                  <a:pt x="55898" y="14760"/>
                </a:lnTo>
                <a:lnTo>
                  <a:pt x="56353" y="9133"/>
                </a:lnTo>
                <a:lnTo>
                  <a:pt x="56353" y="9133"/>
                </a:lnTo>
                <a:cubicBezTo>
                  <a:pt x="31072" y="10893"/>
                  <a:pt x="10806" y="30440"/>
                  <a:pt x="8475" y="55310"/>
                </a:cubicBezTo>
                <a:close/>
              </a:path>
            </a:pathLst>
          </a:custGeom>
          <a:solidFill>
            <a:srgbClr val="FF00FF"/>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125"/>
              <a:buFont typeface="Arial"/>
              <a:buNone/>
            </a:pPr>
            <a:r>
              <a:t/>
            </a:r>
            <a:endParaRPr b="0" i="0" sz="1125"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1"/>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69" name="Google Shape;69;p11"/>
          <p:cNvSpPr txBox="1"/>
          <p:nvPr>
            <p:ph idx="1" type="body"/>
          </p:nvPr>
        </p:nvSpPr>
        <p:spPr>
          <a:xfrm>
            <a:off x="76200" y="1260600"/>
            <a:ext cx="8991600" cy="55974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500"/>
              </a:spcBef>
              <a:spcAft>
                <a:spcPts val="0"/>
              </a:spcAft>
              <a:buSzPts val="2000"/>
              <a:buFont typeface="Helvetica Neue"/>
              <a:buChar char="•"/>
            </a:pPr>
            <a:r>
              <a:rPr b="0" lang="en-US"/>
              <a:t>Space agencies (CEOS &amp; CGMS) have emphasised ECVs and Physical Climate via the GCOS framework very effectively for the past decade</a:t>
            </a:r>
            <a:endParaRPr b="0"/>
          </a:p>
          <a:p>
            <a:pPr indent="-355600" lvl="0" marL="457200" rtl="0" algn="l">
              <a:lnSpc>
                <a:spcPct val="100000"/>
              </a:lnSpc>
              <a:spcBef>
                <a:spcPts val="0"/>
              </a:spcBef>
              <a:spcAft>
                <a:spcPts val="0"/>
              </a:spcAft>
              <a:buSzPts val="2000"/>
              <a:buFont typeface="Helvetica Neue"/>
              <a:buChar char="•"/>
            </a:pPr>
            <a:r>
              <a:rPr b="0" lang="en-US"/>
              <a:t>The importance of NDCs to Paris Agreement, and specifically the Global StockTake (GST), raises new challenges around country needs and implications for using EO data with greater emphasis on mitigation and adaptation, and national-level datasets</a:t>
            </a:r>
            <a:endParaRPr b="0"/>
          </a:p>
          <a:p>
            <a:pPr indent="-355600" lvl="0" marL="457200" rtl="0" algn="l">
              <a:lnSpc>
                <a:spcPct val="100000"/>
              </a:lnSpc>
              <a:spcBef>
                <a:spcPts val="0"/>
              </a:spcBef>
              <a:spcAft>
                <a:spcPts val="0"/>
              </a:spcAft>
              <a:buSzPts val="2000"/>
              <a:buFont typeface="Helvetica Neue"/>
              <a:buChar char="•"/>
            </a:pPr>
            <a:r>
              <a:rPr b="0" lang="en-US"/>
              <a:t>A whole new dimension to our climate coordination - both a huge opportunity and a significant challenge (discussion later in agenda)</a:t>
            </a:r>
            <a:endParaRPr b="0"/>
          </a:p>
          <a:p>
            <a:pPr indent="0" lvl="0" marL="457200" rtl="0" algn="l">
              <a:lnSpc>
                <a:spcPct val="100000"/>
              </a:lnSpc>
              <a:spcBef>
                <a:spcPts val="500"/>
              </a:spcBef>
              <a:spcAft>
                <a:spcPts val="0"/>
              </a:spcAft>
              <a:buSzPts val="2000"/>
              <a:buNone/>
            </a:pPr>
            <a:r>
              <a:t/>
            </a:r>
            <a:endParaRPr b="0" sz="400"/>
          </a:p>
          <a:p>
            <a:pPr indent="-254000" lvl="0" marL="914400" rtl="0" algn="l">
              <a:lnSpc>
                <a:spcPct val="100000"/>
              </a:lnSpc>
              <a:spcBef>
                <a:spcPts val="500"/>
              </a:spcBef>
              <a:spcAft>
                <a:spcPts val="0"/>
              </a:spcAft>
              <a:buClr>
                <a:srgbClr val="00B050"/>
              </a:buClr>
              <a:buSzPts val="400"/>
              <a:buFont typeface="Helvetica Neue"/>
              <a:buChar char="•"/>
            </a:pPr>
            <a:r>
              <a:rPr i="1" lang="en-US" sz="1800">
                <a:solidFill>
                  <a:srgbClr val="274E13"/>
                </a:solidFill>
              </a:rPr>
              <a:t>“...if Land Use, Land Use Change and Forestry targets involved in the initial NDCs  were implemented in full, this would represent approximately a quarter of pledged mitigation efforts up to 2030“</a:t>
            </a:r>
            <a:endParaRPr i="1" sz="1800">
              <a:solidFill>
                <a:srgbClr val="274E13"/>
              </a:solidFill>
            </a:endParaRPr>
          </a:p>
          <a:p>
            <a:pPr indent="0" lvl="0" marL="0" rtl="0" algn="l">
              <a:lnSpc>
                <a:spcPct val="90000"/>
              </a:lnSpc>
              <a:spcBef>
                <a:spcPts val="0"/>
              </a:spcBef>
              <a:spcAft>
                <a:spcPts val="0"/>
              </a:spcAft>
              <a:buSzPts val="2000"/>
              <a:buNone/>
            </a:pPr>
            <a:r>
              <a:t/>
            </a:r>
            <a:endParaRPr i="1" sz="1800">
              <a:solidFill>
                <a:srgbClr val="274E13"/>
              </a:solidFill>
              <a:latin typeface="Calibri"/>
              <a:ea typeface="Calibri"/>
              <a:cs typeface="Calibri"/>
              <a:sym typeface="Calibri"/>
            </a:endParaRPr>
          </a:p>
          <a:p>
            <a:pPr indent="-355600" lvl="0" marL="457200" rtl="0" algn="l">
              <a:lnSpc>
                <a:spcPct val="100000"/>
              </a:lnSpc>
              <a:spcBef>
                <a:spcPts val="0"/>
              </a:spcBef>
              <a:spcAft>
                <a:spcPts val="0"/>
              </a:spcAft>
              <a:buSzPts val="2000"/>
              <a:buFont typeface="Helvetica Neue"/>
              <a:buChar char="•"/>
            </a:pPr>
            <a:r>
              <a:rPr lang="en-US"/>
              <a:t>SIT-35 action: JAXA and ESA explore the development of a CEOS AFOLU (Agriculture, Foresty and Other Land Uses) Roadmap. The aim of the Roadmap is to assess the will, direction and capability of the relevant CEOS Agencies, with the SIT Chair team supporting communications with Principals and identifying team nominees. </a:t>
            </a:r>
            <a:endParaRPr sz="1400"/>
          </a:p>
        </p:txBody>
      </p:sp>
      <p:sp>
        <p:nvSpPr>
          <p:cNvPr id="70" name="Google Shape;70;p11"/>
          <p:cNvSpPr txBox="1"/>
          <p:nvPr>
            <p:ph idx="2" type="body"/>
          </p:nvPr>
        </p:nvSpPr>
        <p:spPr>
          <a:xfrm>
            <a:off x="2095500" y="228600"/>
            <a:ext cx="5267100" cy="7146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sz="3200">
                <a:solidFill>
                  <a:srgbClr val="FFFFFF"/>
                </a:solidFill>
              </a:rPr>
              <a:t>Global Stocktake</a:t>
            </a:r>
            <a:endParaRPr sz="3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2"/>
          <p:cNvSpPr/>
          <p:nvPr/>
        </p:nvSpPr>
        <p:spPr>
          <a:xfrm>
            <a:off x="-15775" y="-125"/>
            <a:ext cx="9159900" cy="6858000"/>
          </a:xfrm>
          <a:prstGeom prst="rect">
            <a:avLst/>
          </a:prstGeom>
          <a:solidFill>
            <a:srgbClr val="FFFFFF">
              <a:alpha val="80784"/>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6" name="Google Shape;76;p12"/>
          <p:cNvPicPr preferRelativeResize="0"/>
          <p:nvPr/>
        </p:nvPicPr>
        <p:blipFill rotWithShape="1">
          <a:blip r:embed="rId3">
            <a:alphaModFix/>
          </a:blip>
          <a:srcRect b="0" l="0" r="0" t="45250"/>
          <a:stretch/>
        </p:blipFill>
        <p:spPr>
          <a:xfrm>
            <a:off x="3511250" y="1374474"/>
            <a:ext cx="3945674" cy="1724099"/>
          </a:xfrm>
          <a:prstGeom prst="rect">
            <a:avLst/>
          </a:prstGeom>
          <a:noFill/>
          <a:ln>
            <a:noFill/>
          </a:ln>
        </p:spPr>
      </p:pic>
      <p:grpSp>
        <p:nvGrpSpPr>
          <p:cNvPr id="77" name="Google Shape;77;p12"/>
          <p:cNvGrpSpPr/>
          <p:nvPr/>
        </p:nvGrpSpPr>
        <p:grpSpPr>
          <a:xfrm>
            <a:off x="4697175" y="1528426"/>
            <a:ext cx="1957191" cy="4950262"/>
            <a:chOff x="2886443" y="1734147"/>
            <a:chExt cx="2694000" cy="2032211"/>
          </a:xfrm>
        </p:grpSpPr>
        <p:sp>
          <p:nvSpPr>
            <p:cNvPr id="78" name="Google Shape;78;p12"/>
            <p:cNvSpPr/>
            <p:nvPr/>
          </p:nvSpPr>
          <p:spPr>
            <a:xfrm>
              <a:off x="2886443" y="1734147"/>
              <a:ext cx="2694000" cy="1782300"/>
            </a:xfrm>
            <a:prstGeom prst="rect">
              <a:avLst/>
            </a:prstGeom>
            <a:solidFill>
              <a:srgbClr val="EF9CF9">
                <a:alpha val="2705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2"/>
            <p:cNvSpPr txBox="1"/>
            <p:nvPr/>
          </p:nvSpPr>
          <p:spPr>
            <a:xfrm>
              <a:off x="2983630" y="3287558"/>
              <a:ext cx="2499600" cy="47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AFOLU Roadmap</a:t>
              </a:r>
              <a:r>
                <a:rPr b="0" i="0" lang="en-US" sz="900" u="none" cap="none" strike="noStrike">
                  <a:solidFill>
                    <a:srgbClr val="000000"/>
                  </a:solidFill>
                  <a:latin typeface="Arial"/>
                  <a:ea typeface="Arial"/>
                  <a:cs typeface="Arial"/>
                  <a:sym typeface="Arial"/>
                </a:rPr>
                <a:t> adds biomass, agriculture and OLU for reporting &amp; NDCs</a:t>
              </a:r>
              <a:endParaRPr b="0" i="0" sz="900" u="none" cap="none" strike="noStrike">
                <a:solidFill>
                  <a:srgbClr val="000000"/>
                </a:solidFill>
                <a:latin typeface="Arial"/>
                <a:ea typeface="Arial"/>
                <a:cs typeface="Arial"/>
                <a:sym typeface="Arial"/>
              </a:endParaRPr>
            </a:p>
          </p:txBody>
        </p:sp>
      </p:grpSp>
      <p:grpSp>
        <p:nvGrpSpPr>
          <p:cNvPr id="80" name="Google Shape;80;p12"/>
          <p:cNvGrpSpPr/>
          <p:nvPr/>
        </p:nvGrpSpPr>
        <p:grpSpPr>
          <a:xfrm>
            <a:off x="3633138" y="1422652"/>
            <a:ext cx="927665" cy="3889180"/>
            <a:chOff x="2957725" y="1582199"/>
            <a:chExt cx="1126217" cy="2857800"/>
          </a:xfrm>
        </p:grpSpPr>
        <p:sp>
          <p:nvSpPr>
            <p:cNvPr id="81" name="Google Shape;81;p12"/>
            <p:cNvSpPr/>
            <p:nvPr/>
          </p:nvSpPr>
          <p:spPr>
            <a:xfrm>
              <a:off x="2957742" y="1582199"/>
              <a:ext cx="1126200" cy="2857800"/>
            </a:xfrm>
            <a:prstGeom prst="rect">
              <a:avLst/>
            </a:prstGeom>
            <a:solidFill>
              <a:srgbClr val="A4C2F4">
                <a:alpha val="33725"/>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2"/>
            <p:cNvSpPr txBox="1"/>
            <p:nvPr/>
          </p:nvSpPr>
          <p:spPr>
            <a:xfrm>
              <a:off x="2957725" y="3470875"/>
              <a:ext cx="1126200" cy="52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CEOS-CGMS </a:t>
              </a:r>
              <a:br>
                <a:rPr b="1" i="0" lang="en-US" sz="800" u="none" cap="none" strike="noStrike">
                  <a:solidFill>
                    <a:srgbClr val="000000"/>
                  </a:solidFill>
                  <a:latin typeface="Arial"/>
                  <a:ea typeface="Arial"/>
                  <a:cs typeface="Arial"/>
                  <a:sym typeface="Arial"/>
                </a:rPr>
              </a:br>
              <a:r>
                <a:rPr b="1" i="0" lang="en-US" sz="800" u="none" cap="none" strike="noStrike">
                  <a:solidFill>
                    <a:srgbClr val="000000"/>
                  </a:solidFill>
                  <a:latin typeface="Arial"/>
                  <a:ea typeface="Arial"/>
                  <a:cs typeface="Arial"/>
                  <a:sym typeface="Arial"/>
                </a:rPr>
                <a:t>WGClimate</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GCOS Response</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ECVs</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 Inventory</a:t>
              </a:r>
              <a:endParaRPr b="0" i="0" sz="800" u="none" cap="none" strike="noStrike">
                <a:solidFill>
                  <a:srgbClr val="000000"/>
                </a:solidFill>
                <a:latin typeface="Arial"/>
                <a:ea typeface="Arial"/>
                <a:cs typeface="Arial"/>
                <a:sym typeface="Arial"/>
              </a:endParaRPr>
            </a:p>
          </p:txBody>
        </p:sp>
      </p:grpSp>
      <p:grpSp>
        <p:nvGrpSpPr>
          <p:cNvPr id="83" name="Google Shape;83;p12"/>
          <p:cNvGrpSpPr/>
          <p:nvPr/>
        </p:nvGrpSpPr>
        <p:grpSpPr>
          <a:xfrm>
            <a:off x="4615850" y="1422731"/>
            <a:ext cx="3264300" cy="2808182"/>
            <a:chOff x="3927025" y="1603575"/>
            <a:chExt cx="3264300" cy="2025375"/>
          </a:xfrm>
        </p:grpSpPr>
        <p:sp>
          <p:nvSpPr>
            <p:cNvPr id="84" name="Google Shape;84;p12"/>
            <p:cNvSpPr/>
            <p:nvPr/>
          </p:nvSpPr>
          <p:spPr>
            <a:xfrm>
              <a:off x="3962650" y="1603575"/>
              <a:ext cx="2694000" cy="1924200"/>
            </a:xfrm>
            <a:prstGeom prst="rect">
              <a:avLst/>
            </a:prstGeom>
            <a:solidFill>
              <a:srgbClr val="B6D7A8">
                <a:alpha val="2509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2"/>
            <p:cNvSpPr txBox="1"/>
            <p:nvPr/>
          </p:nvSpPr>
          <p:spPr>
            <a:xfrm>
              <a:off x="3927025" y="3150150"/>
              <a:ext cx="3264300" cy="47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GST</a:t>
              </a:r>
              <a:r>
                <a:rPr b="0" i="0" lang="en-US" sz="900" u="none" cap="none" strike="noStrike">
                  <a:solidFill>
                    <a:srgbClr val="000000"/>
                  </a:solidFill>
                  <a:latin typeface="Arial"/>
                  <a:ea typeface="Arial"/>
                  <a:cs typeface="Arial"/>
                  <a:sym typeface="Arial"/>
                </a:rPr>
                <a:t> emphasises country reports, NDCs, mitigation</a:t>
              </a:r>
              <a:br>
                <a:rPr b="0" i="0" lang="en-US" sz="900" u="none" cap="none" strike="noStrike">
                  <a:solidFill>
                    <a:srgbClr val="000000"/>
                  </a:solidFill>
                  <a:latin typeface="Arial"/>
                  <a:ea typeface="Arial"/>
                  <a:cs typeface="Arial"/>
                  <a:sym typeface="Arial"/>
                </a:rPr>
              </a:br>
              <a:r>
                <a:rPr b="0" i="0" lang="en-US" sz="900" u="none" cap="none" strike="noStrike">
                  <a:solidFill>
                    <a:srgbClr val="000000"/>
                  </a:solidFill>
                  <a:latin typeface="Arial"/>
                  <a:ea typeface="Arial"/>
                  <a:cs typeface="Arial"/>
                  <a:sym typeface="Arial"/>
                </a:rPr>
                <a:t> and adaptation?</a:t>
              </a:r>
              <a:endParaRPr b="0" i="0" sz="900" u="none" cap="none" strike="noStrike">
                <a:solidFill>
                  <a:srgbClr val="000000"/>
                </a:solidFill>
                <a:latin typeface="Arial"/>
                <a:ea typeface="Arial"/>
                <a:cs typeface="Arial"/>
                <a:sym typeface="Arial"/>
              </a:endParaRPr>
            </a:p>
          </p:txBody>
        </p:sp>
      </p:grpSp>
      <p:grpSp>
        <p:nvGrpSpPr>
          <p:cNvPr id="86" name="Google Shape;86;p12"/>
          <p:cNvGrpSpPr/>
          <p:nvPr/>
        </p:nvGrpSpPr>
        <p:grpSpPr>
          <a:xfrm>
            <a:off x="5171921" y="1422644"/>
            <a:ext cx="1425395" cy="3914015"/>
            <a:chOff x="2886450" y="1734150"/>
            <a:chExt cx="2694000" cy="1924200"/>
          </a:xfrm>
        </p:grpSpPr>
        <p:sp>
          <p:nvSpPr>
            <p:cNvPr id="87" name="Google Shape;87;p12"/>
            <p:cNvSpPr/>
            <p:nvPr/>
          </p:nvSpPr>
          <p:spPr>
            <a:xfrm>
              <a:off x="2886450" y="1734150"/>
              <a:ext cx="2694000" cy="1924200"/>
            </a:xfrm>
            <a:prstGeom prst="rect">
              <a:avLst/>
            </a:prstGeom>
            <a:solidFill>
              <a:srgbClr val="F9CB9C">
                <a:alpha val="2705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2"/>
            <p:cNvSpPr txBox="1"/>
            <p:nvPr/>
          </p:nvSpPr>
          <p:spPr>
            <a:xfrm>
              <a:off x="2959307" y="3179547"/>
              <a:ext cx="2499600" cy="47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GFOI</a:t>
              </a:r>
              <a:r>
                <a:rPr b="0" i="0" lang="en-US" sz="900" u="none" cap="none" strike="noStrike">
                  <a:solidFill>
                    <a:srgbClr val="000000"/>
                  </a:solidFill>
                  <a:latin typeface="Arial"/>
                  <a:ea typeface="Arial"/>
                  <a:cs typeface="Arial"/>
                  <a:sym typeface="Arial"/>
                </a:rPr>
                <a:t> brought country focus for forest reporting</a:t>
              </a:r>
              <a:endParaRPr b="0" i="0" sz="900" u="none" cap="none" strike="noStrike">
                <a:solidFill>
                  <a:srgbClr val="000000"/>
                </a:solidFill>
                <a:latin typeface="Arial"/>
                <a:ea typeface="Arial"/>
                <a:cs typeface="Arial"/>
                <a:sym typeface="Arial"/>
              </a:endParaRPr>
            </a:p>
          </p:txBody>
        </p:sp>
      </p:grpSp>
      <p:grpSp>
        <p:nvGrpSpPr>
          <p:cNvPr id="89" name="Google Shape;89;p12"/>
          <p:cNvGrpSpPr/>
          <p:nvPr/>
        </p:nvGrpSpPr>
        <p:grpSpPr>
          <a:xfrm>
            <a:off x="6411830" y="1422877"/>
            <a:ext cx="1141325" cy="3913828"/>
            <a:chOff x="710001" y="772338"/>
            <a:chExt cx="1396800" cy="2856600"/>
          </a:xfrm>
        </p:grpSpPr>
        <p:sp>
          <p:nvSpPr>
            <p:cNvPr id="90" name="Google Shape;90;p12"/>
            <p:cNvSpPr/>
            <p:nvPr/>
          </p:nvSpPr>
          <p:spPr>
            <a:xfrm>
              <a:off x="710001" y="772338"/>
              <a:ext cx="1396800" cy="2856600"/>
            </a:xfrm>
            <a:prstGeom prst="rect">
              <a:avLst/>
            </a:prstGeom>
            <a:solidFill>
              <a:srgbClr val="17FF00">
                <a:alpha val="25098"/>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2"/>
            <p:cNvSpPr txBox="1"/>
            <p:nvPr/>
          </p:nvSpPr>
          <p:spPr>
            <a:xfrm>
              <a:off x="1006837" y="2571749"/>
              <a:ext cx="1049700" cy="998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1" i="0" lang="en-US" sz="900" u="none" cap="none" strike="noStrike">
                  <a:solidFill>
                    <a:srgbClr val="000000"/>
                  </a:solidFill>
                  <a:latin typeface="Arial"/>
                  <a:ea typeface="Arial"/>
                  <a:cs typeface="Arial"/>
                  <a:sym typeface="Arial"/>
                </a:rPr>
                <a:t>WGClimate GHG Roadmap</a:t>
              </a:r>
              <a:r>
                <a:rPr b="0" i="0" lang="en-US" sz="900" u="none" cap="none" strike="noStrike">
                  <a:solidFill>
                    <a:srgbClr val="000000"/>
                  </a:solidFill>
                  <a:latin typeface="Arial"/>
                  <a:ea typeface="Arial"/>
                  <a:cs typeface="Arial"/>
                  <a:sym typeface="Arial"/>
                </a:rPr>
                <a:t> starts support to inventories from GST1</a:t>
              </a:r>
              <a:endParaRPr b="0" i="0" sz="900" u="none" cap="none" strike="noStrike">
                <a:solidFill>
                  <a:srgbClr val="000000"/>
                </a:solidFill>
                <a:latin typeface="Arial"/>
                <a:ea typeface="Arial"/>
                <a:cs typeface="Arial"/>
                <a:sym typeface="Arial"/>
              </a:endParaRPr>
            </a:p>
          </p:txBody>
        </p:sp>
      </p:grpSp>
      <p:grpSp>
        <p:nvGrpSpPr>
          <p:cNvPr id="92" name="Google Shape;92;p12"/>
          <p:cNvGrpSpPr/>
          <p:nvPr/>
        </p:nvGrpSpPr>
        <p:grpSpPr>
          <a:xfrm>
            <a:off x="7999125" y="4211808"/>
            <a:ext cx="969300" cy="1495201"/>
            <a:chOff x="2957725" y="1582200"/>
            <a:chExt cx="969300" cy="2857800"/>
          </a:xfrm>
        </p:grpSpPr>
        <p:sp>
          <p:nvSpPr>
            <p:cNvPr id="93" name="Google Shape;93;p12"/>
            <p:cNvSpPr/>
            <p:nvPr/>
          </p:nvSpPr>
          <p:spPr>
            <a:xfrm>
              <a:off x="2957725" y="1582200"/>
              <a:ext cx="969300" cy="2857800"/>
            </a:xfrm>
            <a:prstGeom prst="rect">
              <a:avLst/>
            </a:prstGeom>
            <a:solidFill>
              <a:srgbClr val="FFD600">
                <a:alpha val="2000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2"/>
            <p:cNvSpPr txBox="1"/>
            <p:nvPr/>
          </p:nvSpPr>
          <p:spPr>
            <a:xfrm>
              <a:off x="2973325" y="2507700"/>
              <a:ext cx="938100" cy="52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rPr b="1" i="0" lang="en-US" sz="800" u="none" cap="none" strike="noStrike">
                  <a:solidFill>
                    <a:srgbClr val="000000"/>
                  </a:solidFill>
                  <a:latin typeface="Arial"/>
                  <a:ea typeface="Arial"/>
                  <a:cs typeface="Arial"/>
                  <a:sym typeface="Arial"/>
                </a:rPr>
                <a:t>New GEO WG?</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 SG2 proposes a focus on IPCC </a:t>
              </a:r>
              <a:br>
                <a:rPr b="0" i="0" lang="en-US" sz="800" u="none" cap="none" strike="noStrike">
                  <a:solidFill>
                    <a:srgbClr val="000000"/>
                  </a:solidFill>
                  <a:latin typeface="Arial"/>
                  <a:ea typeface="Arial"/>
                  <a:cs typeface="Arial"/>
                  <a:sym typeface="Arial"/>
                </a:rPr>
              </a:br>
              <a:r>
                <a:rPr b="0" i="0" lang="en-US" sz="800" u="none" cap="none" strike="noStrike">
                  <a:solidFill>
                    <a:srgbClr val="000000"/>
                  </a:solidFill>
                  <a:latin typeface="Arial"/>
                  <a:ea typeface="Arial"/>
                  <a:cs typeface="Arial"/>
                  <a:sym typeface="Arial"/>
                </a:rPr>
                <a:t>WGII &amp; III</a:t>
              </a:r>
              <a:endParaRPr b="0" i="0" sz="800" u="none" cap="none" strike="noStrike">
                <a:solidFill>
                  <a:srgbClr val="000000"/>
                </a:solidFill>
                <a:latin typeface="Arial"/>
                <a:ea typeface="Arial"/>
                <a:cs typeface="Arial"/>
                <a:sym typeface="Arial"/>
              </a:endParaRPr>
            </a:p>
          </p:txBody>
        </p:sp>
      </p:grpSp>
      <p:sp>
        <p:nvSpPr>
          <p:cNvPr id="95" name="Google Shape;95;p12"/>
          <p:cNvSpPr txBox="1"/>
          <p:nvPr/>
        </p:nvSpPr>
        <p:spPr>
          <a:xfrm>
            <a:off x="3801925" y="1303358"/>
            <a:ext cx="2917800" cy="57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Science             Adaptation        Mitigation</a:t>
            </a:r>
            <a:endParaRPr b="1" i="0" sz="1000" u="none" cap="none" strike="noStrike">
              <a:solidFill>
                <a:srgbClr val="000000"/>
              </a:solidFill>
              <a:latin typeface="Arial"/>
              <a:ea typeface="Arial"/>
              <a:cs typeface="Arial"/>
              <a:sym typeface="Arial"/>
            </a:endParaRPr>
          </a:p>
        </p:txBody>
      </p:sp>
      <p:pic>
        <p:nvPicPr>
          <p:cNvPr descr="https://lh4.googleusercontent.com/VYgVSJTxH6Mc01jSjF0uR43QgHDlVtzjGJgvxH0guppKZhHRIgkswe5rAJqU-pNeqCJuDkt04_1qlClOBiKdJNmE0p27ckpjcvJ-8Uj20VGOymcUcCqEr30HzsN7VFnf" id="96" name="Google Shape;96;p12"/>
          <p:cNvPicPr preferRelativeResize="0"/>
          <p:nvPr/>
        </p:nvPicPr>
        <p:blipFill rotWithShape="1">
          <a:blip r:embed="rId4">
            <a:alphaModFix/>
          </a:blip>
          <a:srcRect b="0" l="0" r="0" t="0"/>
          <a:stretch/>
        </p:blipFill>
        <p:spPr>
          <a:xfrm>
            <a:off x="80719" y="349442"/>
            <a:ext cx="3016065" cy="1113624"/>
          </a:xfrm>
          <a:prstGeom prst="rect">
            <a:avLst/>
          </a:prstGeom>
          <a:noFill/>
          <a:ln>
            <a:noFill/>
          </a:ln>
        </p:spPr>
      </p:pic>
      <p:sp>
        <p:nvSpPr>
          <p:cNvPr id="97" name="Google Shape;97;p12"/>
          <p:cNvSpPr/>
          <p:nvPr/>
        </p:nvSpPr>
        <p:spPr>
          <a:xfrm rot="-5400000">
            <a:off x="-514737" y="3286775"/>
            <a:ext cx="1736700" cy="5067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cap="none" strike="noStrike">
                <a:solidFill>
                  <a:schemeClr val="lt1"/>
                </a:solidFill>
                <a:latin typeface="Tahoma"/>
                <a:ea typeface="Tahoma"/>
                <a:cs typeface="Tahoma"/>
                <a:sym typeface="Tahoma"/>
              </a:rPr>
              <a:t>Adaptation</a:t>
            </a:r>
            <a:endParaRPr b="0" i="0" sz="1200" u="none" cap="none" strike="noStrike">
              <a:solidFill>
                <a:schemeClr val="lt1"/>
              </a:solidFill>
              <a:latin typeface="Tahoma"/>
              <a:ea typeface="Tahoma"/>
              <a:cs typeface="Tahoma"/>
              <a:sym typeface="Tahoma"/>
            </a:endParaRPr>
          </a:p>
        </p:txBody>
      </p:sp>
      <p:sp>
        <p:nvSpPr>
          <p:cNvPr id="98" name="Google Shape;98;p12"/>
          <p:cNvSpPr/>
          <p:nvPr/>
        </p:nvSpPr>
        <p:spPr>
          <a:xfrm rot="-5400000">
            <a:off x="98638" y="3290225"/>
            <a:ext cx="1724100" cy="5124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Tahoma"/>
                <a:ea typeface="Tahoma"/>
                <a:cs typeface="Tahoma"/>
                <a:sym typeface="Tahoma"/>
              </a:rPr>
              <a:t>Loss &amp; Damage</a:t>
            </a:r>
            <a:endParaRPr b="0" i="0" sz="1400" u="none" cap="none" strike="noStrike">
              <a:solidFill>
                <a:srgbClr val="000000"/>
              </a:solidFill>
              <a:latin typeface="Arial"/>
              <a:ea typeface="Arial"/>
              <a:cs typeface="Arial"/>
              <a:sym typeface="Arial"/>
            </a:endParaRPr>
          </a:p>
        </p:txBody>
      </p:sp>
      <p:sp>
        <p:nvSpPr>
          <p:cNvPr id="99" name="Google Shape;99;p12"/>
          <p:cNvSpPr/>
          <p:nvPr/>
        </p:nvSpPr>
        <p:spPr>
          <a:xfrm rot="-5400000">
            <a:off x="725737" y="3279725"/>
            <a:ext cx="1736700" cy="5208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cap="none" strike="noStrike">
                <a:solidFill>
                  <a:schemeClr val="lt1"/>
                </a:solidFill>
                <a:latin typeface="Tahoma"/>
                <a:ea typeface="Tahoma"/>
                <a:cs typeface="Tahoma"/>
                <a:sym typeface="Tahoma"/>
              </a:rPr>
              <a:t>Capacity Development / Technology transfer</a:t>
            </a:r>
            <a:endParaRPr b="0" i="0" sz="1200" u="none" cap="none" strike="noStrike">
              <a:solidFill>
                <a:schemeClr val="lt1"/>
              </a:solidFill>
              <a:latin typeface="Tahoma"/>
              <a:ea typeface="Tahoma"/>
              <a:cs typeface="Tahoma"/>
              <a:sym typeface="Tahoma"/>
            </a:endParaRPr>
          </a:p>
        </p:txBody>
      </p:sp>
      <p:sp>
        <p:nvSpPr>
          <p:cNvPr id="100" name="Google Shape;100;p12"/>
          <p:cNvSpPr/>
          <p:nvPr/>
        </p:nvSpPr>
        <p:spPr>
          <a:xfrm rot="-5400000">
            <a:off x="1357291" y="3297123"/>
            <a:ext cx="1736700" cy="4860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cap="none" strike="noStrike">
                <a:solidFill>
                  <a:schemeClr val="lt1"/>
                </a:solidFill>
                <a:latin typeface="Tahoma"/>
                <a:ea typeface="Tahoma"/>
                <a:cs typeface="Tahoma"/>
                <a:sym typeface="Tahoma"/>
              </a:rPr>
              <a:t>National Reporting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200"/>
              <a:buFont typeface="Tahoma"/>
              <a:buNone/>
            </a:pPr>
            <a:r>
              <a:rPr b="0" i="0" lang="en-US" sz="1200" u="none" cap="none" strike="noStrike">
                <a:solidFill>
                  <a:schemeClr val="lt1"/>
                </a:solidFill>
                <a:latin typeface="Tahoma"/>
                <a:ea typeface="Tahoma"/>
                <a:cs typeface="Tahoma"/>
                <a:sym typeface="Tahoma"/>
              </a:rPr>
              <a:t>Global Stocktake</a:t>
            </a:r>
            <a:endParaRPr b="0" i="0" sz="1200" u="none" cap="none" strike="noStrike">
              <a:solidFill>
                <a:schemeClr val="lt1"/>
              </a:solidFill>
              <a:latin typeface="Tahoma"/>
              <a:ea typeface="Tahoma"/>
              <a:cs typeface="Tahoma"/>
              <a:sym typeface="Tahoma"/>
            </a:endParaRPr>
          </a:p>
        </p:txBody>
      </p:sp>
      <p:sp>
        <p:nvSpPr>
          <p:cNvPr id="101" name="Google Shape;101;p12"/>
          <p:cNvSpPr/>
          <p:nvPr/>
        </p:nvSpPr>
        <p:spPr>
          <a:xfrm rot="-5400000">
            <a:off x="1947696" y="3283923"/>
            <a:ext cx="1736700" cy="5124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Tahoma"/>
                <a:ea typeface="Tahoma"/>
                <a:cs typeface="Tahoma"/>
                <a:sym typeface="Tahoma"/>
              </a:rPr>
              <a:t>Mitigation</a:t>
            </a:r>
            <a:endParaRPr b="0" i="0" sz="1400" u="none" cap="none" strike="noStrike">
              <a:solidFill>
                <a:srgbClr val="000000"/>
              </a:solidFill>
              <a:latin typeface="Arial"/>
              <a:ea typeface="Arial"/>
              <a:cs typeface="Arial"/>
              <a:sym typeface="Arial"/>
            </a:endParaRPr>
          </a:p>
        </p:txBody>
      </p:sp>
      <p:grpSp>
        <p:nvGrpSpPr>
          <p:cNvPr id="102" name="Google Shape;102;p12"/>
          <p:cNvGrpSpPr/>
          <p:nvPr/>
        </p:nvGrpSpPr>
        <p:grpSpPr>
          <a:xfrm>
            <a:off x="89673" y="1528416"/>
            <a:ext cx="3016200" cy="1049400"/>
            <a:chOff x="349623" y="1416416"/>
            <a:chExt cx="3016200" cy="1049400"/>
          </a:xfrm>
        </p:grpSpPr>
        <p:sp>
          <p:nvSpPr>
            <p:cNvPr id="103" name="Google Shape;103;p12"/>
            <p:cNvSpPr/>
            <p:nvPr/>
          </p:nvSpPr>
          <p:spPr>
            <a:xfrm>
              <a:off x="349623" y="1416416"/>
              <a:ext cx="3016200" cy="10494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lt1"/>
                </a:buClr>
                <a:buSzPts val="2000"/>
                <a:buFont typeface="Tahoma"/>
                <a:buNone/>
              </a:pPr>
              <a:r>
                <a:rPr b="1" i="0" lang="en-US" sz="2000" u="none" cap="none" strike="noStrike">
                  <a:solidFill>
                    <a:schemeClr val="lt1"/>
                  </a:solidFill>
                  <a:latin typeface="Tahoma"/>
                  <a:ea typeface="Tahoma"/>
                  <a:cs typeface="Tahoma"/>
                  <a:sym typeface="Tahoma"/>
                </a:rPr>
                <a:t> Paris Agreement</a:t>
              </a:r>
              <a:endParaRPr b="0" i="0" sz="1400" u="none" cap="none" strike="noStrike">
                <a:solidFill>
                  <a:srgbClr val="000000"/>
                </a:solidFill>
                <a:latin typeface="Arial"/>
                <a:ea typeface="Arial"/>
                <a:cs typeface="Arial"/>
                <a:sym typeface="Arial"/>
              </a:endParaRPr>
            </a:p>
          </p:txBody>
        </p:sp>
        <p:pic>
          <p:nvPicPr>
            <p:cNvPr descr="cop-21-logo.jpg" id="104" name="Google Shape;104;p12"/>
            <p:cNvPicPr preferRelativeResize="0"/>
            <p:nvPr/>
          </p:nvPicPr>
          <p:blipFill rotWithShape="1">
            <a:blip r:embed="rId5">
              <a:alphaModFix/>
            </a:blip>
            <a:srcRect b="0" l="0" r="0" t="0"/>
            <a:stretch/>
          </p:blipFill>
          <p:spPr>
            <a:xfrm>
              <a:off x="2748535" y="1504279"/>
              <a:ext cx="535382" cy="864941"/>
            </a:xfrm>
            <a:prstGeom prst="rect">
              <a:avLst/>
            </a:prstGeom>
            <a:noFill/>
            <a:ln>
              <a:noFill/>
            </a:ln>
          </p:spPr>
        </p:pic>
      </p:grpSp>
      <p:sp>
        <p:nvSpPr>
          <p:cNvPr id="105" name="Google Shape;105;p12"/>
          <p:cNvSpPr/>
          <p:nvPr/>
        </p:nvSpPr>
        <p:spPr>
          <a:xfrm>
            <a:off x="84212" y="4441815"/>
            <a:ext cx="2972100" cy="2316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Tahoma"/>
              <a:buNone/>
            </a:pPr>
            <a:r>
              <a:rPr b="0" i="0" lang="en-US" sz="1200" u="none" cap="none" strike="noStrike">
                <a:solidFill>
                  <a:schemeClr val="lt1"/>
                </a:solidFill>
                <a:latin typeface="Tahoma"/>
                <a:ea typeface="Tahoma"/>
                <a:cs typeface="Tahoma"/>
                <a:sym typeface="Tahoma"/>
              </a:rPr>
              <a:t>Transparency Framework</a:t>
            </a:r>
            <a:endParaRPr b="0" i="0" sz="1200" u="none" cap="none" strike="noStrike">
              <a:solidFill>
                <a:schemeClr val="lt1"/>
              </a:solidFill>
              <a:latin typeface="Tahoma"/>
              <a:ea typeface="Tahoma"/>
              <a:cs typeface="Tahoma"/>
              <a:sym typeface="Tahoma"/>
            </a:endParaRPr>
          </a:p>
        </p:txBody>
      </p:sp>
      <p:sp>
        <p:nvSpPr>
          <p:cNvPr id="106" name="Google Shape;106;p12"/>
          <p:cNvSpPr/>
          <p:nvPr/>
        </p:nvSpPr>
        <p:spPr>
          <a:xfrm>
            <a:off x="84212" y="4750018"/>
            <a:ext cx="2972100" cy="4404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Tahoma"/>
              <a:buNone/>
            </a:pPr>
            <a:r>
              <a:rPr b="1" i="0" lang="en-US" sz="1400" u="none" cap="none" strike="noStrike">
                <a:solidFill>
                  <a:schemeClr val="lt1"/>
                </a:solidFill>
                <a:latin typeface="Tahoma"/>
                <a:ea typeface="Tahoma"/>
                <a:cs typeface="Tahoma"/>
                <a:sym typeface="Tahoma"/>
              </a:rPr>
              <a:t>Global Stocktake</a:t>
            </a:r>
            <a:endParaRPr b="0" i="0" sz="1400" u="none" cap="none" strike="noStrike">
              <a:solidFill>
                <a:srgbClr val="000000"/>
              </a:solidFill>
              <a:latin typeface="Arial"/>
              <a:ea typeface="Arial"/>
              <a:cs typeface="Arial"/>
              <a:sym typeface="Arial"/>
            </a:endParaRPr>
          </a:p>
        </p:txBody>
      </p:sp>
      <p:sp>
        <p:nvSpPr>
          <p:cNvPr id="107" name="Google Shape;107;p12"/>
          <p:cNvSpPr/>
          <p:nvPr/>
        </p:nvSpPr>
        <p:spPr>
          <a:xfrm>
            <a:off x="44797" y="5556701"/>
            <a:ext cx="3050700" cy="3864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400"/>
              <a:buFont typeface="Tahoma"/>
              <a:buNone/>
            </a:pPr>
            <a:r>
              <a:rPr b="0" i="0" lang="en-US" sz="1400" u="none" cap="none" strike="noStrike">
                <a:solidFill>
                  <a:schemeClr val="lt1"/>
                </a:solidFill>
                <a:latin typeface="Tahoma"/>
                <a:ea typeface="Tahoma"/>
                <a:cs typeface="Tahoma"/>
                <a:sym typeface="Tahoma"/>
              </a:rPr>
              <a:t>Systematic Observations</a:t>
            </a:r>
            <a:endParaRPr b="0" i="0" sz="1400" u="none" cap="none" strike="noStrike">
              <a:solidFill>
                <a:srgbClr val="000000"/>
              </a:solidFill>
              <a:latin typeface="Arial"/>
              <a:ea typeface="Arial"/>
              <a:cs typeface="Arial"/>
              <a:sym typeface="Arial"/>
            </a:endParaRPr>
          </a:p>
        </p:txBody>
      </p:sp>
      <p:sp>
        <p:nvSpPr>
          <p:cNvPr id="108" name="Google Shape;108;p12"/>
          <p:cNvSpPr/>
          <p:nvPr/>
        </p:nvSpPr>
        <p:spPr>
          <a:xfrm rot="-5400000">
            <a:off x="1428306" y="5169331"/>
            <a:ext cx="294000" cy="307500"/>
          </a:xfrm>
          <a:prstGeom prst="rightArrow">
            <a:avLst>
              <a:gd fmla="val 50000" name="adj1"/>
              <a:gd fmla="val 50000" name="adj2"/>
            </a:avLst>
          </a:prstGeom>
          <a:noFill/>
          <a:ln cap="flat" cmpd="sng" w="25400">
            <a:solidFill>
              <a:srgbClr val="2091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Tahoma"/>
              <a:ea typeface="Tahoma"/>
              <a:cs typeface="Tahoma"/>
              <a:sym typeface="Tahoma"/>
            </a:endParaRPr>
          </a:p>
        </p:txBody>
      </p:sp>
      <p:sp>
        <p:nvSpPr>
          <p:cNvPr id="109" name="Google Shape;109;p12"/>
          <p:cNvSpPr/>
          <p:nvPr/>
        </p:nvSpPr>
        <p:spPr>
          <a:xfrm rot="-5400000">
            <a:off x="1431027" y="5936848"/>
            <a:ext cx="294000" cy="307500"/>
          </a:xfrm>
          <a:prstGeom prst="rightArrow">
            <a:avLst>
              <a:gd fmla="val 50000" name="adj1"/>
              <a:gd fmla="val 50000" name="adj2"/>
            </a:avLst>
          </a:prstGeom>
          <a:noFill/>
          <a:ln cap="flat" cmpd="sng" w="25400">
            <a:solidFill>
              <a:srgbClr val="2091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Tahoma"/>
              <a:ea typeface="Tahoma"/>
              <a:cs typeface="Tahoma"/>
              <a:sym typeface="Tahoma"/>
            </a:endParaRPr>
          </a:p>
        </p:txBody>
      </p:sp>
      <p:sp>
        <p:nvSpPr>
          <p:cNvPr id="110" name="Google Shape;110;p12"/>
          <p:cNvSpPr/>
          <p:nvPr/>
        </p:nvSpPr>
        <p:spPr>
          <a:xfrm>
            <a:off x="3136302" y="1294008"/>
            <a:ext cx="470700" cy="4171500"/>
          </a:xfrm>
          <a:prstGeom prst="leftBrace">
            <a:avLst>
              <a:gd fmla="val 8333" name="adj1"/>
              <a:gd fmla="val 47909" name="adj2"/>
            </a:avLst>
          </a:prstGeom>
          <a:noFill/>
          <a:ln cap="flat" cmpd="sng" w="25400">
            <a:solidFill>
              <a:srgbClr val="4F91C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1" name="Google Shape;111;p12"/>
          <p:cNvSpPr/>
          <p:nvPr/>
        </p:nvSpPr>
        <p:spPr>
          <a:xfrm>
            <a:off x="3429497" y="770513"/>
            <a:ext cx="969300" cy="271500"/>
          </a:xfrm>
          <a:prstGeom prst="leftRightArrow">
            <a:avLst>
              <a:gd fmla="val 50000" name="adj1"/>
              <a:gd fmla="val 50000" name="adj2"/>
            </a:avLst>
          </a:prstGeom>
          <a:gradFill>
            <a:gsLst>
              <a:gs pos="0">
                <a:srgbClr val="2C4B6E"/>
              </a:gs>
              <a:gs pos="22000">
                <a:srgbClr val="2C4B6E"/>
              </a:gs>
              <a:gs pos="77000">
                <a:srgbClr val="4F91CD"/>
              </a:gs>
              <a:gs pos="100000">
                <a:srgbClr val="4F91CD"/>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12" name="Google Shape;112;p12"/>
          <p:cNvPicPr preferRelativeResize="0"/>
          <p:nvPr/>
        </p:nvPicPr>
        <p:blipFill rotWithShape="1">
          <a:blip r:embed="rId6">
            <a:alphaModFix/>
          </a:blip>
          <a:srcRect b="47624" l="0" r="0" t="0"/>
          <a:stretch/>
        </p:blipFill>
        <p:spPr>
          <a:xfrm>
            <a:off x="4114875" y="469744"/>
            <a:ext cx="2981325" cy="873025"/>
          </a:xfrm>
          <a:prstGeom prst="rect">
            <a:avLst/>
          </a:prstGeom>
          <a:noFill/>
          <a:ln>
            <a:noFill/>
          </a:ln>
        </p:spPr>
      </p:pic>
      <p:sp>
        <p:nvSpPr>
          <p:cNvPr id="113" name="Google Shape;113;p12"/>
          <p:cNvSpPr/>
          <p:nvPr/>
        </p:nvSpPr>
        <p:spPr>
          <a:xfrm>
            <a:off x="61847" y="6309386"/>
            <a:ext cx="8295600" cy="440400"/>
          </a:xfrm>
          <a:prstGeom prst="rect">
            <a:avLst/>
          </a:prstGeom>
          <a:solidFill>
            <a:srgbClr val="2C4B6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Tahoma"/>
              <a:buNone/>
            </a:pPr>
            <a:r>
              <a:rPr b="1" i="0" lang="en-US" sz="2000" u="none" cap="none" strike="noStrike">
                <a:solidFill>
                  <a:schemeClr val="lt1"/>
                </a:solidFill>
                <a:latin typeface="Tahoma"/>
                <a:ea typeface="Tahoma"/>
                <a:cs typeface="Tahoma"/>
                <a:sym typeface="Tahoma"/>
              </a:rPr>
              <a:t>Earth Observation</a:t>
            </a:r>
            <a:endParaRPr b="0" i="0" sz="1400" u="none" cap="none" strike="noStrike">
              <a:solidFill>
                <a:srgbClr val="000000"/>
              </a:solidFill>
              <a:latin typeface="Arial"/>
              <a:ea typeface="Arial"/>
              <a:cs typeface="Arial"/>
              <a:sym typeface="Arial"/>
            </a:endParaRPr>
          </a:p>
        </p:txBody>
      </p:sp>
      <p:sp>
        <p:nvSpPr>
          <p:cNvPr id="114" name="Google Shape;114;p12"/>
          <p:cNvSpPr/>
          <p:nvPr/>
        </p:nvSpPr>
        <p:spPr>
          <a:xfrm rot="-5400000">
            <a:off x="3999202" y="5936848"/>
            <a:ext cx="294000" cy="307500"/>
          </a:xfrm>
          <a:prstGeom prst="rightArrow">
            <a:avLst>
              <a:gd fmla="val 50000" name="adj1"/>
              <a:gd fmla="val 50000" name="adj2"/>
            </a:avLst>
          </a:prstGeom>
          <a:noFill/>
          <a:ln cap="flat" cmpd="sng" w="25400">
            <a:solidFill>
              <a:srgbClr val="2091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Tahoma"/>
              <a:ea typeface="Tahoma"/>
              <a:cs typeface="Tahoma"/>
              <a:sym typeface="Tahoma"/>
            </a:endParaRPr>
          </a:p>
        </p:txBody>
      </p:sp>
      <p:sp>
        <p:nvSpPr>
          <p:cNvPr id="115" name="Google Shape;115;p12"/>
          <p:cNvSpPr/>
          <p:nvPr/>
        </p:nvSpPr>
        <p:spPr>
          <a:xfrm rot="-5400000">
            <a:off x="5528777" y="5936848"/>
            <a:ext cx="294000" cy="307500"/>
          </a:xfrm>
          <a:prstGeom prst="rightArrow">
            <a:avLst>
              <a:gd fmla="val 50000" name="adj1"/>
              <a:gd fmla="val 50000" name="adj2"/>
            </a:avLst>
          </a:prstGeom>
          <a:noFill/>
          <a:ln cap="flat" cmpd="sng" w="25400">
            <a:solidFill>
              <a:srgbClr val="2091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Tahoma"/>
              <a:ea typeface="Tahoma"/>
              <a:cs typeface="Tahoma"/>
              <a:sym typeface="Tahoma"/>
            </a:endParaRPr>
          </a:p>
        </p:txBody>
      </p:sp>
      <p:sp>
        <p:nvSpPr>
          <p:cNvPr id="116" name="Google Shape;116;p12"/>
          <p:cNvSpPr/>
          <p:nvPr/>
        </p:nvSpPr>
        <p:spPr>
          <a:xfrm rot="-5400000">
            <a:off x="7009252" y="5936848"/>
            <a:ext cx="294000" cy="307500"/>
          </a:xfrm>
          <a:prstGeom prst="rightArrow">
            <a:avLst>
              <a:gd fmla="val 50000" name="adj1"/>
              <a:gd fmla="val 50000" name="adj2"/>
            </a:avLst>
          </a:prstGeom>
          <a:noFill/>
          <a:ln cap="flat" cmpd="sng" w="25400">
            <a:solidFill>
              <a:srgbClr val="20913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rgbClr val="000000"/>
              </a:solidFill>
              <a:latin typeface="Tahoma"/>
              <a:ea typeface="Tahoma"/>
              <a:cs typeface="Tahoma"/>
              <a:sym typeface="Taho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3"/>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22" name="Google Shape;122;p13"/>
          <p:cNvSpPr txBox="1"/>
          <p:nvPr>
            <p:ph idx="1" type="body"/>
          </p:nvPr>
        </p:nvSpPr>
        <p:spPr>
          <a:xfrm>
            <a:off x="109200" y="1181100"/>
            <a:ext cx="4638600" cy="5638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SzPts val="2000"/>
              <a:buNone/>
            </a:pPr>
            <a:r>
              <a:rPr lang="en-US" sz="2300"/>
              <a:t>Osamu Ochiai, JAXA &amp; GFOI (Co-Lead)</a:t>
            </a:r>
            <a:endParaRPr sz="2300"/>
          </a:p>
          <a:p>
            <a:pPr indent="0" lvl="0" marL="0" rtl="0" algn="l">
              <a:lnSpc>
                <a:spcPct val="100000"/>
              </a:lnSpc>
              <a:spcBef>
                <a:spcPts val="500"/>
              </a:spcBef>
              <a:spcAft>
                <a:spcPts val="0"/>
              </a:spcAft>
              <a:buSzPts val="2000"/>
              <a:buNone/>
            </a:pPr>
            <a:r>
              <a:rPr lang="en-US" sz="2300"/>
              <a:t>Frank Martin Seifert, ESA &amp; GFOI (Co-Lead)</a:t>
            </a:r>
            <a:endParaRPr sz="2300"/>
          </a:p>
          <a:p>
            <a:pPr indent="0" lvl="0" marL="0" rtl="0" algn="l">
              <a:lnSpc>
                <a:spcPct val="100000"/>
              </a:lnSpc>
              <a:spcBef>
                <a:spcPts val="500"/>
              </a:spcBef>
              <a:spcAft>
                <a:spcPts val="0"/>
              </a:spcAft>
              <a:buSzPts val="2000"/>
              <a:buNone/>
            </a:pPr>
            <a:r>
              <a:rPr lang="en-US" sz="2300"/>
              <a:t>Stephen Ward, JAXA</a:t>
            </a:r>
            <a:endParaRPr sz="2300"/>
          </a:p>
          <a:p>
            <a:pPr indent="0" lvl="0" marL="0" rtl="0" algn="l">
              <a:lnSpc>
                <a:spcPct val="100000"/>
              </a:lnSpc>
              <a:spcBef>
                <a:spcPts val="500"/>
              </a:spcBef>
              <a:spcAft>
                <a:spcPts val="0"/>
              </a:spcAft>
              <a:buSzPts val="2000"/>
              <a:buNone/>
            </a:pPr>
            <a:r>
              <a:rPr lang="en-US" sz="2300"/>
              <a:t>Ake Rosenqvist, JAXA</a:t>
            </a:r>
            <a:endParaRPr sz="2300"/>
          </a:p>
          <a:p>
            <a:pPr indent="0" lvl="0" marL="0" rtl="0" algn="l">
              <a:lnSpc>
                <a:spcPct val="100000"/>
              </a:lnSpc>
              <a:spcBef>
                <a:spcPts val="500"/>
              </a:spcBef>
              <a:spcAft>
                <a:spcPts val="0"/>
              </a:spcAft>
              <a:buSzPts val="2000"/>
              <a:buNone/>
            </a:pPr>
            <a:r>
              <a:rPr lang="en-US" sz="2300"/>
              <a:t>Takeo Tadono, JAXA</a:t>
            </a:r>
            <a:endParaRPr sz="2300"/>
          </a:p>
          <a:p>
            <a:pPr indent="0" lvl="0" marL="0" rtl="0" algn="l">
              <a:lnSpc>
                <a:spcPct val="100000"/>
              </a:lnSpc>
              <a:spcBef>
                <a:spcPts val="500"/>
              </a:spcBef>
              <a:spcAft>
                <a:spcPts val="0"/>
              </a:spcAft>
              <a:buClr>
                <a:schemeClr val="dk1"/>
              </a:buClr>
              <a:buSzPts val="1100"/>
              <a:buFont typeface="Arial"/>
              <a:buNone/>
            </a:pPr>
            <a:r>
              <a:rPr lang="en-US" sz="2300"/>
              <a:t>Richard Lucas, ESA/CCI</a:t>
            </a:r>
            <a:endParaRPr sz="2300"/>
          </a:p>
          <a:p>
            <a:pPr indent="0" lvl="0" marL="0" rtl="0" algn="l">
              <a:lnSpc>
                <a:spcPct val="100000"/>
              </a:lnSpc>
              <a:spcBef>
                <a:spcPts val="500"/>
              </a:spcBef>
              <a:spcAft>
                <a:spcPts val="0"/>
              </a:spcAft>
              <a:buSzPts val="2000"/>
              <a:buNone/>
            </a:pPr>
            <a:r>
              <a:rPr lang="en-US" sz="2300"/>
              <a:t>Shaun Quegan, UK &amp; ESA/CCI</a:t>
            </a:r>
            <a:endParaRPr sz="2300"/>
          </a:p>
          <a:p>
            <a:pPr indent="0" lvl="0" marL="0" rtl="0" algn="l">
              <a:lnSpc>
                <a:spcPct val="100000"/>
              </a:lnSpc>
              <a:spcBef>
                <a:spcPts val="500"/>
              </a:spcBef>
              <a:spcAft>
                <a:spcPts val="0"/>
              </a:spcAft>
              <a:buSzPts val="2000"/>
              <a:buNone/>
            </a:pPr>
            <a:r>
              <a:rPr lang="en-US" sz="2300"/>
              <a:t>Heather Kay, ESA/CCI </a:t>
            </a:r>
            <a:endParaRPr sz="2300"/>
          </a:p>
          <a:p>
            <a:pPr indent="0" lvl="0" marL="0" rtl="0" algn="l">
              <a:lnSpc>
                <a:spcPct val="100000"/>
              </a:lnSpc>
              <a:spcBef>
                <a:spcPts val="500"/>
              </a:spcBef>
              <a:spcAft>
                <a:spcPts val="0"/>
              </a:spcAft>
              <a:buSzPts val="2000"/>
              <a:buNone/>
            </a:pPr>
            <a:r>
              <a:rPr lang="en-US" sz="2300"/>
              <a:t>Ian Jarvis, GEOGLAM</a:t>
            </a:r>
            <a:endParaRPr sz="2300"/>
          </a:p>
          <a:p>
            <a:pPr indent="0" lvl="0" marL="0" rtl="0" algn="l">
              <a:lnSpc>
                <a:spcPct val="100000"/>
              </a:lnSpc>
              <a:spcBef>
                <a:spcPts val="500"/>
              </a:spcBef>
              <a:spcAft>
                <a:spcPts val="0"/>
              </a:spcAft>
              <a:buSzPts val="2000"/>
              <a:buNone/>
            </a:pPr>
            <a:r>
              <a:rPr lang="en-US" sz="2300"/>
              <a:t>Alyssa Whitcraft, GEOGLAM</a:t>
            </a:r>
            <a:endParaRPr sz="2300"/>
          </a:p>
          <a:p>
            <a:pPr indent="0" lvl="0" marL="0" rtl="0" algn="l">
              <a:lnSpc>
                <a:spcPct val="100000"/>
              </a:lnSpc>
              <a:spcBef>
                <a:spcPts val="500"/>
              </a:spcBef>
              <a:spcAft>
                <a:spcPts val="0"/>
              </a:spcAft>
              <a:buClr>
                <a:schemeClr val="dk1"/>
              </a:buClr>
              <a:buSzPts val="1100"/>
              <a:buFont typeface="Arial"/>
              <a:buNone/>
            </a:pPr>
            <a:r>
              <a:t/>
            </a:r>
            <a:endParaRPr sz="2300"/>
          </a:p>
        </p:txBody>
      </p:sp>
      <p:sp>
        <p:nvSpPr>
          <p:cNvPr id="123" name="Google Shape;123;p13"/>
          <p:cNvSpPr txBox="1"/>
          <p:nvPr>
            <p:ph idx="2" type="body"/>
          </p:nvPr>
        </p:nvSpPr>
        <p:spPr>
          <a:xfrm>
            <a:off x="1981200" y="228600"/>
            <a:ext cx="5391300" cy="72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a:t>AFOLU Team Participation</a:t>
            </a:r>
            <a:endParaRPr/>
          </a:p>
        </p:txBody>
      </p:sp>
      <p:sp>
        <p:nvSpPr>
          <p:cNvPr id="124" name="Google Shape;124;p13"/>
          <p:cNvSpPr txBox="1"/>
          <p:nvPr>
            <p:ph idx="1" type="body"/>
          </p:nvPr>
        </p:nvSpPr>
        <p:spPr>
          <a:xfrm>
            <a:off x="4747800" y="1181100"/>
            <a:ext cx="4320000" cy="5257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00"/>
              </a:spcBef>
              <a:spcAft>
                <a:spcPts val="0"/>
              </a:spcAft>
              <a:buClr>
                <a:schemeClr val="dk1"/>
              </a:buClr>
              <a:buSzPts val="1100"/>
              <a:buFont typeface="Arial"/>
              <a:buNone/>
            </a:pPr>
            <a:r>
              <a:rPr lang="en-US" sz="2300"/>
              <a:t>Steven Labahn, USGS</a:t>
            </a:r>
            <a:endParaRPr sz="2300"/>
          </a:p>
          <a:p>
            <a:pPr indent="0" lvl="0" marL="0" rtl="0" algn="l">
              <a:lnSpc>
                <a:spcPct val="100000"/>
              </a:lnSpc>
              <a:spcBef>
                <a:spcPts val="500"/>
              </a:spcBef>
              <a:spcAft>
                <a:spcPts val="0"/>
              </a:spcAft>
              <a:buClr>
                <a:schemeClr val="dk1"/>
              </a:buClr>
              <a:buSzPts val="1100"/>
              <a:buFont typeface="Arial"/>
              <a:buNone/>
            </a:pPr>
            <a:r>
              <a:rPr lang="en-US" sz="2300"/>
              <a:t>Michael Falkowski, NASA</a:t>
            </a:r>
            <a:endParaRPr sz="2300"/>
          </a:p>
          <a:p>
            <a:pPr indent="0" lvl="0" marL="0" rtl="0" algn="l">
              <a:lnSpc>
                <a:spcPct val="100000"/>
              </a:lnSpc>
              <a:spcBef>
                <a:spcPts val="500"/>
              </a:spcBef>
              <a:spcAft>
                <a:spcPts val="0"/>
              </a:spcAft>
              <a:buClr>
                <a:schemeClr val="dk1"/>
              </a:buClr>
              <a:buSzPts val="1100"/>
              <a:buFont typeface="Arial"/>
              <a:buNone/>
            </a:pPr>
            <a:r>
              <a:rPr lang="en-US" sz="2300"/>
              <a:t>Laura Duncanson, UMD</a:t>
            </a:r>
            <a:endParaRPr sz="2300"/>
          </a:p>
          <a:p>
            <a:pPr indent="0" lvl="0" marL="0" rtl="0" algn="l">
              <a:lnSpc>
                <a:spcPct val="100000"/>
              </a:lnSpc>
              <a:spcBef>
                <a:spcPts val="500"/>
              </a:spcBef>
              <a:spcAft>
                <a:spcPts val="0"/>
              </a:spcAft>
              <a:buClr>
                <a:schemeClr val="dk1"/>
              </a:buClr>
              <a:buSzPts val="1100"/>
              <a:buFont typeface="Arial"/>
              <a:buNone/>
            </a:pPr>
            <a:r>
              <a:rPr lang="en-US" sz="2300"/>
              <a:t>Brad Doorn, NASA</a:t>
            </a:r>
            <a:endParaRPr sz="2300"/>
          </a:p>
          <a:p>
            <a:pPr indent="0" lvl="0" marL="0" rtl="0" algn="l">
              <a:lnSpc>
                <a:spcPct val="100000"/>
              </a:lnSpc>
              <a:spcBef>
                <a:spcPts val="500"/>
              </a:spcBef>
              <a:spcAft>
                <a:spcPts val="0"/>
              </a:spcAft>
              <a:buClr>
                <a:schemeClr val="dk1"/>
              </a:buClr>
              <a:buSzPts val="1100"/>
              <a:buFont typeface="Arial"/>
              <a:buNone/>
            </a:pPr>
            <a:r>
              <a:rPr lang="en-US" sz="2300"/>
              <a:t>Christine Mcmahon-Bognor, NASA</a:t>
            </a:r>
            <a:endParaRPr sz="2300"/>
          </a:p>
          <a:p>
            <a:pPr indent="0" lvl="0" marL="0" rtl="0" algn="l">
              <a:lnSpc>
                <a:spcPct val="100000"/>
              </a:lnSpc>
              <a:spcBef>
                <a:spcPts val="500"/>
              </a:spcBef>
              <a:spcAft>
                <a:spcPts val="0"/>
              </a:spcAft>
              <a:buClr>
                <a:schemeClr val="dk1"/>
              </a:buClr>
              <a:buSzPts val="1100"/>
              <a:buFont typeface="Arial"/>
              <a:buNone/>
            </a:pPr>
            <a:r>
              <a:rPr lang="en-US" sz="2300"/>
              <a:t>Brian Killough, NASA</a:t>
            </a:r>
            <a:endParaRPr sz="2300"/>
          </a:p>
          <a:p>
            <a:pPr indent="0" lvl="0" marL="0" rtl="0" algn="l">
              <a:lnSpc>
                <a:spcPct val="100000"/>
              </a:lnSpc>
              <a:spcBef>
                <a:spcPts val="500"/>
              </a:spcBef>
              <a:spcAft>
                <a:spcPts val="0"/>
              </a:spcAft>
              <a:buClr>
                <a:schemeClr val="dk1"/>
              </a:buClr>
              <a:buSzPts val="1100"/>
              <a:buFont typeface="Arial"/>
              <a:buNone/>
            </a:pPr>
            <a:r>
              <a:t/>
            </a:r>
            <a:endParaRPr sz="2300"/>
          </a:p>
          <a:p>
            <a:pPr indent="0" lvl="0" marL="0" rtl="0" algn="l">
              <a:lnSpc>
                <a:spcPct val="100000"/>
              </a:lnSpc>
              <a:spcBef>
                <a:spcPts val="500"/>
              </a:spcBef>
              <a:spcAft>
                <a:spcPts val="0"/>
              </a:spcAft>
              <a:buClr>
                <a:schemeClr val="dk1"/>
              </a:buClr>
              <a:buSzPts val="1100"/>
              <a:buFont typeface="Arial"/>
              <a:buNone/>
            </a:pPr>
            <a:r>
              <a:t/>
            </a:r>
            <a:endParaRPr sz="2300"/>
          </a:p>
          <a:p>
            <a:pPr indent="0" lvl="0" marL="0" rtl="0" algn="l">
              <a:lnSpc>
                <a:spcPct val="100000"/>
              </a:lnSpc>
              <a:spcBef>
                <a:spcPts val="500"/>
              </a:spcBef>
              <a:spcAft>
                <a:spcPts val="0"/>
              </a:spcAft>
              <a:buClr>
                <a:schemeClr val="dk1"/>
              </a:buClr>
              <a:buSzPts val="1100"/>
              <a:buFont typeface="Arial"/>
              <a:buNone/>
            </a:pPr>
            <a:r>
              <a:t/>
            </a:r>
            <a:endParaRPr sz="2300"/>
          </a:p>
          <a:p>
            <a:pPr indent="0" lvl="0" marL="0" rtl="0" algn="l">
              <a:lnSpc>
                <a:spcPct val="100000"/>
              </a:lnSpc>
              <a:spcBef>
                <a:spcPts val="500"/>
              </a:spcBef>
              <a:spcAft>
                <a:spcPts val="0"/>
              </a:spcAft>
              <a:buSzPts val="2000"/>
              <a:buNone/>
            </a:pPr>
            <a:r>
              <a:t/>
            </a:r>
            <a:endParaRPr sz="2500"/>
          </a:p>
          <a:p>
            <a:pPr indent="0" lvl="0" marL="0" rtl="0" algn="l">
              <a:lnSpc>
                <a:spcPct val="100000"/>
              </a:lnSpc>
              <a:spcBef>
                <a:spcPts val="500"/>
              </a:spcBef>
              <a:spcAft>
                <a:spcPts val="0"/>
              </a:spcAft>
              <a:buSzPts val="2000"/>
              <a:buNone/>
            </a:pPr>
            <a:r>
              <a:t/>
            </a:r>
            <a:endParaRPr sz="2500"/>
          </a:p>
        </p:txBody>
      </p:sp>
      <p:sp>
        <p:nvSpPr>
          <p:cNvPr id="125" name="Google Shape;125;p13"/>
          <p:cNvSpPr txBox="1"/>
          <p:nvPr>
            <p:ph idx="1" type="body"/>
          </p:nvPr>
        </p:nvSpPr>
        <p:spPr>
          <a:xfrm>
            <a:off x="391650" y="6066675"/>
            <a:ext cx="8132100" cy="6342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Clr>
                <a:schemeClr val="dk1"/>
              </a:buClr>
              <a:buSzPts val="1100"/>
              <a:buFont typeface="Arial"/>
              <a:buNone/>
            </a:pPr>
            <a:r>
              <a:rPr lang="en-US" sz="2300"/>
              <a:t>Team building up and monthly calls since SIT-35</a:t>
            </a:r>
            <a:endParaRPr sz="2300"/>
          </a:p>
          <a:p>
            <a:pPr indent="0" lvl="0" marL="0" rtl="0" algn="ctr">
              <a:lnSpc>
                <a:spcPct val="100000"/>
              </a:lnSpc>
              <a:spcBef>
                <a:spcPts val="500"/>
              </a:spcBef>
              <a:spcAft>
                <a:spcPts val="0"/>
              </a:spcAft>
              <a:buClr>
                <a:schemeClr val="dk1"/>
              </a:buClr>
              <a:buSzPts val="1100"/>
              <a:buFont typeface="Arial"/>
              <a:buNone/>
            </a:pPr>
            <a:r>
              <a:t/>
            </a:r>
            <a:endParaRPr sz="2300"/>
          </a:p>
          <a:p>
            <a:pPr indent="0" lvl="0" marL="0" rtl="0" algn="ctr">
              <a:lnSpc>
                <a:spcPct val="100000"/>
              </a:lnSpc>
              <a:spcBef>
                <a:spcPts val="500"/>
              </a:spcBef>
              <a:spcAft>
                <a:spcPts val="0"/>
              </a:spcAft>
              <a:buClr>
                <a:schemeClr val="dk1"/>
              </a:buClr>
              <a:buSzPts val="1100"/>
              <a:buFont typeface="Arial"/>
              <a:buNone/>
            </a:pPr>
            <a:r>
              <a:t/>
            </a:r>
            <a:endParaRPr sz="2300"/>
          </a:p>
          <a:p>
            <a:pPr indent="0" lvl="0" marL="0" rtl="0" algn="ctr">
              <a:lnSpc>
                <a:spcPct val="100000"/>
              </a:lnSpc>
              <a:spcBef>
                <a:spcPts val="500"/>
              </a:spcBef>
              <a:spcAft>
                <a:spcPts val="0"/>
              </a:spcAft>
              <a:buClr>
                <a:schemeClr val="dk1"/>
              </a:buClr>
              <a:buSzPts val="1100"/>
              <a:buFont typeface="Arial"/>
              <a:buNone/>
            </a:pPr>
            <a:r>
              <a:t/>
            </a:r>
            <a:endParaRPr sz="2300"/>
          </a:p>
          <a:p>
            <a:pPr indent="0" lvl="0" marL="0" rtl="0" algn="ctr">
              <a:lnSpc>
                <a:spcPct val="100000"/>
              </a:lnSpc>
              <a:spcBef>
                <a:spcPts val="500"/>
              </a:spcBef>
              <a:spcAft>
                <a:spcPts val="0"/>
              </a:spcAft>
              <a:buClr>
                <a:schemeClr val="dk1"/>
              </a:buClr>
              <a:buSzPts val="1100"/>
              <a:buFont typeface="Arial"/>
              <a:buNone/>
            </a:pPr>
            <a:r>
              <a:t/>
            </a:r>
            <a:endParaRPr sz="2300"/>
          </a:p>
          <a:p>
            <a:pPr indent="0" lvl="0" marL="0" rtl="0" algn="ctr">
              <a:lnSpc>
                <a:spcPct val="100000"/>
              </a:lnSpc>
              <a:spcBef>
                <a:spcPts val="500"/>
              </a:spcBef>
              <a:spcAft>
                <a:spcPts val="0"/>
              </a:spcAft>
              <a:buClr>
                <a:schemeClr val="dk1"/>
              </a:buClr>
              <a:buSzPts val="1100"/>
              <a:buFont typeface="Arial"/>
              <a:buNone/>
            </a:pPr>
            <a:r>
              <a:t/>
            </a:r>
            <a:endParaRPr sz="2300"/>
          </a:p>
          <a:p>
            <a:pPr indent="0" lvl="0" marL="0" rtl="0" algn="ctr">
              <a:lnSpc>
                <a:spcPct val="100000"/>
              </a:lnSpc>
              <a:spcBef>
                <a:spcPts val="500"/>
              </a:spcBef>
              <a:spcAft>
                <a:spcPts val="0"/>
              </a:spcAft>
              <a:buSzPts val="2000"/>
              <a:buNone/>
            </a:pPr>
            <a:r>
              <a:t/>
            </a:r>
            <a:endParaRPr sz="2500"/>
          </a:p>
          <a:p>
            <a:pPr indent="0" lvl="0" marL="0" rtl="0" algn="ctr">
              <a:lnSpc>
                <a:spcPct val="100000"/>
              </a:lnSpc>
              <a:spcBef>
                <a:spcPts val="500"/>
              </a:spcBef>
              <a:spcAft>
                <a:spcPts val="0"/>
              </a:spcAft>
              <a:buSzPts val="2000"/>
              <a:buNone/>
            </a:pPr>
            <a:r>
              <a:t/>
            </a:r>
            <a:endParaRPr sz="2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4"/>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31" name="Google Shape;131;p14"/>
          <p:cNvSpPr txBox="1"/>
          <p:nvPr>
            <p:ph idx="1" type="body"/>
          </p:nvPr>
        </p:nvSpPr>
        <p:spPr>
          <a:xfrm>
            <a:off x="76200" y="1219200"/>
            <a:ext cx="8991600" cy="525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500"/>
              </a:spcBef>
              <a:spcAft>
                <a:spcPts val="0"/>
              </a:spcAft>
              <a:buSzPts val="2000"/>
              <a:buNone/>
            </a:pPr>
            <a:r>
              <a:rPr lang="en-US" sz="3200"/>
              <a:t>Title: A CEOS AFOLU Initiative for the UNFCCC Global Stocktake Process </a:t>
            </a:r>
            <a:br>
              <a:rPr lang="en-US" sz="3200"/>
            </a:br>
            <a:r>
              <a:rPr b="0" lang="en-US" sz="2400"/>
              <a:t>A Discussion Paper for CEOS Plenary to explore the development of a CEOS AFOLU Roadmap</a:t>
            </a:r>
            <a:endParaRPr b="0" sz="2400"/>
          </a:p>
          <a:p>
            <a:pPr indent="0" lvl="0" marL="0" marR="0" rtl="0" algn="l">
              <a:lnSpc>
                <a:spcPct val="100000"/>
              </a:lnSpc>
              <a:spcBef>
                <a:spcPts val="500"/>
              </a:spcBef>
              <a:spcAft>
                <a:spcPts val="0"/>
              </a:spcAft>
              <a:buSzPts val="2000"/>
              <a:buNone/>
            </a:pPr>
            <a:r>
              <a:t/>
            </a:r>
            <a:endParaRPr sz="2400"/>
          </a:p>
          <a:p>
            <a:pPr indent="0" lvl="0" marL="0" marR="0" rtl="0" algn="l">
              <a:lnSpc>
                <a:spcPct val="100000"/>
              </a:lnSpc>
              <a:spcBef>
                <a:spcPts val="500"/>
              </a:spcBef>
              <a:spcAft>
                <a:spcPts val="0"/>
              </a:spcAft>
              <a:buSzPts val="2000"/>
              <a:buNone/>
            </a:pPr>
            <a:r>
              <a:rPr lang="en-US" sz="2400"/>
              <a:t>Context:</a:t>
            </a:r>
            <a:endParaRPr sz="2400"/>
          </a:p>
          <a:p>
            <a:pPr indent="-428625" lvl="0" marL="630000" marR="0" rtl="0" algn="l">
              <a:lnSpc>
                <a:spcPct val="100000"/>
              </a:lnSpc>
              <a:spcBef>
                <a:spcPts val="500"/>
              </a:spcBef>
              <a:spcAft>
                <a:spcPts val="0"/>
              </a:spcAft>
              <a:buSzPts val="2400"/>
              <a:buAutoNum type="arabicPeriod"/>
            </a:pPr>
            <a:r>
              <a:rPr lang="en-US" sz="2400"/>
              <a:t>Introduction</a:t>
            </a:r>
            <a:endParaRPr sz="2400"/>
          </a:p>
          <a:p>
            <a:pPr indent="-428625" lvl="0" marL="630000" marR="0" rtl="0" algn="l">
              <a:lnSpc>
                <a:spcPct val="100000"/>
              </a:lnSpc>
              <a:spcBef>
                <a:spcPts val="0"/>
              </a:spcBef>
              <a:spcAft>
                <a:spcPts val="0"/>
              </a:spcAft>
              <a:buSzPts val="2400"/>
              <a:buAutoNum type="arabicPeriod"/>
            </a:pPr>
            <a:r>
              <a:rPr lang="en-US" sz="2400"/>
              <a:t>Opportunity of the Global Stocktake</a:t>
            </a:r>
            <a:endParaRPr sz="2400"/>
          </a:p>
          <a:p>
            <a:pPr indent="-428625" lvl="0" marL="630000" marR="0" rtl="0" algn="l">
              <a:lnSpc>
                <a:spcPct val="100000"/>
              </a:lnSpc>
              <a:spcBef>
                <a:spcPts val="0"/>
              </a:spcBef>
              <a:spcAft>
                <a:spcPts val="0"/>
              </a:spcAft>
              <a:buSzPts val="2400"/>
              <a:buAutoNum type="arabicPeriod"/>
            </a:pPr>
            <a:r>
              <a:rPr lang="en-US" sz="2400"/>
              <a:t>EO Capabilities in support of AFOLU </a:t>
            </a:r>
            <a:endParaRPr sz="2400"/>
          </a:p>
          <a:p>
            <a:pPr indent="-428625" lvl="0" marL="630000" marR="0" rtl="0" algn="l">
              <a:lnSpc>
                <a:spcPct val="100000"/>
              </a:lnSpc>
              <a:spcBef>
                <a:spcPts val="0"/>
              </a:spcBef>
              <a:spcAft>
                <a:spcPts val="0"/>
              </a:spcAft>
              <a:buSzPts val="2400"/>
              <a:buAutoNum type="arabicPeriod"/>
            </a:pPr>
            <a:r>
              <a:rPr lang="en-US" sz="2400"/>
              <a:t>Deployment of Capabilities</a:t>
            </a:r>
            <a:endParaRPr sz="2400"/>
          </a:p>
          <a:p>
            <a:pPr indent="-428625" lvl="0" marL="630000" marR="0" rtl="0" algn="l">
              <a:lnSpc>
                <a:spcPct val="100000"/>
              </a:lnSpc>
              <a:spcBef>
                <a:spcPts val="0"/>
              </a:spcBef>
              <a:spcAft>
                <a:spcPts val="0"/>
              </a:spcAft>
              <a:buSzPts val="2400"/>
              <a:buAutoNum type="arabicPeriod"/>
            </a:pPr>
            <a:r>
              <a:rPr lang="en-US" sz="2400"/>
              <a:t>Potential Roadmap Actions</a:t>
            </a:r>
            <a:endParaRPr sz="2400"/>
          </a:p>
          <a:p>
            <a:pPr indent="-428625" lvl="0" marL="630000" marR="0" rtl="0" algn="l">
              <a:lnSpc>
                <a:spcPct val="100000"/>
              </a:lnSpc>
              <a:spcBef>
                <a:spcPts val="0"/>
              </a:spcBef>
              <a:spcAft>
                <a:spcPts val="0"/>
              </a:spcAft>
              <a:buSzPts val="2400"/>
              <a:buAutoNum type="arabicPeriod"/>
            </a:pPr>
            <a:r>
              <a:rPr lang="en-US" sz="2400"/>
              <a:t>Summary and Next Steps</a:t>
            </a:r>
            <a:endParaRPr sz="2400"/>
          </a:p>
          <a:p>
            <a:pPr indent="-428625" lvl="0" marL="630000" marR="0" rtl="0" algn="l">
              <a:lnSpc>
                <a:spcPct val="100000"/>
              </a:lnSpc>
              <a:spcBef>
                <a:spcPts val="0"/>
              </a:spcBef>
              <a:spcAft>
                <a:spcPts val="0"/>
              </a:spcAft>
              <a:buSzPts val="2400"/>
              <a:buAutoNum type="arabicPeriod"/>
            </a:pPr>
            <a:r>
              <a:rPr lang="en-US" sz="2400"/>
              <a:t>References</a:t>
            </a:r>
            <a:endParaRPr sz="2400"/>
          </a:p>
          <a:p>
            <a:pPr indent="0" lvl="0" marL="0" rtl="0" algn="l">
              <a:lnSpc>
                <a:spcPct val="100000"/>
              </a:lnSpc>
              <a:spcBef>
                <a:spcPts val="500"/>
              </a:spcBef>
              <a:spcAft>
                <a:spcPts val="0"/>
              </a:spcAft>
              <a:buSzPts val="2000"/>
              <a:buNone/>
            </a:pPr>
            <a:r>
              <a:t/>
            </a:r>
            <a:endParaRPr/>
          </a:p>
        </p:txBody>
      </p:sp>
      <p:sp>
        <p:nvSpPr>
          <p:cNvPr id="132" name="Google Shape;132;p14"/>
          <p:cNvSpPr txBox="1"/>
          <p:nvPr>
            <p:ph idx="2" type="body"/>
          </p:nvPr>
        </p:nvSpPr>
        <p:spPr>
          <a:xfrm>
            <a:off x="2212000" y="228600"/>
            <a:ext cx="4953000" cy="7047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sz="3200"/>
              <a:t>Discussion Paper</a:t>
            </a:r>
            <a:endParaRPr sz="32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5"/>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38" name="Google Shape;138;p15"/>
          <p:cNvSpPr txBox="1"/>
          <p:nvPr>
            <p:ph idx="1" type="body"/>
          </p:nvPr>
        </p:nvSpPr>
        <p:spPr>
          <a:xfrm>
            <a:off x="76200" y="1219200"/>
            <a:ext cx="8991600" cy="5410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500"/>
              </a:spcBef>
              <a:spcAft>
                <a:spcPts val="0"/>
              </a:spcAft>
              <a:buSzPts val="2400"/>
              <a:buAutoNum type="arabicPeriod"/>
            </a:pPr>
            <a:r>
              <a:rPr lang="en-US" sz="2400"/>
              <a:t>Provide the case to CEOS and its agencies for investing in development of an AFOLU Roadmap</a:t>
            </a:r>
            <a:endParaRPr sz="2400"/>
          </a:p>
          <a:p>
            <a:pPr indent="-381000" lvl="0" marL="457200" rtl="0" algn="l">
              <a:lnSpc>
                <a:spcPct val="100000"/>
              </a:lnSpc>
              <a:spcBef>
                <a:spcPts val="0"/>
              </a:spcBef>
              <a:spcAft>
                <a:spcPts val="0"/>
              </a:spcAft>
              <a:buSzPts val="2400"/>
              <a:buAutoNum type="arabicPeriod"/>
            </a:pPr>
            <a:r>
              <a:rPr lang="en-US" sz="2400"/>
              <a:t>Provide a clear statement of the technical capabilities of CEOS agency EO satellite data and their characteristics</a:t>
            </a:r>
            <a:endParaRPr sz="2400"/>
          </a:p>
          <a:p>
            <a:pPr indent="-374650" lvl="1" marL="914400" rtl="0" algn="l">
              <a:lnSpc>
                <a:spcPct val="100000"/>
              </a:lnSpc>
              <a:spcBef>
                <a:spcPts val="0"/>
              </a:spcBef>
              <a:spcAft>
                <a:spcPts val="0"/>
              </a:spcAft>
              <a:buSzPts val="2300"/>
              <a:buChar char="o"/>
            </a:pPr>
            <a:r>
              <a:rPr lang="en-US"/>
              <a:t>capabilities and datasets for inclusion in the UNFCCC Synthesis Report on Systematic Observations</a:t>
            </a:r>
            <a:endParaRPr sz="2300"/>
          </a:p>
          <a:p>
            <a:pPr indent="-381000" lvl="0" marL="457200" rtl="0" algn="l">
              <a:lnSpc>
                <a:spcPct val="100000"/>
              </a:lnSpc>
              <a:spcBef>
                <a:spcPts val="0"/>
              </a:spcBef>
              <a:spcAft>
                <a:spcPts val="0"/>
              </a:spcAft>
              <a:buSzPts val="2400"/>
              <a:buAutoNum type="arabicPeriod"/>
            </a:pPr>
            <a:r>
              <a:rPr lang="en-US" sz="2400"/>
              <a:t>Propose a specific way forward for 2021 and deliverables for GST1 as the critical first deadline</a:t>
            </a:r>
            <a:endParaRPr sz="2400"/>
          </a:p>
          <a:p>
            <a:pPr indent="0" lvl="0" marL="457200" rtl="0" algn="l">
              <a:lnSpc>
                <a:spcPct val="100000"/>
              </a:lnSpc>
              <a:spcBef>
                <a:spcPts val="500"/>
              </a:spcBef>
              <a:spcAft>
                <a:spcPts val="0"/>
              </a:spcAft>
              <a:buSzPts val="2000"/>
              <a:buNone/>
            </a:pPr>
            <a:r>
              <a:t/>
            </a:r>
            <a:endParaRPr sz="1800"/>
          </a:p>
          <a:p>
            <a:pPr indent="0" lvl="0" marL="0" rtl="0" algn="just">
              <a:lnSpc>
                <a:spcPct val="100000"/>
              </a:lnSpc>
              <a:spcBef>
                <a:spcPts val="1000"/>
              </a:spcBef>
              <a:spcAft>
                <a:spcPts val="0"/>
              </a:spcAft>
              <a:buClr>
                <a:schemeClr val="dk1"/>
              </a:buClr>
              <a:buSzPts val="1100"/>
              <a:buFont typeface="Arial"/>
              <a:buNone/>
            </a:pPr>
            <a:r>
              <a:rPr i="1" lang="en-US" sz="1800">
                <a:solidFill>
                  <a:srgbClr val="274E13"/>
                </a:solidFill>
                <a:latin typeface="Calibri"/>
                <a:ea typeface="Calibri"/>
                <a:cs typeface="Calibri"/>
                <a:sym typeface="Calibri"/>
              </a:rPr>
              <a:t>“If supported by CEOS agencies, a full CEOS AFOLU Roadmap will identify opportunities for using EO data to quantify the extent and dynamics of land activities and impacts at the global level and in relation to the NDCs that individual countries are engaged in and which national-level datasets might support. It would assess the EO data and derived products that are available or anticipated over the next five years and beyond, and identify further work needed to maximise opportunities presented by the GST for CEOS agency data; this may include data production activities, but also education and capacity-building measures.”</a:t>
            </a:r>
            <a:endParaRPr i="1" sz="3400">
              <a:solidFill>
                <a:srgbClr val="274E13"/>
              </a:solidFill>
            </a:endParaRPr>
          </a:p>
        </p:txBody>
      </p:sp>
      <p:sp>
        <p:nvSpPr>
          <p:cNvPr id="139" name="Google Shape;139;p15"/>
          <p:cNvSpPr txBox="1"/>
          <p:nvPr>
            <p:ph idx="2" type="body"/>
          </p:nvPr>
        </p:nvSpPr>
        <p:spPr>
          <a:xfrm>
            <a:off x="2095500" y="228600"/>
            <a:ext cx="4953000" cy="742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SzPts val="2800"/>
              <a:buNone/>
            </a:pPr>
            <a:r>
              <a:rPr lang="en-US" sz="3100"/>
              <a:t>Objectives</a:t>
            </a:r>
            <a:endParaRPr sz="3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6"/>
          <p:cNvSpPr/>
          <p:nvPr/>
        </p:nvSpPr>
        <p:spPr>
          <a:xfrm>
            <a:off x="975125" y="6184650"/>
            <a:ext cx="7788000" cy="580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6"/>
          <p:cNvSpPr/>
          <p:nvPr>
            <p:ph idx="12" type="sldNum"/>
          </p:nvPr>
        </p:nvSpPr>
        <p:spPr>
          <a:xfrm>
            <a:off x="8763000" y="6629400"/>
            <a:ext cx="304800" cy="187200"/>
          </a:xfrm>
          <a:prstGeom prst="roundRect">
            <a:avLst>
              <a:gd fmla="val 16667" name="adj"/>
            </a:avLst>
          </a:prstGeom>
          <a:solidFill>
            <a:schemeClr val="lt1">
              <a:alpha val="45882"/>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p>
            <a:pPr indent="0" lvl="0" marL="0" rtl="0" algn="ctr">
              <a:lnSpc>
                <a:spcPct val="100000"/>
              </a:lnSpc>
              <a:spcBef>
                <a:spcPts val="0"/>
              </a:spcBef>
              <a:spcAft>
                <a:spcPts val="0"/>
              </a:spcAft>
              <a:buSzPts val="1100"/>
              <a:buNone/>
            </a:pPr>
            <a:fld id="{00000000-1234-1234-1234-123412341234}" type="slidenum">
              <a:rPr lang="en-US"/>
              <a:t>‹#›</a:t>
            </a:fld>
            <a:endParaRPr/>
          </a:p>
        </p:txBody>
      </p:sp>
      <p:sp>
        <p:nvSpPr>
          <p:cNvPr id="146" name="Google Shape;146;p16"/>
          <p:cNvSpPr txBox="1"/>
          <p:nvPr>
            <p:ph idx="2" type="body"/>
          </p:nvPr>
        </p:nvSpPr>
        <p:spPr>
          <a:xfrm>
            <a:off x="1981200" y="206250"/>
            <a:ext cx="5448300" cy="7248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00"/>
              </a:spcBef>
              <a:spcAft>
                <a:spcPts val="0"/>
              </a:spcAft>
              <a:buClr>
                <a:schemeClr val="dk1"/>
              </a:buClr>
              <a:buSzPts val="2800"/>
              <a:buFont typeface="Arial"/>
              <a:buNone/>
            </a:pPr>
            <a:r>
              <a:rPr lang="en-US" sz="3200"/>
              <a:t>Key Missions</a:t>
            </a:r>
            <a:endParaRPr sz="3200"/>
          </a:p>
          <a:p>
            <a:pPr indent="0" lvl="0" marL="0" rtl="0" algn="ctr">
              <a:lnSpc>
                <a:spcPct val="100000"/>
              </a:lnSpc>
              <a:spcBef>
                <a:spcPts val="500"/>
              </a:spcBef>
              <a:spcAft>
                <a:spcPts val="0"/>
              </a:spcAft>
              <a:buSzPts val="2800"/>
              <a:buNone/>
            </a:pPr>
            <a:r>
              <a:t/>
            </a:r>
            <a:endParaRPr/>
          </a:p>
        </p:txBody>
      </p:sp>
      <p:pic>
        <p:nvPicPr>
          <p:cNvPr descr="File:Jaxa logo.svg - Wikimedia Commons" id="147" name="Google Shape;147;p16"/>
          <p:cNvPicPr preferRelativeResize="0"/>
          <p:nvPr/>
        </p:nvPicPr>
        <p:blipFill rotWithShape="1">
          <a:blip r:embed="rId3">
            <a:alphaModFix/>
          </a:blip>
          <a:srcRect b="0" l="0" r="0" t="0"/>
          <a:stretch/>
        </p:blipFill>
        <p:spPr>
          <a:xfrm>
            <a:off x="1030550" y="6229435"/>
            <a:ext cx="768375" cy="479890"/>
          </a:xfrm>
          <a:prstGeom prst="rect">
            <a:avLst/>
          </a:prstGeom>
          <a:noFill/>
          <a:ln>
            <a:noFill/>
          </a:ln>
        </p:spPr>
      </p:pic>
      <p:pic>
        <p:nvPicPr>
          <p:cNvPr descr="File:USGS logo.png - Wikimedia Commons" id="148" name="Google Shape;148;p16"/>
          <p:cNvPicPr preferRelativeResize="0"/>
          <p:nvPr/>
        </p:nvPicPr>
        <p:blipFill rotWithShape="1">
          <a:blip r:embed="rId4">
            <a:alphaModFix/>
          </a:blip>
          <a:srcRect b="0" l="0" r="0" t="0"/>
          <a:stretch/>
        </p:blipFill>
        <p:spPr>
          <a:xfrm>
            <a:off x="1968300" y="6330675"/>
            <a:ext cx="823350" cy="304849"/>
          </a:xfrm>
          <a:prstGeom prst="rect">
            <a:avLst/>
          </a:prstGeom>
          <a:noFill/>
          <a:ln>
            <a:noFill/>
          </a:ln>
        </p:spPr>
      </p:pic>
      <p:pic>
        <p:nvPicPr>
          <p:cNvPr descr="CNES Logo PNG Transparent &amp; SVG Vector - Freebie Supply" id="149" name="Google Shape;149;p16"/>
          <p:cNvPicPr preferRelativeResize="0"/>
          <p:nvPr/>
        </p:nvPicPr>
        <p:blipFill rotWithShape="1">
          <a:blip r:embed="rId5">
            <a:alphaModFix/>
          </a:blip>
          <a:srcRect b="0" l="0" r="0" t="0"/>
          <a:stretch/>
        </p:blipFill>
        <p:spPr>
          <a:xfrm>
            <a:off x="2981475" y="6178275"/>
            <a:ext cx="562300" cy="562300"/>
          </a:xfrm>
          <a:prstGeom prst="rect">
            <a:avLst/>
          </a:prstGeom>
          <a:noFill/>
          <a:ln>
            <a:noFill/>
          </a:ln>
        </p:spPr>
      </p:pic>
      <p:pic>
        <p:nvPicPr>
          <p:cNvPr descr="Symbols of NASA | NASA" id="150" name="Google Shape;150;p16"/>
          <p:cNvPicPr preferRelativeResize="0"/>
          <p:nvPr/>
        </p:nvPicPr>
        <p:blipFill rotWithShape="1">
          <a:blip r:embed="rId6">
            <a:alphaModFix/>
          </a:blip>
          <a:srcRect b="0" l="0" r="0" t="0"/>
          <a:stretch/>
        </p:blipFill>
        <p:spPr>
          <a:xfrm>
            <a:off x="3505000" y="6251163"/>
            <a:ext cx="900325" cy="450162"/>
          </a:xfrm>
          <a:prstGeom prst="rect">
            <a:avLst/>
          </a:prstGeom>
          <a:noFill/>
          <a:ln>
            <a:noFill/>
          </a:ln>
        </p:spPr>
      </p:pic>
      <p:pic>
        <p:nvPicPr>
          <p:cNvPr descr="File:DLR Logo.svg - Wikimedia Commons" id="151" name="Google Shape;151;p16"/>
          <p:cNvPicPr preferRelativeResize="0"/>
          <p:nvPr/>
        </p:nvPicPr>
        <p:blipFill rotWithShape="1">
          <a:blip r:embed="rId7">
            <a:alphaModFix/>
          </a:blip>
          <a:srcRect b="0" l="0" r="0" t="0"/>
          <a:stretch/>
        </p:blipFill>
        <p:spPr>
          <a:xfrm>
            <a:off x="6603875" y="6251175"/>
            <a:ext cx="540188" cy="450150"/>
          </a:xfrm>
          <a:prstGeom prst="rect">
            <a:avLst/>
          </a:prstGeom>
          <a:noFill/>
          <a:ln>
            <a:noFill/>
          </a:ln>
        </p:spPr>
      </p:pic>
      <p:pic>
        <p:nvPicPr>
          <p:cNvPr descr="File:Logo CONAE.png - Wikimedia Commons" id="152" name="Google Shape;152;p16"/>
          <p:cNvPicPr preferRelativeResize="0"/>
          <p:nvPr/>
        </p:nvPicPr>
        <p:blipFill rotWithShape="1">
          <a:blip r:embed="rId8">
            <a:alphaModFix/>
          </a:blip>
          <a:srcRect b="0" l="0" r="0" t="0"/>
          <a:stretch/>
        </p:blipFill>
        <p:spPr>
          <a:xfrm>
            <a:off x="5911425" y="6294268"/>
            <a:ext cx="562300" cy="389457"/>
          </a:xfrm>
          <a:prstGeom prst="rect">
            <a:avLst/>
          </a:prstGeom>
          <a:noFill/>
          <a:ln>
            <a:noFill/>
          </a:ln>
        </p:spPr>
      </p:pic>
      <p:pic>
        <p:nvPicPr>
          <p:cNvPr descr="European Commission - Wikipedia" id="153" name="Google Shape;153;p16"/>
          <p:cNvPicPr preferRelativeResize="0"/>
          <p:nvPr/>
        </p:nvPicPr>
        <p:blipFill rotWithShape="1">
          <a:blip r:embed="rId9">
            <a:alphaModFix/>
          </a:blip>
          <a:srcRect b="0" l="0" r="0" t="0"/>
          <a:stretch/>
        </p:blipFill>
        <p:spPr>
          <a:xfrm>
            <a:off x="5061125" y="6232200"/>
            <a:ext cx="720150" cy="499412"/>
          </a:xfrm>
          <a:prstGeom prst="rect">
            <a:avLst/>
          </a:prstGeom>
          <a:noFill/>
          <a:ln>
            <a:noFill/>
          </a:ln>
        </p:spPr>
      </p:pic>
      <p:pic>
        <p:nvPicPr>
          <p:cNvPr descr="Indian Space Research Organisation - Wikipedia" id="154" name="Google Shape;154;p16"/>
          <p:cNvPicPr preferRelativeResize="0"/>
          <p:nvPr/>
        </p:nvPicPr>
        <p:blipFill rotWithShape="1">
          <a:blip r:embed="rId10">
            <a:alphaModFix/>
          </a:blip>
          <a:srcRect b="0" l="0" r="0" t="0"/>
          <a:stretch/>
        </p:blipFill>
        <p:spPr>
          <a:xfrm>
            <a:off x="7265428" y="6249675"/>
            <a:ext cx="498422" cy="479900"/>
          </a:xfrm>
          <a:prstGeom prst="rect">
            <a:avLst/>
          </a:prstGeom>
          <a:noFill/>
          <a:ln>
            <a:noFill/>
          </a:ln>
        </p:spPr>
      </p:pic>
      <p:pic>
        <p:nvPicPr>
          <p:cNvPr id="155" name="Google Shape;155;p16"/>
          <p:cNvPicPr preferRelativeResize="0"/>
          <p:nvPr/>
        </p:nvPicPr>
        <p:blipFill rotWithShape="1">
          <a:blip r:embed="rId11">
            <a:alphaModFix/>
          </a:blip>
          <a:srcRect b="0" l="0" r="0" t="0"/>
          <a:stretch/>
        </p:blipFill>
        <p:spPr>
          <a:xfrm>
            <a:off x="4116250" y="6182350"/>
            <a:ext cx="924136" cy="580198"/>
          </a:xfrm>
          <a:prstGeom prst="rect">
            <a:avLst/>
          </a:prstGeom>
          <a:noFill/>
          <a:ln>
            <a:noFill/>
          </a:ln>
        </p:spPr>
      </p:pic>
      <p:pic>
        <p:nvPicPr>
          <p:cNvPr descr="UK-Space-Agency-logo - Unity Community Primary" id="156" name="Google Shape;156;p16"/>
          <p:cNvPicPr preferRelativeResize="0"/>
          <p:nvPr/>
        </p:nvPicPr>
        <p:blipFill rotWithShape="1">
          <a:blip r:embed="rId12">
            <a:alphaModFix/>
          </a:blip>
          <a:srcRect b="0" l="0" r="0" t="0"/>
          <a:stretch/>
        </p:blipFill>
        <p:spPr>
          <a:xfrm>
            <a:off x="7864975" y="6308825"/>
            <a:ext cx="823350" cy="282272"/>
          </a:xfrm>
          <a:prstGeom prst="rect">
            <a:avLst/>
          </a:prstGeom>
          <a:noFill/>
          <a:ln>
            <a:noFill/>
          </a:ln>
        </p:spPr>
      </p:pic>
      <p:pic>
        <p:nvPicPr>
          <p:cNvPr id="157" name="Google Shape;157;p16"/>
          <p:cNvPicPr preferRelativeResize="0"/>
          <p:nvPr/>
        </p:nvPicPr>
        <p:blipFill rotWithShape="1">
          <a:blip r:embed="rId13">
            <a:alphaModFix/>
          </a:blip>
          <a:srcRect b="0" l="0" r="0" t="0"/>
          <a:stretch/>
        </p:blipFill>
        <p:spPr>
          <a:xfrm>
            <a:off x="1781175" y="1319226"/>
            <a:ext cx="6210030" cy="46946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