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1"/>
  </p:sldMasterIdLst>
  <p:notesMasterIdLst>
    <p:notesMasterId r:id="rId16"/>
  </p:notesMasterIdLst>
  <p:sldIdLst>
    <p:sldId id="256" r:id="rId2"/>
    <p:sldId id="258" r:id="rId3"/>
    <p:sldId id="259" r:id="rId4"/>
    <p:sldId id="261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73" r:id="rId13"/>
    <p:sldId id="272" r:id="rId14"/>
    <p:sldId id="270" r:id="rId15"/>
  </p:sldIdLst>
  <p:sldSz cx="9144000" cy="6858000" type="screen4x3"/>
  <p:notesSz cx="6858000" cy="9144000"/>
  <p:embeddedFontLst>
    <p:embeddedFont>
      <p:font typeface="Arial Bold" panose="020B0704020202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38" autoAdjust="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ros.usgs.gov/lcmap/viewer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Arial"/>
              </a:rPr>
              <a:t>Land Change Monitoring, Assessment, and Projection (LCMAP) represents a new generation of land cover mapping and change monitoring.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Arial"/>
              </a:rPr>
              <a:t>Uses Landsat archive to generate land change information to explain how the patterns, processes, and consequences of changes in land use, land cover, and land condition affect people and nature.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venir"/>
              <a:cs typeface="Avenir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   The LCMAP project funded by the NLI Program will utilize Landsat Analysis-Ready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Comprehensive land cover mapping across the full Landsat data record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Contribute to better understanding of past land change dynamics and how they will drive current and future land changes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You can see in this animation the change in land cover in Richland, Washington, from 1985 through 2014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   Aligned with the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EarthMAP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 vision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   Available via Earth Explorer or the LCMAP viewer (</a:t>
            </a:r>
            <a:r>
              <a:rPr lang="en-US" dirty="0">
                <a:hlinkClick r:id="rId3"/>
              </a:rPr>
              <a:t>https://eros.usgs.gov/lcmap/viewer/</a:t>
            </a:r>
            <a:r>
              <a:rPr lang="en-US" dirty="0"/>
              <a:t>)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latin typeface="Arial" charset="0"/>
                <a:ea typeface="Avenir"/>
                <a:cs typeface="Avenir"/>
                <a:sym typeface="Avenir"/>
              </a:rPr>
              <a:t> as of Jun 2020.</a:t>
            </a:r>
          </a:p>
        </p:txBody>
      </p:sp>
    </p:spTree>
    <p:extLst>
      <p:ext uri="{BB962C8B-B14F-4D97-AF65-F5344CB8AC3E}">
        <p14:creationId xmlns:p14="http://schemas.microsoft.com/office/powerpoint/2010/main" val="155542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USGS had 7 mission areas, however this has been streamlined down to 5 with Environmental Health being combined with Energy &amp; Mineral, and Land Resources combined into Core Science Systems.</a:t>
            </a:r>
          </a:p>
          <a:p>
            <a:r>
              <a:rPr lang="en-US" dirty="0"/>
              <a:t>The National Land Imaging (NLI) Program, as part of that consolidation, is now within the Core Science Systems Mission Area.</a:t>
            </a:r>
          </a:p>
        </p:txBody>
      </p:sp>
    </p:spTree>
    <p:extLst>
      <p:ext uri="{BB962C8B-B14F-4D97-AF65-F5344CB8AC3E}">
        <p14:creationId xmlns:p14="http://schemas.microsoft.com/office/powerpoint/2010/main" val="169841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Earth Monitoring, Assessment and Projections – it’s the guiding vision for USGS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Drawing upon the full range of EO data, integrated modeling, and actionable science, we seek to better characterize the current state and future behavior of the entire Earth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This is a significant advancement from the current state of research, monitoring, and forecasting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More integrated, more real-time actionable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But will be within reach in the coming years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Wide range of well-curated data sets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Cutting-edge science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Cloud hosting, computing, and analysis (drawing upon AI and ML approaches)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Synthesize a wide range of data at various temporal and spatial scales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Model, analyze, and deliver actionable decision support to our Department and other external stakeholders</a:t>
            </a:r>
          </a:p>
        </p:txBody>
      </p:sp>
    </p:spTree>
    <p:extLst>
      <p:ext uri="{BB962C8B-B14F-4D97-AF65-F5344CB8AC3E}">
        <p14:creationId xmlns:p14="http://schemas.microsoft.com/office/powerpoint/2010/main" val="391163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Calibri" panose="020F0502020204030204" pitchFamily="34" charset="0"/>
                <a:sym typeface="Avenir"/>
              </a:rPr>
              <a:t>The NLI Program is the USGS HQ component supporting the conduct of a wide range of land-imaging activities for societal benefit.</a:t>
            </a:r>
          </a:p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Calibri" panose="020F0502020204030204" pitchFamily="34" charset="0"/>
                <a:sym typeface="Avenir"/>
              </a:rPr>
              <a:t>It establishes priorities and objectives for land remote sensing system operations, data management, and science applications, and funds a variety of USGS science centers to carry out their associated activities. </a:t>
            </a:r>
          </a:p>
        </p:txBody>
      </p:sp>
    </p:spTree>
    <p:extLst>
      <p:ext uri="{BB962C8B-B14F-4D97-AF65-F5344CB8AC3E}">
        <p14:creationId xmlns:p14="http://schemas.microsoft.com/office/powerpoint/2010/main" val="3544469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NLI Program is focused on the operational delivery and use of land imaging data for public benefit, including the “front end” planning, coordination, and analysis</a:t>
            </a:r>
          </a:p>
          <a:p>
            <a:r>
              <a:rPr lang="en-US" sz="24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NLI Program priorities for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Work with NASA, the Administration, and Congress to 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define and begin implementing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Landsat-Next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rial"/>
                <a:sym typeface="Avenir"/>
              </a:rPr>
              <a:t>Maintain 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operational continuity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rial"/>
                <a:sym typeface="Avenir"/>
              </a:rPr>
              <a:t> of Landsat 7 and Landsat 8</a:t>
            </a:r>
            <a:endParaRPr lang="en-US" sz="2400" b="0" i="0" u="none" strike="noStrike" cap="none" dirty="0">
              <a:solidFill>
                <a:schemeClr val="accent6"/>
              </a:solidFill>
              <a:latin typeface="Avenir"/>
              <a:ea typeface="Avenir"/>
              <a:cs typeface="Arial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Collaborate with NASA on 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Landsat 9 space and ground system development and launch</a:t>
            </a:r>
            <a:endParaRPr lang="en-US" sz="2400" b="0" i="0" u="none" strike="noStrike" cap="none" dirty="0">
              <a:solidFill>
                <a:schemeClr val="accent6"/>
              </a:solidFill>
              <a:latin typeface="Avenir"/>
              <a:ea typeface="Avenir"/>
              <a:cs typeface="Arial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Define and prepare for 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Global Analysis Ready Data</a:t>
            </a:r>
            <a:endParaRPr lang="en-US" sz="2400" b="0" i="0" u="none" strike="noStrike" cap="none" dirty="0">
              <a:solidFill>
                <a:schemeClr val="accent6"/>
              </a:solidFill>
              <a:latin typeface="Avenir"/>
              <a:ea typeface="Avenir"/>
              <a:cs typeface="Arial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Release operational product for 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Land Change Monitoring, Assessment, and Projection (LCMAP)</a:t>
            </a:r>
            <a:endParaRPr lang="en-US" sz="2400" b="0" i="0" u="none" strike="noStrike" cap="none" dirty="0">
              <a:solidFill>
                <a:schemeClr val="accent6"/>
              </a:solidFill>
              <a:latin typeface="Avenir"/>
              <a:ea typeface="Avenir"/>
              <a:cs typeface="Arial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rial"/>
                <a:sym typeface="Avenir"/>
              </a:rPr>
              <a:t>Place all 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Landsat data on the Commercial Cloud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Have 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Landsat Collection 2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available &gt; one year before Landsat 9 launch</a:t>
            </a:r>
            <a:endParaRPr lang="en-US" sz="2400" b="0" i="0" u="none" strike="noStrike" cap="none" dirty="0">
              <a:solidFill>
                <a:srgbClr val="009D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+mn-lt"/>
                <a:cs typeface="+mn-lt"/>
                <a:sym typeface="Avenir"/>
              </a:rPr>
              <a:t>Advance 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+mn-lt"/>
                <a:cs typeface="+mn-lt"/>
                <a:sym typeface="Avenir"/>
              </a:rPr>
              <a:t>Strategic Partnerships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+mn-lt"/>
                <a:cs typeface="+mn-lt"/>
                <a:sym typeface="Avenir"/>
              </a:rPr>
              <a:t>to enhance operational land-imaging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rial"/>
                <a:sym typeface="Avenir"/>
              </a:rPr>
              <a:t>Continue working toward 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Landsat/Copernicus Sentinel-2 harmonization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rial"/>
                <a:sym typeface="Avenir"/>
              </a:rPr>
              <a:t>Investigate 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UAS/small satellite/Landsat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rial"/>
                <a:sym typeface="Avenir"/>
              </a:rPr>
              <a:t> harmonization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rial"/>
                <a:sym typeface="Avenir"/>
              </a:rPr>
              <a:t>Align NLI projects toward achieving the </a:t>
            </a:r>
            <a:r>
              <a:rPr lang="en-US" sz="2400" b="0" i="0" u="none" strike="noStrike" cap="none" dirty="0" err="1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EarthMAP</a:t>
            </a: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 vision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NLI Program components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Satellite operations: L7 and L8 operations, L9 ground system development, analyze user requirements and determine system specifications for Landsat-Next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Science, Research, and Engineering: Improve land-imaging products/services, remote sensing R&amp;D (incl UAS), Civil Applications activities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rial"/>
                <a:sym typeface="Avenir"/>
              </a:rPr>
              <a:t>NLI Statistics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venir"/>
                <a:cs typeface="Avenir"/>
                <a:sym typeface="Avenir"/>
              </a:rPr>
              <a:t>≈$99M annual budget, ≈145 Gov’t employees, ≈300 Contractors, HQ+6 science centers, ≈ 45 PB EROS Archive,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venir"/>
                <a:cs typeface="Avenir"/>
                <a:sym typeface="Avenir"/>
              </a:rPr>
              <a:t>Landsats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44537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Landsat is the foundational, “flagship” land-imaging system for our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Long-time series of science quality data essential to informed public- and private-sector decisions in these application areas listed here</a:t>
            </a:r>
          </a:p>
        </p:txBody>
      </p:sp>
    </p:spTree>
    <p:extLst>
      <p:ext uri="{BB962C8B-B14F-4D97-AF65-F5344CB8AC3E}">
        <p14:creationId xmlns:p14="http://schemas.microsoft.com/office/powerpoint/2010/main" val="242948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part of the SLI partnership, USGS documented user requirements across Federal agencies, while NASA conducted technology investigations to reduce cost &amp; risk in future missions.</a:t>
            </a:r>
          </a:p>
          <a:p>
            <a:r>
              <a:rPr lang="en-US" dirty="0"/>
              <a:t>Information on USGS’s and NASA’s plans for Landsat Next will be publicly released in February 2021.</a:t>
            </a:r>
          </a:p>
          <a:p>
            <a:r>
              <a:rPr lang="en-US" dirty="0"/>
              <a:t>Landsat is inherently international, and we continue to benefit tremendously from our many ground station partnerships.</a:t>
            </a:r>
          </a:p>
          <a:p>
            <a:r>
              <a:rPr lang="en-US" dirty="0"/>
              <a:t>Technology is advancing rapidly, and we must collectively determine how best to leverage it to advance global Landsat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21757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Traditional “on-prem” facility for Landsat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i="0" u="sng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Manages</a:t>
            </a:r>
            <a:r>
              <a:rPr lang="en-US" sz="1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 46.7 PB (Aug 2019) of science data (</a:t>
            </a:r>
            <a:r>
              <a:rPr lang="en-US" sz="12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17.1 PB Landsat</a:t>
            </a:r>
            <a:r>
              <a:rPr lang="en-US" sz="1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Last 12 months (Aug 2019), </a:t>
            </a:r>
            <a:r>
              <a:rPr lang="en-US" sz="1200" b="0" i="0" u="sng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distributed</a:t>
            </a:r>
            <a:r>
              <a:rPr lang="en-US" sz="1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 46.4 PB, (</a:t>
            </a:r>
            <a:r>
              <a:rPr lang="en-US" sz="12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20.9 PB Landsat</a:t>
            </a:r>
            <a:r>
              <a:rPr lang="en-US" sz="1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Calibri" panose="020F0502020204030204" pitchFamily="34" charset="0"/>
                <a:sym typeface="Avenir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Calibri" panose="020F0502020204030204" pitchFamily="34" charset="0"/>
                <a:sym typeface="Avenir"/>
              </a:rPr>
              <a:t>Whether cloud or on-prem, USGS still manages, and will always manage/own the data to ensure the quality.</a:t>
            </a:r>
            <a:endParaRPr lang="en-US" sz="1200" b="0" i="0" u="none" strike="noStrike" cap="none" dirty="0">
              <a:solidFill>
                <a:schemeClr val="accent6"/>
              </a:solidFill>
              <a:latin typeface="Avenir"/>
              <a:ea typeface="Avenir"/>
              <a:cs typeface="Calibri" panose="020F0502020204030204" pitchFamily="34" charset="0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Landsat includes: </a:t>
            </a:r>
          </a:p>
          <a:p>
            <a:pPr lvl="1"/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Landsat-MSS, TM, ETM+, OLI/TIRS, OLI, TIRS,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Landsatlook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ESPA, as well as Landsat Derivative Products: Image of the Week, Earth As Art, Other Image Gallery Images, MRLC, NALC, NLDC,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TriDecadel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LIMA, GLS, Landsat Systematic L1G, Landsat Film, NLCD</a:t>
            </a:r>
          </a:p>
          <a:p>
            <a:pPr lvl="1"/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ESPA -Landsat Surface Reflectance Climate Data Records (CDRs)</a:t>
            </a:r>
            <a:endParaRPr lang="en-US" sz="1200" b="1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Analysis Ready Data (ARD) Tiles include: </a:t>
            </a:r>
          </a:p>
          <a:p>
            <a:pPr lvl="1"/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For each tile, there are six available files to download (4 .tar.gz, 1 Browse). The files are Surface Reflectance (SR), Top of Atmosphere (TA) Reflectance, Brightness Temperature (BT), Quality Assessment (QA), Full-Resolution Browse.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NASA LPDAAC includes:  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MODIS, ASTER, SRTM, Community (GED),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MEaSURES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VIIRS, and WELD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Sentinel-2 includes: 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Sentinel-2A and Sentinel-2B</a:t>
            </a:r>
            <a:endParaRPr lang="en-US" sz="1200" b="0" i="0" u="none" strike="noStrike" cap="none" dirty="0">
              <a:solidFill>
                <a:srgbClr val="0066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ISRO </a:t>
            </a:r>
            <a:r>
              <a:rPr lang="en-US" sz="1200" b="0" i="0" u="none" strike="noStrike" cap="none" dirty="0" err="1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Resourcesat</a:t>
            </a: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 includes: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ISRO Resourcesat1 (AWIFS &amp; LISS-3) and ISRO Resourcesat2 (AWIFS &amp; LISS-3)</a:t>
            </a:r>
            <a:endParaRPr lang="en-US" sz="1200" b="0" i="0" u="none" strike="noStrike" cap="none" dirty="0">
              <a:solidFill>
                <a:srgbClr val="0066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Other Satellite includes: 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AVHRR, Declassified, EO-1 ALI, EO-1 Hyperion, SPOT, IKONOS, AWIFS,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OrbView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QuickBird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WorldView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HCCM, Aster (EE), MODIS (EE/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GloVis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),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eMODIS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and CEOS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Non-Satellite includes: 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Historical/SCAR, AHAP, NAPP, NHAP, DOQQ, DLG, DRG, SRTM, SIR-C, DEM, Image Gallery, Aircraft Scanners, and ASAS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Geospatial includes: </a:t>
            </a:r>
          </a:p>
          <a:p>
            <a:pPr lvl="1"/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Orthoimagery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-High Resolution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Orthoimagery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DOQQ's, DRG's, NAIP, and Landsat 7 Mosaic </a:t>
            </a:r>
          </a:p>
          <a:p>
            <a:pPr lvl="1"/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Land Cover-All National Land Cover Database (NLCD) versions </a:t>
            </a:r>
          </a:p>
          <a:p>
            <a:pPr lvl="1"/>
            <a:r>
              <a:rPr lang="en-US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Other-National Atlas, BTS R</a:t>
            </a:r>
          </a:p>
          <a:p>
            <a:pPr lvl="1"/>
            <a:endParaRPr lang="en-US" sz="12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71602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EROS is much more than a data center: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Develops and integrates mission architectures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Characterizes remote sensors and their measurements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Processes, stores, and distributes vast amounts of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Conducts a broad range of science, applications development, and decision-support activities</a:t>
            </a:r>
          </a:p>
          <a:p>
            <a:r>
              <a:rPr lang="en-US" dirty="0"/>
              <a:t>An end-do-end activity informed by known user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639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October</a:t>
            </a:r>
            <a:endParaRPr sz="1100" b="0" i="1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2789" y="2583402"/>
            <a:ext cx="5746243" cy="924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USGS Status</a:t>
            </a:r>
            <a:endParaRPr b="1" dirty="0"/>
          </a:p>
        </p:txBody>
      </p:sp>
      <p:sp>
        <p:nvSpPr>
          <p:cNvPr id="18" name="Google Shape;18;p4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Timothy Stryker, USGS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Additional Reference Item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October 2020</a:t>
            </a:r>
            <a:endParaRPr sz="18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11723-9C79-4F53-8FAE-67095C27D3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1DE6D-8417-4DE0-AFF4-7FF03F5A89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808654" y="0"/>
            <a:ext cx="3614372" cy="1089804"/>
          </a:xfrm>
        </p:spPr>
        <p:txBody>
          <a:bodyPr/>
          <a:lstStyle/>
          <a:p>
            <a:r>
              <a:rPr lang="en-US" altLang="en-US" sz="2000" u="sng" dirty="0">
                <a:ea typeface="ＭＳ Ｐゴシック" pitchFamily="34" charset="-128"/>
              </a:rPr>
              <a:t>L</a:t>
            </a:r>
            <a:r>
              <a:rPr lang="en-US" altLang="en-US" sz="2000" dirty="0">
                <a:ea typeface="ＭＳ Ｐゴシック" pitchFamily="34" charset="-128"/>
              </a:rPr>
              <a:t>and </a:t>
            </a:r>
            <a:r>
              <a:rPr lang="en-US" altLang="en-US" sz="2000" u="sng" dirty="0">
                <a:ea typeface="ＭＳ Ｐゴシック" pitchFamily="34" charset="-128"/>
              </a:rPr>
              <a:t>C</a:t>
            </a:r>
            <a:r>
              <a:rPr lang="en-US" altLang="en-US" sz="2000" dirty="0">
                <a:ea typeface="ＭＳ Ｐゴシック" pitchFamily="34" charset="-128"/>
              </a:rPr>
              <a:t>hange </a:t>
            </a:r>
            <a:r>
              <a:rPr lang="en-US" altLang="en-US" sz="2000" u="sng" dirty="0">
                <a:ea typeface="ＭＳ Ｐゴシック" pitchFamily="34" charset="-128"/>
              </a:rPr>
              <a:t>M</a:t>
            </a:r>
            <a:r>
              <a:rPr lang="en-US" altLang="en-US" sz="2000" dirty="0">
                <a:ea typeface="ＭＳ Ｐゴシック" pitchFamily="34" charset="-128"/>
              </a:rPr>
              <a:t>onitoring </a:t>
            </a:r>
            <a:r>
              <a:rPr lang="en-US" altLang="en-US" sz="2000" u="sng" dirty="0">
                <a:ea typeface="ＭＳ Ｐゴシック" pitchFamily="34" charset="-128"/>
              </a:rPr>
              <a:t>A</a:t>
            </a:r>
            <a:r>
              <a:rPr lang="en-US" altLang="en-US" sz="2000" dirty="0">
                <a:ea typeface="ＭＳ Ｐゴシック" pitchFamily="34" charset="-128"/>
              </a:rPr>
              <a:t>ssessment and </a:t>
            </a:r>
            <a:r>
              <a:rPr lang="en-US" altLang="en-US" sz="2000" u="sng" dirty="0">
                <a:ea typeface="ＭＳ Ｐゴシック" pitchFamily="34" charset="-128"/>
              </a:rPr>
              <a:t>P</a:t>
            </a:r>
            <a:r>
              <a:rPr lang="en-US" altLang="en-US" sz="2000" dirty="0">
                <a:ea typeface="ＭＳ Ｐゴシック" pitchFamily="34" charset="-128"/>
              </a:rPr>
              <a:t>rojection (LCMAP)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847E4A-6326-4654-84DD-4685F51EEA72}"/>
              </a:ext>
            </a:extLst>
          </p:cNvPr>
          <p:cNvSpPr/>
          <p:nvPr/>
        </p:nvSpPr>
        <p:spPr bwMode="auto">
          <a:xfrm>
            <a:off x="144035" y="3713769"/>
            <a:ext cx="2327561" cy="1843049"/>
          </a:xfrm>
          <a:prstGeom prst="roundRect">
            <a:avLst>
              <a:gd name="adj" fmla="val 5860"/>
            </a:avLst>
          </a:prstGeom>
          <a:solidFill>
            <a:schemeClr val="bg1">
              <a:lumMod val="85000"/>
              <a:alpha val="50000"/>
            </a:schemeClr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4163" lvl="1" indent="-284163" eaLnBrk="0" hangingPunct="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Map Land Cover at any point across the full Landsat record</a:t>
            </a:r>
          </a:p>
          <a:p>
            <a:pPr marL="284163" lvl="1" indent="-284163" eaLnBrk="0" hangingPunct="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Understand and explain historical change to better anticipate future land change to inform decision makers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157002-AAF4-4F40-A031-D13ACB55138C}"/>
              </a:ext>
            </a:extLst>
          </p:cNvPr>
          <p:cNvSpPr/>
          <p:nvPr/>
        </p:nvSpPr>
        <p:spPr bwMode="auto">
          <a:xfrm>
            <a:off x="144035" y="1428475"/>
            <a:ext cx="4953001" cy="1946623"/>
          </a:xfrm>
          <a:prstGeom prst="roundRect">
            <a:avLst>
              <a:gd name="adj" fmla="val 5860"/>
            </a:avLst>
          </a:prstGeom>
          <a:solidFill>
            <a:schemeClr val="bg1">
              <a:lumMod val="85000"/>
              <a:alpha val="50000"/>
            </a:schemeClr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3" rtlCol="0" anchor="t" anchorCtr="0" compatLnSpc="1">
            <a:prstTxWarp prst="textNoShape">
              <a:avLst/>
            </a:prstTxWarp>
          </a:bodyPr>
          <a:lstStyle/>
          <a:p>
            <a:pPr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lang="en-US" alt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tracking of land surface change using Landsat Analysis Ready Data</a:t>
            </a:r>
            <a:endParaRPr lang="en-US" altLang="en-US" sz="1600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lang="en-US" alt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Summarizing landscape change, its causes, and consequences</a:t>
            </a:r>
            <a:endParaRPr lang="en-US" altLang="en-US" sz="1600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lang="en-US" alt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lang="en-US" alt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past and future landscapes and facilitating applications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C4C24D-6BC9-44C0-9C32-D5B9D40370E8}"/>
              </a:ext>
            </a:extLst>
          </p:cNvPr>
          <p:cNvGrpSpPr/>
          <p:nvPr/>
        </p:nvGrpSpPr>
        <p:grpSpPr>
          <a:xfrm>
            <a:off x="2255122" y="4579244"/>
            <a:ext cx="3167904" cy="2110264"/>
            <a:chOff x="3233450" y="3957294"/>
            <a:chExt cx="3167904" cy="211026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DE354E8-25CD-47CB-8076-21B226C0D4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0183" y="5282554"/>
              <a:ext cx="2481171" cy="7850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CB41F1-12AA-4ED2-975F-C6F5BE403087}"/>
                </a:ext>
              </a:extLst>
            </p:cNvPr>
            <p:cNvSpPr txBox="1"/>
            <p:nvPr/>
          </p:nvSpPr>
          <p:spPr>
            <a:xfrm>
              <a:off x="3233450" y="4418959"/>
              <a:ext cx="3167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Expansion of urban and agriculture classes,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Richland Washington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415655-C384-4319-94C0-ABA48C2EBC3F}"/>
                </a:ext>
              </a:extLst>
            </p:cNvPr>
            <p:cNvSpPr txBox="1"/>
            <p:nvPr/>
          </p:nvSpPr>
          <p:spPr>
            <a:xfrm>
              <a:off x="4147211" y="3957294"/>
              <a:ext cx="22541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“Level 3” data</a:t>
              </a:r>
            </a:p>
          </p:txBody>
        </p:sp>
      </p:grpSp>
      <p:pic>
        <p:nvPicPr>
          <p:cNvPr id="11" name="SouthCent_WA_agricultural_expansion.avi">
            <a:hlinkClick r:id="" action="ppaction://media"/>
            <a:extLst>
              <a:ext uri="{FF2B5EF4-FFF2-40B4-BE49-F238E27FC236}">
                <a16:creationId xmlns:a16="http://schemas.microsoft.com/office/drawing/2014/main" id="{C0A740C8-F8C8-415C-8651-F0F7B7352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9628" y="-5335"/>
            <a:ext cx="3614372" cy="68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9DDE09-3D59-47D7-A47D-BE992F68AD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2B96F-6A79-4C17-AC82-D385305DA32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57400" y="125623"/>
            <a:ext cx="5453109" cy="861199"/>
          </a:xfrm>
        </p:spPr>
        <p:txBody>
          <a:bodyPr/>
          <a:lstStyle/>
          <a:p>
            <a:r>
              <a:rPr lang="en-US" altLang="en-US" dirty="0"/>
              <a:t>ARD: Analysis Ready Data Foundation for LCMAP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631DAC-6CC7-4FA6-93CE-C645A8B1C221}"/>
              </a:ext>
            </a:extLst>
          </p:cNvPr>
          <p:cNvSpPr txBox="1">
            <a:spLocks/>
          </p:cNvSpPr>
          <p:nvPr/>
        </p:nvSpPr>
        <p:spPr>
          <a:xfrm>
            <a:off x="209629" y="3424773"/>
            <a:ext cx="6658729" cy="288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Reconditioning of the Landsat archive</a:t>
            </a:r>
          </a:p>
          <a:p>
            <a:r>
              <a:rPr lang="en-US" dirty="0"/>
              <a:t>Based on Collection 1, Tier 1 TM-OLI imagery</a:t>
            </a:r>
          </a:p>
          <a:p>
            <a:r>
              <a:rPr lang="en-US" dirty="0"/>
              <a:t>Radiometric processing to TOA, surface reflectance, </a:t>
            </a:r>
            <a:br>
              <a:rPr lang="en-US" dirty="0"/>
            </a:br>
            <a:r>
              <a:rPr lang="en-US" dirty="0"/>
              <a:t>&amp; brightness temperature</a:t>
            </a:r>
          </a:p>
          <a:p>
            <a:r>
              <a:rPr lang="en-US" dirty="0"/>
              <a:t>All available high-quality observations packaged in 150 x 150 km tiles. There are 422 tiles over CONUS</a:t>
            </a:r>
          </a:p>
          <a:p>
            <a:r>
              <a:rPr lang="en-US" dirty="0"/>
              <a:t>USGS/EROS began distribution of USGS U.S. Landsat ARD in October 2017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 descr="visual representation of Landsat ARD data">
            <a:extLst>
              <a:ext uri="{FF2B5EF4-FFF2-40B4-BE49-F238E27FC236}">
                <a16:creationId xmlns:a16="http://schemas.microsoft.com/office/drawing/2014/main" id="{8C4E7F99-D422-4E7D-BEF7-FD015236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905" y="1215197"/>
            <a:ext cx="7048500" cy="19621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1C73A941-A117-467C-9181-7A6F7D89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916" y="3268005"/>
            <a:ext cx="1148489" cy="328837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8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54D42-3768-46C1-B179-5F4FF7B277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7D5E7-682C-48BB-A70C-27101A8C4A0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95500" y="159298"/>
            <a:ext cx="4953000" cy="872943"/>
          </a:xfrm>
        </p:spPr>
        <p:txBody>
          <a:bodyPr/>
          <a:lstStyle/>
          <a:p>
            <a:r>
              <a:rPr lang="en-US" dirty="0"/>
              <a:t>USGS Landsat Level-2/CARD4L Data Sets</a:t>
            </a:r>
          </a:p>
        </p:txBody>
      </p:sp>
      <p:grpSp>
        <p:nvGrpSpPr>
          <p:cNvPr id="5" name="Google Shape;487;p73">
            <a:extLst>
              <a:ext uri="{FF2B5EF4-FFF2-40B4-BE49-F238E27FC236}">
                <a16:creationId xmlns:a16="http://schemas.microsoft.com/office/drawing/2014/main" id="{BA221948-A14F-48E4-BA53-9C7734532164}"/>
              </a:ext>
            </a:extLst>
          </p:cNvPr>
          <p:cNvGrpSpPr>
            <a:grpSpLocks noChangeAspect="1"/>
          </p:cNvGrpSpPr>
          <p:nvPr/>
        </p:nvGrpSpPr>
        <p:grpSpPr>
          <a:xfrm>
            <a:off x="7129730" y="4915114"/>
            <a:ext cx="1478057" cy="1942886"/>
            <a:chOff x="5235168" y="750539"/>
            <a:chExt cx="3556634" cy="3506450"/>
          </a:xfrm>
        </p:grpSpPr>
        <p:pic>
          <p:nvPicPr>
            <p:cNvPr id="6" name="Google Shape;488;p73">
              <a:extLst>
                <a:ext uri="{FF2B5EF4-FFF2-40B4-BE49-F238E27FC236}">
                  <a16:creationId xmlns:a16="http://schemas.microsoft.com/office/drawing/2014/main" id="{2B07CEC3-9769-46DC-901A-2D3118E9C8A2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5168" y="750539"/>
              <a:ext cx="3556634" cy="320867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" name="Google Shape;489;p73">
              <a:extLst>
                <a:ext uri="{FF2B5EF4-FFF2-40B4-BE49-F238E27FC236}">
                  <a16:creationId xmlns:a16="http://schemas.microsoft.com/office/drawing/2014/main" id="{C9EAA482-0E37-492E-ADBE-EBE19A105EBB}"/>
                </a:ext>
              </a:extLst>
            </p:cNvPr>
            <p:cNvSpPr txBox="1"/>
            <p:nvPr/>
          </p:nvSpPr>
          <p:spPr>
            <a:xfrm>
              <a:off x="5235168" y="3969937"/>
              <a:ext cx="3556634" cy="28705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Landsat 8 Provisional Aquatic Reflectance Science Product, OLI Band 2 (Blue band)</a:t>
              </a:r>
              <a:endParaRPr sz="9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San Francisco Bay, CA - Scene ID: LC80440342018280LGN00</a:t>
              </a:r>
              <a:endParaRPr sz="9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7FEA26-92E6-4D6F-9B29-A93FE31762D7}"/>
              </a:ext>
            </a:extLst>
          </p:cNvPr>
          <p:cNvGrpSpPr>
            <a:grpSpLocks noChangeAspect="1"/>
          </p:cNvGrpSpPr>
          <p:nvPr/>
        </p:nvGrpSpPr>
        <p:grpSpPr>
          <a:xfrm>
            <a:off x="165826" y="1275604"/>
            <a:ext cx="979251" cy="1134633"/>
            <a:chOff x="7090643" y="1074826"/>
            <a:chExt cx="4071938" cy="47180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0ED070-F790-46EC-A36C-F2AEEDB3B4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90643" y="1684426"/>
              <a:ext cx="3517900" cy="4108450"/>
              <a:chOff x="2952" y="868"/>
              <a:chExt cx="2216" cy="2588"/>
            </a:xfrm>
          </p:grpSpPr>
          <p:pic>
            <p:nvPicPr>
              <p:cNvPr id="15" name="Picture 14" descr="Untitled-3">
                <a:extLst>
                  <a:ext uri="{FF2B5EF4-FFF2-40B4-BE49-F238E27FC236}">
                    <a16:creationId xmlns:a16="http://schemas.microsoft.com/office/drawing/2014/main" id="{8537622B-AAF0-450A-90D6-FA0B86FD3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" y="1744"/>
                <a:ext cx="1712" cy="1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 descr="Untitled-2">
                <a:extLst>
                  <a:ext uri="{FF2B5EF4-FFF2-40B4-BE49-F238E27FC236}">
                    <a16:creationId xmlns:a16="http://schemas.microsoft.com/office/drawing/2014/main" id="{1B7F93D9-7B26-4F17-9076-5B3FE835F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" y="1326"/>
                <a:ext cx="1728" cy="1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6" descr="Untitled-1">
                <a:extLst>
                  <a:ext uri="{FF2B5EF4-FFF2-40B4-BE49-F238E27FC236}">
                    <a16:creationId xmlns:a16="http://schemas.microsoft.com/office/drawing/2014/main" id="{560F47C3-29FA-41CF-8681-C130E0005A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" y="868"/>
                <a:ext cx="1712" cy="1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5F091B-6670-4E02-8E83-CB434906E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543" y="1074826"/>
              <a:ext cx="2713038" cy="256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13CE24B-4C74-4F00-B4CD-DE4984757143}"/>
              </a:ext>
            </a:extLst>
          </p:cNvPr>
          <p:cNvSpPr/>
          <p:nvPr/>
        </p:nvSpPr>
        <p:spPr>
          <a:xfrm>
            <a:off x="1145076" y="5195590"/>
            <a:ext cx="5865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Global availability and use of Level-2 products from USGS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Landsat Collection 2 to include CARD4L-compliant Surface Reflectance and Surface Temperature products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Provisional Aquatic Reflectance product available for coastal and inland waters</a:t>
            </a:r>
          </a:p>
        </p:txBody>
      </p:sp>
      <p:pic>
        <p:nvPicPr>
          <p:cNvPr id="22" name="Picture 2" descr="Landsat Surface Temperature">
            <a:extLst>
              <a:ext uri="{FF2B5EF4-FFF2-40B4-BE49-F238E27FC236}">
                <a16:creationId xmlns:a16="http://schemas.microsoft.com/office/drawing/2014/main" id="{1BB56993-FD99-4726-85E6-C3F2AA293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05166" y="4422649"/>
            <a:ext cx="1062634" cy="90204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DB902C58-E791-42F0-95E6-916162B00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76" y="1177743"/>
            <a:ext cx="5865323" cy="387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Landsat Surface Temperature">
            <a:extLst>
              <a:ext uri="{FF2B5EF4-FFF2-40B4-BE49-F238E27FC236}">
                <a16:creationId xmlns:a16="http://schemas.microsoft.com/office/drawing/2014/main" id="{F49CEDA7-FC8D-4A98-9501-13638C12F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0608" y="3875140"/>
            <a:ext cx="1062634" cy="90204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19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C3344-2425-4E64-AFE8-94FFE0F3B6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6F780-A8AD-4B75-B219-298B95DC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12" y="1600200"/>
            <a:ext cx="8153400" cy="4724400"/>
          </a:xfrm>
        </p:spPr>
        <p:txBody>
          <a:bodyPr/>
          <a:lstStyle/>
          <a:p>
            <a:r>
              <a:rPr lang="en-US" dirty="0"/>
              <a:t>Plenary and Strategic Implementation Team Meetings</a:t>
            </a:r>
          </a:p>
          <a:p>
            <a:r>
              <a:rPr lang="en-US" dirty="0"/>
              <a:t>Land Surface Imaging Virtual Constellation</a:t>
            </a:r>
          </a:p>
          <a:p>
            <a:r>
              <a:rPr lang="en-US" dirty="0"/>
              <a:t>Working Groups</a:t>
            </a:r>
          </a:p>
          <a:p>
            <a:pPr lvl="1"/>
            <a:r>
              <a:rPr lang="en-US" dirty="0"/>
              <a:t>Calibration and Validation</a:t>
            </a:r>
          </a:p>
          <a:p>
            <a:pPr lvl="1"/>
            <a:r>
              <a:rPr lang="en-US" dirty="0"/>
              <a:t>Information Systems and Services</a:t>
            </a:r>
          </a:p>
          <a:p>
            <a:pPr lvl="1"/>
            <a:r>
              <a:rPr lang="en-US" dirty="0"/>
              <a:t>Climate</a:t>
            </a:r>
          </a:p>
          <a:p>
            <a:pPr lvl="1"/>
            <a:r>
              <a:rPr lang="en-US" dirty="0"/>
              <a:t>Capacity Building and Data Democracy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8519-30E9-4398-9F60-BA41C0282AB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USGS CEOS Engagement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F15BE67-1866-4964-9A28-75241B91A72F}"/>
              </a:ext>
            </a:extLst>
          </p:cNvPr>
          <p:cNvSpPr/>
          <p:nvPr/>
        </p:nvSpPr>
        <p:spPr>
          <a:xfrm>
            <a:off x="5539540" y="5257799"/>
            <a:ext cx="1560341" cy="135979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EC45EA9-0537-4789-BFE8-3EC652F300DF}"/>
              </a:ext>
            </a:extLst>
          </p:cNvPr>
          <p:cNvSpPr/>
          <p:nvPr/>
        </p:nvSpPr>
        <p:spPr>
          <a:xfrm>
            <a:off x="4057758" y="4495800"/>
            <a:ext cx="1749319" cy="144189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F380E9FE-9370-412E-BB6D-5E82F69EA5F1}"/>
              </a:ext>
            </a:extLst>
          </p:cNvPr>
          <p:cNvSpPr/>
          <p:nvPr/>
        </p:nvSpPr>
        <p:spPr>
          <a:xfrm>
            <a:off x="1168926" y="4401974"/>
            <a:ext cx="1726966" cy="153806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C405F2-D249-4EC9-AA83-86CE96CD0EA4}"/>
              </a:ext>
            </a:extLst>
          </p:cNvPr>
          <p:cNvSpPr/>
          <p:nvPr/>
        </p:nvSpPr>
        <p:spPr>
          <a:xfrm>
            <a:off x="2658794" y="5257800"/>
            <a:ext cx="1658415" cy="1359797"/>
          </a:xfrm>
          <a:custGeom>
            <a:avLst/>
            <a:gdLst>
              <a:gd name="connsiteX0" fmla="*/ 0 w 1775817"/>
              <a:gd name="connsiteY0" fmla="*/ 765532 h 1531064"/>
              <a:gd name="connsiteX1" fmla="*/ 382766 w 1775817"/>
              <a:gd name="connsiteY1" fmla="*/ 0 h 1531064"/>
              <a:gd name="connsiteX2" fmla="*/ 1393051 w 1775817"/>
              <a:gd name="connsiteY2" fmla="*/ 0 h 1531064"/>
              <a:gd name="connsiteX3" fmla="*/ 1775817 w 1775817"/>
              <a:gd name="connsiteY3" fmla="*/ 765532 h 1531064"/>
              <a:gd name="connsiteX4" fmla="*/ 1393051 w 1775817"/>
              <a:gd name="connsiteY4" fmla="*/ 1531064 h 1531064"/>
              <a:gd name="connsiteX5" fmla="*/ 382766 w 1775817"/>
              <a:gd name="connsiteY5" fmla="*/ 1531064 h 1531064"/>
              <a:gd name="connsiteX6" fmla="*/ 0 w 1775817"/>
              <a:gd name="connsiteY6" fmla="*/ 765532 h 153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5817" h="1531064">
                <a:moveTo>
                  <a:pt x="0" y="765532"/>
                </a:moveTo>
                <a:lnTo>
                  <a:pt x="382766" y="0"/>
                </a:lnTo>
                <a:lnTo>
                  <a:pt x="1393051" y="0"/>
                </a:lnTo>
                <a:lnTo>
                  <a:pt x="1775817" y="765532"/>
                </a:lnTo>
                <a:lnTo>
                  <a:pt x="1393051" y="1531064"/>
                </a:lnTo>
                <a:lnTo>
                  <a:pt x="382766" y="1531064"/>
                </a:lnTo>
                <a:lnTo>
                  <a:pt x="0" y="765532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573" tIns="287122" rIns="275573" bIns="287122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900" kern="1200" dirty="0"/>
          </a:p>
        </p:txBody>
      </p:sp>
      <p:pic>
        <p:nvPicPr>
          <p:cNvPr id="1026" name="Picture 2" descr="31st-CEOS-Plenary">
            <a:extLst>
              <a:ext uri="{FF2B5EF4-FFF2-40B4-BE49-F238E27FC236}">
                <a16:creationId xmlns:a16="http://schemas.microsoft.com/office/drawing/2014/main" id="{6DAA16C0-0778-4F38-94F0-AEDF6D0A8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9710" y="2184848"/>
            <a:ext cx="2524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23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1F2946-4293-4B08-96BE-A05BDDB2D8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C25BA-814F-4875-A1C9-B45AA8F4535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57400" y="242685"/>
            <a:ext cx="5357813" cy="595516"/>
          </a:xfrm>
        </p:spPr>
        <p:txBody>
          <a:bodyPr/>
          <a:lstStyle/>
          <a:p>
            <a:r>
              <a:rPr lang="en-US" dirty="0"/>
              <a:t>The Future of Land Imaging at USGS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EF225E95-B62D-49CB-BC51-9F3117CDAFCB}"/>
              </a:ext>
            </a:extLst>
          </p:cNvPr>
          <p:cNvSpPr/>
          <p:nvPr/>
        </p:nvSpPr>
        <p:spPr>
          <a:xfrm>
            <a:off x="3429000" y="3992254"/>
            <a:ext cx="5642120" cy="487229"/>
          </a:xfrm>
          <a:prstGeom prst="roundRect">
            <a:avLst/>
          </a:prstGeom>
          <a:solidFill>
            <a:srgbClr val="70AD4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Landsat 9</a:t>
            </a:r>
          </a:p>
        </p:txBody>
      </p:sp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FC8656A6-DA1E-4D5A-ABDA-4E4E7130FDDA}"/>
              </a:ext>
            </a:extLst>
          </p:cNvPr>
          <p:cNvSpPr/>
          <p:nvPr/>
        </p:nvSpPr>
        <p:spPr>
          <a:xfrm>
            <a:off x="3429000" y="3522234"/>
            <a:ext cx="5642120" cy="243614"/>
          </a:xfrm>
          <a:prstGeom prst="roundRect">
            <a:avLst/>
          </a:prstGeom>
          <a:solidFill>
            <a:srgbClr val="4472C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Hyperspectral Technology Investigations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0D192E25-8862-4949-B926-774979550AD6}"/>
              </a:ext>
            </a:extLst>
          </p:cNvPr>
          <p:cNvSpPr/>
          <p:nvPr/>
        </p:nvSpPr>
        <p:spPr>
          <a:xfrm>
            <a:off x="1409700" y="5264947"/>
            <a:ext cx="7669874" cy="243614"/>
          </a:xfrm>
          <a:prstGeom prst="round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Change Monitoring Assessment and Projection / EarthMAP</a:t>
            </a: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25A963A7-F1FA-4788-BBA4-E5AFF0042B94}"/>
              </a:ext>
            </a:extLst>
          </p:cNvPr>
          <p:cNvSpPr/>
          <p:nvPr/>
        </p:nvSpPr>
        <p:spPr>
          <a:xfrm>
            <a:off x="723900" y="5517218"/>
            <a:ext cx="8350314" cy="243614"/>
          </a:xfrm>
          <a:prstGeom prst="round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Ready Data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046C0FC0-F57E-4A4D-BFB3-0ADE733E7D1B}"/>
              </a:ext>
            </a:extLst>
          </p:cNvPr>
          <p:cNvSpPr/>
          <p:nvPr/>
        </p:nvSpPr>
        <p:spPr>
          <a:xfrm>
            <a:off x="4155746" y="3278527"/>
            <a:ext cx="4917309" cy="243614"/>
          </a:xfrm>
          <a:prstGeom prst="roundRect">
            <a:avLst/>
          </a:prstGeom>
          <a:solidFill>
            <a:srgbClr val="4472C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Cross-Calibration of sensors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BCC28D4F-A6C1-4FE6-8879-351FA140F22C}"/>
              </a:ext>
            </a:extLst>
          </p:cNvPr>
          <p:cNvSpPr/>
          <p:nvPr/>
        </p:nvSpPr>
        <p:spPr>
          <a:xfrm>
            <a:off x="2428875" y="4494168"/>
            <a:ext cx="6637420" cy="243614"/>
          </a:xfrm>
          <a:prstGeom prst="roundRect">
            <a:avLst/>
          </a:prstGeom>
          <a:solidFill>
            <a:srgbClr val="4472C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Sentinel/Landsat Ops &amp; Data Harmonization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46F309C6-CE42-4755-9D84-A50E60EACA2D}"/>
              </a:ext>
            </a:extLst>
          </p:cNvPr>
          <p:cNvSpPr/>
          <p:nvPr/>
        </p:nvSpPr>
        <p:spPr>
          <a:xfrm>
            <a:off x="4572000" y="2777800"/>
            <a:ext cx="4495800" cy="487229"/>
          </a:xfrm>
          <a:prstGeom prst="roundRect">
            <a:avLst/>
          </a:prstGeom>
          <a:solidFill>
            <a:srgbClr val="70AD4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Landsat Next  </a:t>
            </a: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F6438B07-47F3-4AC7-9C45-7B1F3C0FD565}"/>
              </a:ext>
            </a:extLst>
          </p:cNvPr>
          <p:cNvSpPr/>
          <p:nvPr/>
        </p:nvSpPr>
        <p:spPr>
          <a:xfrm>
            <a:off x="3429000" y="3777551"/>
            <a:ext cx="5642120" cy="243614"/>
          </a:xfrm>
          <a:prstGeom prst="roundRect">
            <a:avLst/>
          </a:prstGeom>
          <a:solidFill>
            <a:srgbClr val="ED7D3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&amp; Commercial Partnerships </a:t>
            </a:r>
          </a:p>
        </p:txBody>
      </p:sp>
      <p:sp>
        <p:nvSpPr>
          <p:cNvPr id="13" name="Rounded Rectangle 32">
            <a:extLst>
              <a:ext uri="{FF2B5EF4-FFF2-40B4-BE49-F238E27FC236}">
                <a16:creationId xmlns:a16="http://schemas.microsoft.com/office/drawing/2014/main" id="{A0482E8E-739D-4565-89AA-AB7AB181C19E}"/>
              </a:ext>
            </a:extLst>
          </p:cNvPr>
          <p:cNvSpPr/>
          <p:nvPr/>
        </p:nvSpPr>
        <p:spPr>
          <a:xfrm>
            <a:off x="1409700" y="5012424"/>
            <a:ext cx="7669874" cy="242863"/>
          </a:xfrm>
          <a:prstGeom prst="roundRect">
            <a:avLst/>
          </a:prstGeom>
          <a:solidFill>
            <a:srgbClr val="70AD4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Security Space Data &amp; Services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D8D1EA-A521-4009-A3A5-700CF118DAFA}"/>
              </a:ext>
            </a:extLst>
          </p:cNvPr>
          <p:cNvGrpSpPr/>
          <p:nvPr/>
        </p:nvGrpSpPr>
        <p:grpSpPr>
          <a:xfrm>
            <a:off x="151799" y="1383969"/>
            <a:ext cx="3610575" cy="979686"/>
            <a:chOff x="234238" y="1130231"/>
            <a:chExt cx="2834643" cy="720363"/>
          </a:xfrm>
        </p:grpSpPr>
        <p:sp>
          <p:nvSpPr>
            <p:cNvPr id="15" name="Rounded Rectangle 33">
              <a:extLst>
                <a:ext uri="{FF2B5EF4-FFF2-40B4-BE49-F238E27FC236}">
                  <a16:creationId xmlns:a16="http://schemas.microsoft.com/office/drawing/2014/main" id="{6DE5AF3E-1787-4A8A-B915-7577634F0516}"/>
                </a:ext>
              </a:extLst>
            </p:cNvPr>
            <p:cNvSpPr/>
            <p:nvPr/>
          </p:nvSpPr>
          <p:spPr>
            <a:xfrm>
              <a:off x="234241" y="1130231"/>
              <a:ext cx="2834640" cy="182880"/>
            </a:xfrm>
            <a:prstGeom prst="roundRect">
              <a:avLst/>
            </a:prstGeom>
            <a:solidFill>
              <a:srgbClr val="70AD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 Operational Capabilities </a:t>
              </a:r>
            </a:p>
          </p:txBody>
        </p:sp>
        <p:sp>
          <p:nvSpPr>
            <p:cNvPr id="16" name="Rounded Rectangle 34">
              <a:extLst>
                <a:ext uri="{FF2B5EF4-FFF2-40B4-BE49-F238E27FC236}">
                  <a16:creationId xmlns:a16="http://schemas.microsoft.com/office/drawing/2014/main" id="{FA0ABDCC-E332-49AD-BC93-4C2AEFA15C6F}"/>
                </a:ext>
              </a:extLst>
            </p:cNvPr>
            <p:cNvSpPr/>
            <p:nvPr/>
          </p:nvSpPr>
          <p:spPr>
            <a:xfrm>
              <a:off x="234239" y="1309392"/>
              <a:ext cx="2834640" cy="182880"/>
            </a:xfrm>
            <a:prstGeom prst="round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Enhance Research, Development and Innovation  </a:t>
              </a:r>
            </a:p>
          </p:txBody>
        </p:sp>
        <p:sp>
          <p:nvSpPr>
            <p:cNvPr id="17" name="Rounded Rectangle 35">
              <a:extLst>
                <a:ext uri="{FF2B5EF4-FFF2-40B4-BE49-F238E27FC236}">
                  <a16:creationId xmlns:a16="http://schemas.microsoft.com/office/drawing/2014/main" id="{16006E6A-F13E-418A-A4B6-C2711159675C}"/>
                </a:ext>
              </a:extLst>
            </p:cNvPr>
            <p:cNvSpPr/>
            <p:nvPr/>
          </p:nvSpPr>
          <p:spPr>
            <a:xfrm>
              <a:off x="234239" y="1488553"/>
              <a:ext cx="2834640" cy="18288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Expand Product and Service Usability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36">
              <a:extLst>
                <a:ext uri="{FF2B5EF4-FFF2-40B4-BE49-F238E27FC236}">
                  <a16:creationId xmlns:a16="http://schemas.microsoft.com/office/drawing/2014/main" id="{D257771E-6538-4D6A-A131-6D4393645407}"/>
                </a:ext>
              </a:extLst>
            </p:cNvPr>
            <p:cNvSpPr/>
            <p:nvPr/>
          </p:nvSpPr>
          <p:spPr>
            <a:xfrm>
              <a:off x="234238" y="1667714"/>
              <a:ext cx="2834640" cy="182880"/>
            </a:xfrm>
            <a:prstGeom prst="round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Ensure Community Engagement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ounded Rectangle 37">
            <a:extLst>
              <a:ext uri="{FF2B5EF4-FFF2-40B4-BE49-F238E27FC236}">
                <a16:creationId xmlns:a16="http://schemas.microsoft.com/office/drawing/2014/main" id="{0E658402-D5FB-4530-A733-8ABDD08E23AC}"/>
              </a:ext>
            </a:extLst>
          </p:cNvPr>
          <p:cNvSpPr/>
          <p:nvPr/>
        </p:nvSpPr>
        <p:spPr>
          <a:xfrm>
            <a:off x="52217" y="5778094"/>
            <a:ext cx="9024176" cy="243614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Thoroughly understand user needs and capabilities available to meet them </a:t>
            </a:r>
          </a:p>
        </p:txBody>
      </p:sp>
      <p:sp>
        <p:nvSpPr>
          <p:cNvPr id="20" name="Rounded Rectangle 38">
            <a:extLst>
              <a:ext uri="{FF2B5EF4-FFF2-40B4-BE49-F238E27FC236}">
                <a16:creationId xmlns:a16="http://schemas.microsoft.com/office/drawing/2014/main" id="{E8A1718C-5589-4C4A-A5BB-89A133B903E6}"/>
              </a:ext>
            </a:extLst>
          </p:cNvPr>
          <p:cNvSpPr/>
          <p:nvPr/>
        </p:nvSpPr>
        <p:spPr>
          <a:xfrm>
            <a:off x="2428875" y="4754537"/>
            <a:ext cx="6637420" cy="243614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 new science and technologies  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7A6C04-F315-488E-A60D-FF5786DA38EE}"/>
              </a:ext>
            </a:extLst>
          </p:cNvPr>
          <p:cNvGrpSpPr/>
          <p:nvPr/>
        </p:nvGrpSpPr>
        <p:grpSpPr>
          <a:xfrm rot="20436427">
            <a:off x="4806344" y="2636857"/>
            <a:ext cx="5329249" cy="4201850"/>
            <a:chOff x="1577034" y="-2206384"/>
            <a:chExt cx="10702761" cy="7342522"/>
          </a:xfrm>
        </p:grpSpPr>
        <p:pic>
          <p:nvPicPr>
            <p:cNvPr id="22" name="Graphic 21" descr="Arrow Slight curve">
              <a:extLst>
                <a:ext uri="{FF2B5EF4-FFF2-40B4-BE49-F238E27FC236}">
                  <a16:creationId xmlns:a16="http://schemas.microsoft.com/office/drawing/2014/main" id="{6EB76F37-65FC-4A48-A812-9F114F1FB4F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9729701">
              <a:off x="1577034" y="-2206384"/>
              <a:ext cx="10702761" cy="7342522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187E92-9493-4466-AD14-F7C9DA83C755}"/>
                </a:ext>
              </a:extLst>
            </p:cNvPr>
            <p:cNvSpPr txBox="1"/>
            <p:nvPr/>
          </p:nvSpPr>
          <p:spPr>
            <a:xfrm rot="19812024">
              <a:off x="6224034" y="-99504"/>
              <a:ext cx="5585026" cy="56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76000"/>
                    </a:prst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Increasing User Satisfaction</a:t>
              </a:r>
            </a:p>
          </p:txBody>
        </p:sp>
      </p:grpSp>
      <p:pic>
        <p:nvPicPr>
          <p:cNvPr id="25" name="Picture 24" descr="USGSid_pc copy.jpg">
            <a:extLst>
              <a:ext uri="{FF2B5EF4-FFF2-40B4-BE49-F238E27FC236}">
                <a16:creationId xmlns:a16="http://schemas.microsoft.com/office/drawing/2014/main" id="{AA6063DB-AD42-4B3B-92A0-4D15A98A0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99" y="2430545"/>
            <a:ext cx="1429347" cy="5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2A5F32-078C-4E1D-B1F7-6665599A65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75A71-A04C-4D19-8B2D-4FD527F68AF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USGS – Organization &amp; Mission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50645C-57A8-49B5-AE32-8D17DC25241B}"/>
              </a:ext>
            </a:extLst>
          </p:cNvPr>
          <p:cNvGrpSpPr>
            <a:grpSpLocks noChangeAspect="1"/>
          </p:cNvGrpSpPr>
          <p:nvPr/>
        </p:nvGrpSpPr>
        <p:grpSpPr>
          <a:xfrm>
            <a:off x="156876" y="2789858"/>
            <a:ext cx="6992320" cy="4041957"/>
            <a:chOff x="247230" y="1377734"/>
            <a:chExt cx="8939228" cy="5167380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7F98E95A-BEA8-4086-9B00-D73ED6BD1A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567" y="1588716"/>
              <a:ext cx="8402891" cy="3460593"/>
              <a:chOff x="-774" y="-84"/>
              <a:chExt cx="5590" cy="2262"/>
            </a:xfrm>
          </p:grpSpPr>
          <p:grpSp>
            <p:nvGrpSpPr>
              <p:cNvPr id="14" name="Group 5">
                <a:extLst>
                  <a:ext uri="{FF2B5EF4-FFF2-40B4-BE49-F238E27FC236}">
                    <a16:creationId xmlns:a16="http://schemas.microsoft.com/office/drawing/2014/main" id="{0AFE61ED-899D-49A6-A7FD-297E5689C2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74" y="-84"/>
                <a:ext cx="5519" cy="202"/>
                <a:chOff x="-774" y="-84"/>
                <a:chExt cx="5519" cy="202"/>
              </a:xfrm>
            </p:grpSpPr>
            <p:sp>
              <p:nvSpPr>
                <p:cNvPr id="31" name="Rectangle 6">
                  <a:extLst>
                    <a:ext uri="{FF2B5EF4-FFF2-40B4-BE49-F238E27FC236}">
                      <a16:creationId xmlns:a16="http://schemas.microsoft.com/office/drawing/2014/main" id="{CFB01E45-9CA3-4D40-A1D1-F07A7717F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74" y="-84"/>
                  <a:ext cx="4817" cy="20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66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0" scaled="1"/>
                </a:gra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prstClr val="black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2" name="Rectangle 7">
                  <a:extLst>
                    <a:ext uri="{FF2B5EF4-FFF2-40B4-BE49-F238E27FC236}">
                      <a16:creationId xmlns:a16="http://schemas.microsoft.com/office/drawing/2014/main" id="{CCFEB1B9-A913-4EF0-B34A-04E874EDD0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1" y="-63"/>
                  <a:ext cx="4816" cy="13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40639" bIns="0"/>
                <a:lstStyle/>
                <a:p>
                  <a:pPr marL="39688">
                    <a:spcBef>
                      <a:spcPts val="850"/>
                    </a:spcBef>
                  </a:pPr>
                  <a:r>
                    <a:rPr lang="en-US" sz="1200" dirty="0">
                      <a:solidFill>
                        <a:srgbClr val="FFFF99"/>
                      </a:solidFill>
                      <a:latin typeface="Arial Bold" charset="0"/>
                      <a:ea typeface="ＭＳ Ｐゴシック" pitchFamily="34" charset="-128"/>
                      <a:cs typeface="Arial Bold" charset="0"/>
                      <a:sym typeface="Arial Bold" charset="0"/>
                    </a:rPr>
                    <a:t>Ecosystems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33F157A-1218-44E4-AB33-9EED93B54A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98" y="1578"/>
                <a:ext cx="5300" cy="202"/>
                <a:chOff x="-598" y="-592"/>
                <a:chExt cx="5300" cy="202"/>
              </a:xfrm>
            </p:grpSpPr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id="{D69961D4-65FE-4E3A-8A14-4B403DC9F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98" y="-592"/>
                  <a:ext cx="4817" cy="20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66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prstClr val="black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0" name="Rectangle 10">
                  <a:extLst>
                    <a:ext uri="{FF2B5EF4-FFF2-40B4-BE49-F238E27FC236}">
                      <a16:creationId xmlns:a16="http://schemas.microsoft.com/office/drawing/2014/main" id="{3A419688-1409-4050-B37F-F6E5AB3DC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4" y="-583"/>
                  <a:ext cx="4816" cy="13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40639" bIns="0"/>
                <a:lstStyle/>
                <a:p>
                  <a:pPr marL="39688">
                    <a:spcBef>
                      <a:spcPts val="850"/>
                    </a:spcBef>
                  </a:pPr>
                  <a:r>
                    <a:rPr lang="en-US" sz="1200" dirty="0">
                      <a:solidFill>
                        <a:srgbClr val="FFFF99"/>
                      </a:solidFill>
                      <a:latin typeface="Arial Bold" charset="0"/>
                      <a:ea typeface="ＭＳ Ｐゴシック" pitchFamily="34" charset="-128"/>
                      <a:cs typeface="Arial Bold" charset="0"/>
                      <a:sym typeface="Arial Bold" charset="0"/>
                    </a:rPr>
                    <a:t>Land Resources</a:t>
                  </a:r>
                </a:p>
              </p:txBody>
            </p: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6BC6C9D1-D116-4C9A-9AB9-744950154B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31" y="313"/>
                <a:ext cx="5276" cy="202"/>
                <a:chOff x="-531" y="-167"/>
                <a:chExt cx="5276" cy="202"/>
              </a:xfrm>
            </p:grpSpPr>
            <p:sp>
              <p:nvSpPr>
                <p:cNvPr id="27" name="Rectangle 12">
                  <a:extLst>
                    <a:ext uri="{FF2B5EF4-FFF2-40B4-BE49-F238E27FC236}">
                      <a16:creationId xmlns:a16="http://schemas.microsoft.com/office/drawing/2014/main" id="{90ECCCC2-0C3E-437F-BB9B-399591B02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31" y="-167"/>
                  <a:ext cx="4817" cy="20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66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prstClr val="black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7687E6F2-C7D0-4830-A7AE-EFB650FA1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1" y="-167"/>
                  <a:ext cx="4816" cy="13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40639" bIns="0"/>
                <a:lstStyle/>
                <a:p>
                  <a:pPr marL="39688">
                    <a:spcBef>
                      <a:spcPts val="850"/>
                    </a:spcBef>
                  </a:pPr>
                  <a:r>
                    <a:rPr lang="en-US" sz="1200" dirty="0">
                      <a:solidFill>
                        <a:srgbClr val="FFFF99"/>
                      </a:solidFill>
                      <a:latin typeface="Arial Bold" charset="0"/>
                      <a:ea typeface="ＭＳ Ｐゴシック" pitchFamily="34" charset="-128"/>
                      <a:cs typeface="Arial Bold" charset="0"/>
                      <a:sym typeface="Arial Bold" charset="0"/>
                    </a:rPr>
                    <a:t>Energy and Mineral Resources and Environmental Health</a:t>
                  </a:r>
                </a:p>
              </p:txBody>
            </p:sp>
          </p:grpSp>
          <p:grpSp>
            <p:nvGrpSpPr>
              <p:cNvPr id="17" name="Group 14">
                <a:extLst>
                  <a:ext uri="{FF2B5EF4-FFF2-40B4-BE49-F238E27FC236}">
                    <a16:creationId xmlns:a16="http://schemas.microsoft.com/office/drawing/2014/main" id="{D9D4F4D0-BFCA-450D-B961-FA2D89AEEF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23" y="719"/>
                <a:ext cx="5255" cy="202"/>
                <a:chOff x="-523" y="-193"/>
                <a:chExt cx="5255" cy="202"/>
              </a:xfrm>
            </p:grpSpPr>
            <p:sp>
              <p:nvSpPr>
                <p:cNvPr id="25" name="Rectangle 15">
                  <a:extLst>
                    <a:ext uri="{FF2B5EF4-FFF2-40B4-BE49-F238E27FC236}">
                      <a16:creationId xmlns:a16="http://schemas.microsoft.com/office/drawing/2014/main" id="{C85BB477-D1AB-4BC0-8742-E841B95DB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23" y="-193"/>
                  <a:ext cx="4817" cy="20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66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prstClr val="black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6" name="Rectangle 16">
                  <a:extLst>
                    <a:ext uri="{FF2B5EF4-FFF2-40B4-BE49-F238E27FC236}">
                      <a16:creationId xmlns:a16="http://schemas.microsoft.com/office/drawing/2014/main" id="{7E4CF392-76AD-4EAA-9A38-7750A01CC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4" y="-170"/>
                  <a:ext cx="4816" cy="13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40639" bIns="0"/>
                <a:lstStyle/>
                <a:p>
                  <a:pPr marL="39688">
                    <a:spcBef>
                      <a:spcPts val="850"/>
                    </a:spcBef>
                  </a:pPr>
                  <a:r>
                    <a:rPr lang="en-US" sz="1200" dirty="0">
                      <a:solidFill>
                        <a:srgbClr val="FFFF99"/>
                      </a:solidFill>
                      <a:latin typeface="Arial Bold" charset="0"/>
                      <a:ea typeface="ＭＳ Ｐゴシック" pitchFamily="34" charset="-128"/>
                      <a:cs typeface="Arial Bold" charset="0"/>
                      <a:sym typeface="Arial Bold" charset="0"/>
                    </a:rPr>
                    <a:t>Natural Hazards</a:t>
                  </a:r>
                </a:p>
              </p:txBody>
            </p:sp>
          </p:grpSp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16D66743-3A6D-48E3-997D-22B211566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344"/>
                <a:ext cx="4816" cy="1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850"/>
                  </a:spcBef>
                </a:pPr>
                <a:endParaRPr lang="en-US" sz="1500" dirty="0">
                  <a:solidFill>
                    <a:srgbClr val="FFFF99"/>
                  </a:solidFill>
                  <a:latin typeface="Arial Bold" charset="0"/>
                  <a:ea typeface="ＭＳ Ｐゴシック" pitchFamily="34" charset="-128"/>
                  <a:cs typeface="Arial Bold" charset="0"/>
                  <a:sym typeface="Arial Bold" charset="0"/>
                </a:endParaRPr>
              </a:p>
            </p:txBody>
          </p:sp>
          <p:grpSp>
            <p:nvGrpSpPr>
              <p:cNvPr id="19" name="Group 20">
                <a:extLst>
                  <a:ext uri="{FF2B5EF4-FFF2-40B4-BE49-F238E27FC236}">
                    <a16:creationId xmlns:a16="http://schemas.microsoft.com/office/drawing/2014/main" id="{ABCC46B2-B505-4524-9E9E-3D198ABC0B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17" y="1161"/>
                <a:ext cx="5333" cy="445"/>
                <a:chOff x="-517" y="-615"/>
                <a:chExt cx="5333" cy="445"/>
              </a:xfrm>
            </p:grpSpPr>
            <p:sp>
              <p:nvSpPr>
                <p:cNvPr id="23" name="Rectangle 21">
                  <a:extLst>
                    <a:ext uri="{FF2B5EF4-FFF2-40B4-BE49-F238E27FC236}">
                      <a16:creationId xmlns:a16="http://schemas.microsoft.com/office/drawing/2014/main" id="{B16BCEDE-5F3F-4770-9CED-93C1A6D75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17" y="-614"/>
                  <a:ext cx="4817" cy="20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66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prstClr val="black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4" name="Rectangle 22">
                  <a:extLst>
                    <a:ext uri="{FF2B5EF4-FFF2-40B4-BE49-F238E27FC236}">
                      <a16:creationId xmlns:a16="http://schemas.microsoft.com/office/drawing/2014/main" id="{29240E3B-780A-4412-A65C-DAA3A1541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4" y="-615"/>
                  <a:ext cx="4900" cy="44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40639" bIns="0"/>
                <a:lstStyle/>
                <a:p>
                  <a:pPr marL="39688">
                    <a:spcBef>
                      <a:spcPts val="850"/>
                    </a:spcBef>
                  </a:pPr>
                  <a:r>
                    <a:rPr lang="en-US" sz="1200" dirty="0">
                      <a:solidFill>
                        <a:srgbClr val="FFFF99"/>
                      </a:solidFill>
                      <a:latin typeface="Arial Bold" charset="0"/>
                      <a:ea typeface="ＭＳ Ｐゴシック" pitchFamily="34" charset="-128"/>
                      <a:cs typeface="Arial Bold" charset="0"/>
                      <a:sym typeface="Arial Bold" charset="0"/>
                    </a:rPr>
                    <a:t>Water Resources</a:t>
                  </a:r>
                </a:p>
              </p:txBody>
            </p:sp>
          </p:grpSp>
          <p:grpSp>
            <p:nvGrpSpPr>
              <p:cNvPr id="20" name="Group 23">
                <a:extLst>
                  <a:ext uri="{FF2B5EF4-FFF2-40B4-BE49-F238E27FC236}">
                    <a16:creationId xmlns:a16="http://schemas.microsoft.com/office/drawing/2014/main" id="{AC49FE7D-EE32-4813-A652-63B77706B5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30" y="1976"/>
                <a:ext cx="5232" cy="202"/>
                <a:chOff x="-535" y="-616"/>
                <a:chExt cx="5232" cy="202"/>
              </a:xfrm>
            </p:grpSpPr>
            <p:sp>
              <p:nvSpPr>
                <p:cNvPr id="21" name="Rectangle 24">
                  <a:extLst>
                    <a:ext uri="{FF2B5EF4-FFF2-40B4-BE49-F238E27FC236}">
                      <a16:creationId xmlns:a16="http://schemas.microsoft.com/office/drawing/2014/main" id="{5A7C16E7-6604-4AD8-8313-3AAFE1365A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35" y="-616"/>
                  <a:ext cx="4843" cy="20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66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0" scaled="1"/>
                </a:gra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prstClr val="black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2" name="Rectangle 25">
                  <a:extLst>
                    <a:ext uri="{FF2B5EF4-FFF2-40B4-BE49-F238E27FC236}">
                      <a16:creationId xmlns:a16="http://schemas.microsoft.com/office/drawing/2014/main" id="{6F43C2A7-5FBA-4275-B7BE-CD6652A12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43" y="-582"/>
                  <a:ext cx="4840" cy="13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40639" bIns="0"/>
                <a:lstStyle/>
                <a:p>
                  <a:pPr marL="39688"/>
                  <a:r>
                    <a:rPr lang="en-US" sz="1200" dirty="0">
                      <a:solidFill>
                        <a:srgbClr val="FFFF99"/>
                      </a:solidFill>
                      <a:latin typeface="Arial Bold" charset="0"/>
                      <a:ea typeface="ＭＳ Ｐゴシック" pitchFamily="34" charset="-128"/>
                      <a:cs typeface="Arial Bold" charset="0"/>
                      <a:sym typeface="Arial Bold" charset="0"/>
                    </a:rPr>
                    <a:t>Core Science Systems</a:t>
                  </a:r>
                </a:p>
              </p:txBody>
            </p:sp>
          </p:grp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C2A4B-E38B-46CB-AC94-E96322416C5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24" y="4740137"/>
              <a:ext cx="893762" cy="533400"/>
            </a:xfrm>
            <a:prstGeom prst="rect">
              <a:avLst/>
            </a:prstGeom>
            <a:noFill/>
            <a:ln w="12700">
              <a:solidFill>
                <a:srgbClr val="F8D03E"/>
              </a:solidFill>
              <a:miter lim="800000"/>
              <a:headEnd/>
              <a:tailEnd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51FC61-7C5D-48F7-95CA-80F03E42ED5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30" y="4121910"/>
              <a:ext cx="895350" cy="488950"/>
            </a:xfrm>
            <a:prstGeom prst="rect">
              <a:avLst/>
            </a:prstGeom>
            <a:noFill/>
            <a:ln w="25400">
              <a:solidFill>
                <a:srgbClr val="F8D03E"/>
              </a:solidFill>
              <a:miter lim="800000"/>
              <a:headEnd/>
              <a:tailEnd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865D3F-3AEC-4268-80E7-B88AE1A9595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31" y="2153499"/>
              <a:ext cx="919163" cy="519113"/>
            </a:xfrm>
            <a:prstGeom prst="rect">
              <a:avLst/>
            </a:prstGeom>
            <a:noFill/>
            <a:ln w="25400">
              <a:solidFill>
                <a:srgbClr val="F8D03E"/>
              </a:solidFill>
              <a:miter lim="800000"/>
              <a:headEnd/>
              <a:tailEnd/>
            </a:ln>
          </p:spPr>
        </p:pic>
        <p:pic>
          <p:nvPicPr>
            <p:cNvPr id="10" name="Picture 30">
              <a:extLst>
                <a:ext uri="{FF2B5EF4-FFF2-40B4-BE49-F238E27FC236}">
                  <a16:creationId xmlns:a16="http://schemas.microsoft.com/office/drawing/2014/main" id="{6D406C6F-4683-4A38-A522-6DF9FEF4737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31" y="3460977"/>
              <a:ext cx="919163" cy="549275"/>
            </a:xfrm>
            <a:prstGeom prst="rect">
              <a:avLst/>
            </a:prstGeom>
            <a:noFill/>
            <a:ln w="25400">
              <a:solidFill>
                <a:srgbClr val="F8D03E"/>
              </a:solidFill>
              <a:miter lim="800000"/>
              <a:headEnd/>
              <a:tailEnd/>
            </a:ln>
          </p:spPr>
        </p:pic>
        <p:pic>
          <p:nvPicPr>
            <p:cNvPr id="11" name="Picture 31">
              <a:extLst>
                <a:ext uri="{FF2B5EF4-FFF2-40B4-BE49-F238E27FC236}">
                  <a16:creationId xmlns:a16="http://schemas.microsoft.com/office/drawing/2014/main" id="{F55793C5-D4CF-4848-8269-3B53F46E4A9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31" y="1377734"/>
              <a:ext cx="931863" cy="684213"/>
            </a:xfrm>
            <a:prstGeom prst="rect">
              <a:avLst/>
            </a:prstGeom>
            <a:noFill/>
            <a:ln w="12700">
              <a:solidFill>
                <a:srgbClr val="F8D03E"/>
              </a:solidFill>
              <a:miter lim="800000"/>
              <a:headEnd/>
              <a:tailEnd/>
            </a:ln>
          </p:spPr>
        </p:pic>
        <p:pic>
          <p:nvPicPr>
            <p:cNvPr id="12" name="Picture 32">
              <a:extLst>
                <a:ext uri="{FF2B5EF4-FFF2-40B4-BE49-F238E27FC236}">
                  <a16:creationId xmlns:a16="http://schemas.microsoft.com/office/drawing/2014/main" id="{CDD66606-8674-4F76-B8D2-6514BF19187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31" y="2790621"/>
              <a:ext cx="919163" cy="542925"/>
            </a:xfrm>
            <a:prstGeom prst="rect">
              <a:avLst/>
            </a:prstGeom>
            <a:noFill/>
            <a:ln w="25400">
              <a:solidFill>
                <a:srgbClr val="F8D03E"/>
              </a:solidFill>
              <a:miter lim="800000"/>
              <a:headEnd/>
              <a:tailEnd/>
            </a:ln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5BF64DC-48A2-42AB-AC3B-6FBC70578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037" y="2495758"/>
              <a:ext cx="4077035" cy="4049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6022765-E7DC-4EBA-B3D2-6A48F7586533}"/>
              </a:ext>
            </a:extLst>
          </p:cNvPr>
          <p:cNvSpPr/>
          <p:nvPr/>
        </p:nvSpPr>
        <p:spPr>
          <a:xfrm>
            <a:off x="1211582" y="5302782"/>
            <a:ext cx="2042478" cy="490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Curved Left 33">
            <a:extLst>
              <a:ext uri="{FF2B5EF4-FFF2-40B4-BE49-F238E27FC236}">
                <a16:creationId xmlns:a16="http://schemas.microsoft.com/office/drawing/2014/main" id="{AE3DCFFE-F24B-45C9-A68D-166A33EBB102}"/>
              </a:ext>
            </a:extLst>
          </p:cNvPr>
          <p:cNvSpPr/>
          <p:nvPr/>
        </p:nvSpPr>
        <p:spPr>
          <a:xfrm>
            <a:off x="3263094" y="4954547"/>
            <a:ext cx="557304" cy="695346"/>
          </a:xfrm>
          <a:prstGeom prst="curvedLeftArrow">
            <a:avLst>
              <a:gd name="adj1" fmla="val 25000"/>
              <a:gd name="adj2" fmla="val 50000"/>
              <a:gd name="adj3" fmla="val 443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38E37A4-4222-4EDF-8F2A-D6297195DD06}"/>
              </a:ext>
            </a:extLst>
          </p:cNvPr>
          <p:cNvSpPr/>
          <p:nvPr/>
        </p:nvSpPr>
        <p:spPr bwMode="auto">
          <a:xfrm>
            <a:off x="2410081" y="1227095"/>
            <a:ext cx="3648547" cy="1656132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Mission: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Provide reliable scientific information to describe and understand the Earth; minimize loss of life and property from natural disasters; manage water, biological, energy, and mineral resources; and enhance and protect our quality of life.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3DF84ED-13B3-483C-B00C-4C8DD31CAD10}"/>
              </a:ext>
            </a:extLst>
          </p:cNvPr>
          <p:cNvSpPr/>
          <p:nvPr/>
        </p:nvSpPr>
        <p:spPr bwMode="auto">
          <a:xfrm>
            <a:off x="6447235" y="1281365"/>
            <a:ext cx="2620565" cy="2623691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02870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USGS: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≈8,500 employees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65 science centers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400 field offices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1,000s of stream gauges and seismic monitoring stations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≈ 40 PB EROS Data Archive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 orbiting Landsat satellites</a:t>
            </a:r>
          </a:p>
        </p:txBody>
      </p:sp>
    </p:spTree>
    <p:extLst>
      <p:ext uri="{BB962C8B-B14F-4D97-AF65-F5344CB8AC3E}">
        <p14:creationId xmlns:p14="http://schemas.microsoft.com/office/powerpoint/2010/main" val="207263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AE54AD-E6B5-4423-8B46-7CA61B9BA2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FBF89-401D-4D02-8F14-808066CD69D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err="1"/>
              <a:t>EarthMAP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3AE62B-FA88-463B-B9FD-CC6F9274321F}"/>
              </a:ext>
            </a:extLst>
          </p:cNvPr>
          <p:cNvGrpSpPr/>
          <p:nvPr/>
        </p:nvGrpSpPr>
        <p:grpSpPr>
          <a:xfrm>
            <a:off x="3147439" y="1931844"/>
            <a:ext cx="5920361" cy="4884841"/>
            <a:chOff x="176981" y="87125"/>
            <a:chExt cx="9453849" cy="6763501"/>
          </a:xfrm>
        </p:grpSpPr>
        <p:sp>
          <p:nvSpPr>
            <p:cNvPr id="6" name="Triangle 29">
              <a:extLst>
                <a:ext uri="{FF2B5EF4-FFF2-40B4-BE49-F238E27FC236}">
                  <a16:creationId xmlns:a16="http://schemas.microsoft.com/office/drawing/2014/main" id="{2F5A7897-0916-4BFD-A93F-BD83B592199C}"/>
                </a:ext>
              </a:extLst>
            </p:cNvPr>
            <p:cNvSpPr/>
            <p:nvPr/>
          </p:nvSpPr>
          <p:spPr>
            <a:xfrm>
              <a:off x="6083599" y="87125"/>
              <a:ext cx="2961264" cy="584483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Left Arrow 30">
              <a:extLst>
                <a:ext uri="{FF2B5EF4-FFF2-40B4-BE49-F238E27FC236}">
                  <a16:creationId xmlns:a16="http://schemas.microsoft.com/office/drawing/2014/main" id="{D7EF4789-13F3-47FF-8991-99A380C541C6}"/>
                </a:ext>
              </a:extLst>
            </p:cNvPr>
            <p:cNvSpPr/>
            <p:nvPr/>
          </p:nvSpPr>
          <p:spPr>
            <a:xfrm>
              <a:off x="5936060" y="3082582"/>
              <a:ext cx="770119" cy="1156315"/>
            </a:xfrm>
            <a:prstGeom prst="leftArrow">
              <a:avLst>
                <a:gd name="adj1" fmla="val 70408"/>
                <a:gd name="adj2" fmla="val 50000"/>
              </a:avLst>
            </a:prstGeom>
            <a:solidFill>
              <a:schemeClr val="bg1">
                <a:lumMod val="65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56FA9CB-234C-402F-A1EA-5B9F506DA510}"/>
                </a:ext>
              </a:extLst>
            </p:cNvPr>
            <p:cNvCxnSpPr/>
            <p:nvPr/>
          </p:nvCxnSpPr>
          <p:spPr>
            <a:xfrm flipV="1">
              <a:off x="6490774" y="4914154"/>
              <a:ext cx="2146913" cy="26779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8AAE0B-6AD0-4CC5-9919-51885B3BA022}"/>
                </a:ext>
              </a:extLst>
            </p:cNvPr>
            <p:cNvSpPr txBox="1"/>
            <p:nvPr/>
          </p:nvSpPr>
          <p:spPr>
            <a:xfrm>
              <a:off x="6424767" y="5213307"/>
              <a:ext cx="2278918" cy="346850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Research and Development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6A821F-7196-41BF-B28A-A1BCCAFE8A1F}"/>
                </a:ext>
              </a:extLst>
            </p:cNvPr>
            <p:cNvSpPr/>
            <p:nvPr/>
          </p:nvSpPr>
          <p:spPr>
            <a:xfrm>
              <a:off x="3252027" y="6114128"/>
              <a:ext cx="3060290" cy="22767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Crust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BB5623-89D1-490E-A6C9-105D7B31D601}"/>
                </a:ext>
              </a:extLst>
            </p:cNvPr>
            <p:cNvSpPr/>
            <p:nvPr/>
          </p:nvSpPr>
          <p:spPr>
            <a:xfrm>
              <a:off x="3252027" y="5704282"/>
              <a:ext cx="3060290" cy="227679"/>
            </a:xfrm>
            <a:prstGeom prst="rect">
              <a:avLst/>
            </a:prstGeom>
            <a:solidFill>
              <a:schemeClr val="bg1">
                <a:lumMod val="5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Geologic Setting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BF5B8D-9145-4531-8054-B81435693551}"/>
                </a:ext>
              </a:extLst>
            </p:cNvPr>
            <p:cNvSpPr/>
            <p:nvPr/>
          </p:nvSpPr>
          <p:spPr>
            <a:xfrm>
              <a:off x="3252026" y="5294432"/>
              <a:ext cx="3060290" cy="227679"/>
            </a:xfrm>
            <a:prstGeom prst="rect">
              <a:avLst/>
            </a:prstGeom>
            <a:solidFill>
              <a:schemeClr val="accent4">
                <a:lumMod val="5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chemeClr val="bg1"/>
                  </a:solidFill>
                  <a:latin typeface="Calibri"/>
                </a:rPr>
                <a:t>Soils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8C6726-4675-456F-96C7-94D25BD008A4}"/>
                </a:ext>
              </a:extLst>
            </p:cNvPr>
            <p:cNvSpPr/>
            <p:nvPr/>
          </p:nvSpPr>
          <p:spPr>
            <a:xfrm>
              <a:off x="3252025" y="4884582"/>
              <a:ext cx="3060290" cy="22767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Land Surface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B77522-B866-43E9-9546-7D9CEE82C497}"/>
                </a:ext>
              </a:extLst>
            </p:cNvPr>
            <p:cNvSpPr/>
            <p:nvPr/>
          </p:nvSpPr>
          <p:spPr>
            <a:xfrm>
              <a:off x="3252024" y="4474732"/>
              <a:ext cx="3060290" cy="227679"/>
            </a:xfrm>
            <a:prstGeom prst="rect">
              <a:avLst/>
            </a:prstGeom>
            <a:solidFill>
              <a:schemeClr val="accent5">
                <a:lumMod val="75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Surface and Groundwater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C57A5D-CED2-4E58-A413-E897A805F0FD}"/>
                </a:ext>
              </a:extLst>
            </p:cNvPr>
            <p:cNvSpPr/>
            <p:nvPr/>
          </p:nvSpPr>
          <p:spPr>
            <a:xfrm>
              <a:off x="3252023" y="4064882"/>
              <a:ext cx="3060290" cy="227679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Water Chemistry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ADD03B-97BC-44BC-B107-76DE80C66B8B}"/>
                </a:ext>
              </a:extLst>
            </p:cNvPr>
            <p:cNvSpPr/>
            <p:nvPr/>
          </p:nvSpPr>
          <p:spPr>
            <a:xfrm>
              <a:off x="3252022" y="3655032"/>
              <a:ext cx="3060290" cy="227679"/>
            </a:xfrm>
            <a:prstGeom prst="rect">
              <a:avLst/>
            </a:prstGeom>
            <a:solidFill>
              <a:srgbClr val="00B050">
                <a:alpha val="91000"/>
              </a:srgb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Flora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67DBDC-7C49-44A6-A991-EBEA6F344895}"/>
                </a:ext>
              </a:extLst>
            </p:cNvPr>
            <p:cNvSpPr/>
            <p:nvPr/>
          </p:nvSpPr>
          <p:spPr>
            <a:xfrm>
              <a:off x="3252022" y="3245182"/>
              <a:ext cx="3060290" cy="227679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Fauna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D83E9A-315C-4D3A-B8B2-456E2D9591D6}"/>
                </a:ext>
              </a:extLst>
            </p:cNvPr>
            <p:cNvSpPr/>
            <p:nvPr/>
          </p:nvSpPr>
          <p:spPr>
            <a:xfrm>
              <a:off x="3252021" y="2835332"/>
              <a:ext cx="3060290" cy="22767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Humans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0C0AD9-6567-49B5-BF7C-6B79351D2A55}"/>
                </a:ext>
              </a:extLst>
            </p:cNvPr>
            <p:cNvSpPr/>
            <p:nvPr/>
          </p:nvSpPr>
          <p:spPr>
            <a:xfrm>
              <a:off x="3252021" y="2425482"/>
              <a:ext cx="3060290" cy="227679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Atmospheric Science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E31296-3488-4308-B64F-917D56B4C899}"/>
                </a:ext>
              </a:extLst>
            </p:cNvPr>
            <p:cNvSpPr txBox="1"/>
            <p:nvPr/>
          </p:nvSpPr>
          <p:spPr>
            <a:xfrm>
              <a:off x="4328137" y="6386052"/>
              <a:ext cx="912741" cy="368529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SPATIAL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88BB9E-D2AC-4AF4-86A0-9BC54B654FE9}"/>
                </a:ext>
              </a:extLst>
            </p:cNvPr>
            <p:cNvSpPr txBox="1"/>
            <p:nvPr/>
          </p:nvSpPr>
          <p:spPr>
            <a:xfrm>
              <a:off x="2151725" y="6315830"/>
              <a:ext cx="1163395" cy="368529"/>
            </a:xfrm>
            <a:prstGeom prst="rect">
              <a:avLst/>
            </a:prstGeom>
            <a:noFill/>
            <a:scene3d>
              <a:camera prst="isometricLeftDown">
                <a:rot lat="1294172" lon="2754433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TEMPORAL</a:t>
              </a:r>
            </a:p>
          </p:txBody>
        </p:sp>
        <p:sp>
          <p:nvSpPr>
            <p:cNvPr id="22" name="Up Arrow 45">
              <a:extLst>
                <a:ext uri="{FF2B5EF4-FFF2-40B4-BE49-F238E27FC236}">
                  <a16:creationId xmlns:a16="http://schemas.microsoft.com/office/drawing/2014/main" id="{91A5D1AB-E5FA-4A49-ABE2-1EAF2344DF76}"/>
                </a:ext>
              </a:extLst>
            </p:cNvPr>
            <p:cNvSpPr/>
            <p:nvPr/>
          </p:nvSpPr>
          <p:spPr>
            <a:xfrm>
              <a:off x="3775099" y="1553154"/>
              <a:ext cx="1002890" cy="732043"/>
            </a:xfrm>
            <a:prstGeom prst="upArrow">
              <a:avLst/>
            </a:prstGeom>
            <a:scene3d>
              <a:camera prst="isometricRightUp">
                <a:rot lat="720000" lon="19799999" rev="0"/>
              </a:camera>
              <a:lightRig rig="threePt" dir="t"/>
            </a:scene3d>
            <a:sp3d extrusionH="63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CF7BAF-635F-49BB-8417-CC443F5882E2}"/>
                </a:ext>
              </a:extLst>
            </p:cNvPr>
            <p:cNvCxnSpPr>
              <a:cxnSpLocks/>
            </p:cNvCxnSpPr>
            <p:nvPr/>
          </p:nvCxnSpPr>
          <p:spPr>
            <a:xfrm>
              <a:off x="3460738" y="6540910"/>
              <a:ext cx="0" cy="309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438F904-5FCA-4405-87F8-C27576D3637B}"/>
                </a:ext>
              </a:extLst>
            </p:cNvPr>
            <p:cNvCxnSpPr/>
            <p:nvPr/>
          </p:nvCxnSpPr>
          <p:spPr>
            <a:xfrm>
              <a:off x="2181007" y="6080470"/>
              <a:ext cx="0" cy="309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951005-4B82-4FB8-B585-7DCBB385046A}"/>
                </a:ext>
              </a:extLst>
            </p:cNvPr>
            <p:cNvCxnSpPr/>
            <p:nvPr/>
          </p:nvCxnSpPr>
          <p:spPr>
            <a:xfrm>
              <a:off x="6094135" y="6231194"/>
              <a:ext cx="0" cy="309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Left-Right Arrow 49">
              <a:extLst>
                <a:ext uri="{FF2B5EF4-FFF2-40B4-BE49-F238E27FC236}">
                  <a16:creationId xmlns:a16="http://schemas.microsoft.com/office/drawing/2014/main" id="{125C44FA-20BD-49B2-9094-E427BD8CEEB8}"/>
                </a:ext>
              </a:extLst>
            </p:cNvPr>
            <p:cNvSpPr/>
            <p:nvPr/>
          </p:nvSpPr>
          <p:spPr>
            <a:xfrm rot="16200000">
              <a:off x="652374" y="3894344"/>
              <a:ext cx="4287467" cy="843421"/>
            </a:xfrm>
            <a:prstGeom prst="leftRightArrow">
              <a:avLst>
                <a:gd name="adj1" fmla="val 72732"/>
                <a:gd name="adj2" fmla="val 50000"/>
              </a:avLst>
            </a:prstGeom>
            <a:solidFill>
              <a:schemeClr val="bg1">
                <a:alpha val="74000"/>
              </a:schemeClr>
            </a:solidFill>
            <a:ln>
              <a:noFill/>
            </a:ln>
            <a:scene3d>
              <a:camera prst="isometricLeftDown">
                <a:rot lat="19077671" lon="2008215" rev="2016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DATA SYNTHESIS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3DD3E3-58F9-4662-8DAA-0458EC0CF344}"/>
                </a:ext>
              </a:extLst>
            </p:cNvPr>
            <p:cNvSpPr/>
            <p:nvPr/>
          </p:nvSpPr>
          <p:spPr>
            <a:xfrm>
              <a:off x="3242560" y="700547"/>
              <a:ext cx="3060290" cy="968534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INTEGRATED PRODUCTS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white"/>
                  </a:solidFill>
                  <a:latin typeface="Calibri"/>
                </a:rPr>
                <a:t>Earth Monitoring, Analyses, and Projections (EarthMAP)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2F84F25-65E3-4EEF-8055-0DA350D4CBB4}"/>
                </a:ext>
              </a:extLst>
            </p:cNvPr>
            <p:cNvCxnSpPr/>
            <p:nvPr/>
          </p:nvCxnSpPr>
          <p:spPr>
            <a:xfrm flipV="1">
              <a:off x="5202222" y="6462853"/>
              <a:ext cx="955231" cy="235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scene3d>
              <a:camera prst="isometricRightUp">
                <a:rot lat="720000" lon="19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7264677-D5EF-4B4E-899E-2F64A60D637B}"/>
                </a:ext>
              </a:extLst>
            </p:cNvPr>
            <p:cNvCxnSpPr/>
            <p:nvPr/>
          </p:nvCxnSpPr>
          <p:spPr>
            <a:xfrm flipH="1" flipV="1">
              <a:off x="3409450" y="6692868"/>
              <a:ext cx="955231" cy="235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scene3d>
              <a:camera prst="isometricRightUp">
                <a:rot lat="720000" lon="19799999" rev="15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E842C1-CC8F-4961-8706-83D5DB0D85FE}"/>
                </a:ext>
              </a:extLst>
            </p:cNvPr>
            <p:cNvCxnSpPr/>
            <p:nvPr/>
          </p:nvCxnSpPr>
          <p:spPr>
            <a:xfrm>
              <a:off x="3191338" y="6724099"/>
              <a:ext cx="3062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scene3d>
              <a:camera prst="orthographicFront">
                <a:rot lat="1296000" lon="2754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EEEE9D-BCF4-423B-B3C7-5E57B6725B3C}"/>
                </a:ext>
              </a:extLst>
            </p:cNvPr>
            <p:cNvCxnSpPr>
              <a:cxnSpLocks/>
            </p:cNvCxnSpPr>
            <p:nvPr/>
          </p:nvCxnSpPr>
          <p:spPr>
            <a:xfrm>
              <a:off x="2158885" y="6308456"/>
              <a:ext cx="3062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  <a:scene3d>
              <a:camera prst="orthographicFront">
                <a:rot lat="1296000" lon="2754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ight Arrow 55">
              <a:extLst>
                <a:ext uri="{FF2B5EF4-FFF2-40B4-BE49-F238E27FC236}">
                  <a16:creationId xmlns:a16="http://schemas.microsoft.com/office/drawing/2014/main" id="{93B3DF56-D935-4B38-BDC5-9663A0537F36}"/>
                </a:ext>
              </a:extLst>
            </p:cNvPr>
            <p:cNvSpPr/>
            <p:nvPr/>
          </p:nvSpPr>
          <p:spPr>
            <a:xfrm>
              <a:off x="176981" y="3316201"/>
              <a:ext cx="2483563" cy="2388081"/>
            </a:xfrm>
            <a:prstGeom prst="rightArrow">
              <a:avLst>
                <a:gd name="adj1" fmla="val 67910"/>
                <a:gd name="adj2" fmla="val 50000"/>
              </a:avLst>
            </a:prstGeom>
            <a:solidFill>
              <a:schemeClr val="bg2">
                <a:lumMod val="60000"/>
                <a:lumOff val="40000"/>
                <a:alpha val="91000"/>
              </a:schemeClr>
            </a:solidFill>
            <a:ln>
              <a:noFill/>
            </a:ln>
            <a:scene3d>
              <a:camera prst="isometricRightUp">
                <a:rot lat="720000" lon="19800000" rev="0"/>
              </a:camera>
              <a:lightRig rig="threePt" dir="t"/>
            </a:scene3d>
            <a:sp3d extrusionH="254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923055-CB4B-4D06-AF3E-131454B8BE05}"/>
                </a:ext>
              </a:extLst>
            </p:cNvPr>
            <p:cNvSpPr txBox="1"/>
            <p:nvPr/>
          </p:nvSpPr>
          <p:spPr>
            <a:xfrm>
              <a:off x="383087" y="3938619"/>
              <a:ext cx="1861162" cy="585310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EARTH SYSTEM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CHARACTERIZATION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3E13A4-F4F2-43F2-87BA-9684C585E161}"/>
                </a:ext>
              </a:extLst>
            </p:cNvPr>
            <p:cNvSpPr txBox="1"/>
            <p:nvPr/>
          </p:nvSpPr>
          <p:spPr>
            <a:xfrm>
              <a:off x="323992" y="4539622"/>
              <a:ext cx="1628573" cy="563633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Water, Ecosystem,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Resource, Hazard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4BD77C-8C7F-434C-ADAF-11D7393473F6}"/>
                </a:ext>
              </a:extLst>
            </p:cNvPr>
            <p:cNvSpPr txBox="1"/>
            <p:nvPr/>
          </p:nvSpPr>
          <p:spPr>
            <a:xfrm>
              <a:off x="7080031" y="1619332"/>
              <a:ext cx="890160" cy="357690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Delivery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0584EA-AE01-4DD1-9131-D365ED76826B}"/>
                </a:ext>
              </a:extLst>
            </p:cNvPr>
            <p:cNvSpPr txBox="1"/>
            <p:nvPr/>
          </p:nvSpPr>
          <p:spPr>
            <a:xfrm>
              <a:off x="7031234" y="2478546"/>
              <a:ext cx="896934" cy="346850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Analyses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2145B7-2EB8-410A-B8F1-335C42F5CF5D}"/>
                </a:ext>
              </a:extLst>
            </p:cNvPr>
            <p:cNvSpPr txBox="1"/>
            <p:nvPr/>
          </p:nvSpPr>
          <p:spPr>
            <a:xfrm>
              <a:off x="6908478" y="3236380"/>
              <a:ext cx="1271785" cy="563633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Modeling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Integration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CE5C07-0ACA-465A-96D6-564200FFA4C1}"/>
                </a:ext>
              </a:extLst>
            </p:cNvPr>
            <p:cNvSpPr txBox="1"/>
            <p:nvPr/>
          </p:nvSpPr>
          <p:spPr>
            <a:xfrm>
              <a:off x="6759924" y="4216457"/>
              <a:ext cx="1542763" cy="563633"/>
            </a:xfrm>
            <a:prstGeom prst="rect">
              <a:avLst/>
            </a:prstGeom>
            <a:noFill/>
            <a:scene3d>
              <a:camera prst="isometricRightUp">
                <a:rot lat="720000" lon="198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Observations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Monitoring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6BECF2-E45C-4EF5-A1BF-42C95509D976}"/>
                </a:ext>
              </a:extLst>
            </p:cNvPr>
            <p:cNvCxnSpPr/>
            <p:nvPr/>
          </p:nvCxnSpPr>
          <p:spPr>
            <a:xfrm flipV="1">
              <a:off x="6673647" y="3923039"/>
              <a:ext cx="1726364" cy="21587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0840A-F6C7-4327-96F6-128DF248ED0A}"/>
                </a:ext>
              </a:extLst>
            </p:cNvPr>
            <p:cNvCxnSpPr/>
            <p:nvPr/>
          </p:nvCxnSpPr>
          <p:spPr>
            <a:xfrm flipV="1">
              <a:off x="6907087" y="2982101"/>
              <a:ext cx="1270894" cy="16110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466185-B25D-4692-ACE2-162FDD6FE008}"/>
                </a:ext>
              </a:extLst>
            </p:cNvPr>
            <p:cNvCxnSpPr/>
            <p:nvPr/>
          </p:nvCxnSpPr>
          <p:spPr>
            <a:xfrm flipV="1">
              <a:off x="7080030" y="2111200"/>
              <a:ext cx="951351" cy="11090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E8F259A-4D5F-4ADF-8137-89F78B27E58A}"/>
                </a:ext>
              </a:extLst>
            </p:cNvPr>
            <p:cNvSpPr txBox="1"/>
            <p:nvPr/>
          </p:nvSpPr>
          <p:spPr>
            <a:xfrm>
              <a:off x="7604015" y="2740394"/>
              <a:ext cx="1481794" cy="357690"/>
            </a:xfrm>
            <a:prstGeom prst="rect">
              <a:avLst/>
            </a:prstGeom>
            <a:noFill/>
            <a:scene3d>
              <a:camera prst="isometricRightUp">
                <a:rot lat="247694" lon="592343" rev="170626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Communication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310E2A6-A18E-46AC-B52C-84C08A064EEC}"/>
                </a:ext>
              </a:extLst>
            </p:cNvPr>
            <p:cNvCxnSpPr/>
            <p:nvPr/>
          </p:nvCxnSpPr>
          <p:spPr>
            <a:xfrm>
              <a:off x="8031381" y="4759788"/>
              <a:ext cx="15994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scene3d>
              <a:camera prst="orthographicFront">
                <a:rot lat="246000" lon="594000" rev="17064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845B482-392A-4453-937F-5B03F1B3E1C7}"/>
                </a:ext>
              </a:extLst>
            </p:cNvPr>
            <p:cNvCxnSpPr/>
            <p:nvPr/>
          </p:nvCxnSpPr>
          <p:spPr>
            <a:xfrm>
              <a:off x="7231656" y="1043400"/>
              <a:ext cx="15994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  <a:scene3d>
              <a:camera prst="orthographicFront">
                <a:rot lat="246000" lon="594000" rev="17064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F44E962-C25A-4555-8DF5-41790291F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5362" y="522054"/>
              <a:ext cx="3132819" cy="968534"/>
            </a:xfrm>
            <a:prstGeom prst="rect">
              <a:avLst/>
            </a:prstGeom>
            <a:scene3d>
              <a:camera prst="isometricRightUp">
                <a:rot lat="1050273" lon="3054934" rev="61421"/>
              </a:camera>
              <a:lightRig rig="threePt" dir="t"/>
            </a:scene3d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FA6431D-D960-4AA9-B51E-F3F1BD0CCAF2}"/>
              </a:ext>
            </a:extLst>
          </p:cNvPr>
          <p:cNvSpPr txBox="1"/>
          <p:nvPr/>
        </p:nvSpPr>
        <p:spPr>
          <a:xfrm>
            <a:off x="430794" y="1931846"/>
            <a:ext cx="2407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interdisciplinary, multi-scale, multi-process system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of </a:t>
            </a:r>
            <a:r>
              <a:rPr lang="en-US" sz="2000" b="1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data, tools, models, and supporting science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for </a:t>
            </a:r>
            <a:r>
              <a:rPr lang="en-US" sz="2000" b="1" dirty="0">
                <a:solidFill>
                  <a:srgbClr val="70AD47">
                    <a:lumMod val="75000"/>
                  </a:srgbClr>
                </a:solidFill>
                <a:latin typeface="Calibri"/>
              </a:rPr>
              <a:t>earth system monitoring, assessments, and projections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that 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answer pressing stakeholder questions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A74DC4-869D-4BE2-AD75-F1896DBC3410}"/>
              </a:ext>
            </a:extLst>
          </p:cNvPr>
          <p:cNvSpPr/>
          <p:nvPr/>
        </p:nvSpPr>
        <p:spPr>
          <a:xfrm>
            <a:off x="171304" y="1281235"/>
            <a:ext cx="5952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Earth Monitoring, Assessment and Projection</a:t>
            </a:r>
          </a:p>
        </p:txBody>
      </p:sp>
    </p:spTree>
    <p:extLst>
      <p:ext uri="{BB962C8B-B14F-4D97-AF65-F5344CB8AC3E}">
        <p14:creationId xmlns:p14="http://schemas.microsoft.com/office/powerpoint/2010/main" val="153877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F3356-369B-496C-B12E-CB6090C6F5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93B56-EAF9-4DD2-B648-9CB2DEFE429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57399" y="328410"/>
            <a:ext cx="5405907" cy="509789"/>
          </a:xfrm>
        </p:spPr>
        <p:txBody>
          <a:bodyPr/>
          <a:lstStyle/>
          <a:p>
            <a:r>
              <a:rPr lang="en-US" dirty="0"/>
              <a:t>National Land Imaging  Program (NLI)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807BC-ECDB-4E50-B24F-082B6C7AB0DC}"/>
              </a:ext>
            </a:extLst>
          </p:cNvPr>
          <p:cNvSpPr txBox="1"/>
          <p:nvPr/>
        </p:nvSpPr>
        <p:spPr>
          <a:xfrm>
            <a:off x="3285347" y="1243057"/>
            <a:ext cx="2581181" cy="162911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80682" tIns="80682" rIns="80682" bIns="80682" rtlCol="0">
            <a:spAutoFit/>
          </a:bodyPr>
          <a:lstStyle/>
          <a:p>
            <a:pPr algn="ctr" defTabSz="732417">
              <a:defRPr/>
            </a:pPr>
            <a:r>
              <a:rPr lang="en-US" altLang="en-US" sz="1588" b="1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Delivers a national and global capability to ensure broad public and scientific availability of observations of the Earth</a:t>
            </a:r>
            <a:r>
              <a:rPr lang="ja-JP" altLang="en-US" sz="1588" b="1" i="1" dirty="0">
                <a:solidFill>
                  <a:schemeClr val="accent1">
                    <a:lumMod val="75000"/>
                  </a:schemeClr>
                </a:solidFill>
                <a:ea typeface="游ゴシック" panose="020B0400000000000000" pitchFamily="34" charset="-128"/>
                <a:cs typeface="Arial" panose="020B0604020202020204" pitchFamily="34" charset="0"/>
              </a:rPr>
              <a:t>’</a:t>
            </a:r>
            <a:r>
              <a:rPr lang="en-US" altLang="ja-JP" sz="1588" b="1" i="1" dirty="0">
                <a:solidFill>
                  <a:schemeClr val="accent1">
                    <a:lumMod val="75000"/>
                  </a:schemeClr>
                </a:solidFill>
                <a:ea typeface="游ゴシック" panose="020B0400000000000000" pitchFamily="34" charset="-128"/>
                <a:cs typeface="Arial" panose="020B0604020202020204" pitchFamily="34" charset="0"/>
              </a:rPr>
              <a:t>s land surface</a:t>
            </a:r>
            <a:endParaRPr lang="en-US" sz="1588" b="1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57A8EC-C88F-490A-AC86-A36B539B3A67}"/>
              </a:ext>
            </a:extLst>
          </p:cNvPr>
          <p:cNvGrpSpPr/>
          <p:nvPr/>
        </p:nvGrpSpPr>
        <p:grpSpPr>
          <a:xfrm>
            <a:off x="6164552" y="3840576"/>
            <a:ext cx="2797031" cy="2095383"/>
            <a:chOff x="5419406" y="5340724"/>
            <a:chExt cx="3169968" cy="23747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28C0BE-241D-4BF5-BBB3-A79FBC109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406" y="5340724"/>
              <a:ext cx="3169968" cy="23747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D7D2D2-637A-46E9-AB18-47C614CB7745}"/>
                </a:ext>
              </a:extLst>
            </p:cNvPr>
            <p:cNvSpPr txBox="1"/>
            <p:nvPr/>
          </p:nvSpPr>
          <p:spPr>
            <a:xfrm>
              <a:off x="5473999" y="6465918"/>
              <a:ext cx="3050664" cy="1181605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pPr algn="ctr" defTabSz="665665">
                <a:defRPr/>
              </a:pPr>
              <a:r>
                <a:rPr lang="en-US" sz="123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Earth Explorer – </a:t>
              </a:r>
            </a:p>
            <a:p>
              <a:pPr algn="ctr" defTabSz="665665">
                <a:defRPr/>
              </a:pPr>
              <a:r>
                <a:rPr lang="en-US" sz="123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https://earthexplorer.usgs.gov/</a:t>
              </a:r>
            </a:p>
            <a:p>
              <a:pPr algn="ctr" defTabSz="665665">
                <a:defRPr/>
              </a:pPr>
              <a:endParaRPr lang="en-US" sz="12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65665">
                <a:defRPr/>
              </a:pPr>
              <a:r>
                <a:rPr lang="en-US" sz="123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Hazards Data Distribution System - </a:t>
              </a:r>
            </a:p>
            <a:p>
              <a:pPr algn="ctr" defTabSz="665665">
                <a:defRPr/>
              </a:pPr>
              <a:r>
                <a:rPr lang="en-US" sz="123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https://hddsexplorer.usgs.gov/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B6F77-3EE1-403B-ABBA-481111F02649}"/>
              </a:ext>
            </a:extLst>
          </p:cNvPr>
          <p:cNvGrpSpPr/>
          <p:nvPr/>
        </p:nvGrpSpPr>
        <p:grpSpPr>
          <a:xfrm>
            <a:off x="218877" y="3848879"/>
            <a:ext cx="2819013" cy="2095383"/>
            <a:chOff x="154067" y="1446675"/>
            <a:chExt cx="3194881" cy="23747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C0F171-E949-4839-84E5-D1A005F5D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067" y="1446675"/>
              <a:ext cx="3194881" cy="23747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F5FE6-3C4B-4A3C-ABDC-D93B98F441DC}"/>
                </a:ext>
              </a:extLst>
            </p:cNvPr>
            <p:cNvSpPr txBox="1"/>
            <p:nvPr/>
          </p:nvSpPr>
          <p:spPr>
            <a:xfrm>
              <a:off x="234176" y="3463555"/>
              <a:ext cx="3011085" cy="32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65665">
                <a:defRPr/>
              </a:pPr>
              <a:r>
                <a:rPr lang="en-US" sz="123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Unmanned Aerial Systems (UAS)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7F4740-AA83-48D9-999D-AB9AC0CA4CB2}"/>
              </a:ext>
            </a:extLst>
          </p:cNvPr>
          <p:cNvGrpSpPr/>
          <p:nvPr/>
        </p:nvGrpSpPr>
        <p:grpSpPr>
          <a:xfrm>
            <a:off x="6185263" y="1258719"/>
            <a:ext cx="2713655" cy="1922605"/>
            <a:chOff x="2765605" y="4959005"/>
            <a:chExt cx="3075476" cy="2178952"/>
          </a:xfrm>
        </p:grpSpPr>
        <p:pic>
          <p:nvPicPr>
            <p:cNvPr id="14" name="Shape 621">
              <a:extLst>
                <a:ext uri="{FF2B5EF4-FFF2-40B4-BE49-F238E27FC236}">
                  <a16:creationId xmlns:a16="http://schemas.microsoft.com/office/drawing/2014/main" id="{2E3EA16F-D93E-4F74-BFAA-F81FD9C7349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65605" y="4959005"/>
              <a:ext cx="3075476" cy="2178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713A29-4123-467E-8BE0-A655C2C0F28D}"/>
                </a:ext>
              </a:extLst>
            </p:cNvPr>
            <p:cNvSpPr txBox="1"/>
            <p:nvPr/>
          </p:nvSpPr>
          <p:spPr>
            <a:xfrm>
              <a:off x="3664719" y="6732840"/>
              <a:ext cx="1304781" cy="320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65665">
                <a:defRPr/>
              </a:pPr>
              <a:r>
                <a:rPr lang="en-US" sz="123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EROS Center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54A764-5172-4D4B-A419-6B8688B9F083}"/>
              </a:ext>
            </a:extLst>
          </p:cNvPr>
          <p:cNvGrpSpPr/>
          <p:nvPr/>
        </p:nvGrpSpPr>
        <p:grpSpPr>
          <a:xfrm>
            <a:off x="3341237" y="3866001"/>
            <a:ext cx="2467061" cy="2069958"/>
            <a:chOff x="376979" y="5298604"/>
            <a:chExt cx="2796003" cy="23459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995AA2-6747-4048-B0E2-08613FD85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8201" y="6411137"/>
              <a:ext cx="1464781" cy="12334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AFF155-C36A-443C-A421-8FCF209BFF44}"/>
                </a:ext>
              </a:extLst>
            </p:cNvPr>
            <p:cNvSpPr txBox="1"/>
            <p:nvPr/>
          </p:nvSpPr>
          <p:spPr>
            <a:xfrm>
              <a:off x="473029" y="6610374"/>
              <a:ext cx="1170460" cy="75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5665">
                <a:defRPr/>
              </a:pPr>
              <a:r>
                <a:rPr lang="en-US" sz="1235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Nat’l Civil Applications</a:t>
              </a:r>
            </a:p>
            <a:p>
              <a:pPr defTabSz="665665">
                <a:defRPr/>
              </a:pPr>
              <a:r>
                <a:rPr lang="en-US" sz="1235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Center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2D3F413-A955-4DE6-800D-D3D9E894F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979" y="5298604"/>
              <a:ext cx="1493637" cy="1233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4BEF08-FE63-4602-8EBB-8CDF822A85C3}"/>
              </a:ext>
            </a:extLst>
          </p:cNvPr>
          <p:cNvGrpSpPr/>
          <p:nvPr/>
        </p:nvGrpSpPr>
        <p:grpSpPr>
          <a:xfrm>
            <a:off x="201383" y="1229520"/>
            <a:ext cx="2797031" cy="2097773"/>
            <a:chOff x="351840" y="1193062"/>
            <a:chExt cx="3169968" cy="2377476"/>
          </a:xfrm>
        </p:grpSpPr>
        <p:pic>
          <p:nvPicPr>
            <p:cNvPr id="21" name="Picture 3" descr="D:\LDCM\Spacecraft\Pictures\LDCM in space 2012 High Res.jpg">
              <a:extLst>
                <a:ext uri="{FF2B5EF4-FFF2-40B4-BE49-F238E27FC236}">
                  <a16:creationId xmlns:a16="http://schemas.microsoft.com/office/drawing/2014/main" id="{B51B08C3-C703-440B-9551-7DEF71295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1840" y="1193062"/>
              <a:ext cx="3169968" cy="2377476"/>
            </a:xfrm>
            <a:prstGeom prst="rect">
              <a:avLst/>
            </a:prstGeom>
            <a:noFill/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A01994-5283-4BF2-B146-D37D3859FEA9}"/>
                </a:ext>
              </a:extLst>
            </p:cNvPr>
            <p:cNvSpPr txBox="1"/>
            <p:nvPr/>
          </p:nvSpPr>
          <p:spPr>
            <a:xfrm>
              <a:off x="551445" y="3209944"/>
              <a:ext cx="2795211" cy="320036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665665">
                <a:defRPr/>
              </a:pPr>
              <a:r>
                <a:rPr lang="en-US" sz="123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Landsat 7, 8, 9, and beyond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630283-B2F9-414E-98B2-7F80BD99F9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EA185-8882-47A6-B755-05DEFE371E4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USGS NLI Program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EF80A1-C1F0-4D00-A2B0-E347B13E6F0D}"/>
              </a:ext>
            </a:extLst>
          </p:cNvPr>
          <p:cNvSpPr txBox="1">
            <a:spLocks/>
          </p:cNvSpPr>
          <p:nvPr/>
        </p:nvSpPr>
        <p:spPr>
          <a:xfrm>
            <a:off x="196915" y="1208967"/>
            <a:ext cx="8750167" cy="458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Satellite Operations &amp; Data Records</a:t>
            </a:r>
          </a:p>
          <a:p>
            <a:pPr lvl="1"/>
            <a:r>
              <a:rPr lang="en-US" sz="1600" dirty="0"/>
              <a:t>Create and preserve a long-term record of the Earth’s land surface at local, regional, and global scales</a:t>
            </a:r>
          </a:p>
          <a:p>
            <a:pPr lvl="1"/>
            <a:r>
              <a:rPr lang="en-US" sz="1600" dirty="0"/>
              <a:t>Develop and operate systems to acquire, produce, preserve, and deliver products and services to meet civil Earth observation research and operational requirements</a:t>
            </a:r>
          </a:p>
          <a:p>
            <a:r>
              <a:rPr lang="en-US" sz="1600" b="1" dirty="0"/>
              <a:t>Science, Research &amp; Collaboration</a:t>
            </a:r>
          </a:p>
          <a:p>
            <a:pPr lvl="1"/>
            <a:r>
              <a:rPr lang="en-US" sz="1600" dirty="0"/>
              <a:t>Expand scientific understanding and application of remotely sensed data to government and private users</a:t>
            </a:r>
          </a:p>
          <a:p>
            <a:pPr lvl="1"/>
            <a:r>
              <a:rPr lang="en-US" sz="1600" dirty="0"/>
              <a:t>Conduct science, research, and technology investigations to improve upon and develop new products and services</a:t>
            </a:r>
          </a:p>
          <a:p>
            <a:pPr lvl="2"/>
            <a:r>
              <a:rPr lang="en-US" sz="1400" dirty="0"/>
              <a:t>Applied science &amp; applications, including drought monitoring, global cropland estimates</a:t>
            </a:r>
          </a:p>
          <a:p>
            <a:pPr lvl="2"/>
            <a:r>
              <a:rPr lang="en-US" sz="1400" dirty="0"/>
              <a:t>Remote sensing research and development, including unmanned airborne systems</a:t>
            </a:r>
          </a:p>
          <a:p>
            <a:pPr lvl="1"/>
            <a:r>
              <a:rPr lang="en-US" sz="1600" dirty="0"/>
              <a:t>Support government policy and decision makers, to help guide national decisions to meet needs for land science and land observation</a:t>
            </a:r>
          </a:p>
          <a:p>
            <a:pPr lvl="1"/>
            <a:r>
              <a:rPr lang="en-US" sz="1600" dirty="0"/>
              <a:t>Coordinate and integrate civil Earth observations with other sources of data, including international, commercial and National Security space systems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1D68E5-F4EA-4509-A72E-DB9D2805439D}"/>
              </a:ext>
            </a:extLst>
          </p:cNvPr>
          <p:cNvSpPr txBox="1">
            <a:spLocks/>
          </p:cNvSpPr>
          <p:nvPr/>
        </p:nvSpPr>
        <p:spPr>
          <a:xfrm>
            <a:off x="710957" y="5793205"/>
            <a:ext cx="7722081" cy="6488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prstClr val="white"/>
                </a:solidFill>
              </a:rPr>
              <a:t>Fundamental goal: Ensure public availability of a primary data record about the </a:t>
            </a:r>
            <a:r>
              <a:rPr lang="en-US" altLang="en-US" sz="1400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condition and current state </a:t>
            </a:r>
            <a:r>
              <a:rPr lang="en-US" altLang="en-US" sz="1400" dirty="0">
                <a:solidFill>
                  <a:prstClr val="white"/>
                </a:solidFill>
              </a:rPr>
              <a:t>of the Earth’s land surface </a:t>
            </a:r>
            <a:r>
              <a:rPr lang="en-US" altLang="en-US" sz="1400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to predict its future condition</a:t>
            </a:r>
            <a:endParaRPr lang="en-US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15BDC-583F-43D6-A2B0-AC56A2E39C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7A469-304C-44FA-ACD2-F9EE67F1D1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What is Landsat?</a:t>
            </a:r>
          </a:p>
        </p:txBody>
      </p:sp>
      <p:sp>
        <p:nvSpPr>
          <p:cNvPr id="5" name="Shape 61">
            <a:extLst>
              <a:ext uri="{FF2B5EF4-FFF2-40B4-BE49-F238E27FC236}">
                <a16:creationId xmlns:a16="http://schemas.microsoft.com/office/drawing/2014/main" id="{E8E5E6B6-7155-4E91-908F-67C624D6F810}"/>
              </a:ext>
            </a:extLst>
          </p:cNvPr>
          <p:cNvSpPr txBox="1"/>
          <p:nvPr/>
        </p:nvSpPr>
        <p:spPr>
          <a:xfrm>
            <a:off x="649744" y="1234367"/>
            <a:ext cx="8713787" cy="78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113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ts val="1800"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The world’s longest-lived series of land imaging satellites, providing a 47+ year archive of natural and human-induced changes to the global landscape, informing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land and natural resource management decisions, and helping us understand Earth system change</a:t>
            </a:r>
            <a:endParaRPr kumimoji="0" sz="16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6" name="Shape 62">
            <a:extLst>
              <a:ext uri="{FF2B5EF4-FFF2-40B4-BE49-F238E27FC236}">
                <a16:creationId xmlns:a16="http://schemas.microsoft.com/office/drawing/2014/main" id="{1C96635F-BDFD-4731-AB5A-0D889E1DC2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744" y="2251436"/>
            <a:ext cx="3605448" cy="27179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63">
            <a:extLst>
              <a:ext uri="{FF2B5EF4-FFF2-40B4-BE49-F238E27FC236}">
                <a16:creationId xmlns:a16="http://schemas.microsoft.com/office/drawing/2014/main" id="{87FD55DA-44D0-4D56-B341-2C7BE0D64C7A}"/>
              </a:ext>
            </a:extLst>
          </p:cNvPr>
          <p:cNvSpPr txBox="1"/>
          <p:nvPr/>
        </p:nvSpPr>
        <p:spPr>
          <a:xfrm>
            <a:off x="4335600" y="2171784"/>
            <a:ext cx="4732200" cy="287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sym typeface="Arial"/>
              </a:rPr>
              <a:t>Multi-spectral coverage in VNIR-SWIR-TIR*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-&gt; to map surface composition and temperature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15 / 30 / 100 meter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sym typeface="Arial"/>
              </a:rPr>
              <a:t> spatial resolution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-&gt; to resolve human-scale land dynamics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16-day revisit frequency (8-days w/ two operational satellites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-&gt; global, seasonal coverage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Broad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area collection =&gt; 12,000+ square miles per image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ts val="1200"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-&gt; 1200 images/day = 15 million square miles/day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sym typeface="Arial"/>
              </a:rPr>
              <a:t>Highly-calibrated “science quality” data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-&gt; to resolve long-term trends &amp; retrieve biophysical variables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sym typeface="Arial"/>
              </a:rPr>
              <a:t>Free and Open Data policy since 2008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ts val="1200"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-&gt; 20 million products distributed by USGS last year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charset="0"/>
              <a:ea typeface="Arial"/>
              <a:cs typeface="Arial"/>
              <a:sym typeface="Arial"/>
            </a:endParaRPr>
          </a:p>
        </p:txBody>
      </p:sp>
      <p:grpSp>
        <p:nvGrpSpPr>
          <p:cNvPr id="8" name="Shape 64">
            <a:extLst>
              <a:ext uri="{FF2B5EF4-FFF2-40B4-BE49-F238E27FC236}">
                <a16:creationId xmlns:a16="http://schemas.microsoft.com/office/drawing/2014/main" id="{489AE772-6103-4AB6-983D-B57EC4A7669E}"/>
              </a:ext>
            </a:extLst>
          </p:cNvPr>
          <p:cNvGrpSpPr/>
          <p:nvPr/>
        </p:nvGrpSpPr>
        <p:grpSpPr>
          <a:xfrm>
            <a:off x="649744" y="5083596"/>
            <a:ext cx="7768311" cy="1444067"/>
            <a:chOff x="-176332" y="3573844"/>
            <a:chExt cx="8592313" cy="1740083"/>
          </a:xfrm>
        </p:grpSpPr>
        <p:sp>
          <p:nvSpPr>
            <p:cNvPr id="9" name="Shape 65">
              <a:extLst>
                <a:ext uri="{FF2B5EF4-FFF2-40B4-BE49-F238E27FC236}">
                  <a16:creationId xmlns:a16="http://schemas.microsoft.com/office/drawing/2014/main" id="{C5341DD5-05DA-40FE-AF22-8E40057B9CEE}"/>
                </a:ext>
              </a:extLst>
            </p:cNvPr>
            <p:cNvSpPr/>
            <p:nvPr/>
          </p:nvSpPr>
          <p:spPr>
            <a:xfrm>
              <a:off x="-176332" y="3573844"/>
              <a:ext cx="8556430" cy="174008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66">
              <a:extLst>
                <a:ext uri="{FF2B5EF4-FFF2-40B4-BE49-F238E27FC236}">
                  <a16:creationId xmlns:a16="http://schemas.microsoft.com/office/drawing/2014/main" id="{E703B74F-D675-482F-92E5-E8D9CF87BAB4}"/>
                </a:ext>
              </a:extLst>
            </p:cNvPr>
            <p:cNvSpPr txBox="1"/>
            <p:nvPr/>
          </p:nvSpPr>
          <p:spPr>
            <a:xfrm>
              <a:off x="-122571" y="3661376"/>
              <a:ext cx="8429747" cy="1427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57200" marR="0" lvl="0" indent="-4572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Common Uses of Landsat data by Federal Agencies, States, and the private sector: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Agriculture and Forestry	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Regional Land Use Planning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Mapping		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Fire/Disaster Management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Land Use/Land Cover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Shape 67">
              <a:extLst>
                <a:ext uri="{FF2B5EF4-FFF2-40B4-BE49-F238E27FC236}">
                  <a16:creationId xmlns:a16="http://schemas.microsoft.com/office/drawing/2014/main" id="{EF742FEE-EA82-4A93-9155-08A07BFABC28}"/>
                </a:ext>
              </a:extLst>
            </p:cNvPr>
            <p:cNvSpPr txBox="1"/>
            <p:nvPr/>
          </p:nvSpPr>
          <p:spPr>
            <a:xfrm>
              <a:off x="2926228" y="3748889"/>
              <a:ext cx="3103200" cy="142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57200" marR="0" lvl="0" indent="-36830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Water Resources Planning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Global Change Science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Flood Management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National Security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Ecosystem Monitoring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	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Shape 68">
              <a:extLst>
                <a:ext uri="{FF2B5EF4-FFF2-40B4-BE49-F238E27FC236}">
                  <a16:creationId xmlns:a16="http://schemas.microsoft.com/office/drawing/2014/main" id="{C0ED2B5C-7DCD-452C-A655-D2CE42BAA225}"/>
                </a:ext>
              </a:extLst>
            </p:cNvPr>
            <p:cNvSpPr txBox="1"/>
            <p:nvPr/>
          </p:nvSpPr>
          <p:spPr>
            <a:xfrm>
              <a:off x="5611801" y="3779594"/>
              <a:ext cx="2804180" cy="1426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57200" marR="0" lvl="0" indent="-3683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Famine Early Warning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Carbon Assessment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Drought Monitoring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Transportation Planning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457200" marR="0" lvl="0" indent="-3175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Calibration/Validation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C3C1A12-DDC0-4169-B9E0-A9440CFDF944}"/>
              </a:ext>
            </a:extLst>
          </p:cNvPr>
          <p:cNvSpPr txBox="1"/>
          <p:nvPr/>
        </p:nvSpPr>
        <p:spPr>
          <a:xfrm>
            <a:off x="2631376" y="6557357"/>
            <a:ext cx="5878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*VNIR: Visible &amp; Near Infrared     SWIR: Shortwave Infrared     TIR: Thermal Infrared</a:t>
            </a:r>
          </a:p>
        </p:txBody>
      </p:sp>
    </p:spTree>
    <p:extLst>
      <p:ext uri="{BB962C8B-B14F-4D97-AF65-F5344CB8AC3E}">
        <p14:creationId xmlns:p14="http://schemas.microsoft.com/office/powerpoint/2010/main" val="2492022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4968F-5B0A-4DF7-B812-7E39E9E85F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98874-5F36-41E9-B5D5-44E53B1047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Landsat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EC445-79A0-46DE-97C2-8BCEA5AA5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8" y="1201687"/>
            <a:ext cx="9000582" cy="34694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5DA315-4722-4025-84A6-33D3A33E2EDF}"/>
              </a:ext>
            </a:extLst>
          </p:cNvPr>
          <p:cNvSpPr/>
          <p:nvPr/>
        </p:nvSpPr>
        <p:spPr>
          <a:xfrm>
            <a:off x="67218" y="4725069"/>
            <a:ext cx="4504782" cy="683397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</a:schemeClr>
              </a:gs>
              <a:gs pos="0">
                <a:schemeClr val="dk1">
                  <a:shade val="93000"/>
                  <a:satMod val="130000"/>
                </a:schemeClr>
              </a:gs>
              <a:gs pos="100000">
                <a:schemeClr val="bg1">
                  <a:lumMod val="6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defRPr/>
            </a:pPr>
            <a:r>
              <a:rPr lang="en-US" altLang="en-US" dirty="0">
                <a:solidFill>
                  <a:prstClr val="white"/>
                </a:solidFill>
              </a:rPr>
              <a:t>The Landsat Program has amassed the </a:t>
            </a:r>
            <a:r>
              <a:rPr lang="en-US" altLang="en-US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longest and most comprehensive </a:t>
            </a:r>
            <a:r>
              <a:rPr lang="en-US" altLang="en-US" dirty="0">
                <a:solidFill>
                  <a:prstClr val="white"/>
                </a:solidFill>
              </a:rPr>
              <a:t>record of the Earth’s land surface in existence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A657E0-3A46-4877-A70C-E8F7F6D5AA28}"/>
              </a:ext>
            </a:extLst>
          </p:cNvPr>
          <p:cNvSpPr/>
          <p:nvPr/>
        </p:nvSpPr>
        <p:spPr>
          <a:xfrm>
            <a:off x="67218" y="5462396"/>
            <a:ext cx="4622477" cy="1090803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</a:schemeClr>
              </a:gs>
              <a:gs pos="0">
                <a:schemeClr val="dk1">
                  <a:shade val="93000"/>
                  <a:satMod val="130000"/>
                </a:schemeClr>
              </a:gs>
              <a:gs pos="100000">
                <a:schemeClr val="bg1">
                  <a:lumMod val="6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80000"/>
              </a:lnSpc>
              <a:spcBef>
                <a:spcPts val="432"/>
              </a:spcBef>
              <a:spcAft>
                <a:spcPct val="0"/>
              </a:spcAft>
              <a:buSzPct val="90000"/>
              <a:defRPr/>
            </a:pPr>
            <a:r>
              <a:rPr lang="en-US" altLang="en-US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Land Imaging (SLI) </a:t>
            </a:r>
            <a:r>
              <a:rPr lang="en-US" altLang="en-US" dirty="0">
                <a:solidFill>
                  <a:prstClr val="white"/>
                </a:solidFill>
              </a:rPr>
              <a:t>is an interagency partnership between DOI/USGS and NASA to maintain a sustainable program for spaceborne land imaging:</a:t>
            </a:r>
          </a:p>
          <a:p>
            <a:pPr lvl="0" algn="ctr" fontAlgn="base">
              <a:lnSpc>
                <a:spcPct val="80000"/>
              </a:lnSpc>
              <a:spcBef>
                <a:spcPts val="432"/>
              </a:spcBef>
              <a:spcAft>
                <a:spcPct val="0"/>
              </a:spcAft>
              <a:buSzPct val="90000"/>
              <a:defRPr/>
            </a:pPr>
            <a:r>
              <a:rPr lang="en-US" altLang="en-US" dirty="0">
                <a:solidFill>
                  <a:prstClr val="white"/>
                </a:solidFill>
              </a:rPr>
              <a:t>-NASA: Space Segment &amp; Launch</a:t>
            </a:r>
          </a:p>
          <a:p>
            <a:pPr lvl="0" algn="ctr" fontAlgn="base">
              <a:lnSpc>
                <a:spcPct val="80000"/>
              </a:lnSpc>
              <a:spcBef>
                <a:spcPts val="432"/>
              </a:spcBef>
              <a:spcAft>
                <a:spcPct val="0"/>
              </a:spcAft>
              <a:buSzPct val="90000"/>
              <a:defRPr/>
            </a:pPr>
            <a:r>
              <a:rPr lang="en-US" altLang="en-US" dirty="0">
                <a:solidFill>
                  <a:prstClr val="white"/>
                </a:solidFill>
              </a:rPr>
              <a:t>- USGS: Operations &amp; Data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4CC06C-3274-478D-BE2E-77F5D86CEB7F}"/>
              </a:ext>
            </a:extLst>
          </p:cNvPr>
          <p:cNvSpPr/>
          <p:nvPr/>
        </p:nvSpPr>
        <p:spPr bwMode="auto">
          <a:xfrm>
            <a:off x="4843315" y="4702331"/>
            <a:ext cx="3839949" cy="2114354"/>
          </a:xfrm>
          <a:prstGeom prst="roundRect">
            <a:avLst>
              <a:gd name="adj" fmla="val 12784"/>
            </a:avLst>
          </a:prstGeom>
          <a:solidFill>
            <a:schemeClr val="bg1">
              <a:lumMod val="85000"/>
              <a:alpha val="50000"/>
            </a:schemeClr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tabLst>
                <a:tab pos="1371600" algn="l"/>
              </a:tabLst>
              <a:defRPr/>
            </a:pPr>
            <a:r>
              <a:rPr lang="en-US" altLang="en-US" sz="1400" b="1" kern="0" dirty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Joint SLI Architecture Study Team (AST) completed its final report in 2019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lang="en-US" altLang="en-US" sz="1400" kern="0" dirty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AST delivered a s</a:t>
            </a:r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et of viable architecture concepts for the next mission providing a basis for formulating future acquisition strategies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lang="en-US" sz="1275" kern="0" dirty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NASA and USGS Leadership working to develop details and options as part of their FY 2022 budget requests </a:t>
            </a:r>
          </a:p>
        </p:txBody>
      </p:sp>
    </p:spTree>
    <p:extLst>
      <p:ext uri="{BB962C8B-B14F-4D97-AF65-F5344CB8AC3E}">
        <p14:creationId xmlns:p14="http://schemas.microsoft.com/office/powerpoint/2010/main" val="240214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B9748-817A-4435-A3A4-654893CD4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A9881-55EB-4517-BD02-26C8F5662EF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971583" y="129154"/>
            <a:ext cx="5628068" cy="608161"/>
          </a:xfrm>
        </p:spPr>
        <p:txBody>
          <a:bodyPr/>
          <a:lstStyle/>
          <a:p>
            <a:pPr algn="ctr"/>
            <a:r>
              <a:rPr lang="en-US" dirty="0"/>
              <a:t>Earth Resources Observation and Science Center (EROS)</a:t>
            </a:r>
          </a:p>
        </p:txBody>
      </p:sp>
      <p:pic>
        <p:nvPicPr>
          <p:cNvPr id="5" name="Picture 2" descr="Image of EROS facility in South Dakota">
            <a:extLst>
              <a:ext uri="{FF2B5EF4-FFF2-40B4-BE49-F238E27FC236}">
                <a16:creationId xmlns:a16="http://schemas.microsoft.com/office/drawing/2014/main" id="{BEC8AC28-D076-452D-A1CD-61D0D810F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117" y="1426212"/>
            <a:ext cx="7109633" cy="21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16672-A2DD-4288-9D03-3671C39B5108}"/>
              </a:ext>
            </a:extLst>
          </p:cNvPr>
          <p:cNvSpPr txBox="1"/>
          <p:nvPr/>
        </p:nvSpPr>
        <p:spPr>
          <a:xfrm>
            <a:off x="184119" y="3753613"/>
            <a:ext cx="4601498" cy="2069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endParaRPr lang="en-US" sz="16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defRPr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USGS science center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and one of the world’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s largest land remote sensing centers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buFontTx/>
              <a:buChar char="•"/>
              <a:defRPr/>
            </a:pPr>
            <a:endParaRPr lang="en-US" altLang="ja-JP" sz="788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Landsat satellite mission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ground segment – developer and operator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buFont typeface="Wingdings" panose="05000000000000000000" pitchFamily="2" charset="2"/>
              <a:buChar char="§"/>
              <a:defRPr/>
            </a:pPr>
            <a:endParaRPr lang="en-US" altLang="ja-JP" sz="105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National Satellite Land Remote Sensing Data Archive (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NSLRSDA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buFontTx/>
              <a:buChar char="•"/>
              <a:defRPr/>
            </a:pPr>
            <a:endParaRPr lang="en-US" altLang="en-US" sz="105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18007-CA49-4B37-8834-390F8E9A5E79}"/>
              </a:ext>
            </a:extLst>
          </p:cNvPr>
          <p:cNvSpPr txBox="1"/>
          <p:nvPr/>
        </p:nvSpPr>
        <p:spPr>
          <a:xfrm>
            <a:off x="4915952" y="3624825"/>
            <a:ext cx="3951278" cy="21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endParaRPr lang="en-US" sz="16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buFontTx/>
              <a:buChar char="•"/>
              <a:defRPr/>
            </a:pPr>
            <a:endParaRPr lang="en-US" altLang="en-US" sz="105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Hosts NASA Land Processes Distributed Active Archive Center (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LPDAAC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buFontTx/>
              <a:buChar char="•"/>
              <a:defRPr/>
            </a:pPr>
            <a:endParaRPr lang="en-US" altLang="en-US" sz="105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Member of the 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International Charter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 for Major Disasters and Space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defRPr/>
            </a:pPr>
            <a:endParaRPr lang="en-US" altLang="en-US" sz="105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125000"/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One of six Department of the Interior 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Core Data Centers</a:t>
            </a:r>
          </a:p>
        </p:txBody>
      </p:sp>
    </p:spTree>
    <p:extLst>
      <p:ext uri="{BB962C8B-B14F-4D97-AF65-F5344CB8AC3E}">
        <p14:creationId xmlns:p14="http://schemas.microsoft.com/office/powerpoint/2010/main" val="61176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D4EF7-4498-4F66-B288-AC99815B7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97C0D-22F4-4FD9-B331-28A1C2241F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EROS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4FE02-2B42-42C9-8385-97304E974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8" y="1429305"/>
            <a:ext cx="8967436" cy="47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6483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2347</Words>
  <Application>Microsoft Office PowerPoint</Application>
  <PresentationFormat>On-screen Show (4:3)</PresentationFormat>
  <Paragraphs>269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Wingdings</vt:lpstr>
      <vt:lpstr>Courier New</vt:lpstr>
      <vt:lpstr>Avenir</vt:lpstr>
      <vt:lpstr>Helvetica Neue</vt:lpstr>
      <vt:lpstr>Arial Bold</vt:lpstr>
      <vt:lpstr>Arial</vt:lpstr>
      <vt:lpstr>Noto Sans Symbols</vt:lpstr>
      <vt:lpstr>Calibri</vt:lpstr>
      <vt:lpstr>Default</vt:lpstr>
      <vt:lpstr>USGS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USGS Agency Update</dc:title>
  <cp:lastModifiedBy>Bischoff-Mattson, Sky M</cp:lastModifiedBy>
  <cp:revision>34</cp:revision>
  <dcterms:modified xsi:type="dcterms:W3CDTF">2020-10-19T13:57:50Z</dcterms:modified>
</cp:coreProperties>
</file>