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62" r:id="rId4"/>
    <p:sldId id="369" r:id="rId5"/>
    <p:sldId id="263" r:id="rId6"/>
    <p:sldId id="264" r:id="rId7"/>
    <p:sldId id="265" r:id="rId8"/>
    <p:sldId id="266" r:id="rId9"/>
    <p:sldId id="267" r:id="rId10"/>
    <p:sldId id="273" r:id="rId11"/>
    <p:sldId id="274" r:id="rId12"/>
    <p:sldId id="268" r:id="rId13"/>
    <p:sldId id="269" r:id="rId14"/>
    <p:sldId id="270" r:id="rId15"/>
    <p:sldId id="368" r:id="rId16"/>
  </p:sldIdLst>
  <p:sldSz cx="12192000" cy="6858000"/>
  <p:notesSz cx="6858000" cy="9144000"/>
  <p:defaultTextStyle>
    <a:defPPr>
      <a:defRPr lang="ja-JP"/>
    </a:defPPr>
    <a:lvl1pPr marL="0" algn="l" defTabSz="91431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158" algn="l" defTabSz="91431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317" algn="l" defTabSz="91431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475" algn="l" defTabSz="91431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633" algn="l" defTabSz="91431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5791" algn="l" defTabSz="91431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2949" algn="l" defTabSz="91431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107" algn="l" defTabSz="91431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265" algn="l" defTabSz="91431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460"/>
    <a:srgbClr val="008FFF"/>
    <a:srgbClr val="0059A3"/>
    <a:srgbClr val="525A5A"/>
    <a:srgbClr val="C32146"/>
    <a:srgbClr val="000000"/>
    <a:srgbClr val="212121"/>
    <a:srgbClr val="535A5A"/>
    <a:srgbClr val="5F5F5F"/>
    <a:srgbClr val="C22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43" autoAdjust="0"/>
    <p:restoredTop sz="76735" autoAdjust="0"/>
  </p:normalViewPr>
  <p:slideViewPr>
    <p:cSldViewPr snapToGrid="0">
      <p:cViewPr varScale="1">
        <p:scale>
          <a:sx n="92" d="100"/>
          <a:sy n="92" d="100"/>
        </p:scale>
        <p:origin x="21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EC3B4-7D9E-40BD-9B5D-8EE2735180EF}" type="datetimeFigureOut">
              <a:rPr kumimoji="1" lang="ja-JP" altLang="en-US" smtClean="0"/>
              <a:t>2020/10/16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951D7-6EBB-4CE8-9A24-F3E5CAAED6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981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1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158" algn="l" defTabSz="91431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317" algn="l" defTabSz="91431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475" algn="l" defTabSz="91431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633" algn="l" defTabSz="91431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5791" algn="l" defTabSz="91431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2949" algn="l" defTabSz="91431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107" algn="l" defTabSz="91431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265" algn="l" defTabSz="914317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屋内, 座る, 部屋, 持つ が含まれている画像&#10;&#10;自動的に生成された説明">
            <a:extLst>
              <a:ext uri="{FF2B5EF4-FFF2-40B4-BE49-F238E27FC236}">
                <a16:creationId xmlns:a16="http://schemas.microsoft.com/office/drawing/2014/main" id="{BF89F595-CE3E-9445-AB5A-9EB84B4C84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08" b="-1"/>
          <a:stretch/>
        </p:blipFill>
        <p:spPr>
          <a:xfrm>
            <a:off x="1" y="530"/>
            <a:ext cx="12192000" cy="689848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B49C669-C685-974A-9C52-0EB4C1EAF2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51965" y="163876"/>
            <a:ext cx="1646905" cy="968769"/>
          </a:xfrm>
          <a:prstGeom prst="rect">
            <a:avLst/>
          </a:prstGeom>
        </p:spPr>
      </p:pic>
      <p:sp>
        <p:nvSpPr>
          <p:cNvPr id="13" name="テキスト プレースホルダー 12">
            <a:extLst>
              <a:ext uri="{FF2B5EF4-FFF2-40B4-BE49-F238E27FC236}">
                <a16:creationId xmlns:a16="http://schemas.microsoft.com/office/drawing/2014/main" id="{36E2E77F-8F17-4846-8E92-50E6D32121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69404" y="1295991"/>
            <a:ext cx="4455750" cy="1238865"/>
          </a:xfrm>
          <a:effectLst>
            <a:glow rad="520700">
              <a:srgbClr val="0059A3"/>
            </a:glow>
            <a:outerShdw blurRad="393700" sx="102000" sy="102000" algn="ctr" rotWithShape="0">
              <a:schemeClr val="bg1">
                <a:alpha val="47000"/>
              </a:schemeClr>
            </a:outerShdw>
          </a:effectLst>
        </p:spPr>
        <p:txBody>
          <a:bodyPr/>
          <a:lstStyle>
            <a:lvl1pPr algn="ctr">
              <a:buNone/>
              <a:defRPr sz="3600" b="1">
                <a:ln>
                  <a:noFill/>
                </a:ln>
                <a:solidFill>
                  <a:schemeClr val="bg1"/>
                </a:solidFill>
                <a:effectLst>
                  <a:glow rad="241300">
                    <a:srgbClr val="0059A3">
                      <a:alpha val="47000"/>
                    </a:srgbClr>
                  </a:glow>
                  <a:outerShdw blurRad="63500" sx="102000" sy="102000" algn="ctr" rotWithShape="0">
                    <a:srgbClr val="0059A3">
                      <a:alpha val="40000"/>
                    </a:srgbClr>
                  </a:outerShdw>
                </a:effectLst>
              </a:defRPr>
            </a:lvl1pPr>
          </a:lstStyle>
          <a:p>
            <a:pPr lvl="0"/>
            <a:r>
              <a:rPr kumimoji="1" lang="ja-JP" altLang="en-US"/>
              <a:t>タイトル</a:t>
            </a:r>
          </a:p>
        </p:txBody>
      </p:sp>
      <p:sp>
        <p:nvSpPr>
          <p:cNvPr id="14" name="テキスト プレースホルダー 12">
            <a:extLst>
              <a:ext uri="{FF2B5EF4-FFF2-40B4-BE49-F238E27FC236}">
                <a16:creationId xmlns:a16="http://schemas.microsoft.com/office/drawing/2014/main" id="{C1D04045-E182-4E48-A93E-AB14C7A3A4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69404" y="3695270"/>
            <a:ext cx="4455750" cy="1953176"/>
          </a:xfrm>
          <a:effectLst>
            <a:glow rad="520700">
              <a:srgbClr val="0059A3"/>
            </a:glow>
            <a:outerShdw blurRad="393700" sx="102000" sy="102000" algn="ctr" rotWithShape="0">
              <a:schemeClr val="bg1">
                <a:alpha val="47000"/>
              </a:schemeClr>
            </a:outerShdw>
          </a:effectLst>
        </p:spPr>
        <p:txBody>
          <a:bodyPr/>
          <a:lstStyle>
            <a:lvl1pPr algn="l">
              <a:buNone/>
              <a:defRPr sz="2400" b="1"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kumimoji="1" lang="ja-JP" altLang="en-US"/>
              <a:t>日付</a:t>
            </a:r>
            <a:endParaRPr kumimoji="1" lang="en-US" altLang="ja-JP" dirty="0"/>
          </a:p>
          <a:p>
            <a:pPr lvl="0"/>
            <a:r>
              <a:rPr kumimoji="1" lang="ja-JP" altLang="en-US"/>
              <a:t>所属</a:t>
            </a:r>
            <a:endParaRPr kumimoji="1" lang="en-US" altLang="ja-JP" dirty="0"/>
          </a:p>
          <a:p>
            <a:pPr lvl="0"/>
            <a:r>
              <a:rPr kumimoji="1" lang="ja-JP" altLang="en-US"/>
              <a:t>発表者</a:t>
            </a:r>
            <a:endParaRPr kumimoji="1" lang="en-US" altLang="ja-JP" dirty="0"/>
          </a:p>
          <a:p>
            <a:pPr lvl="0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7423651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黒背景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101475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色彩設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01EF48-1B0D-884E-B5DE-7772BFCBB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8902" y="143695"/>
            <a:ext cx="9639300" cy="667541"/>
          </a:xfrm>
        </p:spPr>
        <p:txBody>
          <a:bodyPr/>
          <a:lstStyle/>
          <a:p>
            <a:r>
              <a:rPr kumimoji="1" lang="ja-JP" altLang="en-US"/>
              <a:t>色彩設定</a:t>
            </a:r>
            <a:r>
              <a:rPr kumimoji="1" lang="en-US" altLang="ja-JP" dirty="0"/>
              <a:t>/JAXA Logo</a:t>
            </a:r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11F1709-1C6C-2C43-9FA2-150297A10D23}"/>
              </a:ext>
            </a:extLst>
          </p:cNvPr>
          <p:cNvSpPr/>
          <p:nvPr userDrawn="1"/>
        </p:nvSpPr>
        <p:spPr bwMode="auto">
          <a:xfrm>
            <a:off x="2450343" y="2323823"/>
            <a:ext cx="1920000" cy="480000"/>
          </a:xfrm>
          <a:prstGeom prst="rect">
            <a:avLst/>
          </a:prstGeom>
          <a:solidFill>
            <a:srgbClr val="2121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marL="563019" marR="0" indent="0" algn="ctr" defTabSz="11239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2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A63659A-FEEE-A548-8304-8F236E1A11AA}"/>
              </a:ext>
            </a:extLst>
          </p:cNvPr>
          <p:cNvSpPr/>
          <p:nvPr userDrawn="1"/>
        </p:nvSpPr>
        <p:spPr bwMode="auto">
          <a:xfrm>
            <a:off x="2450343" y="3179876"/>
            <a:ext cx="1920000" cy="480000"/>
          </a:xfrm>
          <a:prstGeom prst="rect">
            <a:avLst/>
          </a:prstGeom>
          <a:solidFill>
            <a:srgbClr val="0059A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marL="563019" marR="0" indent="0" algn="ctr" defTabSz="11239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267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10D675B-02A3-3549-B366-C754F1D7C92A}"/>
              </a:ext>
            </a:extLst>
          </p:cNvPr>
          <p:cNvSpPr txBox="1"/>
          <p:nvPr userDrawn="1"/>
        </p:nvSpPr>
        <p:spPr>
          <a:xfrm>
            <a:off x="5009555" y="2353541"/>
            <a:ext cx="732893" cy="4205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ja-JP" altLang="en-US" sz="2133" b="1">
                <a:solidFill>
                  <a:srgbClr val="212121"/>
                </a:solidFill>
              </a:rPr>
              <a:t>文字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F9D843F-3C22-8A43-977C-0AE2A030E5A1}"/>
              </a:ext>
            </a:extLst>
          </p:cNvPr>
          <p:cNvSpPr txBox="1"/>
          <p:nvPr userDrawn="1"/>
        </p:nvSpPr>
        <p:spPr>
          <a:xfrm>
            <a:off x="4656000" y="3209594"/>
            <a:ext cx="1440000" cy="4205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2133" b="1">
                <a:solidFill>
                  <a:srgbClr val="0059A3"/>
                </a:solidFill>
              </a:rPr>
              <a:t>装飾</a:t>
            </a:r>
            <a:r>
              <a:rPr kumimoji="1" lang="en-US" altLang="ja-JP" sz="2133" b="1" dirty="0">
                <a:solidFill>
                  <a:srgbClr val="0059A3"/>
                </a:solidFill>
              </a:rPr>
              <a:t>1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0C48ECC-9754-3B40-AAB4-EB6F723435A3}"/>
              </a:ext>
            </a:extLst>
          </p:cNvPr>
          <p:cNvSpPr/>
          <p:nvPr userDrawn="1"/>
        </p:nvSpPr>
        <p:spPr bwMode="auto">
          <a:xfrm>
            <a:off x="2450343" y="4035929"/>
            <a:ext cx="1920000" cy="480000"/>
          </a:xfrm>
          <a:prstGeom prst="rect">
            <a:avLst/>
          </a:prstGeom>
          <a:solidFill>
            <a:srgbClr val="535A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marL="563019" marR="0" indent="0" algn="ctr" defTabSz="11239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267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FD96216-2F13-AC4C-BB66-68A82E29BF23}"/>
              </a:ext>
            </a:extLst>
          </p:cNvPr>
          <p:cNvSpPr txBox="1"/>
          <p:nvPr userDrawn="1"/>
        </p:nvSpPr>
        <p:spPr>
          <a:xfrm>
            <a:off x="4656000" y="4065647"/>
            <a:ext cx="1440000" cy="4205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2133" b="1">
                <a:solidFill>
                  <a:srgbClr val="535A5A"/>
                </a:solidFill>
              </a:rPr>
              <a:t>装飾</a:t>
            </a:r>
            <a:r>
              <a:rPr kumimoji="1" lang="en-US" altLang="ja-JP" sz="2133" b="1" dirty="0">
                <a:solidFill>
                  <a:srgbClr val="535A5A"/>
                </a:solidFill>
              </a:rPr>
              <a:t>2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AC83C6F-A04F-2F4C-A8A0-BBA08BCD59E1}"/>
              </a:ext>
            </a:extLst>
          </p:cNvPr>
          <p:cNvSpPr/>
          <p:nvPr userDrawn="1"/>
        </p:nvSpPr>
        <p:spPr bwMode="auto">
          <a:xfrm>
            <a:off x="2450343" y="4891984"/>
            <a:ext cx="1920000" cy="480000"/>
          </a:xfrm>
          <a:prstGeom prst="rect">
            <a:avLst/>
          </a:prstGeom>
          <a:solidFill>
            <a:srgbClr val="C220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marL="563019" marR="0" indent="0" algn="ctr" defTabSz="11239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267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521E508-B790-E84B-9D09-67BC92AB98E1}"/>
              </a:ext>
            </a:extLst>
          </p:cNvPr>
          <p:cNvSpPr txBox="1"/>
          <p:nvPr userDrawn="1"/>
        </p:nvSpPr>
        <p:spPr>
          <a:xfrm>
            <a:off x="4656000" y="4921702"/>
            <a:ext cx="1440000" cy="4205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2133" b="1">
                <a:solidFill>
                  <a:srgbClr val="C22047"/>
                </a:solidFill>
              </a:rPr>
              <a:t>強調</a:t>
            </a:r>
            <a:endParaRPr kumimoji="1" lang="en-US" altLang="ja-JP" sz="2133" b="1" dirty="0">
              <a:solidFill>
                <a:srgbClr val="C22047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5A39C61-13F3-2641-B41C-B1846AE9D50E}"/>
              </a:ext>
            </a:extLst>
          </p:cNvPr>
          <p:cNvSpPr txBox="1"/>
          <p:nvPr userDrawn="1"/>
        </p:nvSpPr>
        <p:spPr>
          <a:xfrm>
            <a:off x="7600569" y="1691392"/>
            <a:ext cx="164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212121"/>
                </a:solidFill>
              </a:rPr>
              <a:t>JAXA Logo</a:t>
            </a:r>
            <a:endParaRPr kumimoji="1" lang="ja-JP" altLang="en-US" sz="2400" b="1">
              <a:solidFill>
                <a:srgbClr val="212121"/>
              </a:solidFill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A0CA875-C862-9940-BDE3-2C7B9BF69A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771" y="3238917"/>
            <a:ext cx="1955807" cy="1152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EF08B78-486D-B649-894F-36A40E610D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771" y="2153057"/>
            <a:ext cx="1955807" cy="1152000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1888C19-6B0D-4745-8D92-479F2EDDAD30}"/>
              </a:ext>
            </a:extLst>
          </p:cNvPr>
          <p:cNvSpPr/>
          <p:nvPr userDrawn="1"/>
        </p:nvSpPr>
        <p:spPr bwMode="auto">
          <a:xfrm>
            <a:off x="7446771" y="4550860"/>
            <a:ext cx="1955805" cy="1093701"/>
          </a:xfrm>
          <a:prstGeom prst="rect">
            <a:avLst/>
          </a:prstGeom>
          <a:solidFill>
            <a:srgbClr val="2121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marL="563019" marR="0" indent="0" algn="ctr" defTabSz="11239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2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8C33F4BD-9460-F448-A998-22CD53C0D3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6772" y="4492561"/>
            <a:ext cx="1958401" cy="1152000"/>
          </a:xfrm>
          <a:prstGeom prst="rect">
            <a:avLst/>
          </a:prstGeom>
        </p:spPr>
      </p:pic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8ECE3BC8-C78A-5441-A01E-4F3CEA9F143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450311" y="2789525"/>
            <a:ext cx="1920000" cy="0"/>
          </a:xfrm>
          <a:prstGeom prst="line">
            <a:avLst/>
          </a:prstGeom>
          <a:noFill/>
          <a:ln w="12700" cap="flat" cmpd="sng" algn="ctr">
            <a:solidFill>
              <a:srgbClr val="2121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2BFF4AB0-3676-4A48-B81A-429B92D92F9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450311" y="3645579"/>
            <a:ext cx="1920000" cy="0"/>
          </a:xfrm>
          <a:prstGeom prst="line">
            <a:avLst/>
          </a:prstGeom>
          <a:noFill/>
          <a:ln w="12700" cap="flat" cmpd="sng" algn="ctr">
            <a:solidFill>
              <a:srgbClr val="0059A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6CA01B0F-2D6F-6E4B-8B25-567C7ED36A3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450311" y="4503908"/>
            <a:ext cx="1920000" cy="0"/>
          </a:xfrm>
          <a:prstGeom prst="line">
            <a:avLst/>
          </a:prstGeom>
          <a:noFill/>
          <a:ln w="12700" cap="flat" cmpd="sng" algn="ctr">
            <a:solidFill>
              <a:srgbClr val="525A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3E92E5CD-DE01-0647-ACF4-1C4A21C4D5A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450311" y="5371984"/>
            <a:ext cx="1920000" cy="0"/>
          </a:xfrm>
          <a:prstGeom prst="line">
            <a:avLst/>
          </a:prstGeom>
          <a:noFill/>
          <a:ln w="12700" cap="flat" cmpd="sng" algn="ctr">
            <a:solidFill>
              <a:srgbClr val="C3214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0548213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421AFC-C4F7-C54D-B14E-A49C6234BBE6}"/>
              </a:ext>
            </a:extLst>
          </p:cNvPr>
          <p:cNvSpPr/>
          <p:nvPr userDrawn="1"/>
        </p:nvSpPr>
        <p:spPr bwMode="auto">
          <a:xfrm>
            <a:off x="0" y="2552699"/>
            <a:ext cx="1504709" cy="1752599"/>
          </a:xfrm>
          <a:prstGeom prst="rect">
            <a:avLst/>
          </a:prstGeom>
          <a:solidFill>
            <a:srgbClr val="2121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5" name="AutoShape 12" descr="cm_mono"/>
          <p:cNvSpPr>
            <a:spLocks noChangeAspect="1" noChangeArrowheads="1"/>
          </p:cNvSpPr>
          <p:nvPr userDrawn="1"/>
        </p:nvSpPr>
        <p:spPr bwMode="auto">
          <a:xfrm>
            <a:off x="5892800" y="22479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1133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2739E8E-E5C4-2D42-8296-BB1674AFF3A9}"/>
              </a:ext>
            </a:extLst>
          </p:cNvPr>
          <p:cNvSpPr>
            <a:spLocks noGrp="1" noChangeArrowheads="1"/>
          </p:cNvSpPr>
          <p:nvPr>
            <p:ph type="subTitle" idx="10" hasCustomPrompt="1"/>
          </p:nvPr>
        </p:nvSpPr>
        <p:spPr>
          <a:xfrm>
            <a:off x="1559315" y="2552700"/>
            <a:ext cx="10632685" cy="1752600"/>
          </a:xfrm>
          <a:solidFill>
            <a:srgbClr val="212121"/>
          </a:solidFill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E8058B7-BEC6-274A-9678-24502D904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056" y="3059411"/>
            <a:ext cx="1256596" cy="73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64844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 dirty="0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 dirty="0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 dirty="0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 dirty="0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DAFD517A-ECF8-E748-A754-948EE1E66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C514AE86-17AC-2744-AA7D-59B3E95CB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4979" y="6551780"/>
            <a:ext cx="612000" cy="2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1pPr>
          </a:lstStyle>
          <a:p>
            <a:fld id="{1148A261-A62E-364A-9CD6-21AD79F8B5E3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34558969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106490"/>
            <a:ext cx="5384800" cy="5582177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106490"/>
            <a:ext cx="5384800" cy="5582177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4BE0AFD-C4EB-354E-8FAB-C97EB4AB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399CA852-1646-2A4F-9F86-AE365DAAE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4979" y="6551780"/>
            <a:ext cx="612000" cy="2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1pPr>
          </a:lstStyle>
          <a:p>
            <a:fld id="{1148A261-A62E-364A-9CD6-21AD79F8B5E3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836222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58802" y="989013"/>
            <a:ext cx="5386917" cy="63976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8002" y="1844675"/>
            <a:ext cx="5386917" cy="47677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261102" y="1001713"/>
            <a:ext cx="5389033" cy="63976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328836" y="1806575"/>
            <a:ext cx="5389033" cy="48058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C452607-9C6D-6944-B6D6-31ED9A04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54BB96EA-7A7F-F44A-A5B4-6B09E08015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04979" y="6551780"/>
            <a:ext cx="612000" cy="2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1pPr>
          </a:lstStyle>
          <a:p>
            <a:fld id="{1148A261-A62E-364A-9CD6-21AD79F8B5E3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08025811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ブランク(スライド番号無し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D207211-4C10-4548-9B6D-0BAC4A8567D3}"/>
              </a:ext>
            </a:extLst>
          </p:cNvPr>
          <p:cNvSpPr/>
          <p:nvPr userDrawn="1"/>
        </p:nvSpPr>
        <p:spPr bwMode="auto">
          <a:xfrm>
            <a:off x="11505234" y="6146156"/>
            <a:ext cx="686765" cy="71184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6923293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とコンテンツ（地球背景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9F1397C-51C5-A24E-87C9-8521D1440F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0" y="-44547"/>
            <a:ext cx="12192000" cy="690254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AF2A927-80E5-0446-BC71-3DC27F65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" name="コンテンツ プレースホルダ 2">
            <a:extLst>
              <a:ext uri="{FF2B5EF4-FFF2-40B4-BE49-F238E27FC236}">
                <a16:creationId xmlns:a16="http://schemas.microsoft.com/office/drawing/2014/main" id="{3434B0AE-8180-FB4D-99A0-67122F6234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081667"/>
            <a:ext cx="10972800" cy="55979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 dirty="0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 dirty="0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 dirty="0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 dirty="0"/>
              <a:t>5 </a:t>
            </a:r>
            <a:r>
              <a:rPr lang="ja-JP" altLang="en-US"/>
              <a:t>レベル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D2FF73E-1444-9542-ADF9-AB770EFA83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83979" y="75955"/>
            <a:ext cx="1265832" cy="744607"/>
          </a:xfrm>
          <a:prstGeom prst="rect">
            <a:avLst/>
          </a:prstGeom>
        </p:spPr>
      </p:pic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42B38D0A-0248-8545-AF9B-AA1F84B1F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4979" y="6551780"/>
            <a:ext cx="612000" cy="2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1pPr>
          </a:lstStyle>
          <a:p>
            <a:fld id="{1148A261-A62E-364A-9CD6-21AD79F8B5E3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90855868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グレー（90%黒）背景"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311830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白背景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054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24C6D829-8FA5-440C-A451-22DB23BE1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r="1612" b="61558"/>
          <a:stretch/>
        </p:blipFill>
        <p:spPr>
          <a:xfrm>
            <a:off x="1" y="2"/>
            <a:ext cx="1529763" cy="912141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AA1E031-6902-4354-B1DC-EDD302AC32D9}"/>
              </a:ext>
            </a:extLst>
          </p:cNvPr>
          <p:cNvSpPr/>
          <p:nvPr userDrawn="1"/>
        </p:nvSpPr>
        <p:spPr bwMode="auto">
          <a:xfrm>
            <a:off x="1479551" y="2"/>
            <a:ext cx="10697904" cy="912141"/>
          </a:xfrm>
          <a:prstGeom prst="rect">
            <a:avLst/>
          </a:prstGeom>
          <a:solidFill>
            <a:srgbClr val="2121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480" rIns="60960" bIns="30480" numCol="1" rtlCol="0" anchor="ctr" anchorCtr="0" compatLnSpc="1">
            <a:prstTxWarp prst="textNoShape">
              <a:avLst/>
            </a:prstTxWarp>
          </a:bodyPr>
          <a:lstStyle/>
          <a:p>
            <a:pPr marL="281510" marR="0" indent="0" algn="ctr" defTabSz="5619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133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1A0DD31-5D17-B54D-9E50-832CB119AB4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83979" y="75955"/>
            <a:ext cx="1265832" cy="744607"/>
          </a:xfrm>
          <a:prstGeom prst="rect">
            <a:avLst/>
          </a:prstGeom>
        </p:spPr>
      </p:pic>
      <p:sp>
        <p:nvSpPr>
          <p:cNvPr id="2" name="Rectangle 3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609600" y="1081667"/>
            <a:ext cx="10972800" cy="559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769" tIns="43385" rIns="86769" bIns="433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 dirty="0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 dirty="0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 dirty="0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 dirty="0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1358902" y="178420"/>
            <a:ext cx="9639300" cy="667541"/>
          </a:xfrm>
          <a:prstGeom prst="rect">
            <a:avLst/>
          </a:prstGeom>
          <a:noFill/>
          <a:ln>
            <a:noFill/>
          </a:ln>
        </p:spPr>
        <p:txBody>
          <a:bodyPr vert="horz" wrap="square" lIns="86769" tIns="43385" rIns="86769" bIns="433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/>
              <a:t>JAXA</a:t>
            </a:r>
            <a:r>
              <a:rPr lang="ja-JP" altLang="en-US"/>
              <a:t>第一部門テンプレート</a:t>
            </a:r>
          </a:p>
        </p:txBody>
      </p: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9DF8C330-0A5D-9B4A-9862-BAFE6A8B0E57}"/>
              </a:ext>
            </a:extLst>
          </p:cNvPr>
          <p:cNvSpPr/>
          <p:nvPr userDrawn="1"/>
        </p:nvSpPr>
        <p:spPr bwMode="auto">
          <a:xfrm flipH="1">
            <a:off x="11604979" y="6270979"/>
            <a:ext cx="587021" cy="587021"/>
          </a:xfrm>
          <a:prstGeom prst="rtTriangle">
            <a:avLst/>
          </a:prstGeom>
          <a:solidFill>
            <a:srgbClr val="2121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marL="563019" marR="0" lvl="0" indent="0" algn="ctr" defTabSz="11239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sz="1067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F2EF40B6-1BCC-7148-89F7-609F18D11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4979" y="6551780"/>
            <a:ext cx="612000" cy="25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defRPr>
            </a:lvl1pPr>
          </a:lstStyle>
          <a:p>
            <a:fld id="{1148A261-A62E-364A-9CD6-21AD79F8B5E3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0277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61" r:id="rId2"/>
    <p:sldLayoutId id="2147483662" r:id="rId3"/>
    <p:sldLayoutId id="2147483663" r:id="rId4"/>
    <p:sldLayoutId id="2147483664" r:id="rId5"/>
    <p:sldLayoutId id="2147483682" r:id="rId6"/>
    <p:sldLayoutId id="2147483685" r:id="rId7"/>
    <p:sldLayoutId id="2147483683" r:id="rId8"/>
    <p:sldLayoutId id="2147483684" r:id="rId9"/>
    <p:sldLayoutId id="2147483665" r:id="rId10"/>
    <p:sldLayoutId id="2147483668" r:id="rId11"/>
  </p:sldLayoutIdLst>
  <p:transition advClick="0"/>
  <p:hf hdr="0" ftr="0" dt="0"/>
  <p:txStyles>
    <p:titleStyle>
      <a:lvl1pPr algn="ctr" defTabSz="578895" rtl="0" eaLnBrk="0" fontAlgn="base" hangingPunct="0">
        <a:lnSpc>
          <a:spcPct val="80000"/>
        </a:lnSpc>
        <a:spcBef>
          <a:spcPct val="0"/>
        </a:spcBef>
        <a:spcAft>
          <a:spcPct val="0"/>
        </a:spcAft>
        <a:tabLst>
          <a:tab pos="4185605" algn="l"/>
        </a:tabLst>
        <a:defRPr kumimoji="1" sz="3200" b="1">
          <a:solidFill>
            <a:schemeClr val="bg1"/>
          </a:solidFill>
          <a:latin typeface="Yu Gothic" panose="020B0400000000000000" pitchFamily="34" charset="-128"/>
          <a:ea typeface="Yu Gothic" panose="020B0400000000000000" pitchFamily="34" charset="-128"/>
          <a:cs typeface="Arial" panose="020B0604020202020204" pitchFamily="34" charset="0"/>
        </a:defRPr>
      </a:lvl1pPr>
      <a:lvl2pPr algn="l" defTabSz="578895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2pPr>
      <a:lvl3pPr algn="l" defTabSz="578895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3pPr>
      <a:lvl4pPr algn="l" defTabSz="578895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4pPr>
      <a:lvl5pPr algn="l" defTabSz="578895" rtl="0" eaLnBrk="0" fontAlgn="base" hangingPunct="0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5pPr>
      <a:lvl6pPr marL="304792" algn="l" defTabSz="578895" rtl="0" fontAlgn="base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6pPr>
      <a:lvl7pPr marL="609585" algn="l" defTabSz="578895" rtl="0" fontAlgn="base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7pPr>
      <a:lvl8pPr marL="914377" algn="l" defTabSz="578895" rtl="0" fontAlgn="base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8pPr>
      <a:lvl9pPr marL="1219170" algn="l" defTabSz="578895" rtl="0" fontAlgn="base">
        <a:spcBef>
          <a:spcPct val="0"/>
        </a:spcBef>
        <a:spcAft>
          <a:spcPct val="0"/>
        </a:spcAft>
        <a:defRPr kumimoji="1" sz="24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218012" indent="-218012" algn="l" defTabSz="578895" rtl="0" eaLnBrk="0" fontAlgn="base" hangingPunct="0">
        <a:spcBef>
          <a:spcPct val="20000"/>
        </a:spcBef>
        <a:spcAft>
          <a:spcPct val="0"/>
        </a:spcAft>
        <a:buChar char="•"/>
        <a:defRPr kumimoji="1" sz="2800" b="0" i="0">
          <a:solidFill>
            <a:srgbClr val="212121"/>
          </a:solidFill>
          <a:effectLst/>
          <a:latin typeface="Yu Gothic Medium" panose="020B0400000000000000" pitchFamily="34" charset="-128"/>
          <a:ea typeface="Yu Gothic Medium" panose="020B0400000000000000" pitchFamily="34" charset="-128"/>
          <a:cs typeface="Arial" panose="020B0604020202020204" pitchFamily="34" charset="0"/>
        </a:defRPr>
      </a:lvl1pPr>
      <a:lvl2pPr marL="468831" indent="-179913" algn="l" defTabSz="578895" rtl="0" eaLnBrk="0" fontAlgn="base" hangingPunct="0">
        <a:spcBef>
          <a:spcPct val="20000"/>
        </a:spcBef>
        <a:spcAft>
          <a:spcPct val="0"/>
        </a:spcAft>
        <a:buChar char="–"/>
        <a:defRPr kumimoji="1" sz="2400" b="0" i="0">
          <a:solidFill>
            <a:srgbClr val="212121"/>
          </a:solidFill>
          <a:effectLst/>
          <a:latin typeface="Yu Gothic Medium" panose="020B0400000000000000" pitchFamily="34" charset="-128"/>
          <a:ea typeface="Yu Gothic Medium" panose="020B0400000000000000" pitchFamily="34" charset="-128"/>
          <a:cs typeface="Arial" panose="020B0604020202020204" pitchFamily="34" charset="0"/>
        </a:defRPr>
      </a:lvl2pPr>
      <a:lvl3pPr marL="722825" indent="-143930" algn="l" defTabSz="578895" rtl="0" eaLnBrk="0" fontAlgn="base" hangingPunct="0">
        <a:spcBef>
          <a:spcPct val="20000"/>
        </a:spcBef>
        <a:spcAft>
          <a:spcPct val="0"/>
        </a:spcAft>
        <a:buChar char="•"/>
        <a:defRPr kumimoji="1" sz="2000" b="0" i="0">
          <a:solidFill>
            <a:srgbClr val="212121"/>
          </a:solidFill>
          <a:effectLst/>
          <a:latin typeface="Yu Gothic Medium" panose="020B0400000000000000" pitchFamily="34" charset="-128"/>
          <a:ea typeface="Yu Gothic Medium" panose="020B0400000000000000" pitchFamily="34" charset="-128"/>
          <a:cs typeface="Arial" panose="020B0604020202020204" pitchFamily="34" charset="0"/>
        </a:defRPr>
      </a:lvl3pPr>
      <a:lvl4pPr marL="1013859" indent="-144988" algn="l" defTabSz="578895" rtl="0" eaLnBrk="0" fontAlgn="base" hangingPunct="0">
        <a:spcBef>
          <a:spcPct val="20000"/>
        </a:spcBef>
        <a:spcAft>
          <a:spcPct val="0"/>
        </a:spcAft>
        <a:buChar char="–"/>
        <a:defRPr kumimoji="1" sz="1800" b="0" i="0">
          <a:solidFill>
            <a:srgbClr val="212121"/>
          </a:solidFill>
          <a:effectLst/>
          <a:latin typeface="Yu Gothic Medium" panose="020B0400000000000000" pitchFamily="34" charset="-128"/>
          <a:ea typeface="Yu Gothic Medium" panose="020B0400000000000000" pitchFamily="34" charset="-128"/>
          <a:cs typeface="Arial" panose="020B0604020202020204" pitchFamily="34" charset="0"/>
        </a:defRPr>
      </a:lvl4pPr>
      <a:lvl5pPr marL="1301718" indent="-142872" algn="l" defTabSz="578895" rtl="0" eaLnBrk="0" fontAlgn="base" hangingPunct="0">
        <a:spcBef>
          <a:spcPct val="20000"/>
        </a:spcBef>
        <a:spcAft>
          <a:spcPct val="0"/>
        </a:spcAft>
        <a:buChar char="»"/>
        <a:defRPr kumimoji="1" sz="1600" b="0" i="0">
          <a:solidFill>
            <a:srgbClr val="212121"/>
          </a:solidFill>
          <a:effectLst/>
          <a:latin typeface="Yu Gothic Medium" panose="020B0400000000000000" pitchFamily="34" charset="-128"/>
          <a:ea typeface="Yu Gothic Medium" panose="020B0400000000000000" pitchFamily="34" charset="-128"/>
          <a:cs typeface="Arial" panose="020B0604020202020204" pitchFamily="34" charset="0"/>
        </a:defRPr>
      </a:lvl5pPr>
      <a:lvl6pPr marL="1606511" indent="-142872" algn="l" defTabSz="578895" rtl="0" fontAlgn="base">
        <a:spcBef>
          <a:spcPct val="20000"/>
        </a:spcBef>
        <a:spcAft>
          <a:spcPct val="0"/>
        </a:spcAft>
        <a:buChar char="»"/>
        <a:defRPr kumimoji="1" sz="1067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1911303" indent="-142872" algn="l" defTabSz="578895" rtl="0" fontAlgn="base">
        <a:spcBef>
          <a:spcPct val="20000"/>
        </a:spcBef>
        <a:spcAft>
          <a:spcPct val="0"/>
        </a:spcAft>
        <a:buChar char="»"/>
        <a:defRPr kumimoji="1" sz="1067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2216095" indent="-142872" algn="l" defTabSz="578895" rtl="0" fontAlgn="base">
        <a:spcBef>
          <a:spcPct val="20000"/>
        </a:spcBef>
        <a:spcAft>
          <a:spcPct val="0"/>
        </a:spcAft>
        <a:buChar char="»"/>
        <a:defRPr kumimoji="1" sz="1067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2520888" indent="-142872" algn="l" defTabSz="578895" rtl="0" fontAlgn="base">
        <a:spcBef>
          <a:spcPct val="20000"/>
        </a:spcBef>
        <a:spcAft>
          <a:spcPct val="0"/>
        </a:spcAft>
        <a:buChar char="»"/>
        <a:defRPr kumimoji="1" sz="1067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ja-JP"/>
      </a:defPPr>
      <a:lvl1pPr marL="0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kumimoji="1"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18.png"/><Relationship Id="rId10" Type="http://schemas.openxmlformats.org/officeDocument/2006/relationships/image" Target="../media/image54.jpg"/><Relationship Id="rId4" Type="http://schemas.openxmlformats.org/officeDocument/2006/relationships/image" Target="../media/image49.tiff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0.jpg"/><Relationship Id="rId7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openxmlformats.org/officeDocument/2006/relationships/image" Target="../media/image17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jpg"/><Relationship Id="rId10" Type="http://schemas.openxmlformats.org/officeDocument/2006/relationships/image" Target="../media/image15.jp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29.png"/><Relationship Id="rId10" Type="http://schemas.openxmlformats.org/officeDocument/2006/relationships/image" Target="../media/image45.jpg"/><Relationship Id="rId4" Type="http://schemas.openxmlformats.org/officeDocument/2006/relationships/image" Target="../media/image40.png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1">
            <a:extLst>
              <a:ext uri="{FF2B5EF4-FFF2-40B4-BE49-F238E27FC236}">
                <a16:creationId xmlns:a16="http://schemas.microsoft.com/office/drawing/2014/main" id="{A49CA9DA-5F10-4742-8901-D38F5B9063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58192" y="2190135"/>
            <a:ext cx="4850927" cy="1238865"/>
          </a:xfrm>
        </p:spPr>
        <p:txBody>
          <a:bodyPr/>
          <a:lstStyle/>
          <a:p>
            <a:r>
              <a:rPr lang="en-US" altLang="ja-JP" dirty="0">
                <a:latin typeface="Arial" panose="020B0604020202020204" pitchFamily="34" charset="0"/>
              </a:rPr>
              <a:t>JAXA Agency Report</a:t>
            </a:r>
          </a:p>
        </p:txBody>
      </p:sp>
      <p:sp>
        <p:nvSpPr>
          <p:cNvPr id="5" name="テキスト プレースホルダー 2">
            <a:extLst>
              <a:ext uri="{FF2B5EF4-FFF2-40B4-BE49-F238E27FC236}">
                <a16:creationId xmlns:a16="http://schemas.microsoft.com/office/drawing/2014/main" id="{5C1852DD-E719-2741-8ECB-663CF71A48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58192" y="3285176"/>
            <a:ext cx="5033807" cy="1953176"/>
          </a:xfrm>
        </p:spPr>
        <p:txBody>
          <a:bodyPr/>
          <a:lstStyle/>
          <a:p>
            <a:pPr lvl="0"/>
            <a:r>
              <a:rPr lang="en-US" altLang="ja-JP" sz="1800" dirty="0">
                <a:solidFill>
                  <a:srgbClr val="FFFFFF"/>
                </a:solidFill>
                <a:latin typeface="Arial" panose="020B0604020202020204" pitchFamily="34" charset="0"/>
              </a:rPr>
              <a:t>October 20-22, 2020</a:t>
            </a:r>
          </a:p>
          <a:p>
            <a:pPr lvl="0"/>
            <a:endParaRPr lang="en-US" altLang="ja-JP" sz="18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lvl="0"/>
            <a:r>
              <a:rPr lang="en-US" altLang="ja-JP" sz="1800" dirty="0">
                <a:solidFill>
                  <a:srgbClr val="FFFFFF"/>
                </a:solidFill>
                <a:latin typeface="Arial" panose="020B0604020202020204" pitchFamily="34" charset="0"/>
              </a:rPr>
              <a:t>Takeshi </a:t>
            </a:r>
            <a:r>
              <a:rPr lang="en-US" altLang="ja-JP" sz="1800" dirty="0" err="1">
                <a:solidFill>
                  <a:srgbClr val="FFFFFF"/>
                </a:solidFill>
                <a:latin typeface="Arial" panose="020B0604020202020204" pitchFamily="34" charset="0"/>
              </a:rPr>
              <a:t>Hirabayashi</a:t>
            </a:r>
            <a:endParaRPr lang="en-US" altLang="ja-JP" sz="18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lvl="0"/>
            <a:r>
              <a:rPr lang="en-US" altLang="ja-JP" sz="1800" dirty="0">
                <a:solidFill>
                  <a:srgbClr val="FFFFFF"/>
                </a:solidFill>
                <a:latin typeface="Arial" panose="020B0604020202020204" pitchFamily="34" charset="0"/>
              </a:rPr>
              <a:t>Senior Chief Officer of Satellite Applications</a:t>
            </a:r>
          </a:p>
          <a:p>
            <a:pPr lvl="0"/>
            <a:r>
              <a:rPr lang="en-US" altLang="ja-JP" sz="1800" dirty="0">
                <a:solidFill>
                  <a:srgbClr val="FFFFFF"/>
                </a:solidFill>
                <a:latin typeface="Arial" panose="020B0604020202020204" pitchFamily="34" charset="0"/>
              </a:rPr>
              <a:t>Space Technology Directorate I</a:t>
            </a:r>
          </a:p>
          <a:p>
            <a:pPr lvl="0"/>
            <a:r>
              <a:rPr lang="en-US" altLang="ja-JP" sz="1800" dirty="0">
                <a:solidFill>
                  <a:srgbClr val="FFFFFF"/>
                </a:solidFill>
                <a:latin typeface="Arial" panose="020B0604020202020204" pitchFamily="34" charset="0"/>
              </a:rPr>
              <a:t>Japan Aerospace Exploration Agency</a:t>
            </a:r>
          </a:p>
          <a:p>
            <a:pPr lvl="0"/>
            <a:endParaRPr lang="ja-JP" altLang="en-US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399319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4A7B4C-1593-6D4E-B931-1E1ED336A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48A261-A62E-364A-9CD6-21AD79F8B5E3}" type="slidenum">
              <a:rPr lang="en-US" altLang="ja-JP" smtClean="0"/>
              <a:pPr/>
              <a:t>9</a:t>
            </a:fld>
            <a:endParaRPr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F01405D7-4FCF-8144-B5B8-E381A16A0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280" y="544389"/>
            <a:ext cx="9639300" cy="667541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en-US" altLang="ja-JP" sz="3600" dirty="0">
                <a:latin typeface="Arial" panose="020B0604020202020204" pitchFamily="34" charset="0"/>
              </a:rPr>
              <a:t>JAXA for Earth on COVID-19</a:t>
            </a:r>
            <a:br>
              <a:rPr lang="en-US" altLang="ja-JP" sz="3600" dirty="0">
                <a:latin typeface="Arial" panose="020B0604020202020204" pitchFamily="34" charset="0"/>
              </a:rPr>
            </a:br>
            <a:r>
              <a:rPr lang="en-US" altLang="ja-JP" sz="2000" dirty="0">
                <a:latin typeface="Arial" panose="020B0604020202020204" pitchFamily="34" charset="0"/>
              </a:rPr>
              <a:t>http://</a:t>
            </a:r>
            <a:r>
              <a:rPr lang="en-US" altLang="ja-JP" sz="2000" dirty="0" err="1">
                <a:latin typeface="Arial" panose="020B0604020202020204" pitchFamily="34" charset="0"/>
              </a:rPr>
              <a:t>earth.jaxa.jp</a:t>
            </a:r>
            <a:r>
              <a:rPr lang="en-US" altLang="ja-JP" sz="2000" dirty="0">
                <a:latin typeface="Arial" panose="020B0604020202020204" pitchFamily="34" charset="0"/>
              </a:rPr>
              <a:t>/covid19/</a:t>
            </a:r>
            <a:r>
              <a:rPr lang="en-US" altLang="ja-JP" sz="2000" dirty="0" err="1">
                <a:latin typeface="Arial" panose="020B0604020202020204" pitchFamily="34" charset="0"/>
              </a:rPr>
              <a:t>en.html</a:t>
            </a:r>
            <a:endParaRPr lang="ja-JP" altLang="en-US" sz="2000" dirty="0">
              <a:latin typeface="Arial" panose="020B0604020202020204" pitchFamily="34" charset="0"/>
            </a:endParaRPr>
          </a:p>
        </p:txBody>
      </p:sp>
      <p:sp>
        <p:nvSpPr>
          <p:cNvPr id="6" name="三角形 5">
            <a:extLst>
              <a:ext uri="{FF2B5EF4-FFF2-40B4-BE49-F238E27FC236}">
                <a16:creationId xmlns:a16="http://schemas.microsoft.com/office/drawing/2014/main" id="{A63C4B59-E039-2144-BE25-57625046769F}"/>
              </a:ext>
            </a:extLst>
          </p:cNvPr>
          <p:cNvSpPr/>
          <p:nvPr/>
        </p:nvSpPr>
        <p:spPr>
          <a:xfrm>
            <a:off x="7861904" y="2343485"/>
            <a:ext cx="4220071" cy="2308232"/>
          </a:xfrm>
          <a:prstGeom prst="triangle">
            <a:avLst>
              <a:gd name="adj" fmla="val 41157"/>
            </a:avLst>
          </a:prstGeom>
          <a:solidFill>
            <a:srgbClr val="FF66FF">
              <a:alpha val="5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三角形 6">
            <a:extLst>
              <a:ext uri="{FF2B5EF4-FFF2-40B4-BE49-F238E27FC236}">
                <a16:creationId xmlns:a16="http://schemas.microsoft.com/office/drawing/2014/main" id="{492FBD36-04B6-6243-A148-8AAFDCF64C03}"/>
              </a:ext>
            </a:extLst>
          </p:cNvPr>
          <p:cNvSpPr/>
          <p:nvPr/>
        </p:nvSpPr>
        <p:spPr>
          <a:xfrm>
            <a:off x="3348745" y="2387310"/>
            <a:ext cx="4220071" cy="2270347"/>
          </a:xfrm>
          <a:prstGeom prst="triangle">
            <a:avLst>
              <a:gd name="adj" fmla="val 48089"/>
            </a:avLst>
          </a:prstGeom>
          <a:solidFill>
            <a:srgbClr val="00B050">
              <a:alpha val="5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BA06A05-FB75-6C4A-A3A9-301D3C00F4B6}"/>
              </a:ext>
            </a:extLst>
          </p:cNvPr>
          <p:cNvGrpSpPr/>
          <p:nvPr/>
        </p:nvGrpSpPr>
        <p:grpSpPr>
          <a:xfrm>
            <a:off x="253947" y="2793364"/>
            <a:ext cx="4220071" cy="1648367"/>
            <a:chOff x="150642" y="765297"/>
            <a:chExt cx="4403912" cy="1720175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EB8F7AD5-D64E-6B4B-BE6A-D361D5A3E0B3}"/>
                </a:ext>
              </a:extLst>
            </p:cNvPr>
            <p:cNvSpPr/>
            <p:nvPr/>
          </p:nvSpPr>
          <p:spPr>
            <a:xfrm>
              <a:off x="150642" y="765297"/>
              <a:ext cx="4403912" cy="1720175"/>
            </a:xfrm>
            <a:prstGeom prst="rect">
              <a:avLst/>
            </a:prstGeom>
            <a:solidFill>
              <a:srgbClr val="FFFFFF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C2A7FABD-A473-324D-83D5-C4A01C0F5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05" y="1083961"/>
              <a:ext cx="4245473" cy="1378519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45BE489-0C0B-DB4A-9A8D-5E9D444C9F06}"/>
                </a:ext>
              </a:extLst>
            </p:cNvPr>
            <p:cNvSpPr txBox="1"/>
            <p:nvPr/>
          </p:nvSpPr>
          <p:spPr>
            <a:xfrm>
              <a:off x="150642" y="781356"/>
              <a:ext cx="3933447" cy="3211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400" b="1" dirty="0">
                  <a:solidFill>
                    <a:srgbClr val="000000"/>
                  </a:solidFill>
                  <a:latin typeface="Arial" panose="020B0604020202020204" pitchFamily="34" charset="0"/>
                  <a:ea typeface="Meiryo" charset="-128"/>
                  <a:cs typeface="Arial" panose="020B0604020202020204" pitchFamily="34" charset="0"/>
                </a:rPr>
                <a:t>Climate: City scale greenhouse gasses</a:t>
              </a:r>
              <a:endParaRPr lang="ja-JP" alt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Meiryo" charset="-128"/>
                <a:cs typeface="Arial" panose="020B0604020202020204" pitchFamily="34" charset="0"/>
              </a:endParaRPr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E4102AC-DE50-014A-BB2D-0C8BE8FBF892}"/>
              </a:ext>
            </a:extLst>
          </p:cNvPr>
          <p:cNvSpPr txBox="1"/>
          <p:nvPr/>
        </p:nvSpPr>
        <p:spPr bwMode="auto">
          <a:xfrm>
            <a:off x="10210825" y="1456670"/>
            <a:ext cx="11963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defTabSz="914341">
              <a:spcBef>
                <a:spcPct val="50000"/>
              </a:spcBef>
            </a:pPr>
            <a:r>
              <a:rPr kumimoji="1" lang="en-US" altLang="ja-JP" sz="2000" b="1" kern="0" dirty="0">
                <a:solidFill>
                  <a:schemeClr val="bg1"/>
                </a:solidFill>
                <a:latin typeface="Arial" panose="020B0604020202020204" pitchFamily="34" charset="0"/>
                <a:ea typeface="Meiryo" charset="-128"/>
                <a:cs typeface="Arial" panose="020B0604020202020204" pitchFamily="34" charset="0"/>
              </a:rPr>
              <a:t>ALOS-2</a:t>
            </a:r>
            <a:endParaRPr kumimoji="1" lang="ja-JP" altLang="en-US" sz="2000" b="1" kern="0" dirty="0">
              <a:solidFill>
                <a:schemeClr val="bg1"/>
              </a:solidFill>
              <a:latin typeface="Arial" panose="020B0604020202020204" pitchFamily="34" charset="0"/>
              <a:ea typeface="Meiryo" charset="-128"/>
              <a:cs typeface="Arial" panose="020B0604020202020204" pitchFamily="34" charset="0"/>
            </a:endParaRPr>
          </a:p>
        </p:txBody>
      </p:sp>
      <p:pic>
        <p:nvPicPr>
          <p:cNvPr id="13" name="pasted-image.pdf">
            <a:extLst>
              <a:ext uri="{FF2B5EF4-FFF2-40B4-BE49-F238E27FC236}">
                <a16:creationId xmlns:a16="http://schemas.microsoft.com/office/drawing/2014/main" id="{4CA75A1F-A4D3-4540-BC02-939F08388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458" y="1408459"/>
            <a:ext cx="1646893" cy="89664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D0DAA90-DDF1-D147-B7D5-F4F124E820A2}"/>
              </a:ext>
            </a:extLst>
          </p:cNvPr>
          <p:cNvSpPr txBox="1"/>
          <p:nvPr/>
        </p:nvSpPr>
        <p:spPr bwMode="auto">
          <a:xfrm>
            <a:off x="7053944" y="1456670"/>
            <a:ext cx="13334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defTabSz="914341">
              <a:spcBef>
                <a:spcPct val="50000"/>
              </a:spcBef>
            </a:pPr>
            <a:r>
              <a:rPr kumimoji="1" lang="en-US" altLang="ja-JP" sz="2000" b="1" kern="0" dirty="0">
                <a:solidFill>
                  <a:schemeClr val="bg1"/>
                </a:solidFill>
                <a:latin typeface="Arial" panose="020B0604020202020204" pitchFamily="34" charset="0"/>
                <a:ea typeface="Meiryo" charset="-128"/>
                <a:cs typeface="Arial" panose="020B0604020202020204" pitchFamily="34" charset="0"/>
              </a:rPr>
              <a:t>GCOM-C</a:t>
            </a:r>
            <a:endParaRPr kumimoji="1" lang="ja-JP" altLang="en-US" sz="2000" b="1" kern="0" dirty="0">
              <a:solidFill>
                <a:schemeClr val="bg1"/>
              </a:solidFill>
              <a:latin typeface="Arial" panose="020B0604020202020204" pitchFamily="34" charset="0"/>
              <a:ea typeface="Meiryo" charset="-128"/>
              <a:cs typeface="Arial" panose="020B0604020202020204" pitchFamily="34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8ABF7B2A-2C22-0840-8047-A4C70B039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014" y="1402338"/>
            <a:ext cx="2578363" cy="926106"/>
          </a:xfrm>
          <a:prstGeom prst="rect">
            <a:avLst/>
          </a:prstGeom>
        </p:spPr>
      </p:pic>
      <p:pic>
        <p:nvPicPr>
          <p:cNvPr id="16" name="図 15" descr="衛星, 空, 輸送, 室内 が含まれている画像&#10;&#10;高い精度で生成された説明">
            <a:extLst>
              <a:ext uri="{FF2B5EF4-FFF2-40B4-BE49-F238E27FC236}">
                <a16:creationId xmlns:a16="http://schemas.microsoft.com/office/drawing/2014/main" id="{27E36663-3E7F-9949-B2F8-3CD31A5F92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780" y="1100340"/>
            <a:ext cx="1866211" cy="11663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B22F65E-A482-2343-B635-DF8E76CC584E}"/>
              </a:ext>
            </a:extLst>
          </p:cNvPr>
          <p:cNvSpPr txBox="1"/>
          <p:nvPr/>
        </p:nvSpPr>
        <p:spPr bwMode="auto">
          <a:xfrm>
            <a:off x="2818084" y="1498103"/>
            <a:ext cx="11963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defTabSz="914341">
              <a:spcBef>
                <a:spcPct val="50000"/>
              </a:spcBef>
            </a:pPr>
            <a:r>
              <a:rPr kumimoji="1" lang="en-US" altLang="ja-JP" sz="2000" b="1" kern="0" dirty="0">
                <a:solidFill>
                  <a:schemeClr val="bg1"/>
                </a:solidFill>
                <a:latin typeface="Arial" panose="020B0604020202020204" pitchFamily="34" charset="0"/>
                <a:ea typeface="Meiryo" charset="-128"/>
                <a:cs typeface="Arial" panose="020B0604020202020204" pitchFamily="34" charset="0"/>
              </a:rPr>
              <a:t>GOSAT</a:t>
            </a:r>
            <a:endParaRPr kumimoji="1" lang="ja-JP" altLang="en-US" sz="2000" b="1" kern="0" dirty="0">
              <a:solidFill>
                <a:schemeClr val="bg1"/>
              </a:solidFill>
              <a:latin typeface="Arial" panose="020B0604020202020204" pitchFamily="34" charset="0"/>
              <a:ea typeface="Meiryo" charset="-128"/>
              <a:cs typeface="Arial" panose="020B0604020202020204" pitchFamily="34" charset="0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A97AFAE7-9B9E-3C46-AE19-B6818BACA459}"/>
              </a:ext>
            </a:extLst>
          </p:cNvPr>
          <p:cNvGrpSpPr/>
          <p:nvPr/>
        </p:nvGrpSpPr>
        <p:grpSpPr>
          <a:xfrm>
            <a:off x="3354010" y="4651199"/>
            <a:ext cx="4214804" cy="1648366"/>
            <a:chOff x="4628616" y="1123975"/>
            <a:chExt cx="4403913" cy="1722326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1F3BF005-B2F5-B64B-854C-C9D7D9BD971E}"/>
                </a:ext>
              </a:extLst>
            </p:cNvPr>
            <p:cNvSpPr/>
            <p:nvPr/>
          </p:nvSpPr>
          <p:spPr>
            <a:xfrm>
              <a:off x="4628617" y="1123975"/>
              <a:ext cx="4403912" cy="1722326"/>
            </a:xfrm>
            <a:prstGeom prst="rect">
              <a:avLst/>
            </a:prstGeom>
            <a:solidFill>
              <a:srgbClr val="FFFFFF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27ED2F77-A6F1-BA40-9021-B5AB9789FAA6}"/>
                </a:ext>
              </a:extLst>
            </p:cNvPr>
            <p:cNvSpPr txBox="1"/>
            <p:nvPr/>
          </p:nvSpPr>
          <p:spPr>
            <a:xfrm>
              <a:off x="4628616" y="1141985"/>
              <a:ext cx="4099287" cy="321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400" b="1" dirty="0">
                  <a:solidFill>
                    <a:srgbClr val="000000"/>
                  </a:solidFill>
                  <a:latin typeface="Arial" panose="020B0604020202020204" pitchFamily="34" charset="0"/>
                  <a:ea typeface="Meiryo" charset="-128"/>
                  <a:cs typeface="Arial" panose="020B0604020202020204" pitchFamily="34" charset="0"/>
                </a:rPr>
                <a:t>Water quality: Chlorophyll-a concentration</a:t>
              </a:r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505BF8A9-A37F-7F4C-92E6-DBAC10A01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630"/>
            <a:stretch/>
          </p:blipFill>
          <p:spPr>
            <a:xfrm>
              <a:off x="4735700" y="1429736"/>
              <a:ext cx="4099285" cy="1400530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D19F3238-5E19-0846-9915-EA466E25ACE2}"/>
              </a:ext>
            </a:extLst>
          </p:cNvPr>
          <p:cNvGrpSpPr/>
          <p:nvPr/>
        </p:nvGrpSpPr>
        <p:grpSpPr>
          <a:xfrm>
            <a:off x="5389512" y="2809001"/>
            <a:ext cx="4216663" cy="1648366"/>
            <a:chOff x="66265" y="2905499"/>
            <a:chExt cx="4403913" cy="1721566"/>
          </a:xfrm>
        </p:grpSpPr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DB06E1CD-C78C-0E44-8230-8EEA49887053}"/>
                </a:ext>
              </a:extLst>
            </p:cNvPr>
            <p:cNvSpPr/>
            <p:nvPr/>
          </p:nvSpPr>
          <p:spPr>
            <a:xfrm>
              <a:off x="66266" y="2905499"/>
              <a:ext cx="4403912" cy="1721566"/>
            </a:xfrm>
            <a:prstGeom prst="rect">
              <a:avLst/>
            </a:prstGeom>
            <a:solidFill>
              <a:srgbClr val="FFFFFF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49FD7CCE-49BE-E544-B2E6-710503CF995F}"/>
                </a:ext>
              </a:extLst>
            </p:cNvPr>
            <p:cNvSpPr txBox="1"/>
            <p:nvPr/>
          </p:nvSpPr>
          <p:spPr>
            <a:xfrm>
              <a:off x="66265" y="2922819"/>
              <a:ext cx="2832453" cy="321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400" b="1" dirty="0">
                  <a:solidFill>
                    <a:srgbClr val="000000"/>
                  </a:solidFill>
                  <a:latin typeface="Arial" panose="020B0604020202020204" pitchFamily="34" charset="0"/>
                  <a:ea typeface="Meiryo" charset="-128"/>
                  <a:cs typeface="Arial" panose="020B0604020202020204" pitchFamily="34" charset="0"/>
                </a:rPr>
                <a:t>Agriculture: Rice planting</a:t>
              </a:r>
            </a:p>
          </p:txBody>
        </p: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9AA24FFF-CCBF-2C43-A7E5-D1812E2A2F2F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42" y="3210499"/>
              <a:ext cx="1562886" cy="1374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F7123E73-0F2B-2B44-9718-F2E0703D05AF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6642" y="3210499"/>
              <a:ext cx="1281808" cy="1374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8F1E756F-5A05-FF48-B5D2-10CC02FA1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41564" y="3220167"/>
              <a:ext cx="1038782" cy="1374174"/>
            </a:xfrm>
            <a:prstGeom prst="rect">
              <a:avLst/>
            </a:prstGeom>
          </p:spPr>
        </p:pic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C667A946-A40F-3347-BE92-E94EC805C6E5}"/>
              </a:ext>
            </a:extLst>
          </p:cNvPr>
          <p:cNvGrpSpPr/>
          <p:nvPr/>
        </p:nvGrpSpPr>
        <p:grpSpPr>
          <a:xfrm>
            <a:off x="7865313" y="4651199"/>
            <a:ext cx="4216663" cy="1648365"/>
            <a:chOff x="4628617" y="2961069"/>
            <a:chExt cx="4403912" cy="1721566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B3B4BFA2-F2C0-8649-8B34-D12870DB740B}"/>
                </a:ext>
              </a:extLst>
            </p:cNvPr>
            <p:cNvSpPr/>
            <p:nvPr/>
          </p:nvSpPr>
          <p:spPr>
            <a:xfrm>
              <a:off x="4628617" y="2961069"/>
              <a:ext cx="4403912" cy="1721566"/>
            </a:xfrm>
            <a:prstGeom prst="rect">
              <a:avLst/>
            </a:prstGeom>
            <a:solidFill>
              <a:srgbClr val="FFFFFF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7DA80AC1-914E-9E4E-AD91-D2C5C7C35029}"/>
                </a:ext>
              </a:extLst>
            </p:cNvPr>
            <p:cNvSpPr txBox="1"/>
            <p:nvPr/>
          </p:nvSpPr>
          <p:spPr>
            <a:xfrm>
              <a:off x="4628617" y="2978393"/>
              <a:ext cx="4010676" cy="321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400" b="1" dirty="0">
                  <a:solidFill>
                    <a:srgbClr val="000000"/>
                  </a:solidFill>
                  <a:latin typeface="Arial" panose="020B0604020202020204" pitchFamily="34" charset="0"/>
                  <a:ea typeface="Meiryo" charset="-128"/>
                  <a:cs typeface="Arial" panose="020B0604020202020204" pitchFamily="34" charset="0"/>
                </a:rPr>
                <a:t>Industry &amp; E activity : Airport throughout</a:t>
              </a:r>
            </a:p>
          </p:txBody>
        </p:sp>
        <p:pic>
          <p:nvPicPr>
            <p:cNvPr id="31" name="図 30" descr="電子機器, 回路, 板, 男 が含まれている画像&#10;&#10;自動的に生成された説明">
              <a:extLst>
                <a:ext uri="{FF2B5EF4-FFF2-40B4-BE49-F238E27FC236}">
                  <a16:creationId xmlns:a16="http://schemas.microsoft.com/office/drawing/2014/main" id="{428428DE-A6D5-1749-A7E7-301640889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530" b="31030"/>
            <a:stretch/>
          </p:blipFill>
          <p:spPr>
            <a:xfrm>
              <a:off x="5191152" y="3265778"/>
              <a:ext cx="3352864" cy="1351317"/>
            </a:xfrm>
            <a:prstGeom prst="rect">
              <a:avLst/>
            </a:prstGeom>
          </p:spPr>
        </p:pic>
      </p:grpSp>
      <p:sp>
        <p:nvSpPr>
          <p:cNvPr id="32" name="三角形 31">
            <a:extLst>
              <a:ext uri="{FF2B5EF4-FFF2-40B4-BE49-F238E27FC236}">
                <a16:creationId xmlns:a16="http://schemas.microsoft.com/office/drawing/2014/main" id="{954F17FA-9E4A-ED4C-AC54-3815823FCEC7}"/>
              </a:ext>
            </a:extLst>
          </p:cNvPr>
          <p:cNvSpPr/>
          <p:nvPr/>
        </p:nvSpPr>
        <p:spPr>
          <a:xfrm>
            <a:off x="253943" y="2328446"/>
            <a:ext cx="4220071" cy="464916"/>
          </a:xfrm>
          <a:prstGeom prst="triangle">
            <a:avLst>
              <a:gd name="adj" fmla="val 42353"/>
            </a:avLst>
          </a:prstGeom>
          <a:solidFill>
            <a:srgbClr val="FFC000">
              <a:alpha val="5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三角形 32">
            <a:extLst>
              <a:ext uri="{FF2B5EF4-FFF2-40B4-BE49-F238E27FC236}">
                <a16:creationId xmlns:a16="http://schemas.microsoft.com/office/drawing/2014/main" id="{5983F535-D1CD-9A4E-97CB-03E652A5DCEE}"/>
              </a:ext>
            </a:extLst>
          </p:cNvPr>
          <p:cNvSpPr/>
          <p:nvPr/>
        </p:nvSpPr>
        <p:spPr>
          <a:xfrm>
            <a:off x="5386102" y="2387603"/>
            <a:ext cx="4220071" cy="421397"/>
          </a:xfrm>
          <a:prstGeom prst="triangle">
            <a:avLst>
              <a:gd name="adj" fmla="val 0"/>
            </a:avLst>
          </a:prstGeom>
          <a:solidFill>
            <a:srgbClr val="00B050">
              <a:alpha val="5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三角形 33">
            <a:extLst>
              <a:ext uri="{FF2B5EF4-FFF2-40B4-BE49-F238E27FC236}">
                <a16:creationId xmlns:a16="http://schemas.microsoft.com/office/drawing/2014/main" id="{90B43946-F6F4-6445-A450-EBE3F29AAC51}"/>
              </a:ext>
            </a:extLst>
          </p:cNvPr>
          <p:cNvSpPr/>
          <p:nvPr/>
        </p:nvSpPr>
        <p:spPr>
          <a:xfrm>
            <a:off x="5386102" y="2343487"/>
            <a:ext cx="4214803" cy="464916"/>
          </a:xfrm>
          <a:prstGeom prst="triangle">
            <a:avLst>
              <a:gd name="adj" fmla="val 100000"/>
            </a:avLst>
          </a:prstGeom>
          <a:solidFill>
            <a:srgbClr val="FF66FF">
              <a:alpha val="5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1092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FA03C8-EF96-2349-8086-C6388B6F02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48A261-A62E-364A-9CD6-21AD79F8B5E3}" type="slidenum">
              <a:rPr lang="en-US" altLang="ja-JP" smtClean="0"/>
              <a:pPr/>
              <a:t>10</a:t>
            </a:fld>
            <a:endParaRPr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44E32948-E316-4C42-9E65-FA16FA174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482" y="862805"/>
            <a:ext cx="11467035" cy="667541"/>
          </a:xfrm>
        </p:spPr>
        <p:txBody>
          <a:bodyPr/>
          <a:lstStyle/>
          <a:p>
            <a:pPr fontAlgn="auto">
              <a:spcAft>
                <a:spcPts val="0"/>
              </a:spcAft>
            </a:pPr>
            <a:r>
              <a:rPr lang="en-US" altLang="ja-JP" sz="2800" dirty="0"/>
              <a:t>NASA-ESA-JAXA cooperation: Earth Observing Dashboard</a:t>
            </a:r>
            <a:br>
              <a:rPr lang="en-US" altLang="ja-JP" sz="3600" dirty="0"/>
            </a:br>
            <a:r>
              <a:rPr lang="en-US" altLang="ja-JP" sz="2000" dirty="0"/>
              <a:t>https://</a:t>
            </a:r>
            <a:r>
              <a:rPr lang="en-US" altLang="ja-JP" sz="2000" dirty="0" err="1"/>
              <a:t>eodashboard.org</a:t>
            </a:r>
            <a:endParaRPr lang="ja-JP" altLang="en-US" sz="20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626BB3E-A90F-DA4A-B08C-E1108AEA5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22" y="1658762"/>
            <a:ext cx="10127356" cy="509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76796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EF47D4D-D0C9-7C49-8308-B3CACC91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FFFFFF"/>
                </a:solidFill>
                <a:latin typeface="Arial" panose="020B0604020202020204" pitchFamily="34" charset="0"/>
              </a:rPr>
              <a:t>Free and open access to ALOS/ALOS-2 data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D4586E-2D97-A046-BAD1-8EE7B74ED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48A261-A62E-364A-9CD6-21AD79F8B5E3}" type="slidenum">
              <a:rPr lang="en-US" altLang="ja-JP" smtClean="0"/>
              <a:pPr/>
              <a:t>11</a:t>
            </a:fld>
            <a:endParaRPr lang="ja-JP" altLang="en-US"/>
          </a:p>
        </p:txBody>
      </p:sp>
      <p:sp>
        <p:nvSpPr>
          <p:cNvPr id="5" name="コンテンツ プレースホルダー 1">
            <a:extLst>
              <a:ext uri="{FF2B5EF4-FFF2-40B4-BE49-F238E27FC236}">
                <a16:creationId xmlns:a16="http://schemas.microsoft.com/office/drawing/2014/main" id="{724B2BAA-42BC-6A4D-95A8-51BDAA5B7C49}"/>
              </a:ext>
            </a:extLst>
          </p:cNvPr>
          <p:cNvSpPr txBox="1">
            <a:spLocks/>
          </p:cNvSpPr>
          <p:nvPr/>
        </p:nvSpPr>
        <p:spPr bwMode="auto">
          <a:xfrm>
            <a:off x="1276349" y="1186364"/>
            <a:ext cx="9639300" cy="66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769" tIns="43385" rIns="86769" bIns="43385" numCol="1" anchor="t" anchorCtr="0" compatLnSpc="1">
            <a:prstTxWarp prst="textNoShape">
              <a:avLst/>
            </a:prstTxWarp>
          </a:bodyPr>
          <a:lstStyle>
            <a:lvl1pPr marL="218012" indent="-218012" algn="l" defTabSz="57889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800" b="0" i="0">
                <a:solidFill>
                  <a:srgbClr val="212121"/>
                </a:solidFill>
                <a:effectLst/>
                <a:latin typeface="Yu Gothic Medium" panose="020B0400000000000000" pitchFamily="34" charset="-128"/>
                <a:ea typeface="Yu Gothic Medium" panose="020B0400000000000000" pitchFamily="34" charset="-128"/>
                <a:cs typeface="Arial" panose="020B0604020202020204" pitchFamily="34" charset="0"/>
              </a:defRPr>
            </a:lvl1pPr>
            <a:lvl2pPr marL="468831" indent="-179913" algn="l" defTabSz="57889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400" b="0" i="0">
                <a:solidFill>
                  <a:srgbClr val="212121"/>
                </a:solidFill>
                <a:effectLst/>
                <a:latin typeface="Yu Gothic Medium" panose="020B0400000000000000" pitchFamily="34" charset="-128"/>
                <a:ea typeface="Yu Gothic Medium" panose="020B0400000000000000" pitchFamily="34" charset="-128"/>
                <a:cs typeface="Arial" panose="020B0604020202020204" pitchFamily="34" charset="0"/>
              </a:defRPr>
            </a:lvl2pPr>
            <a:lvl3pPr marL="722825" indent="-143930" algn="l" defTabSz="57889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0" i="0">
                <a:solidFill>
                  <a:srgbClr val="212121"/>
                </a:solidFill>
                <a:effectLst/>
                <a:latin typeface="Yu Gothic Medium" panose="020B0400000000000000" pitchFamily="34" charset="-128"/>
                <a:ea typeface="Yu Gothic Medium" panose="020B0400000000000000" pitchFamily="34" charset="-128"/>
                <a:cs typeface="Arial" panose="020B0604020202020204" pitchFamily="34" charset="0"/>
              </a:defRPr>
            </a:lvl3pPr>
            <a:lvl4pPr marL="1013859" indent="-144988" algn="l" defTabSz="57889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 b="0" i="0">
                <a:solidFill>
                  <a:srgbClr val="212121"/>
                </a:solidFill>
                <a:effectLst/>
                <a:latin typeface="Yu Gothic Medium" panose="020B0400000000000000" pitchFamily="34" charset="-128"/>
                <a:ea typeface="Yu Gothic Medium" panose="020B0400000000000000" pitchFamily="34" charset="-128"/>
                <a:cs typeface="Arial" panose="020B0604020202020204" pitchFamily="34" charset="0"/>
              </a:defRPr>
            </a:lvl4pPr>
            <a:lvl5pPr marL="1301718" indent="-142872" algn="l" defTabSz="57889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 b="0" i="0">
                <a:solidFill>
                  <a:srgbClr val="212121"/>
                </a:solidFill>
                <a:effectLst/>
                <a:latin typeface="Yu Gothic Medium" panose="020B0400000000000000" pitchFamily="34" charset="-128"/>
                <a:ea typeface="Yu Gothic Medium" panose="020B0400000000000000" pitchFamily="34" charset="-128"/>
                <a:cs typeface="Arial" panose="020B0604020202020204" pitchFamily="34" charset="0"/>
              </a:defRPr>
            </a:lvl5pPr>
            <a:lvl6pPr marL="1606511" indent="-142872" algn="l" defTabSz="578895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067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6pPr>
            <a:lvl7pPr marL="1911303" indent="-142872" algn="l" defTabSz="578895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067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7pPr>
            <a:lvl8pPr marL="2216095" indent="-142872" algn="l" defTabSz="578895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067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8pPr>
            <a:lvl9pPr marL="2520888" indent="-142872" algn="l" defTabSz="578895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067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1800" kern="0" dirty="0">
                <a:latin typeface="Arial" panose="020B0604020202020204" pitchFamily="34" charset="0"/>
              </a:rPr>
              <a:t>JAXA will provide free and open access to the wide-swath observation data from the L-band Radar satellites, such as ALOS (ALOS/AVINIR-2, PALSAR) and ALOS-2(ALOS-2/</a:t>
            </a:r>
            <a:r>
              <a:rPr lang="en-US" altLang="ja-JP" sz="1800" kern="0" dirty="0" err="1">
                <a:latin typeface="Arial" panose="020B0604020202020204" pitchFamily="34" charset="0"/>
              </a:rPr>
              <a:t>ScanSAR</a:t>
            </a:r>
            <a:r>
              <a:rPr lang="en-US" altLang="ja-JP" sz="1800" kern="0" dirty="0">
                <a:latin typeface="Arial" panose="020B0604020202020204" pitchFamily="34" charset="0"/>
              </a:rPr>
              <a:t>)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C1ADA03D-7C05-D747-927A-D12B944117C8}"/>
              </a:ext>
            </a:extLst>
          </p:cNvPr>
          <p:cNvGrpSpPr/>
          <p:nvPr/>
        </p:nvGrpSpPr>
        <p:grpSpPr>
          <a:xfrm>
            <a:off x="1998073" y="2184249"/>
            <a:ext cx="8195854" cy="4237572"/>
            <a:chOff x="1765482" y="549546"/>
            <a:chExt cx="5774775" cy="3673406"/>
          </a:xfrm>
        </p:grpSpPr>
        <p:graphicFrame>
          <p:nvGraphicFramePr>
            <p:cNvPr id="7" name="コンテンツ プレースホルダー 1">
              <a:extLst>
                <a:ext uri="{FF2B5EF4-FFF2-40B4-BE49-F238E27FC236}">
                  <a16:creationId xmlns:a16="http://schemas.microsoft.com/office/drawing/2014/main" id="{BE2B8934-3184-9B49-8207-162F7B4586A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73017794"/>
                </p:ext>
              </p:extLst>
            </p:nvPr>
          </p:nvGraphicFramePr>
          <p:xfrm>
            <a:off x="1765482" y="549546"/>
            <a:ext cx="5774774" cy="3673406"/>
          </p:xfrm>
          <a:graphic>
            <a:graphicData uri="http://schemas.openxmlformats.org/drawingml/2006/table">
              <a:tbl>
                <a:tblPr firstRow="1" bandRow="1">
                  <a:tableStyleId>{5940675A-B579-460E-94D1-54222C63F5DA}</a:tableStyleId>
                </a:tblPr>
                <a:tblGrid>
                  <a:gridCol w="875128">
                    <a:extLst>
                      <a:ext uri="{9D8B030D-6E8A-4147-A177-3AD203B41FA5}">
                        <a16:colId xmlns:a16="http://schemas.microsoft.com/office/drawing/2014/main" val="216831314"/>
                      </a:ext>
                    </a:extLst>
                  </a:gridCol>
                  <a:gridCol w="1504284">
                    <a:extLst>
                      <a:ext uri="{9D8B030D-6E8A-4147-A177-3AD203B41FA5}">
                        <a16:colId xmlns:a16="http://schemas.microsoft.com/office/drawing/2014/main" val="144147697"/>
                      </a:ext>
                    </a:extLst>
                  </a:gridCol>
                  <a:gridCol w="659373">
                    <a:extLst>
                      <a:ext uri="{9D8B030D-6E8A-4147-A177-3AD203B41FA5}">
                        <a16:colId xmlns:a16="http://schemas.microsoft.com/office/drawing/2014/main" val="549830786"/>
                      </a:ext>
                    </a:extLst>
                  </a:gridCol>
                  <a:gridCol w="728160">
                    <a:extLst>
                      <a:ext uri="{9D8B030D-6E8A-4147-A177-3AD203B41FA5}">
                        <a16:colId xmlns:a16="http://schemas.microsoft.com/office/drawing/2014/main" val="4054992732"/>
                      </a:ext>
                    </a:extLst>
                  </a:gridCol>
                  <a:gridCol w="728160">
                    <a:extLst>
                      <a:ext uri="{9D8B030D-6E8A-4147-A177-3AD203B41FA5}">
                        <a16:colId xmlns:a16="http://schemas.microsoft.com/office/drawing/2014/main" val="76840579"/>
                      </a:ext>
                    </a:extLst>
                  </a:gridCol>
                  <a:gridCol w="728160">
                    <a:extLst>
                      <a:ext uri="{9D8B030D-6E8A-4147-A177-3AD203B41FA5}">
                        <a16:colId xmlns:a16="http://schemas.microsoft.com/office/drawing/2014/main" val="2578297539"/>
                      </a:ext>
                    </a:extLst>
                  </a:gridCol>
                  <a:gridCol w="743147">
                    <a:extLst>
                      <a:ext uri="{9D8B030D-6E8A-4147-A177-3AD203B41FA5}">
                        <a16:colId xmlns:a16="http://schemas.microsoft.com/office/drawing/2014/main" val="1432654881"/>
                      </a:ext>
                    </a:extLst>
                  </a:gridCol>
                  <a:gridCol w="743147">
                    <a:extLst>
                      <a:ext uri="{9D8B030D-6E8A-4147-A177-3AD203B41FA5}">
                        <a16:colId xmlns:a16="http://schemas.microsoft.com/office/drawing/2014/main" val="1404245759"/>
                      </a:ext>
                    </a:extLst>
                  </a:gridCol>
                  <a:gridCol w="743147">
                    <a:extLst>
                      <a:ext uri="{9D8B030D-6E8A-4147-A177-3AD203B41FA5}">
                        <a16:colId xmlns:a16="http://schemas.microsoft.com/office/drawing/2014/main" val="402321086"/>
                      </a:ext>
                    </a:extLst>
                  </a:gridCol>
                  <a:gridCol w="743147">
                    <a:extLst>
                      <a:ext uri="{9D8B030D-6E8A-4147-A177-3AD203B41FA5}">
                        <a16:colId xmlns:a16="http://schemas.microsoft.com/office/drawing/2014/main" val="2245623083"/>
                      </a:ext>
                    </a:extLst>
                  </a:gridCol>
                </a:tblGrid>
                <a:tr h="412380">
                  <a:tc rowSpan="2" gridSpan="2">
                    <a:txBody>
                      <a:bodyPr/>
                      <a:lstStyle/>
                      <a:p>
                        <a:endParaRPr kumimoji="1" lang="ja-JP" altLang="en-US" sz="1300" dirty="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tc rowSpan="2" hMerge="1">
                    <a:txBody>
                      <a:bodyPr/>
                      <a:lstStyle/>
                      <a:p>
                        <a:endParaRPr kumimoji="1" lang="ja-JP" altLang="en-US"/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 gridSpan="4"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300" b="1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CY 2020</a:t>
                        </a:r>
                        <a:endParaRPr kumimoji="1" lang="ja-JP" alt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58435" marR="58435" marT="31658" marB="31658" anchor="ctr">
                      <a:solidFill>
                        <a:schemeClr val="bg1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kumimoji="1" lang="ja-JP" altLang="en-US"/>
                      </a:p>
                    </a:txBody>
                    <a:tcPr/>
                  </a:tc>
                  <a:tc hMerge="1">
                    <a:txBody>
                      <a:bodyPr/>
                      <a:lstStyle/>
                      <a:p>
                        <a:endParaRPr kumimoji="1" lang="ja-JP" altLang="en-US"/>
                      </a:p>
                    </a:txBody>
                    <a:tcPr/>
                  </a:tc>
                  <a:tc hMerge="1">
                    <a:txBody>
                      <a:bodyPr/>
                      <a:lstStyle/>
                      <a:p>
                        <a:endParaRPr kumimoji="1" lang="ja-JP" altLang="en-US"/>
                      </a:p>
                    </a:txBody>
                    <a:tcPr/>
                  </a:tc>
                  <a:tc gridSpan="4"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300" b="1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CY 2021</a:t>
                        </a:r>
                        <a:endParaRPr kumimoji="1" lang="ja-JP" alt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58435" marR="58435" marT="31658" marB="31658" anchor="ctr">
                      <a:solidFill>
                        <a:schemeClr val="bg1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kumimoji="1" lang="ja-JP" altLang="en-US"/>
                      </a:p>
                    </a:txBody>
                    <a:tcPr/>
                  </a:tc>
                  <a:tc hMerge="1">
                    <a:txBody>
                      <a:bodyPr/>
                      <a:lstStyle/>
                      <a:p>
                        <a:endParaRPr kumimoji="1" lang="ja-JP" altLang="en-US"/>
                      </a:p>
                    </a:txBody>
                    <a:tcPr/>
                  </a:tc>
                  <a:tc hMerge="1">
                    <a:txBody>
                      <a:bodyPr/>
                      <a:lstStyle/>
                      <a:p>
                        <a:endParaRPr kumimoji="1" lang="ja-JP" altLang="en-US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3050490734"/>
                    </a:ext>
                  </a:extLst>
                </a:tr>
                <a:tr h="584423">
                  <a:tc gridSpan="2" vMerge="1">
                    <a:txBody>
                      <a:bodyPr/>
                      <a:lstStyle/>
                      <a:p>
                        <a:endParaRPr kumimoji="1" lang="ja-JP" altLang="en-US"/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 hMerge="1" vMerge="1">
                    <a:txBody>
                      <a:bodyPr/>
                      <a:lstStyle/>
                      <a:p>
                        <a:endParaRPr kumimoji="1" lang="ja-JP" altLang="en-US"/>
                      </a:p>
                    </a:txBody>
                    <a:tcPr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1Q</a:t>
                        </a:r>
                      </a:p>
                      <a:p>
                        <a:pPr algn="ctr"/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Jan</a:t>
                        </a:r>
                        <a:r>
                          <a:rPr kumimoji="1" lang="ja-JP" altLang="en-US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　</a:t>
                        </a:r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Mar</a:t>
                        </a:r>
                      </a:p>
                    </a:txBody>
                    <a:tcPr marL="58435" marR="58435" marT="31658" marB="31658" anchor="ctr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2Q</a:t>
                        </a:r>
                      </a:p>
                      <a:p>
                        <a:pPr algn="ctr"/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Apr</a:t>
                        </a:r>
                        <a:r>
                          <a:rPr kumimoji="1" lang="ja-JP" altLang="en-US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　</a:t>
                        </a:r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Jun</a:t>
                        </a:r>
                      </a:p>
                    </a:txBody>
                    <a:tcPr marL="58435" marR="58435" marT="31658" marB="31658" anchor="ctr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3Q</a:t>
                        </a:r>
                      </a:p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Jul</a:t>
                        </a:r>
                        <a:r>
                          <a:rPr kumimoji="1" lang="ja-JP" altLang="en-US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　</a:t>
                        </a:r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Sept</a:t>
                        </a:r>
                      </a:p>
                    </a:txBody>
                    <a:tcPr marL="58435" marR="58435" marT="31658" marB="31658" anchor="ctr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4Q</a:t>
                        </a:r>
                      </a:p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Oct</a:t>
                        </a:r>
                        <a:r>
                          <a:rPr kumimoji="1" lang="ja-JP" altLang="en-US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　</a:t>
                        </a:r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Dec</a:t>
                        </a:r>
                      </a:p>
                    </a:txBody>
                    <a:tcPr marL="58435" marR="58435" marT="31658" marB="31658" anchor="ctr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1Q</a:t>
                        </a:r>
                      </a:p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Jan</a:t>
                        </a:r>
                        <a:r>
                          <a:rPr kumimoji="1" lang="ja-JP" altLang="en-US" sz="1050" b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　</a:t>
                        </a:r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Mar</a:t>
                        </a:r>
                      </a:p>
                    </a:txBody>
                    <a:tcPr marL="58435" marR="58435" marT="31658" marB="31658" anchor="ctr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2Q</a:t>
                        </a:r>
                      </a:p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Apr</a:t>
                        </a:r>
                        <a:r>
                          <a:rPr kumimoji="1" lang="ja-JP" altLang="en-US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　</a:t>
                        </a:r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Jun</a:t>
                        </a:r>
                      </a:p>
                    </a:txBody>
                    <a:tcPr marL="58435" marR="58435" marT="31658" marB="31658" anchor="ctr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3Q</a:t>
                        </a:r>
                      </a:p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Jul</a:t>
                        </a:r>
                        <a:r>
                          <a:rPr kumimoji="1" lang="ja-JP" altLang="en-US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　</a:t>
                        </a:r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Sept</a:t>
                        </a:r>
                      </a:p>
                    </a:txBody>
                    <a:tcPr marL="58435" marR="58435" marT="31658" marB="31658" anchor="ctr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4Q</a:t>
                        </a:r>
                      </a:p>
                      <a:p>
                        <a:pPr marL="0" marR="0" lvl="0" indent="0" algn="ctr" defTabSz="4572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Oct</a:t>
                        </a:r>
                        <a:r>
                          <a:rPr kumimoji="1" lang="ja-JP" altLang="en-US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　</a:t>
                        </a:r>
                        <a:r>
                          <a:rPr kumimoji="1" lang="en-US" altLang="ja-JP" sz="1050" b="0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Dec</a:t>
                        </a:r>
                      </a:p>
                    </a:txBody>
                    <a:tcPr marL="58435" marR="58435" marT="31658" marB="31658" anchor="ctr"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884558386"/>
                    </a:ext>
                  </a:extLst>
                </a:tr>
                <a:tr h="1159721">
                  <a:tc rowSpan="2"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200" b="1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ALOS</a:t>
                        </a:r>
                        <a:endParaRPr kumimoji="1" lang="ja-JP" altLang="en-US" sz="1200" b="1" dirty="0">
                          <a:solidFill>
                            <a:srgbClr val="2121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58435" marR="58435" marT="31658" marB="31658" anchor="ctr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200" b="1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AVNIR-2</a:t>
                        </a:r>
                      </a:p>
                      <a:p>
                        <a:pPr algn="ctr"/>
                        <a:r>
                          <a:rPr kumimoji="1" lang="en-US" altLang="ja-JP" sz="1200" b="1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(10 m)</a:t>
                        </a:r>
                      </a:p>
                    </a:txBody>
                    <a:tcPr marL="58435" marR="58435" marT="31658" marB="31658" anchor="ctr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kumimoji="1" lang="en-US" altLang="ja-JP" sz="1300" dirty="0"/>
                      </a:p>
                      <a:p>
                        <a:endParaRPr kumimoji="1" lang="en-US" altLang="ja-JP" sz="1300" dirty="0"/>
                      </a:p>
                      <a:p>
                        <a:endParaRPr kumimoji="1" lang="en-US" altLang="ja-JP" sz="1300" dirty="0"/>
                      </a:p>
                      <a:p>
                        <a:endParaRPr kumimoji="1" lang="ja-JP" altLang="en-US" sz="1300" dirty="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kumimoji="1" lang="ja-JP" altLang="en-US" sz="1300" dirty="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kumimoji="1" lang="ja-JP" altLang="en-US" sz="1300" dirty="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kumimoji="1" lang="ja-JP" altLang="en-US" sz="1300" dirty="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kumimoji="1" lang="en-US" altLang="ja-JP" sz="1300" dirty="0"/>
                          <a:t>     </a:t>
                        </a:r>
                        <a:endParaRPr kumimoji="1" lang="ja-JP" altLang="en-US" sz="130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kumimoji="1" lang="ja-JP" altLang="en-US" sz="1300" dirty="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kumimoji="1" lang="ja-JP" altLang="en-US" sz="1300" dirty="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kumimoji="1" lang="ja-JP" altLang="en-US" sz="1300" dirty="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023287892"/>
                    </a:ext>
                  </a:extLst>
                </a:tr>
                <a:tr h="1008993">
                  <a:tc vMerge="1">
                    <a:txBody>
                      <a:bodyPr/>
                      <a:lstStyle/>
                      <a:p>
                        <a:endParaRPr kumimoji="1" lang="ja-JP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200" b="1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PALSAR</a:t>
                        </a:r>
                      </a:p>
                      <a:p>
                        <a:pPr algn="ctr"/>
                        <a:r>
                          <a:rPr kumimoji="1" lang="en-US" altLang="ja-JP" sz="1200" b="1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FBS, FBD  (10 m)</a:t>
                        </a:r>
                      </a:p>
                    </a:txBody>
                    <a:tcPr marL="58435" marR="58435" marT="31658" marB="31658" anchor="ctr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kumimoji="1" lang="en-US" altLang="ja-JP" sz="1300" dirty="0"/>
                      </a:p>
                      <a:p>
                        <a:endParaRPr kumimoji="1" lang="en-US" altLang="ja-JP" sz="1300" dirty="0"/>
                      </a:p>
                      <a:p>
                        <a:endParaRPr kumimoji="1" lang="en-US" altLang="ja-JP" sz="1300" dirty="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kumimoji="1" lang="ja-JP" altLang="en-US" sz="130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kumimoji="1" lang="ja-JP" altLang="en-US" sz="1300" dirty="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kumimoji="1" lang="ja-JP" altLang="en-US" sz="1300" dirty="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kumimoji="1" lang="ja-JP" altLang="en-US" sz="1300" dirty="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kumimoji="1" lang="ja-JP" altLang="en-US" sz="1300" dirty="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kumimoji="1" lang="ja-JP" altLang="en-US" sz="1300" dirty="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kumimoji="1" lang="ja-JP" altLang="en-US" sz="1300" dirty="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78632528"/>
                    </a:ext>
                  </a:extLst>
                </a:tr>
                <a:tr h="1072055"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200" b="1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ALOS-2</a:t>
                        </a:r>
                        <a:endParaRPr kumimoji="1" lang="ja-JP" altLang="en-US" sz="1200" b="1" dirty="0">
                          <a:solidFill>
                            <a:srgbClr val="2121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a:txBody>
                    <a:tcPr marL="58435" marR="58435" marT="31658" marB="31658" anchor="ctr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kumimoji="1" lang="en-US" altLang="ja-JP" sz="1200" b="1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PALSAR-2 </a:t>
                        </a:r>
                        <a:r>
                          <a:rPr kumimoji="1" lang="en-US" altLang="ja-JP" sz="1200" b="1" dirty="0" err="1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ScanSAR</a:t>
                        </a:r>
                        <a:r>
                          <a:rPr kumimoji="1" lang="en-US" altLang="ja-JP" sz="1200" b="1" dirty="0">
                            <a:solidFill>
                              <a:srgbClr val="2121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 (25m)</a:t>
                        </a:r>
                      </a:p>
                    </a:txBody>
                    <a:tcPr marL="58435" marR="58435" marT="31658" marB="31658" anchor="ctr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kumimoji="1" lang="en-US" altLang="ja-JP" sz="1300" dirty="0"/>
                      </a:p>
                      <a:p>
                        <a:endParaRPr kumimoji="1" lang="en-US" altLang="ja-JP" sz="1300" dirty="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kumimoji="1" lang="ja-JP" altLang="en-US" sz="1300" dirty="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kumimoji="1" lang="ja-JP" altLang="en-US" sz="1300" dirty="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kumimoji="1" lang="ja-JP" altLang="en-US" sz="1300" dirty="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kumimoji="1" lang="ja-JP" altLang="en-US" sz="1300" dirty="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kumimoji="1" lang="ja-JP" altLang="en-US" sz="1300" dirty="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kumimoji="1" lang="ja-JP" altLang="en-US" sz="1300" dirty="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kumimoji="1" lang="ja-JP" altLang="en-US" sz="1300" dirty="0"/>
                      </a:p>
                    </a:txBody>
                    <a:tcPr marL="58435" marR="58435" marT="31658" marB="31658"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621754171"/>
                    </a:ext>
                  </a:extLst>
                </a:tr>
              </a:tbl>
            </a:graphicData>
          </a:graphic>
        </p:graphicFrame>
        <p:sp>
          <p:nvSpPr>
            <p:cNvPr id="8" name="二等辺三角形 26">
              <a:extLst>
                <a:ext uri="{FF2B5EF4-FFF2-40B4-BE49-F238E27FC236}">
                  <a16:creationId xmlns:a16="http://schemas.microsoft.com/office/drawing/2014/main" id="{4623FF2E-2CB0-074F-9611-AEF2CBF20C16}"/>
                </a:ext>
              </a:extLst>
            </p:cNvPr>
            <p:cNvSpPr/>
            <p:nvPr/>
          </p:nvSpPr>
          <p:spPr>
            <a:xfrm>
              <a:off x="5781194" y="2010873"/>
              <a:ext cx="183624" cy="10956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59674" eaLnBrk="0" hangingPunct="0">
                <a:defRPr/>
              </a:pPr>
              <a:endParaRPr kumimoji="1" lang="ja-JP" altLang="en-US" sz="138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9" name="テキスト ボックス 29">
              <a:extLst>
                <a:ext uri="{FF2B5EF4-FFF2-40B4-BE49-F238E27FC236}">
                  <a16:creationId xmlns:a16="http://schemas.microsoft.com/office/drawing/2014/main" id="{E94C7E62-D749-EA4B-997C-AA82A327CB24}"/>
                </a:ext>
              </a:extLst>
            </p:cNvPr>
            <p:cNvSpPr txBox="1"/>
            <p:nvPr/>
          </p:nvSpPr>
          <p:spPr>
            <a:xfrm>
              <a:off x="5664353" y="2145208"/>
              <a:ext cx="571772" cy="1752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759674" eaLnBrk="0" hangingPunct="0">
                <a:lnSpc>
                  <a:spcPts val="920"/>
                </a:lnSpc>
                <a:defRPr/>
              </a:pPr>
              <a:r>
                <a:rPr kumimoji="1" lang="en-US" altLang="ja-JP" sz="1074" b="1" dirty="0">
                  <a:solidFill>
                    <a:srgbClr val="000090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Global </a:t>
              </a:r>
            </a:p>
          </p:txBody>
        </p:sp>
        <p:sp>
          <p:nvSpPr>
            <p:cNvPr id="10" name="二等辺三角形 27">
              <a:extLst>
                <a:ext uri="{FF2B5EF4-FFF2-40B4-BE49-F238E27FC236}">
                  <a16:creationId xmlns:a16="http://schemas.microsoft.com/office/drawing/2014/main" id="{C171BC52-E614-6545-A00E-15ADC7E78934}"/>
                </a:ext>
              </a:extLst>
            </p:cNvPr>
            <p:cNvSpPr/>
            <p:nvPr/>
          </p:nvSpPr>
          <p:spPr>
            <a:xfrm>
              <a:off x="4783028" y="2982362"/>
              <a:ext cx="184639" cy="10956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59674" eaLnBrk="0" hangingPunct="0">
                <a:defRPr/>
              </a:pPr>
              <a:endParaRPr kumimoji="1" lang="ja-JP" altLang="en-US" sz="138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11" name="テキスト ボックス 30">
              <a:extLst>
                <a:ext uri="{FF2B5EF4-FFF2-40B4-BE49-F238E27FC236}">
                  <a16:creationId xmlns:a16="http://schemas.microsoft.com/office/drawing/2014/main" id="{F1747C3B-3DE0-E74C-997C-893904AB4634}"/>
                </a:ext>
              </a:extLst>
            </p:cNvPr>
            <p:cNvSpPr txBox="1"/>
            <p:nvPr/>
          </p:nvSpPr>
          <p:spPr>
            <a:xfrm>
              <a:off x="4524771" y="3086803"/>
              <a:ext cx="720293" cy="1752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759674" eaLnBrk="0" hangingPunct="0">
                <a:lnSpc>
                  <a:spcPts val="920"/>
                </a:lnSpc>
                <a:defRPr/>
              </a:pPr>
              <a:r>
                <a:rPr kumimoji="1" lang="en-US" altLang="ja-JP" sz="1074" b="1" dirty="0">
                  <a:solidFill>
                    <a:srgbClr val="000090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Japan</a:t>
              </a:r>
            </a:p>
          </p:txBody>
        </p: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C73550AC-4443-8D4A-8799-D820512C5CA3}"/>
                </a:ext>
              </a:extLst>
            </p:cNvPr>
            <p:cNvCxnSpPr>
              <a:cxnSpLocks/>
            </p:cNvCxnSpPr>
            <p:nvPr/>
          </p:nvCxnSpPr>
          <p:spPr>
            <a:xfrm>
              <a:off x="5312290" y="1415275"/>
              <a:ext cx="0" cy="2807677"/>
            </a:xfrm>
            <a:prstGeom prst="line">
              <a:avLst/>
            </a:prstGeom>
            <a:noFill/>
            <a:ln w="101600" cap="flat" cmpd="sng" algn="ctr">
              <a:solidFill>
                <a:srgbClr val="FF00FF">
                  <a:alpha val="50000"/>
                </a:srgbClr>
              </a:solidFill>
              <a:prstDash val="solid"/>
            </a:ln>
            <a:effectLst/>
          </p:spPr>
        </p:cxnSp>
        <p:sp>
          <p:nvSpPr>
            <p:cNvPr id="13" name="二等辺三角形 26">
              <a:extLst>
                <a:ext uri="{FF2B5EF4-FFF2-40B4-BE49-F238E27FC236}">
                  <a16:creationId xmlns:a16="http://schemas.microsoft.com/office/drawing/2014/main" id="{B6240377-BB47-7141-8593-D204E6B607E8}"/>
                </a:ext>
              </a:extLst>
            </p:cNvPr>
            <p:cNvSpPr/>
            <p:nvPr/>
          </p:nvSpPr>
          <p:spPr>
            <a:xfrm>
              <a:off x="4822578" y="2006239"/>
              <a:ext cx="183624" cy="10956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59674" eaLnBrk="0" hangingPunct="0">
                <a:defRPr/>
              </a:pPr>
              <a:endParaRPr kumimoji="1" lang="ja-JP" altLang="en-US" sz="138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14" name="テキスト ボックス 29">
              <a:extLst>
                <a:ext uri="{FF2B5EF4-FFF2-40B4-BE49-F238E27FC236}">
                  <a16:creationId xmlns:a16="http://schemas.microsoft.com/office/drawing/2014/main" id="{053A2E6D-1FCD-654C-8A3B-F595ACF00BC2}"/>
                </a:ext>
              </a:extLst>
            </p:cNvPr>
            <p:cNvSpPr txBox="1"/>
            <p:nvPr/>
          </p:nvSpPr>
          <p:spPr>
            <a:xfrm>
              <a:off x="4473435" y="2160877"/>
              <a:ext cx="798324" cy="1752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759674" eaLnBrk="0" hangingPunct="0">
                <a:lnSpc>
                  <a:spcPts val="920"/>
                </a:lnSpc>
                <a:defRPr/>
              </a:pPr>
              <a:r>
                <a:rPr kumimoji="1" lang="en-US" altLang="ja-JP" sz="1074" b="1" dirty="0">
                  <a:solidFill>
                    <a:srgbClr val="000090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&lt; -60 deg.</a:t>
              </a:r>
            </a:p>
          </p:txBody>
        </p:sp>
        <p:sp>
          <p:nvSpPr>
            <p:cNvPr id="15" name="二等辺三角形 26">
              <a:extLst>
                <a:ext uri="{FF2B5EF4-FFF2-40B4-BE49-F238E27FC236}">
                  <a16:creationId xmlns:a16="http://schemas.microsoft.com/office/drawing/2014/main" id="{1FF57A8F-19BD-E948-BCDF-B424D45D48A7}"/>
                </a:ext>
              </a:extLst>
            </p:cNvPr>
            <p:cNvSpPr/>
            <p:nvPr/>
          </p:nvSpPr>
          <p:spPr>
            <a:xfrm>
              <a:off x="5760187" y="2982362"/>
              <a:ext cx="183624" cy="10956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59674" eaLnBrk="0" hangingPunct="0">
                <a:defRPr/>
              </a:pPr>
              <a:endParaRPr kumimoji="1" lang="ja-JP" altLang="en-US" sz="138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16" name="テキスト ボックス 29">
              <a:extLst>
                <a:ext uri="{FF2B5EF4-FFF2-40B4-BE49-F238E27FC236}">
                  <a16:creationId xmlns:a16="http://schemas.microsoft.com/office/drawing/2014/main" id="{649ED634-29EF-9D44-85FA-B0536314931A}"/>
                </a:ext>
              </a:extLst>
            </p:cNvPr>
            <p:cNvSpPr txBox="1"/>
            <p:nvPr/>
          </p:nvSpPr>
          <p:spPr>
            <a:xfrm>
              <a:off x="5589687" y="3090871"/>
              <a:ext cx="571772" cy="1752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759674" eaLnBrk="0" hangingPunct="0">
                <a:lnSpc>
                  <a:spcPts val="920"/>
                </a:lnSpc>
                <a:defRPr/>
              </a:pPr>
              <a:r>
                <a:rPr kumimoji="1" lang="en-US" altLang="ja-JP" sz="1074" b="1" dirty="0">
                  <a:solidFill>
                    <a:srgbClr val="000090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Global </a:t>
              </a:r>
            </a:p>
          </p:txBody>
        </p:sp>
        <p:sp>
          <p:nvSpPr>
            <p:cNvPr id="17" name="矢印: 右 43">
              <a:extLst>
                <a:ext uri="{FF2B5EF4-FFF2-40B4-BE49-F238E27FC236}">
                  <a16:creationId xmlns:a16="http://schemas.microsoft.com/office/drawing/2014/main" id="{B552677F-79A4-644C-BEF7-E04DB5ECEFF5}"/>
                </a:ext>
              </a:extLst>
            </p:cNvPr>
            <p:cNvSpPr/>
            <p:nvPr/>
          </p:nvSpPr>
          <p:spPr>
            <a:xfrm>
              <a:off x="3445299" y="2367282"/>
              <a:ext cx="2297604" cy="347642"/>
            </a:xfrm>
            <a:prstGeom prst="rightArrow">
              <a:avLst/>
            </a:prstGeom>
            <a:solidFill>
              <a:srgbClr val="6699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59674" eaLnBrk="0" hangingPunct="0">
                <a:defRPr/>
              </a:pPr>
              <a:r>
                <a:rPr kumimoji="1" lang="en-US" altLang="ja-JP" sz="1496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Data Processing </a:t>
              </a:r>
              <a:endParaRPr kumimoji="1" lang="ja-JP" altLang="en-US" sz="1496" dirty="0">
                <a:solidFill>
                  <a:prstClr val="white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18" name="矢印: 右 51">
              <a:extLst>
                <a:ext uri="{FF2B5EF4-FFF2-40B4-BE49-F238E27FC236}">
                  <a16:creationId xmlns:a16="http://schemas.microsoft.com/office/drawing/2014/main" id="{1BFC6DC7-DAAA-0341-AAF4-FB6ED9FDFD65}"/>
                </a:ext>
              </a:extLst>
            </p:cNvPr>
            <p:cNvSpPr/>
            <p:nvPr/>
          </p:nvSpPr>
          <p:spPr>
            <a:xfrm>
              <a:off x="3430138" y="2663116"/>
              <a:ext cx="4052677" cy="343940"/>
            </a:xfrm>
            <a:prstGeom prst="rightArrow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59674" eaLnBrk="0" hangingPunct="0">
                <a:defRPr/>
              </a:pPr>
              <a:r>
                <a:rPr kumimoji="1" lang="en-US" altLang="ja-JP" sz="1330" dirty="0">
                  <a:solidFill>
                    <a:srgbClr val="FFFFF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Open to public</a:t>
              </a:r>
              <a:endParaRPr kumimoji="1" lang="ja-JP" altLang="en-US" sz="1330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19" name="矢印: 右 43">
              <a:extLst>
                <a:ext uri="{FF2B5EF4-FFF2-40B4-BE49-F238E27FC236}">
                  <a16:creationId xmlns:a16="http://schemas.microsoft.com/office/drawing/2014/main" id="{8D8E5150-F9DE-CC42-8780-641F62AB30B4}"/>
                </a:ext>
              </a:extLst>
            </p:cNvPr>
            <p:cNvSpPr/>
            <p:nvPr/>
          </p:nvSpPr>
          <p:spPr>
            <a:xfrm>
              <a:off x="3445299" y="1415275"/>
              <a:ext cx="2340195" cy="347642"/>
            </a:xfrm>
            <a:prstGeom prst="rightArrow">
              <a:avLst/>
            </a:prstGeom>
            <a:solidFill>
              <a:srgbClr val="6699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59674" eaLnBrk="0" hangingPunct="0">
                <a:defRPr/>
              </a:pPr>
              <a:r>
                <a:rPr kumimoji="1" lang="en-US" altLang="ja-JP" sz="1496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Data Processing (Antarctic area)</a:t>
              </a:r>
              <a:endParaRPr kumimoji="1" lang="ja-JP" altLang="en-US" sz="1496" dirty="0">
                <a:solidFill>
                  <a:prstClr val="white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20" name="矢印: 右 28">
              <a:extLst>
                <a:ext uri="{FF2B5EF4-FFF2-40B4-BE49-F238E27FC236}">
                  <a16:creationId xmlns:a16="http://schemas.microsoft.com/office/drawing/2014/main" id="{8F0E64D4-CA00-C440-9D11-918D55D62893}"/>
                </a:ext>
              </a:extLst>
            </p:cNvPr>
            <p:cNvSpPr/>
            <p:nvPr/>
          </p:nvSpPr>
          <p:spPr>
            <a:xfrm>
              <a:off x="3430138" y="1741417"/>
              <a:ext cx="4087535" cy="343940"/>
            </a:xfrm>
            <a:prstGeom prst="rightArrow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59674" eaLnBrk="0" hangingPunct="0">
                <a:defRPr/>
              </a:pPr>
              <a:r>
                <a:rPr kumimoji="1" lang="en-US" altLang="ja-JP" sz="1330" dirty="0">
                  <a:solidFill>
                    <a:srgbClr val="FFFFF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Open to public</a:t>
              </a:r>
              <a:endParaRPr kumimoji="1" lang="ja-JP" altLang="en-US" sz="1330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21" name="矢印: 右 32">
              <a:extLst>
                <a:ext uri="{FF2B5EF4-FFF2-40B4-BE49-F238E27FC236}">
                  <a16:creationId xmlns:a16="http://schemas.microsoft.com/office/drawing/2014/main" id="{75B8CE29-EA0E-DD45-88FE-957DCA3E11B2}"/>
                </a:ext>
              </a:extLst>
            </p:cNvPr>
            <p:cNvSpPr/>
            <p:nvPr/>
          </p:nvSpPr>
          <p:spPr>
            <a:xfrm>
              <a:off x="4410812" y="3429776"/>
              <a:ext cx="3122022" cy="319690"/>
            </a:xfrm>
            <a:prstGeom prst="rightArrow">
              <a:avLst/>
            </a:prstGeom>
            <a:solidFill>
              <a:srgbClr val="6699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59674" eaLnBrk="0" hangingPunct="0">
                <a:defRPr/>
              </a:pPr>
              <a:r>
                <a:rPr kumimoji="1" lang="en-US" altLang="ja-JP" sz="1496" dirty="0">
                  <a:solidFill>
                    <a:srgbClr val="FFFFF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Data Processing</a:t>
              </a:r>
              <a:endParaRPr kumimoji="1" lang="ja-JP" altLang="en-US" sz="1496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22" name="二等辺三角形 27">
              <a:extLst>
                <a:ext uri="{FF2B5EF4-FFF2-40B4-BE49-F238E27FC236}">
                  <a16:creationId xmlns:a16="http://schemas.microsoft.com/office/drawing/2014/main" id="{81A62412-BD57-7045-A0B4-3224CAC506F0}"/>
                </a:ext>
              </a:extLst>
            </p:cNvPr>
            <p:cNvSpPr/>
            <p:nvPr/>
          </p:nvSpPr>
          <p:spPr>
            <a:xfrm>
              <a:off x="5759172" y="3943784"/>
              <a:ext cx="184639" cy="10956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59674" eaLnBrk="0" hangingPunct="0">
                <a:defRPr/>
              </a:pPr>
              <a:endParaRPr kumimoji="1" lang="ja-JP" altLang="en-US" sz="1381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23" name="テキスト ボックス 30">
              <a:extLst>
                <a:ext uri="{FF2B5EF4-FFF2-40B4-BE49-F238E27FC236}">
                  <a16:creationId xmlns:a16="http://schemas.microsoft.com/office/drawing/2014/main" id="{B9CFCDCC-2B1C-2E4B-A46E-A753566CA326}"/>
                </a:ext>
              </a:extLst>
            </p:cNvPr>
            <p:cNvSpPr txBox="1"/>
            <p:nvPr/>
          </p:nvSpPr>
          <p:spPr>
            <a:xfrm>
              <a:off x="5515559" y="4020263"/>
              <a:ext cx="720293" cy="1752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759674" eaLnBrk="0" hangingPunct="0">
                <a:lnSpc>
                  <a:spcPts val="920"/>
                </a:lnSpc>
                <a:defRPr/>
              </a:pPr>
              <a:r>
                <a:rPr kumimoji="1" lang="en-US" altLang="ja-JP" sz="1074" b="1" dirty="0">
                  <a:solidFill>
                    <a:srgbClr val="000090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Japan</a:t>
              </a:r>
            </a:p>
          </p:txBody>
        </p:sp>
        <p:sp>
          <p:nvSpPr>
            <p:cNvPr id="24" name="矢印: 右 55">
              <a:extLst>
                <a:ext uri="{FF2B5EF4-FFF2-40B4-BE49-F238E27FC236}">
                  <a16:creationId xmlns:a16="http://schemas.microsoft.com/office/drawing/2014/main" id="{1F2D486A-8DA7-294F-9245-064258D29536}"/>
                </a:ext>
              </a:extLst>
            </p:cNvPr>
            <p:cNvSpPr/>
            <p:nvPr/>
          </p:nvSpPr>
          <p:spPr>
            <a:xfrm>
              <a:off x="5846520" y="3671349"/>
              <a:ext cx="1693737" cy="343940"/>
            </a:xfrm>
            <a:prstGeom prst="rightArrow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59674" eaLnBrk="0" hangingPunct="0">
                <a:defRPr/>
              </a:pPr>
              <a:r>
                <a:rPr kumimoji="1" lang="en-US" altLang="ja-JP" sz="1330" dirty="0">
                  <a:solidFill>
                    <a:srgbClr val="FFFFF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Open to public</a:t>
              </a:r>
              <a:endParaRPr kumimoji="1" lang="ja-JP" altLang="en-US" sz="1330" dirty="0">
                <a:solidFill>
                  <a:srgbClr val="FFFF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9689067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EF47D4D-D0C9-7C49-8308-B3CACC91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FFFFFF"/>
                </a:solidFill>
                <a:latin typeface="Arial" panose="020B0604020202020204" pitchFamily="34" charset="0"/>
              </a:rPr>
              <a:t>JAXA’s Data distribution system: G-Portal 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D4586E-2D97-A046-BAD1-8EE7B74ED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48A261-A62E-364A-9CD6-21AD79F8B5E3}" type="slidenum">
              <a:rPr lang="en-US" altLang="ja-JP" smtClean="0"/>
              <a:pPr/>
              <a:t>12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E0B8766-E703-F041-8DF0-B9F818F65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05"/>
          <a:stretch/>
        </p:blipFill>
        <p:spPr>
          <a:xfrm>
            <a:off x="3003602" y="1030736"/>
            <a:ext cx="7994600" cy="47965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549EE4F-31A8-5F4A-A404-C019FD962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052" y="2243905"/>
            <a:ext cx="2568671" cy="4348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50BF648-0C06-6549-9502-48BBB45B36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650" y="3068969"/>
            <a:ext cx="2844800" cy="3397008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F7E06A4-5291-FE4D-B1D8-C12CCFC325EB}"/>
              </a:ext>
            </a:extLst>
          </p:cNvPr>
          <p:cNvSpPr/>
          <p:nvPr/>
        </p:nvSpPr>
        <p:spPr>
          <a:xfrm>
            <a:off x="3557354" y="2746708"/>
            <a:ext cx="1484445" cy="297820"/>
          </a:xfrm>
          <a:prstGeom prst="rect">
            <a:avLst/>
          </a:prstGeom>
          <a:noFill/>
          <a:ln w="28575">
            <a:solidFill>
              <a:srgbClr val="C3214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コネクタ: カギ線 9">
            <a:extLst>
              <a:ext uri="{FF2B5EF4-FFF2-40B4-BE49-F238E27FC236}">
                <a16:creationId xmlns:a16="http://schemas.microsoft.com/office/drawing/2014/main" id="{0A2AF181-1A97-604C-BDAD-26261451CDBE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041800" y="2895619"/>
            <a:ext cx="4085716" cy="303660"/>
          </a:xfrm>
          <a:prstGeom prst="bentConnector3">
            <a:avLst>
              <a:gd name="adj1" fmla="val 50000"/>
            </a:avLst>
          </a:prstGeom>
          <a:ln>
            <a:solidFill>
              <a:srgbClr val="C3214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AE1703E-61C6-CD4F-A302-305AB71FA877}"/>
              </a:ext>
            </a:extLst>
          </p:cNvPr>
          <p:cNvSpPr/>
          <p:nvPr/>
        </p:nvSpPr>
        <p:spPr>
          <a:xfrm>
            <a:off x="3557354" y="3071303"/>
            <a:ext cx="1484445" cy="297820"/>
          </a:xfrm>
          <a:prstGeom prst="rect">
            <a:avLst/>
          </a:prstGeom>
          <a:noFill/>
          <a:ln w="28575">
            <a:solidFill>
              <a:srgbClr val="0059A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コネクタ: カギ線 17">
            <a:extLst>
              <a:ext uri="{FF2B5EF4-FFF2-40B4-BE49-F238E27FC236}">
                <a16:creationId xmlns:a16="http://schemas.microsoft.com/office/drawing/2014/main" id="{40F234A6-7797-0D41-A5BD-75F1F309A2F2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 flipV="1">
            <a:off x="2976450" y="3220213"/>
            <a:ext cx="580904" cy="511267"/>
          </a:xfrm>
          <a:prstGeom prst="bentConnector3">
            <a:avLst>
              <a:gd name="adj1" fmla="val 50000"/>
            </a:avLst>
          </a:prstGeom>
          <a:ln>
            <a:solidFill>
              <a:srgbClr val="0059A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8F8B29B-5994-FA46-B61E-B3093F2FADCF}"/>
              </a:ext>
            </a:extLst>
          </p:cNvPr>
          <p:cNvSpPr/>
          <p:nvPr/>
        </p:nvSpPr>
        <p:spPr>
          <a:xfrm>
            <a:off x="4156683" y="5988141"/>
            <a:ext cx="3958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https://gportal.jaxa.jp/gpr/</a:t>
            </a:r>
            <a:endParaRPr lang="ja-JP" altLang="en-US" sz="2400" b="1" dirty="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20870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EF47D4D-D0C9-7C49-8308-B3CACC91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FFFFFF"/>
                </a:solidFill>
                <a:latin typeface="Arial" panose="020B0604020202020204" pitchFamily="34" charset="0"/>
              </a:rPr>
              <a:t>Future JAXA Earth Observation Satellites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D4586E-2D97-A046-BAD1-8EE7B74ED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48A261-A62E-364A-9CD6-21AD79F8B5E3}" type="slidenum">
              <a:rPr lang="en-US" altLang="ja-JP" smtClean="0"/>
              <a:pPr/>
              <a:t>13</a:t>
            </a:fld>
            <a:endParaRPr lang="ja-JP" altLang="en-US"/>
          </a:p>
        </p:txBody>
      </p:sp>
      <p:sp>
        <p:nvSpPr>
          <p:cNvPr id="5" name="楕円 3">
            <a:extLst>
              <a:ext uri="{FF2B5EF4-FFF2-40B4-BE49-F238E27FC236}">
                <a16:creationId xmlns:a16="http://schemas.microsoft.com/office/drawing/2014/main" id="{1E89F1DB-73BB-6D43-9134-64FB6F957730}"/>
              </a:ext>
            </a:extLst>
          </p:cNvPr>
          <p:cNvSpPr/>
          <p:nvPr/>
        </p:nvSpPr>
        <p:spPr>
          <a:xfrm>
            <a:off x="8660911" y="3370547"/>
            <a:ext cx="3385375" cy="3044300"/>
          </a:xfrm>
          <a:prstGeom prst="ellipse">
            <a:avLst/>
          </a:prstGeom>
          <a:solidFill>
            <a:srgbClr val="00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AF23642C-AD01-E545-9618-5E0940B128C9}"/>
              </a:ext>
            </a:extLst>
          </p:cNvPr>
          <p:cNvCxnSpPr>
            <a:cxnSpLocks/>
          </p:cNvCxnSpPr>
          <p:nvPr/>
        </p:nvCxnSpPr>
        <p:spPr>
          <a:xfrm flipH="1">
            <a:off x="1327" y="1761873"/>
            <a:ext cx="12190943" cy="0"/>
          </a:xfrm>
          <a:prstGeom prst="line">
            <a:avLst/>
          </a:prstGeom>
          <a:ln w="57150">
            <a:solidFill>
              <a:srgbClr val="0059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楕円 12">
            <a:extLst>
              <a:ext uri="{FF2B5EF4-FFF2-40B4-BE49-F238E27FC236}">
                <a16:creationId xmlns:a16="http://schemas.microsoft.com/office/drawing/2014/main" id="{94E9D3E8-9FA3-8748-A0CD-C3B361F2BA7A}"/>
              </a:ext>
            </a:extLst>
          </p:cNvPr>
          <p:cNvSpPr/>
          <p:nvPr/>
        </p:nvSpPr>
        <p:spPr>
          <a:xfrm>
            <a:off x="6540152" y="1652806"/>
            <a:ext cx="240027" cy="240027"/>
          </a:xfrm>
          <a:prstGeom prst="ellipse">
            <a:avLst/>
          </a:prstGeom>
          <a:solidFill>
            <a:srgbClr val="00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30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2133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楕円 19">
            <a:extLst>
              <a:ext uri="{FF2B5EF4-FFF2-40B4-BE49-F238E27FC236}">
                <a16:creationId xmlns:a16="http://schemas.microsoft.com/office/drawing/2014/main" id="{503DCAE8-0B06-584C-812E-6B0F12547DBD}"/>
              </a:ext>
            </a:extLst>
          </p:cNvPr>
          <p:cNvSpPr/>
          <p:nvPr/>
        </p:nvSpPr>
        <p:spPr>
          <a:xfrm>
            <a:off x="10185435" y="1652806"/>
            <a:ext cx="240027" cy="240027"/>
          </a:xfrm>
          <a:prstGeom prst="ellipse">
            <a:avLst/>
          </a:prstGeom>
          <a:solidFill>
            <a:srgbClr val="00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30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2133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プレースホルダー 22">
            <a:extLst>
              <a:ext uri="{FF2B5EF4-FFF2-40B4-BE49-F238E27FC236}">
                <a16:creationId xmlns:a16="http://schemas.microsoft.com/office/drawing/2014/main" id="{3FAF7FDA-D0D3-A94E-98F4-2829CCA0BB89}"/>
              </a:ext>
            </a:extLst>
          </p:cNvPr>
          <p:cNvSpPr txBox="1">
            <a:spLocks/>
          </p:cNvSpPr>
          <p:nvPr/>
        </p:nvSpPr>
        <p:spPr>
          <a:xfrm>
            <a:off x="5249444" y="931589"/>
            <a:ext cx="2748693" cy="660664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430" fontAlgn="auto">
              <a:spcAft>
                <a:spcPts val="0"/>
              </a:spcAft>
              <a:defRPr/>
            </a:pPr>
            <a:r>
              <a:rPr lang="en-US" sz="3999" b="1" i="1" dirty="0">
                <a:latin typeface="Arial" panose="020B0604020202020204" pitchFamily="34" charset="0"/>
                <a:cs typeface="Arial" panose="020B0604020202020204" pitchFamily="34" charset="0"/>
              </a:rPr>
              <a:t>2022-2023</a:t>
            </a:r>
            <a:endParaRPr lang="en-US" sz="3999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プレースホルダー 22">
            <a:extLst>
              <a:ext uri="{FF2B5EF4-FFF2-40B4-BE49-F238E27FC236}">
                <a16:creationId xmlns:a16="http://schemas.microsoft.com/office/drawing/2014/main" id="{9C6818A5-CE1C-1348-A298-F4C653014EE0}"/>
              </a:ext>
            </a:extLst>
          </p:cNvPr>
          <p:cNvSpPr txBox="1">
            <a:spLocks/>
          </p:cNvSpPr>
          <p:nvPr/>
        </p:nvSpPr>
        <p:spPr>
          <a:xfrm>
            <a:off x="8890026" y="992140"/>
            <a:ext cx="2748692" cy="660664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8430" fontAlgn="auto">
              <a:spcAft>
                <a:spcPts val="0"/>
              </a:spcAft>
              <a:defRPr/>
            </a:pPr>
            <a:r>
              <a:rPr lang="en-US" sz="3999" b="1" i="1" dirty="0">
                <a:latin typeface="Arial" panose="020B0604020202020204" pitchFamily="34" charset="0"/>
                <a:cs typeface="Arial" panose="020B0604020202020204" pitchFamily="34" charset="0"/>
              </a:rPr>
              <a:t>2023-2024</a:t>
            </a:r>
            <a:endParaRPr lang="en-US" sz="3999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プレースホルダー 22">
            <a:extLst>
              <a:ext uri="{FF2B5EF4-FFF2-40B4-BE49-F238E27FC236}">
                <a16:creationId xmlns:a16="http://schemas.microsoft.com/office/drawing/2014/main" id="{4CAAA7C0-7659-E947-A9F7-CD9607FFA66C}"/>
              </a:ext>
            </a:extLst>
          </p:cNvPr>
          <p:cNvSpPr txBox="1">
            <a:spLocks/>
          </p:cNvSpPr>
          <p:nvPr/>
        </p:nvSpPr>
        <p:spPr>
          <a:xfrm>
            <a:off x="1089701" y="969750"/>
            <a:ext cx="2782959" cy="660664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8430" fontAlgn="auto">
              <a:spcAft>
                <a:spcPts val="0"/>
              </a:spcAft>
              <a:defRPr/>
            </a:pPr>
            <a:r>
              <a:rPr lang="en-US" sz="3999" b="1" i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en-US" altLang="ja-JP" sz="3999" b="1" i="1" dirty="0">
                <a:latin typeface="Arial" panose="020B0604020202020204" pitchFamily="34" charset="0"/>
                <a:cs typeface="Arial" panose="020B0604020202020204" pitchFamily="34" charset="0"/>
              </a:rPr>
              <a:t>-2022</a:t>
            </a:r>
            <a:endParaRPr lang="en-US" sz="3999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楕円 26">
            <a:extLst>
              <a:ext uri="{FF2B5EF4-FFF2-40B4-BE49-F238E27FC236}">
                <a16:creationId xmlns:a16="http://schemas.microsoft.com/office/drawing/2014/main" id="{9FE51FD4-0D8D-ED44-9F1B-4B2D7E6E9C3F}"/>
              </a:ext>
            </a:extLst>
          </p:cNvPr>
          <p:cNvSpPr/>
          <p:nvPr/>
        </p:nvSpPr>
        <p:spPr>
          <a:xfrm>
            <a:off x="2370891" y="1638306"/>
            <a:ext cx="240027" cy="240027"/>
          </a:xfrm>
          <a:prstGeom prst="ellipse">
            <a:avLst/>
          </a:prstGeom>
          <a:solidFill>
            <a:srgbClr val="00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30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ja-JP" altLang="en-US" sz="2133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プレースホルダー 22">
            <a:extLst>
              <a:ext uri="{FF2B5EF4-FFF2-40B4-BE49-F238E27FC236}">
                <a16:creationId xmlns:a16="http://schemas.microsoft.com/office/drawing/2014/main" id="{35D63466-075B-2C4C-882F-43C5C85DC40F}"/>
              </a:ext>
            </a:extLst>
          </p:cNvPr>
          <p:cNvSpPr txBox="1">
            <a:spLocks/>
          </p:cNvSpPr>
          <p:nvPr/>
        </p:nvSpPr>
        <p:spPr>
          <a:xfrm>
            <a:off x="517879" y="1840839"/>
            <a:ext cx="3868777" cy="641007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133" b="1" i="1" dirty="0">
                <a:latin typeface="Arial" panose="020B0604020202020204" pitchFamily="34" charset="0"/>
                <a:cs typeface="Arial" panose="020B0604020202020204" pitchFamily="34" charset="0"/>
              </a:rPr>
              <a:t>ALOS-3,</a:t>
            </a:r>
            <a:r>
              <a:rPr lang="ja-JP" altLang="en-US" sz="2133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133" b="1" i="1" dirty="0">
                <a:latin typeface="Arial" panose="020B0604020202020204" pitchFamily="34" charset="0"/>
                <a:cs typeface="Arial" panose="020B0604020202020204" pitchFamily="34" charset="0"/>
              </a:rPr>
              <a:t>ALOS-4</a:t>
            </a:r>
          </a:p>
          <a:p>
            <a:pPr algn="ctr"/>
            <a:r>
              <a:rPr lang="en-US" sz="2133" b="1" i="1" dirty="0">
                <a:latin typeface="Arial" panose="020B0604020202020204" pitchFamily="34" charset="0"/>
                <a:cs typeface="Arial" panose="020B0604020202020204" pitchFamily="34" charset="0"/>
              </a:rPr>
              <a:t>Launch</a:t>
            </a:r>
          </a:p>
        </p:txBody>
      </p:sp>
      <p:sp>
        <p:nvSpPr>
          <p:cNvPr id="14" name="テキスト プレースホルダー 22">
            <a:extLst>
              <a:ext uri="{FF2B5EF4-FFF2-40B4-BE49-F238E27FC236}">
                <a16:creationId xmlns:a16="http://schemas.microsoft.com/office/drawing/2014/main" id="{A7186109-10BA-1C47-87D6-1EA42980140A}"/>
              </a:ext>
            </a:extLst>
          </p:cNvPr>
          <p:cNvSpPr txBox="1">
            <a:spLocks/>
          </p:cNvSpPr>
          <p:nvPr/>
        </p:nvSpPr>
        <p:spPr>
          <a:xfrm>
            <a:off x="5334664" y="1864217"/>
            <a:ext cx="2663473" cy="461240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133" b="1" i="1" dirty="0" err="1">
                <a:latin typeface="Arial" panose="020B0604020202020204" pitchFamily="34" charset="0"/>
                <a:cs typeface="Arial" panose="020B0604020202020204" pitchFamily="34" charset="0"/>
              </a:rPr>
              <a:t>EarthCARE</a:t>
            </a:r>
            <a:endParaRPr lang="en-US" altLang="ja-JP" sz="2133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33" b="1" i="1" dirty="0">
                <a:latin typeface="Arial" panose="020B0604020202020204" pitchFamily="34" charset="0"/>
                <a:cs typeface="Arial" panose="020B0604020202020204" pitchFamily="34" charset="0"/>
              </a:rPr>
              <a:t>Launch</a:t>
            </a:r>
          </a:p>
        </p:txBody>
      </p:sp>
      <p:sp>
        <p:nvSpPr>
          <p:cNvPr id="15" name="テキスト プレースホルダー 22">
            <a:extLst>
              <a:ext uri="{FF2B5EF4-FFF2-40B4-BE49-F238E27FC236}">
                <a16:creationId xmlns:a16="http://schemas.microsoft.com/office/drawing/2014/main" id="{8B0B27B6-323E-3A4B-92F7-9E7F74031076}"/>
              </a:ext>
            </a:extLst>
          </p:cNvPr>
          <p:cNvSpPr txBox="1">
            <a:spLocks/>
          </p:cNvSpPr>
          <p:nvPr/>
        </p:nvSpPr>
        <p:spPr>
          <a:xfrm>
            <a:off x="8110734" y="1870948"/>
            <a:ext cx="4082063" cy="690115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133" b="1" i="1" dirty="0">
                <a:latin typeface="Arial" panose="020B0604020202020204" pitchFamily="34" charset="0"/>
                <a:cs typeface="Arial" panose="020B0604020202020204" pitchFamily="34" charset="0"/>
              </a:rPr>
              <a:t>GOSAT-2 Follow-on Mission</a:t>
            </a:r>
          </a:p>
          <a:p>
            <a:pPr algn="ctr"/>
            <a:r>
              <a:rPr lang="en-US" altLang="ja-JP" sz="2133" b="1" i="1" dirty="0">
                <a:latin typeface="Arial" panose="020B0604020202020204" pitchFamily="34" charset="0"/>
                <a:cs typeface="Arial" panose="020B0604020202020204" pitchFamily="34" charset="0"/>
              </a:rPr>
              <a:t>/ AMSR3</a:t>
            </a:r>
          </a:p>
          <a:p>
            <a:pPr algn="ctr"/>
            <a:r>
              <a:rPr lang="en-US" sz="2133" b="1" i="1" dirty="0">
                <a:latin typeface="Arial" panose="020B0604020202020204" pitchFamily="34" charset="0"/>
                <a:cs typeface="Arial" panose="020B0604020202020204" pitchFamily="34" charset="0"/>
              </a:rPr>
              <a:t>Launch</a:t>
            </a:r>
          </a:p>
        </p:txBody>
      </p:sp>
      <p:pic>
        <p:nvPicPr>
          <p:cNvPr id="16" name="図プレースホルダー 84" descr="衛星, 輸送, 水, 空 が含まれている画像&#10;&#10;非常に高い精度で生成された説明">
            <a:extLst>
              <a:ext uri="{FF2B5EF4-FFF2-40B4-BE49-F238E27FC236}">
                <a16:creationId xmlns:a16="http://schemas.microsoft.com/office/drawing/2014/main" id="{78BC0036-9A6E-2244-A478-D9A347FBA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r="16612"/>
          <a:stretch>
            <a:fillRect/>
          </a:stretch>
        </p:blipFill>
        <p:spPr>
          <a:xfrm>
            <a:off x="46766" y="2692245"/>
            <a:ext cx="2842449" cy="2842449"/>
          </a:xfrm>
          <a:prstGeom prst="ellipse">
            <a:avLst/>
          </a:prstGeom>
        </p:spPr>
      </p:pic>
      <p:pic>
        <p:nvPicPr>
          <p:cNvPr id="17" name="図プレースホルダー 87" descr="衛星, 輸送 が含まれている画像&#10;&#10;非常に高い精度で生成された説明">
            <a:extLst>
              <a:ext uri="{FF2B5EF4-FFF2-40B4-BE49-F238E27FC236}">
                <a16:creationId xmlns:a16="http://schemas.microsoft.com/office/drawing/2014/main" id="{ECAED039-D64D-DE43-A6DA-9015757C7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2152764" y="3781300"/>
            <a:ext cx="2842449" cy="2842449"/>
          </a:xfrm>
          <a:prstGeom prst="ellipse">
            <a:avLst/>
          </a:prstGeom>
        </p:spPr>
      </p:pic>
      <p:pic>
        <p:nvPicPr>
          <p:cNvPr id="18" name="図プレースホルダー 102">
            <a:extLst>
              <a:ext uri="{FF2B5EF4-FFF2-40B4-BE49-F238E27FC236}">
                <a16:creationId xmlns:a16="http://schemas.microsoft.com/office/drawing/2014/main" id="{EDC3C931-19CA-F540-95F9-FCA74A325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5099741" y="2836522"/>
            <a:ext cx="3360875" cy="3360875"/>
          </a:xfrm>
          <a:prstGeom prst="ellipse">
            <a:avLst/>
          </a:prstGeom>
        </p:spPr>
      </p:pic>
      <p:sp>
        <p:nvSpPr>
          <p:cNvPr id="19" name="テキスト プレースホルダー 22">
            <a:extLst>
              <a:ext uri="{FF2B5EF4-FFF2-40B4-BE49-F238E27FC236}">
                <a16:creationId xmlns:a16="http://schemas.microsoft.com/office/drawing/2014/main" id="{D4A43F3E-1D18-7E46-981C-CAB7A5B53F6D}"/>
              </a:ext>
            </a:extLst>
          </p:cNvPr>
          <p:cNvSpPr txBox="1">
            <a:spLocks/>
          </p:cNvSpPr>
          <p:nvPr/>
        </p:nvSpPr>
        <p:spPr>
          <a:xfrm>
            <a:off x="536375" y="4616521"/>
            <a:ext cx="1666037" cy="504697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8430" fontAlgn="auto">
              <a:spcAft>
                <a:spcPts val="0"/>
              </a:spcAft>
              <a:defRPr/>
            </a:pP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ALOS-3</a:t>
            </a:r>
          </a:p>
          <a:p>
            <a:pPr algn="ctr" defTabSz="1088430" fontAlgn="auto">
              <a:spcAft>
                <a:spcPts val="0"/>
              </a:spcAft>
              <a:defRPr/>
            </a:pPr>
            <a:r>
              <a:rPr lang="en-US" sz="2133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(Optical)</a:t>
            </a:r>
          </a:p>
          <a:p>
            <a:pPr defTabSz="1088430" fontAlgn="auto">
              <a:spcAft>
                <a:spcPts val="0"/>
              </a:spcAft>
              <a:defRPr/>
            </a:pPr>
            <a:endParaRPr lang="en-US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プレースホルダー 22">
            <a:extLst>
              <a:ext uri="{FF2B5EF4-FFF2-40B4-BE49-F238E27FC236}">
                <a16:creationId xmlns:a16="http://schemas.microsoft.com/office/drawing/2014/main" id="{6D4D38E0-8CAC-7B4B-80F2-02BCE2C5A860}"/>
              </a:ext>
            </a:extLst>
          </p:cNvPr>
          <p:cNvSpPr txBox="1">
            <a:spLocks/>
          </p:cNvSpPr>
          <p:nvPr/>
        </p:nvSpPr>
        <p:spPr>
          <a:xfrm>
            <a:off x="2835155" y="5752169"/>
            <a:ext cx="1666037" cy="504697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430" fontAlgn="auto">
              <a:spcAft>
                <a:spcPts val="0"/>
              </a:spcAft>
              <a:defRPr/>
            </a:pP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ALOS-4</a:t>
            </a:r>
          </a:p>
          <a:p>
            <a:pPr algn="ctr" defTabSz="1088430" fontAlgn="auto">
              <a:spcAft>
                <a:spcPts val="0"/>
              </a:spcAft>
              <a:defRPr/>
            </a:pPr>
            <a:r>
              <a:rPr lang="en-US" sz="2133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(Radar)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065688F6-E514-F541-925B-AA1F690FA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026" y="3817093"/>
            <a:ext cx="2927145" cy="2235793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D9704025-F69F-4145-A5F9-5F8CDFB6E8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37" y="4607567"/>
            <a:ext cx="823009" cy="416488"/>
          </a:xfrm>
          <a:prstGeom prst="rect">
            <a:avLst/>
          </a:prstGeom>
        </p:spPr>
      </p:pic>
      <p:pic>
        <p:nvPicPr>
          <p:cNvPr id="23" name="Picture 5" descr="jaxa_logo">
            <a:extLst>
              <a:ext uri="{FF2B5EF4-FFF2-40B4-BE49-F238E27FC236}">
                <a16:creationId xmlns:a16="http://schemas.microsoft.com/office/drawing/2014/main" id="{24653E51-A4F7-1747-8F3A-55EA8A35F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98667" l="2260" r="96893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444" y="4948313"/>
            <a:ext cx="574985" cy="37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A3A9A33-83AA-3444-AC6C-5F0DFCA311D1}"/>
              </a:ext>
            </a:extLst>
          </p:cNvPr>
          <p:cNvSpPr txBox="1"/>
          <p:nvPr/>
        </p:nvSpPr>
        <p:spPr>
          <a:xfrm>
            <a:off x="5439377" y="5202523"/>
            <a:ext cx="186999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341" eaLnBrk="0" hangingPunct="0">
              <a:defRPr/>
            </a:pPr>
            <a:r>
              <a:rPr kumimoji="1" lang="en-US" altLang="ja-JP" sz="1100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CPR: </a:t>
            </a:r>
          </a:p>
          <a:p>
            <a:pPr defTabSz="914341" eaLnBrk="0" hangingPunct="0">
              <a:defRPr/>
            </a:pPr>
            <a:r>
              <a:rPr kumimoji="1" lang="en-US" altLang="ja-JP" sz="1100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Cloud Profiling Radar</a:t>
            </a:r>
            <a:endParaRPr kumimoji="1" lang="ja-JP" altLang="en-US" sz="1100" b="1" dirty="0">
              <a:solidFill>
                <a:schemeClr val="tx2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5" name="テキスト プレースホルダー 22">
            <a:extLst>
              <a:ext uri="{FF2B5EF4-FFF2-40B4-BE49-F238E27FC236}">
                <a16:creationId xmlns:a16="http://schemas.microsoft.com/office/drawing/2014/main" id="{F22B625A-F164-0B4A-94C9-C0E7629C97B3}"/>
              </a:ext>
            </a:extLst>
          </p:cNvPr>
          <p:cNvSpPr txBox="1">
            <a:spLocks/>
          </p:cNvSpPr>
          <p:nvPr/>
        </p:nvSpPr>
        <p:spPr>
          <a:xfrm>
            <a:off x="9413352" y="5752169"/>
            <a:ext cx="1880492" cy="423091"/>
          </a:xfrm>
          <a:prstGeom prst="rect">
            <a:avLst/>
          </a:prstGeom>
          <a:solidFill>
            <a:srgbClr val="0059A3"/>
          </a:solidFill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8430" fontAlgn="auto">
              <a:spcAft>
                <a:spcPts val="0"/>
              </a:spcAft>
              <a:defRPr/>
            </a:pPr>
            <a:r>
              <a:rPr lang="en-US" sz="1867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(MOE Mission)</a:t>
            </a:r>
          </a:p>
        </p:txBody>
      </p:sp>
      <p:sp>
        <p:nvSpPr>
          <p:cNvPr id="26" name="楕円 43">
            <a:extLst>
              <a:ext uri="{FF2B5EF4-FFF2-40B4-BE49-F238E27FC236}">
                <a16:creationId xmlns:a16="http://schemas.microsoft.com/office/drawing/2014/main" id="{E96EE5DD-E152-D448-8617-889DEFE9BA5D}"/>
              </a:ext>
            </a:extLst>
          </p:cNvPr>
          <p:cNvSpPr/>
          <p:nvPr/>
        </p:nvSpPr>
        <p:spPr>
          <a:xfrm>
            <a:off x="8712643" y="5370533"/>
            <a:ext cx="980891" cy="455771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 eaLnBrk="0" hangingPunct="0"/>
            <a:r>
              <a:rPr kumimoji="1" lang="en-US" altLang="ja-JP" sz="1467" b="1" dirty="0">
                <a:solidFill>
                  <a:prstClr val="white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GHG</a:t>
            </a:r>
          </a:p>
        </p:txBody>
      </p:sp>
      <p:sp>
        <p:nvSpPr>
          <p:cNvPr id="27" name="楕円 44">
            <a:extLst>
              <a:ext uri="{FF2B5EF4-FFF2-40B4-BE49-F238E27FC236}">
                <a16:creationId xmlns:a16="http://schemas.microsoft.com/office/drawing/2014/main" id="{D2AD9EF6-DA5E-6C44-A6FF-A771583E1724}"/>
              </a:ext>
            </a:extLst>
          </p:cNvPr>
          <p:cNvSpPr/>
          <p:nvPr/>
        </p:nvSpPr>
        <p:spPr>
          <a:xfrm>
            <a:off x="10845144" y="3492126"/>
            <a:ext cx="1264951" cy="50469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 eaLnBrk="0" hangingPunct="0"/>
            <a:r>
              <a:rPr kumimoji="1" lang="en-US" altLang="ja-JP" sz="1467" b="1" dirty="0">
                <a:solidFill>
                  <a:prstClr val="white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Water Cycling</a:t>
            </a:r>
          </a:p>
        </p:txBody>
      </p:sp>
      <p:sp>
        <p:nvSpPr>
          <p:cNvPr id="28" name="楕円 45">
            <a:extLst>
              <a:ext uri="{FF2B5EF4-FFF2-40B4-BE49-F238E27FC236}">
                <a16:creationId xmlns:a16="http://schemas.microsoft.com/office/drawing/2014/main" id="{E842FFC4-D9BE-AD4A-88A9-32CFCF43356C}"/>
              </a:ext>
            </a:extLst>
          </p:cNvPr>
          <p:cNvSpPr/>
          <p:nvPr/>
        </p:nvSpPr>
        <p:spPr>
          <a:xfrm>
            <a:off x="18451" y="2843063"/>
            <a:ext cx="1004125" cy="610680"/>
          </a:xfrm>
          <a:prstGeom prst="ellips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341" eaLnBrk="0" hangingPunct="0"/>
            <a:r>
              <a:rPr kumimoji="1" lang="en-US" altLang="ja-JP" sz="1467" b="1" dirty="0">
                <a:solidFill>
                  <a:prstClr val="white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Land </a:t>
            </a:r>
          </a:p>
          <a:p>
            <a:pPr algn="ctr" defTabSz="914341" eaLnBrk="0" hangingPunct="0"/>
            <a:r>
              <a:rPr kumimoji="1" lang="en-US" altLang="ja-JP" sz="1467" b="1" dirty="0">
                <a:solidFill>
                  <a:prstClr val="white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Surface</a:t>
            </a:r>
          </a:p>
        </p:txBody>
      </p:sp>
      <p:sp>
        <p:nvSpPr>
          <p:cNvPr id="29" name="楕円 47">
            <a:extLst>
              <a:ext uri="{FF2B5EF4-FFF2-40B4-BE49-F238E27FC236}">
                <a16:creationId xmlns:a16="http://schemas.microsoft.com/office/drawing/2014/main" id="{84AF5C44-50D1-0545-A9C9-79793C87C4A8}"/>
              </a:ext>
            </a:extLst>
          </p:cNvPr>
          <p:cNvSpPr/>
          <p:nvPr/>
        </p:nvSpPr>
        <p:spPr>
          <a:xfrm>
            <a:off x="3668175" y="3817498"/>
            <a:ext cx="1004125" cy="610680"/>
          </a:xfrm>
          <a:prstGeom prst="ellips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341" eaLnBrk="0" hangingPunct="0"/>
            <a:r>
              <a:rPr kumimoji="1" lang="en-US" altLang="ja-JP" sz="1467" b="1" dirty="0">
                <a:solidFill>
                  <a:prstClr val="white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Land </a:t>
            </a:r>
          </a:p>
          <a:p>
            <a:pPr algn="ctr" defTabSz="914341" eaLnBrk="0" hangingPunct="0"/>
            <a:r>
              <a:rPr kumimoji="1" lang="en-US" altLang="ja-JP" sz="1467" b="1" dirty="0">
                <a:solidFill>
                  <a:prstClr val="white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Surface</a:t>
            </a:r>
          </a:p>
        </p:txBody>
      </p:sp>
      <p:sp>
        <p:nvSpPr>
          <p:cNvPr id="30" name="楕円 50">
            <a:extLst>
              <a:ext uri="{FF2B5EF4-FFF2-40B4-BE49-F238E27FC236}">
                <a16:creationId xmlns:a16="http://schemas.microsoft.com/office/drawing/2014/main" id="{281E5EF4-6D32-A447-A692-18E769715405}"/>
              </a:ext>
            </a:extLst>
          </p:cNvPr>
          <p:cNvSpPr/>
          <p:nvPr/>
        </p:nvSpPr>
        <p:spPr>
          <a:xfrm>
            <a:off x="6627418" y="3207199"/>
            <a:ext cx="1833196" cy="60989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341" eaLnBrk="0" hangingPunct="0"/>
            <a:r>
              <a:rPr kumimoji="1" lang="en-US" altLang="ja-JP" sz="1400" b="1" dirty="0">
                <a:solidFill>
                  <a:prstClr val="white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Cloud/Aerosol</a:t>
            </a:r>
          </a:p>
          <a:p>
            <a:pPr algn="ctr" defTabSz="914341" eaLnBrk="0" hangingPunct="0"/>
            <a:r>
              <a:rPr kumimoji="1" lang="en-US" altLang="ja-JP" sz="1400" b="1" dirty="0">
                <a:solidFill>
                  <a:prstClr val="white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Radiation Budget</a:t>
            </a:r>
          </a:p>
        </p:txBody>
      </p:sp>
    </p:spTree>
    <p:extLst>
      <p:ext uri="{BB962C8B-B14F-4D97-AF65-F5344CB8AC3E}">
        <p14:creationId xmlns:p14="http://schemas.microsoft.com/office/powerpoint/2010/main" val="3804171125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06F16D9-8B7A-B044-8374-0793057D1108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0D0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pic>
        <p:nvPicPr>
          <p:cNvPr id="2" name="図 1" descr="暗い, 座っている, リンゴ, 室内 が含まれている画像&#10;&#10;非常に高い精度で生成された説明">
            <a:extLst>
              <a:ext uri="{FF2B5EF4-FFF2-40B4-BE49-F238E27FC236}">
                <a16:creationId xmlns:a16="http://schemas.microsoft.com/office/drawing/2014/main" id="{633BEAB6-9F63-1A47-B7B7-A7D72E0CB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996" y="490122"/>
            <a:ext cx="6856003" cy="685600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518FC24-1639-BD40-A429-B2930595FAA6}"/>
              </a:ext>
            </a:extLst>
          </p:cNvPr>
          <p:cNvSpPr/>
          <p:nvPr/>
        </p:nvSpPr>
        <p:spPr>
          <a:xfrm>
            <a:off x="1794922" y="6075490"/>
            <a:ext cx="86021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of the Earth about 340,000 km from the center of the Earth took by the Hayabusa2 after the swing-by on December 4, 2015.</a:t>
            </a: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92E7A28A-74C9-C747-859B-DBB7C0C69979}"/>
              </a:ext>
            </a:extLst>
          </p:cNvPr>
          <p:cNvSpPr txBox="1">
            <a:spLocks/>
          </p:cNvSpPr>
          <p:nvPr/>
        </p:nvSpPr>
        <p:spPr>
          <a:xfrm>
            <a:off x="983949" y="1264266"/>
            <a:ext cx="10448681" cy="749735"/>
          </a:xfr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kumimoji="1" lang="en-US" altLang="ja-JP" sz="3199" b="1" i="1" kern="0" dirty="0">
                <a:latin typeface="Arial" panose="020B0604020202020204" pitchFamily="34" charset="0"/>
                <a:cs typeface="Arial" panose="020B0604020202020204" pitchFamily="34" charset="0"/>
              </a:rPr>
              <a:t>For Our Sustainable Future</a:t>
            </a:r>
            <a:endParaRPr kumimoji="1" lang="ja-JP" altLang="en-US" sz="3199" b="1" i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 4">
            <a:extLst>
              <a:ext uri="{FF2B5EF4-FFF2-40B4-BE49-F238E27FC236}">
                <a16:creationId xmlns:a16="http://schemas.microsoft.com/office/drawing/2014/main" id="{21EF1806-9DDC-BE44-B22A-240EB0381BE5}"/>
              </a:ext>
            </a:extLst>
          </p:cNvPr>
          <p:cNvSpPr txBox="1">
            <a:spLocks/>
          </p:cNvSpPr>
          <p:nvPr/>
        </p:nvSpPr>
        <p:spPr>
          <a:xfrm>
            <a:off x="1889800" y="4157444"/>
            <a:ext cx="8801564" cy="914899"/>
          </a:xfrm>
          <a:prstGeom prst="rect">
            <a:avLst/>
          </a:prstGeom>
          <a:noFill/>
        </p:spPr>
        <p:txBody>
          <a:bodyPr/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ja-JP" sz="4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attention.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6DEE700-5928-EA46-8B9E-2C9AF04B444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9088" y="0"/>
            <a:ext cx="1958401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40673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EF47D4D-D0C9-7C49-8308-B3CACC91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>
                <a:solidFill>
                  <a:srgbClr val="FFFFFF"/>
                </a:solidFill>
                <a:latin typeface="Arial" panose="020B0604020202020204" pitchFamily="34" charset="0"/>
              </a:rPr>
              <a:t>JAXA’s Satellite Development and Operation Schedule 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D4586E-2D97-A046-BAD1-8EE7B74ED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48A261-A62E-364A-9CD6-21AD79F8B5E3}" type="slidenum">
              <a:rPr lang="en-US" altLang="ja-JP" smtClean="0"/>
              <a:pPr/>
              <a:t>1</a:t>
            </a:fld>
            <a:endParaRPr lang="ja-JP" altLang="en-US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FE632C55-4692-674B-BCFD-154A10A4A9AF}"/>
              </a:ext>
            </a:extLst>
          </p:cNvPr>
          <p:cNvGraphicFramePr>
            <a:graphicFrameLocks noGrp="1"/>
          </p:cNvGraphicFramePr>
          <p:nvPr/>
        </p:nvGraphicFramePr>
        <p:xfrm>
          <a:off x="256869" y="1584860"/>
          <a:ext cx="11678261" cy="441244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rgbClr val="3F3F3F"/>
                  </a:outerShdw>
                </a:effectLst>
              </a:tblPr>
              <a:tblGrid>
                <a:gridCol w="381947">
                  <a:extLst>
                    <a:ext uri="{9D8B030D-6E8A-4147-A177-3AD203B41FA5}">
                      <a16:colId xmlns:a16="http://schemas.microsoft.com/office/drawing/2014/main" val="2607242311"/>
                    </a:ext>
                  </a:extLst>
                </a:gridCol>
                <a:gridCol w="1123179">
                  <a:extLst>
                    <a:ext uri="{9D8B030D-6E8A-4147-A177-3AD203B41FA5}">
                      <a16:colId xmlns:a16="http://schemas.microsoft.com/office/drawing/2014/main" val="1114626593"/>
                    </a:ext>
                  </a:extLst>
                </a:gridCol>
                <a:gridCol w="678209">
                  <a:extLst>
                    <a:ext uri="{9D8B030D-6E8A-4147-A177-3AD203B41FA5}">
                      <a16:colId xmlns:a16="http://schemas.microsoft.com/office/drawing/2014/main" val="3467344710"/>
                    </a:ext>
                  </a:extLst>
                </a:gridCol>
                <a:gridCol w="678209">
                  <a:extLst>
                    <a:ext uri="{9D8B030D-6E8A-4147-A177-3AD203B41FA5}">
                      <a16:colId xmlns:a16="http://schemas.microsoft.com/office/drawing/2014/main" val="3632211665"/>
                    </a:ext>
                  </a:extLst>
                </a:gridCol>
                <a:gridCol w="678209">
                  <a:extLst>
                    <a:ext uri="{9D8B030D-6E8A-4147-A177-3AD203B41FA5}">
                      <a16:colId xmlns:a16="http://schemas.microsoft.com/office/drawing/2014/main" val="4179568092"/>
                    </a:ext>
                  </a:extLst>
                </a:gridCol>
                <a:gridCol w="678209">
                  <a:extLst>
                    <a:ext uri="{9D8B030D-6E8A-4147-A177-3AD203B41FA5}">
                      <a16:colId xmlns:a16="http://schemas.microsoft.com/office/drawing/2014/main" val="3161799283"/>
                    </a:ext>
                  </a:extLst>
                </a:gridCol>
                <a:gridCol w="678209">
                  <a:extLst>
                    <a:ext uri="{9D8B030D-6E8A-4147-A177-3AD203B41FA5}">
                      <a16:colId xmlns:a16="http://schemas.microsoft.com/office/drawing/2014/main" val="916194354"/>
                    </a:ext>
                  </a:extLst>
                </a:gridCol>
                <a:gridCol w="678209">
                  <a:extLst>
                    <a:ext uri="{9D8B030D-6E8A-4147-A177-3AD203B41FA5}">
                      <a16:colId xmlns:a16="http://schemas.microsoft.com/office/drawing/2014/main" val="1038670854"/>
                    </a:ext>
                  </a:extLst>
                </a:gridCol>
                <a:gridCol w="678209">
                  <a:extLst>
                    <a:ext uri="{9D8B030D-6E8A-4147-A177-3AD203B41FA5}">
                      <a16:colId xmlns:a16="http://schemas.microsoft.com/office/drawing/2014/main" val="987277023"/>
                    </a:ext>
                  </a:extLst>
                </a:gridCol>
                <a:gridCol w="678209">
                  <a:extLst>
                    <a:ext uri="{9D8B030D-6E8A-4147-A177-3AD203B41FA5}">
                      <a16:colId xmlns:a16="http://schemas.microsoft.com/office/drawing/2014/main" val="2862195171"/>
                    </a:ext>
                  </a:extLst>
                </a:gridCol>
                <a:gridCol w="678209">
                  <a:extLst>
                    <a:ext uri="{9D8B030D-6E8A-4147-A177-3AD203B41FA5}">
                      <a16:colId xmlns:a16="http://schemas.microsoft.com/office/drawing/2014/main" val="1838914098"/>
                    </a:ext>
                  </a:extLst>
                </a:gridCol>
                <a:gridCol w="678209">
                  <a:extLst>
                    <a:ext uri="{9D8B030D-6E8A-4147-A177-3AD203B41FA5}">
                      <a16:colId xmlns:a16="http://schemas.microsoft.com/office/drawing/2014/main" val="2877019420"/>
                    </a:ext>
                  </a:extLst>
                </a:gridCol>
                <a:gridCol w="678209">
                  <a:extLst>
                    <a:ext uri="{9D8B030D-6E8A-4147-A177-3AD203B41FA5}">
                      <a16:colId xmlns:a16="http://schemas.microsoft.com/office/drawing/2014/main" val="1266611553"/>
                    </a:ext>
                  </a:extLst>
                </a:gridCol>
                <a:gridCol w="678209">
                  <a:extLst>
                    <a:ext uri="{9D8B030D-6E8A-4147-A177-3AD203B41FA5}">
                      <a16:colId xmlns:a16="http://schemas.microsoft.com/office/drawing/2014/main" val="145625592"/>
                    </a:ext>
                  </a:extLst>
                </a:gridCol>
                <a:gridCol w="678209">
                  <a:extLst>
                    <a:ext uri="{9D8B030D-6E8A-4147-A177-3AD203B41FA5}">
                      <a16:colId xmlns:a16="http://schemas.microsoft.com/office/drawing/2014/main" val="1643097529"/>
                    </a:ext>
                  </a:extLst>
                </a:gridCol>
                <a:gridCol w="678209">
                  <a:extLst>
                    <a:ext uri="{9D8B030D-6E8A-4147-A177-3AD203B41FA5}">
                      <a16:colId xmlns:a16="http://schemas.microsoft.com/office/drawing/2014/main" val="647020893"/>
                    </a:ext>
                  </a:extLst>
                </a:gridCol>
                <a:gridCol w="678209">
                  <a:extLst>
                    <a:ext uri="{9D8B030D-6E8A-4147-A177-3AD203B41FA5}">
                      <a16:colId xmlns:a16="http://schemas.microsoft.com/office/drawing/2014/main" val="1271807462"/>
                    </a:ext>
                  </a:extLst>
                </a:gridCol>
              </a:tblGrid>
              <a:tr h="353522">
                <a:tc gridSpan="2"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2"/>
                          </a:solidFill>
                        </a:rPr>
                        <a:t>JFY</a:t>
                      </a:r>
                    </a:p>
                  </a:txBody>
                  <a:tcPr marL="109714" marR="109714" marT="54857" marB="54857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en-US" altLang="ja-JP" sz="13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2"/>
                          </a:solidFill>
                        </a:rPr>
                        <a:t>2016</a:t>
                      </a:r>
                    </a:p>
                  </a:txBody>
                  <a:tcPr marL="109714" marR="109714" marT="54857" marB="54857" anchor="ctr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2"/>
                          </a:solidFill>
                        </a:rPr>
                        <a:t>2017</a:t>
                      </a:r>
                      <a:endParaRPr kumimoji="1" lang="ja-JP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 anchor="ctr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2"/>
                          </a:solidFill>
                        </a:rPr>
                        <a:t>2018</a:t>
                      </a:r>
                      <a:endParaRPr kumimoji="1" lang="ja-JP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 anchor="ctr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2"/>
                          </a:solidFill>
                        </a:rPr>
                        <a:t>2019</a:t>
                      </a:r>
                      <a:endParaRPr kumimoji="1" lang="ja-JP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 anchor="ctr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2"/>
                          </a:solidFill>
                        </a:rPr>
                        <a:t>2020</a:t>
                      </a:r>
                      <a:endParaRPr kumimoji="1" lang="ja-JP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 anchor="ctr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2"/>
                          </a:solidFill>
                        </a:rPr>
                        <a:t>2021</a:t>
                      </a:r>
                      <a:endParaRPr kumimoji="1" lang="ja-JP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 anchor="ctr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2"/>
                          </a:solidFill>
                        </a:rPr>
                        <a:t>2022</a:t>
                      </a:r>
                      <a:endParaRPr kumimoji="1" lang="ja-JP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 anchor="ctr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2"/>
                          </a:solidFill>
                        </a:rPr>
                        <a:t>2023</a:t>
                      </a:r>
                      <a:endParaRPr kumimoji="1" lang="ja-JP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 anchor="ctr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2"/>
                          </a:solidFill>
                        </a:rPr>
                        <a:t>2024</a:t>
                      </a:r>
                      <a:endParaRPr kumimoji="1" lang="ja-JP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 anchor="ctr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2"/>
                          </a:solidFill>
                        </a:rPr>
                        <a:t>2025</a:t>
                      </a:r>
                      <a:endParaRPr kumimoji="1" lang="ja-JP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 anchor="ctr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2"/>
                          </a:solidFill>
                        </a:rPr>
                        <a:t>2026</a:t>
                      </a:r>
                      <a:endParaRPr kumimoji="1" lang="ja-JP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 anchor="ctr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2"/>
                          </a:solidFill>
                        </a:rPr>
                        <a:t>2027</a:t>
                      </a:r>
                      <a:endParaRPr kumimoji="1" lang="ja-JP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 anchor="ctr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2"/>
                          </a:solidFill>
                        </a:rPr>
                        <a:t>2028</a:t>
                      </a:r>
                      <a:endParaRPr kumimoji="1" lang="ja-JP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 anchor="ctr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2"/>
                          </a:solidFill>
                        </a:rPr>
                        <a:t>2029</a:t>
                      </a:r>
                      <a:endParaRPr kumimoji="1" lang="ja-JP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 anchor="ctr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2"/>
                          </a:solidFill>
                        </a:rPr>
                        <a:t>2030</a:t>
                      </a:r>
                      <a:endParaRPr kumimoji="1" lang="ja-JP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 anchor="ctr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053540"/>
                  </a:ext>
                </a:extLst>
              </a:tr>
              <a:tr h="1153245">
                <a:tc rowSpan="2"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900" b="1" dirty="0">
                          <a:solidFill>
                            <a:schemeClr val="tx2"/>
                          </a:solidFill>
                          <a:highlight>
                            <a:srgbClr val="FFFF00"/>
                          </a:highlight>
                        </a:rPr>
                        <a:t>Earth Observation</a:t>
                      </a:r>
                      <a:endParaRPr kumimoji="1" lang="ja-JP" altLang="en-US" sz="1900" b="1" dirty="0">
                        <a:solidFill>
                          <a:schemeClr val="tx2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L="109714" marR="109714" marT="54857" marB="54857" vert="vert27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pPr algn="l"/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 anchor="ctr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955187"/>
                  </a:ext>
                </a:extLst>
              </a:tr>
              <a:tr h="2905646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pPr algn="r"/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1pPr>
                      <a:lvl2pPr marL="30479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2pPr>
                      <a:lvl3pPr marL="609585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3pPr>
                      <a:lvl4pPr marL="91437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4pPr>
                      <a:lvl5pPr marL="1219170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5pPr>
                      <a:lvl6pPr marL="1523962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6pPr>
                      <a:lvl7pPr marL="1828754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7pPr>
                      <a:lvl8pPr marL="2133547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8pPr>
                      <a:lvl9pPr marL="2438339" algn="l" defTabSz="609585" rtl="0" eaLnBrk="1" latinLnBrk="0" hangingPunct="1">
                        <a:defRPr kumimoji="1" sz="1200" kern="1200">
                          <a:solidFill>
                            <a:schemeClr val="tx1"/>
                          </a:solidFill>
                          <a:latin typeface="Roboto Light"/>
                          <a:ea typeface="Capella Light"/>
                        </a:defRPr>
                      </a:lvl9pPr>
                    </a:lstStyle>
                    <a:p>
                      <a:endParaRPr kumimoji="1" lang="ja-JP" altLang="en-US" sz="1300" dirty="0">
                        <a:solidFill>
                          <a:schemeClr val="tx2"/>
                        </a:solidFill>
                      </a:endParaRPr>
                    </a:p>
                  </a:txBody>
                  <a:tcPr marL="109714" marR="109714" marT="54857" marB="54857">
                    <a:lnL w="12700" cap="flat" cmpd="sng" algn="ctr">
                      <a:solidFill>
                        <a:srgbClr val="FFFFF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7CFC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493882"/>
                  </a:ext>
                </a:extLst>
              </a:tr>
            </a:tbl>
          </a:graphicData>
        </a:graphic>
      </p:graphicFrame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8C700078-B18A-3948-B434-F692B843C018}"/>
              </a:ext>
            </a:extLst>
          </p:cNvPr>
          <p:cNvCxnSpPr>
            <a:cxnSpLocks/>
          </p:cNvCxnSpPr>
          <p:nvPr/>
        </p:nvCxnSpPr>
        <p:spPr>
          <a:xfrm>
            <a:off x="1872129" y="2189646"/>
            <a:ext cx="2102846" cy="0"/>
          </a:xfrm>
          <a:prstGeom prst="line">
            <a:avLst/>
          </a:prstGeom>
          <a:noFill/>
          <a:ln w="101600" cap="flat">
            <a:solidFill>
              <a:srgbClr val="FF00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9DACC96E-587B-FD48-BD83-0CBAA6DD9B50}"/>
              </a:ext>
            </a:extLst>
          </p:cNvPr>
          <p:cNvCxnSpPr>
            <a:cxnSpLocks/>
          </p:cNvCxnSpPr>
          <p:nvPr/>
        </p:nvCxnSpPr>
        <p:spPr>
          <a:xfrm>
            <a:off x="4066404" y="2189646"/>
            <a:ext cx="1097137" cy="0"/>
          </a:xfrm>
          <a:prstGeom prst="line">
            <a:avLst/>
          </a:prstGeom>
          <a:noFill/>
          <a:ln w="101600" cap="flat">
            <a:solidFill>
              <a:srgbClr val="FF0000"/>
            </a:solidFill>
            <a:prstDash val="sysDot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EAB66064-007B-784A-8306-874F66242D6C}"/>
              </a:ext>
            </a:extLst>
          </p:cNvPr>
          <p:cNvCxnSpPr>
            <a:cxnSpLocks/>
          </p:cNvCxnSpPr>
          <p:nvPr/>
        </p:nvCxnSpPr>
        <p:spPr>
          <a:xfrm>
            <a:off x="6136950" y="2789313"/>
            <a:ext cx="4737980" cy="0"/>
          </a:xfrm>
          <a:prstGeom prst="line">
            <a:avLst/>
          </a:prstGeom>
          <a:noFill/>
          <a:ln w="101600" cap="flat">
            <a:solidFill>
              <a:srgbClr val="FF0000">
                <a:alpha val="50000"/>
              </a:srgb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CF8E9A4-CFD9-9646-B795-8BD3868E3F67}"/>
              </a:ext>
            </a:extLst>
          </p:cNvPr>
          <p:cNvCxnSpPr>
            <a:cxnSpLocks/>
          </p:cNvCxnSpPr>
          <p:nvPr/>
        </p:nvCxnSpPr>
        <p:spPr>
          <a:xfrm>
            <a:off x="5296398" y="2402016"/>
            <a:ext cx="4812155" cy="18334"/>
          </a:xfrm>
          <a:prstGeom prst="line">
            <a:avLst/>
          </a:prstGeom>
          <a:noFill/>
          <a:ln w="101600" cap="flat">
            <a:solidFill>
              <a:srgbClr val="FF0000">
                <a:alpha val="50196"/>
              </a:srgb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0590283-66BC-3C44-8F6C-2EE418147B36}"/>
              </a:ext>
            </a:extLst>
          </p:cNvPr>
          <p:cNvSpPr txBox="1"/>
          <p:nvPr/>
        </p:nvSpPr>
        <p:spPr>
          <a:xfrm>
            <a:off x="1926410" y="1900195"/>
            <a:ext cx="1994284" cy="31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4856" tIns="54856" rIns="54856" bIns="54856" numCol="1" spcCol="38100" rtlCol="0" anchor="t">
            <a:spAutoFit/>
          </a:bodyPr>
          <a:lstStyle/>
          <a:p>
            <a:pPr marL="0" marR="0" lvl="0" indent="0" defTabSz="548562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2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ALOS-2/PALSAR-2</a:t>
            </a:r>
            <a:endParaRPr kumimoji="0" lang="ja-JP" altLang="en-US" sz="132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8D69329-6272-A642-9869-4277B0AB6DBB}"/>
              </a:ext>
            </a:extLst>
          </p:cNvPr>
          <p:cNvSpPr txBox="1"/>
          <p:nvPr/>
        </p:nvSpPr>
        <p:spPr>
          <a:xfrm>
            <a:off x="4735793" y="2616600"/>
            <a:ext cx="1829477" cy="3323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4856" tIns="54856" rIns="54856" bIns="54856" numCol="1" spcCol="38100" rtlCol="0" anchor="t">
            <a:spAutoFit/>
          </a:bodyPr>
          <a:lstStyle/>
          <a:p>
            <a:pPr marL="0" marR="0" lvl="0" indent="0" defTabSz="548562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4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</a:rPr>
              <a:t>ALOS-4 (SAR)</a:t>
            </a:r>
            <a:endParaRPr kumimoji="0" lang="ja-JP" altLang="en-US" sz="144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3EF4B10-03EC-B148-9AC2-7275D80F2296}"/>
              </a:ext>
            </a:extLst>
          </p:cNvPr>
          <p:cNvSpPr txBox="1"/>
          <p:nvPr/>
        </p:nvSpPr>
        <p:spPr>
          <a:xfrm>
            <a:off x="3716205" y="2245786"/>
            <a:ext cx="1782331" cy="3323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4856" tIns="54856" rIns="54856" bIns="54856" numCol="1" spcCol="38100" rtlCol="0" anchor="t">
            <a:spAutoFit/>
          </a:bodyPr>
          <a:lstStyle/>
          <a:p>
            <a:pPr marL="0" marR="0" lvl="0" indent="0" defTabSz="548562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4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</a:rPr>
              <a:t>ALOS-3 (Optical)</a:t>
            </a:r>
            <a:endParaRPr kumimoji="0" lang="ja-JP" altLang="en-US" sz="144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0FF44EA2-380D-CF47-8550-FE4AF078CB04}"/>
              </a:ext>
            </a:extLst>
          </p:cNvPr>
          <p:cNvCxnSpPr>
            <a:cxnSpLocks/>
          </p:cNvCxnSpPr>
          <p:nvPr/>
        </p:nvCxnSpPr>
        <p:spPr>
          <a:xfrm>
            <a:off x="1699678" y="4221164"/>
            <a:ext cx="807245" cy="0"/>
          </a:xfrm>
          <a:prstGeom prst="line">
            <a:avLst/>
          </a:prstGeom>
          <a:noFill/>
          <a:ln w="101600" cap="flat">
            <a:solidFill>
              <a:srgbClr val="0066FF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A6D703-C733-F145-ACDF-4AF0036C781A}"/>
              </a:ext>
            </a:extLst>
          </p:cNvPr>
          <p:cNvSpPr txBox="1"/>
          <p:nvPr/>
        </p:nvSpPr>
        <p:spPr>
          <a:xfrm>
            <a:off x="1947567" y="3831219"/>
            <a:ext cx="1269588" cy="31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4856" tIns="54856" rIns="54856" bIns="54856" numCol="1" spcCol="38100" rtlCol="0" anchor="t">
            <a:spAutoFit/>
          </a:bodyPr>
          <a:lstStyle/>
          <a:p>
            <a:pPr marL="0" marR="0" lvl="0" indent="0" defTabSz="548562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2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GPM/DPR</a:t>
            </a:r>
            <a:endParaRPr kumimoji="0" lang="ja-JP" altLang="en-US" sz="132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F3A462A4-952A-F948-9F5C-DA3E65C6394F}"/>
              </a:ext>
            </a:extLst>
          </p:cNvPr>
          <p:cNvGrpSpPr/>
          <p:nvPr/>
        </p:nvGrpSpPr>
        <p:grpSpPr>
          <a:xfrm>
            <a:off x="1710869" y="3312818"/>
            <a:ext cx="2710844" cy="431992"/>
            <a:chOff x="1014706" y="3052115"/>
            <a:chExt cx="2156635" cy="360040"/>
          </a:xfrm>
        </p:grpSpPr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9A78C391-BE4F-1E49-BF55-39BE97284EF4}"/>
                </a:ext>
              </a:extLst>
            </p:cNvPr>
            <p:cNvCxnSpPr>
              <a:cxnSpLocks/>
            </p:cNvCxnSpPr>
            <p:nvPr/>
          </p:nvCxnSpPr>
          <p:spPr>
            <a:xfrm>
              <a:off x="1014706" y="3412155"/>
              <a:ext cx="666029" cy="0"/>
            </a:xfrm>
            <a:prstGeom prst="line">
              <a:avLst/>
            </a:prstGeom>
            <a:noFill/>
            <a:ln w="101600" cap="flat">
              <a:solidFill>
                <a:srgbClr val="0066FF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5734767F-2928-CD48-AE1F-D95C7C3EB6AA}"/>
                </a:ext>
              </a:extLst>
            </p:cNvPr>
            <p:cNvCxnSpPr>
              <a:cxnSpLocks/>
            </p:cNvCxnSpPr>
            <p:nvPr/>
          </p:nvCxnSpPr>
          <p:spPr>
            <a:xfrm>
              <a:off x="1682008" y="3412155"/>
              <a:ext cx="1489333" cy="0"/>
            </a:xfrm>
            <a:prstGeom prst="line">
              <a:avLst/>
            </a:prstGeom>
            <a:noFill/>
            <a:ln w="101600" cap="flat">
              <a:solidFill>
                <a:srgbClr val="0066FF"/>
              </a:solidFill>
              <a:prstDash val="sysDot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08FA7340-4FEF-C643-81A9-28DD51AAD54C}"/>
                </a:ext>
              </a:extLst>
            </p:cNvPr>
            <p:cNvSpPr txBox="1"/>
            <p:nvPr/>
          </p:nvSpPr>
          <p:spPr>
            <a:xfrm>
              <a:off x="1143000" y="3052115"/>
              <a:ext cx="1304071" cy="261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rot="0" spcFirstLastPara="1" vertOverflow="overflow" horzOverflow="overflow" vert="horz" wrap="square" lIns="54856" tIns="54856" rIns="54856" bIns="54856" numCol="1" spcCol="38100" rtlCol="0" anchor="t">
              <a:spAutoFit/>
            </a:bodyPr>
            <a:lstStyle/>
            <a:p>
              <a:pPr marL="0" marR="0" lvl="0" indent="0" defTabSz="548562" eaLnBrk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32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GCOM-W/AMSR-2</a:t>
              </a:r>
              <a:endParaRPr kumimoji="0" lang="ja-JP" altLang="en-US" sz="132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04D53AE-ECC3-CA4F-9521-750AC05A3CA2}"/>
              </a:ext>
            </a:extLst>
          </p:cNvPr>
          <p:cNvSpPr txBox="1"/>
          <p:nvPr/>
        </p:nvSpPr>
        <p:spPr>
          <a:xfrm>
            <a:off x="706893" y="3481249"/>
            <a:ext cx="1205699" cy="304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4856" tIns="54856" rIns="54856" bIns="54856" numCol="1" spcCol="38100" rtlCol="0" anchor="t">
            <a:spAutoFit/>
          </a:bodyPr>
          <a:lstStyle/>
          <a:p>
            <a:pPr marL="0" marR="0" lvl="0" indent="0" defTabSz="109712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6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Water Cycle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3CBE786-B3BE-A84A-B49D-E11532D186B2}"/>
              </a:ext>
            </a:extLst>
          </p:cNvPr>
          <p:cNvSpPr txBox="1"/>
          <p:nvPr/>
        </p:nvSpPr>
        <p:spPr>
          <a:xfrm>
            <a:off x="680589" y="3844947"/>
            <a:ext cx="1169362" cy="304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4856" tIns="54856" rIns="54856" bIns="54856" numCol="1" spcCol="38100" rtlCol="0" anchor="t">
            <a:spAutoFit/>
          </a:bodyPr>
          <a:lstStyle/>
          <a:p>
            <a:pPr marL="0" marR="0" lvl="0" indent="0" defTabSz="109712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6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Precipitation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A715F4C-D9B4-2443-A934-337E146355DC}"/>
              </a:ext>
            </a:extLst>
          </p:cNvPr>
          <p:cNvSpPr txBox="1"/>
          <p:nvPr/>
        </p:nvSpPr>
        <p:spPr>
          <a:xfrm>
            <a:off x="676325" y="4221168"/>
            <a:ext cx="1097137" cy="49883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4856" tIns="54856" rIns="54856" bIns="54856" numCol="1" spcCol="38100" rtlCol="0" anchor="t">
            <a:spAutoFit/>
          </a:bodyPr>
          <a:lstStyle/>
          <a:p>
            <a:pPr marL="0" marR="0" lvl="0" indent="0" algn="ctr" defTabSz="109712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6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Vegetation</a:t>
            </a:r>
          </a:p>
          <a:p>
            <a:pPr marL="0" marR="0" lvl="0" indent="0" algn="ctr" defTabSz="109712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6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Aerosol</a:t>
            </a: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907CFBE6-3B1D-414F-AFF8-6892394C06EA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2969267" y="4506565"/>
            <a:ext cx="2979906" cy="15839"/>
          </a:xfrm>
          <a:prstGeom prst="line">
            <a:avLst/>
          </a:prstGeom>
          <a:noFill/>
          <a:ln w="101600" cap="flat">
            <a:solidFill>
              <a:srgbClr val="0066FF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63019EF-1C1F-B240-ADB5-38BD863396B2}"/>
              </a:ext>
            </a:extLst>
          </p:cNvPr>
          <p:cNvSpPr txBox="1"/>
          <p:nvPr/>
        </p:nvSpPr>
        <p:spPr>
          <a:xfrm>
            <a:off x="1699679" y="4349607"/>
            <a:ext cx="1269588" cy="31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4856" tIns="54856" rIns="54856" bIns="54856" numCol="1" spcCol="38100" rtlCol="0" anchor="t">
            <a:spAutoFit/>
          </a:bodyPr>
          <a:lstStyle/>
          <a:p>
            <a:pPr marL="0" marR="0" lvl="0" indent="0" defTabSz="548562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2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GCOM-C/SGLI</a:t>
            </a:r>
            <a:endParaRPr kumimoji="0" lang="ja-JP" altLang="en-US" sz="132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D86EDFAF-A3D8-8C41-9AC1-095AC89369E1}"/>
              </a:ext>
            </a:extLst>
          </p:cNvPr>
          <p:cNvCxnSpPr>
            <a:cxnSpLocks/>
          </p:cNvCxnSpPr>
          <p:nvPr/>
        </p:nvCxnSpPr>
        <p:spPr>
          <a:xfrm>
            <a:off x="6011326" y="5008198"/>
            <a:ext cx="1823359" cy="0"/>
          </a:xfrm>
          <a:prstGeom prst="line">
            <a:avLst/>
          </a:prstGeom>
          <a:noFill/>
          <a:ln w="101600" cap="flat">
            <a:solidFill>
              <a:srgbClr val="0066FF">
                <a:alpha val="50000"/>
              </a:srgbClr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CDAD5B4-C473-E848-9F1F-C97E96B08D62}"/>
              </a:ext>
            </a:extLst>
          </p:cNvPr>
          <p:cNvSpPr txBox="1"/>
          <p:nvPr/>
        </p:nvSpPr>
        <p:spPr>
          <a:xfrm>
            <a:off x="6021732" y="4662610"/>
            <a:ext cx="1726729" cy="31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4856" tIns="54856" rIns="54856" bIns="54856" numCol="1" spcCol="38100" rtlCol="0" anchor="t">
            <a:spAutoFit/>
          </a:bodyPr>
          <a:lstStyle/>
          <a:p>
            <a:pPr marL="0" marR="0" lvl="0" indent="0" defTabSz="548562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2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EarthCARE/CPR</a:t>
            </a:r>
            <a:endParaRPr kumimoji="0" lang="ja-JP" altLang="en-US" sz="132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2670FEB-494A-4A41-A279-73DC14242611}"/>
              </a:ext>
            </a:extLst>
          </p:cNvPr>
          <p:cNvSpPr txBox="1"/>
          <p:nvPr/>
        </p:nvSpPr>
        <p:spPr>
          <a:xfrm>
            <a:off x="613729" y="4727849"/>
            <a:ext cx="1097137" cy="31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4856" tIns="54856" rIns="54856" bIns="54856" numCol="1" spcCol="38100" rtlCol="0" anchor="t">
            <a:spAutoFit/>
          </a:bodyPr>
          <a:lstStyle/>
          <a:p>
            <a:pPr marL="0" marR="0" lvl="0" indent="0" algn="ctr" defTabSz="109712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2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Clouds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1DD26B09-0ED1-7E40-8FBA-8C24AE922E94}"/>
              </a:ext>
            </a:extLst>
          </p:cNvPr>
          <p:cNvCxnSpPr>
            <a:cxnSpLocks/>
          </p:cNvCxnSpPr>
          <p:nvPr/>
        </p:nvCxnSpPr>
        <p:spPr>
          <a:xfrm flipV="1">
            <a:off x="7289918" y="3652578"/>
            <a:ext cx="4574154" cy="20574"/>
          </a:xfrm>
          <a:prstGeom prst="line">
            <a:avLst/>
          </a:prstGeom>
          <a:noFill/>
          <a:ln w="101600" cap="flat">
            <a:solidFill>
              <a:srgbClr val="0066FF">
                <a:alpha val="20000"/>
              </a:srgb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F772BAA-2494-B54D-8CF3-57FAD73DA0A4}"/>
              </a:ext>
            </a:extLst>
          </p:cNvPr>
          <p:cNvSpPr txBox="1"/>
          <p:nvPr/>
        </p:nvSpPr>
        <p:spPr>
          <a:xfrm>
            <a:off x="7189364" y="3140033"/>
            <a:ext cx="3146109" cy="51704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4856" tIns="54856" rIns="54856" bIns="54856" numCol="1" spcCol="38100" rtlCol="0" anchor="t">
            <a:spAutoFit/>
          </a:bodyPr>
          <a:lstStyle/>
          <a:p>
            <a:pPr marL="0" marR="0" lvl="0" indent="0" defTabSz="548562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2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</a:rPr>
              <a:t>AMSR-3</a:t>
            </a:r>
            <a:r>
              <a:rPr kumimoji="0" lang="ja-JP" altLang="en-US" sz="132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</a:rPr>
              <a:t> </a:t>
            </a:r>
            <a:endParaRPr kumimoji="0" lang="en-US" altLang="ja-JP" sz="132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</a:endParaRPr>
          </a:p>
          <a:p>
            <a:pPr marL="0" marR="0" lvl="0" indent="0" defTabSz="548562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2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</a:rPr>
              <a:t>(Hosted</a:t>
            </a:r>
            <a:r>
              <a:rPr kumimoji="0" lang="ja-JP" altLang="en-US" sz="132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ja-JP" sz="132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</a:rPr>
              <a:t>by</a:t>
            </a:r>
            <a:r>
              <a:rPr kumimoji="0" lang="ja-JP" altLang="en-US" sz="132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ja-JP" sz="132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</a:rPr>
              <a:t>GOSAT-3)</a:t>
            </a:r>
            <a:endParaRPr kumimoji="0" lang="ja-JP" altLang="en-US" sz="132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</a:endParaRPr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84FD23C6-7E2E-C042-9E56-B19927DA28AE}"/>
              </a:ext>
            </a:extLst>
          </p:cNvPr>
          <p:cNvCxnSpPr>
            <a:cxnSpLocks/>
          </p:cNvCxnSpPr>
          <p:nvPr/>
        </p:nvCxnSpPr>
        <p:spPr>
          <a:xfrm>
            <a:off x="1757903" y="5299292"/>
            <a:ext cx="2663807" cy="700"/>
          </a:xfrm>
          <a:prstGeom prst="line">
            <a:avLst/>
          </a:prstGeom>
          <a:noFill/>
          <a:ln w="101600" cap="flat">
            <a:solidFill>
              <a:srgbClr val="0066FF"/>
            </a:solidFill>
            <a:prstDash val="sysDot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C860572-6D4E-5245-A0E9-C40A1E622FB0}"/>
              </a:ext>
            </a:extLst>
          </p:cNvPr>
          <p:cNvSpPr txBox="1"/>
          <p:nvPr/>
        </p:nvSpPr>
        <p:spPr>
          <a:xfrm>
            <a:off x="548331" y="5072501"/>
            <a:ext cx="1190383" cy="31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4856" tIns="54856" rIns="54856" bIns="54856" numCol="1" spcCol="38100" rtlCol="0" anchor="t">
            <a:spAutoFit/>
          </a:bodyPr>
          <a:lstStyle/>
          <a:p>
            <a:pPr marL="0" marR="0" lvl="0" indent="0" algn="ctr" defTabSz="109712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2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GHG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C7502D6-397B-C648-980C-FDA9B8572284}"/>
              </a:ext>
            </a:extLst>
          </p:cNvPr>
          <p:cNvSpPr txBox="1"/>
          <p:nvPr/>
        </p:nvSpPr>
        <p:spPr>
          <a:xfrm>
            <a:off x="2123228" y="4954396"/>
            <a:ext cx="1405016" cy="31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4856" tIns="54856" rIns="54856" bIns="54856" numCol="1" spcCol="38100" rtlCol="0" anchor="t">
            <a:spAutoFit/>
          </a:bodyPr>
          <a:lstStyle/>
          <a:p>
            <a:pPr marL="0" marR="0" lvl="0" indent="0" defTabSz="548562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2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GOSAT/FTS</a:t>
            </a:r>
            <a:endParaRPr kumimoji="0" lang="ja-JP" altLang="en-US" sz="132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759B4A43-ED36-744C-BBEA-F08965104366}"/>
              </a:ext>
            </a:extLst>
          </p:cNvPr>
          <p:cNvCxnSpPr>
            <a:cxnSpLocks/>
          </p:cNvCxnSpPr>
          <p:nvPr/>
        </p:nvCxnSpPr>
        <p:spPr>
          <a:xfrm>
            <a:off x="3485684" y="5541700"/>
            <a:ext cx="3249584" cy="0"/>
          </a:xfrm>
          <a:prstGeom prst="line">
            <a:avLst/>
          </a:prstGeom>
          <a:noFill/>
          <a:ln w="101600" cap="flat">
            <a:solidFill>
              <a:srgbClr val="0066FF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10C4B51-DBC8-D44B-8D63-53788FA79227}"/>
              </a:ext>
            </a:extLst>
          </p:cNvPr>
          <p:cNvSpPr txBox="1"/>
          <p:nvPr/>
        </p:nvSpPr>
        <p:spPr>
          <a:xfrm>
            <a:off x="2106307" y="5397368"/>
            <a:ext cx="1405016" cy="31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4856" tIns="54856" rIns="54856" bIns="54856" numCol="1" spcCol="38100" rtlCol="0" anchor="t">
            <a:spAutoFit/>
          </a:bodyPr>
          <a:lstStyle/>
          <a:p>
            <a:pPr marL="0" marR="0" lvl="0" indent="0" defTabSz="548562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2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GOSAT-2/FTS-2</a:t>
            </a:r>
            <a:endParaRPr kumimoji="0" lang="ja-JP" altLang="en-US" sz="132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87B66F02-19B1-0242-868A-EC73098AE835}"/>
              </a:ext>
            </a:extLst>
          </p:cNvPr>
          <p:cNvCxnSpPr>
            <a:cxnSpLocks/>
          </p:cNvCxnSpPr>
          <p:nvPr/>
        </p:nvCxnSpPr>
        <p:spPr>
          <a:xfrm>
            <a:off x="7294590" y="5822989"/>
            <a:ext cx="4569480" cy="0"/>
          </a:xfrm>
          <a:prstGeom prst="line">
            <a:avLst/>
          </a:prstGeom>
          <a:noFill/>
          <a:ln w="101600" cap="flat">
            <a:solidFill>
              <a:srgbClr val="0066FF">
                <a:alpha val="20000"/>
              </a:srgbClr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50000"/>
              </a:srgbClr>
            </a:outerShdw>
          </a:effectLst>
        </p:spPr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B5CBBD6-CCE5-7049-AAD7-EF7212304422}"/>
              </a:ext>
            </a:extLst>
          </p:cNvPr>
          <p:cNvSpPr txBox="1"/>
          <p:nvPr/>
        </p:nvSpPr>
        <p:spPr>
          <a:xfrm>
            <a:off x="5269425" y="5643329"/>
            <a:ext cx="2138329" cy="31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4856" tIns="54856" rIns="54856" bIns="54856" numCol="1" spcCol="38100" rtlCol="0" anchor="t">
            <a:spAutoFit/>
          </a:bodyPr>
          <a:lstStyle/>
          <a:p>
            <a:pPr marL="0" marR="0" lvl="0" indent="0" defTabSz="548562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2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</a:rPr>
              <a:t>GOSAT-3 (MOE Mission)</a:t>
            </a:r>
            <a:endParaRPr kumimoji="0" lang="ja-JP" altLang="en-US" sz="132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A219FA1-3D10-7649-A1D7-53E6C7A522BC}"/>
              </a:ext>
            </a:extLst>
          </p:cNvPr>
          <p:cNvSpPr txBox="1"/>
          <p:nvPr/>
        </p:nvSpPr>
        <p:spPr>
          <a:xfrm>
            <a:off x="7704490" y="2789315"/>
            <a:ext cx="1573317" cy="31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4856" tIns="54856" rIns="54856" bIns="54856" numCol="1" spcCol="38100" rtlCol="0" anchor="t">
            <a:spAutoFit/>
          </a:bodyPr>
          <a:lstStyle/>
          <a:p>
            <a:pPr marL="0" marR="0" lvl="0" indent="0" defTabSz="548562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2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ALOS-4</a:t>
            </a:r>
            <a:r>
              <a:rPr kumimoji="0" lang="en-US" altLang="ja-JP" sz="132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ja-JP" sz="132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Follow-on</a:t>
            </a:r>
            <a:endParaRPr kumimoji="0" lang="ja-JP" altLang="en-US" sz="132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654D162-795A-894A-9003-B53AC6C7CECC}"/>
              </a:ext>
            </a:extLst>
          </p:cNvPr>
          <p:cNvSpPr txBox="1"/>
          <p:nvPr/>
        </p:nvSpPr>
        <p:spPr>
          <a:xfrm>
            <a:off x="7092560" y="2448844"/>
            <a:ext cx="1573317" cy="313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4856" tIns="54856" rIns="54856" bIns="54856" numCol="1" spcCol="38100" rtlCol="0" anchor="t">
            <a:spAutoFit/>
          </a:bodyPr>
          <a:lstStyle/>
          <a:p>
            <a:pPr marL="0" marR="0" lvl="0" indent="0" defTabSz="548562" eaLnBrk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2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ALOS-3</a:t>
            </a:r>
            <a:r>
              <a:rPr kumimoji="0" lang="en-US" altLang="ja-JP" sz="132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ja-JP" sz="132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Follow-on</a:t>
            </a:r>
            <a:endParaRPr kumimoji="0" lang="ja-JP" altLang="en-US" sz="132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8" name="Picture 5" descr="jaxa_logo">
            <a:extLst>
              <a:ext uri="{FF2B5EF4-FFF2-40B4-BE49-F238E27FC236}">
                <a16:creationId xmlns:a16="http://schemas.microsoft.com/office/drawing/2014/main" id="{EB18C49D-0F44-864B-9C89-6B7DA782A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8" b="98667" l="2260" r="96893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488" y="4870077"/>
            <a:ext cx="545789" cy="34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0">
            <a:extLst>
              <a:ext uri="{FF2B5EF4-FFF2-40B4-BE49-F238E27FC236}">
                <a16:creationId xmlns:a16="http://schemas.microsoft.com/office/drawing/2014/main" id="{5F5CCA4C-8A95-C648-9372-DD2E7D09E2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5402936" y="4662610"/>
            <a:ext cx="608396" cy="253319"/>
          </a:xfrm>
          <a:prstGeom prst="rect">
            <a:avLst/>
          </a:prstGeom>
        </p:spPr>
      </p:pic>
      <p:pic>
        <p:nvPicPr>
          <p:cNvPr id="41" name="Picture 5" descr="jaxa_logo">
            <a:extLst>
              <a:ext uri="{FF2B5EF4-FFF2-40B4-BE49-F238E27FC236}">
                <a16:creationId xmlns:a16="http://schemas.microsoft.com/office/drawing/2014/main" id="{4F665C11-54A9-AD42-B3CA-8AC02BF3C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8" b="98667" l="2260" r="96893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860" y="3860844"/>
            <a:ext cx="545789" cy="34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0C890A4B-990D-174B-833F-E0799F818F5F}"/>
              </a:ext>
            </a:extLst>
          </p:cNvPr>
          <p:cNvCxnSpPr>
            <a:cxnSpLocks/>
          </p:cNvCxnSpPr>
          <p:nvPr/>
        </p:nvCxnSpPr>
        <p:spPr>
          <a:xfrm>
            <a:off x="2512126" y="4221164"/>
            <a:ext cx="1909585" cy="0"/>
          </a:xfrm>
          <a:prstGeom prst="line">
            <a:avLst/>
          </a:prstGeom>
          <a:noFill/>
          <a:ln w="101600" cap="flat">
            <a:solidFill>
              <a:srgbClr val="0066FF"/>
            </a:solidFill>
            <a:prstDash val="sysDot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1B3B6451-E86A-6B41-812F-EF70BA4C357F}"/>
              </a:ext>
            </a:extLst>
          </p:cNvPr>
          <p:cNvGrpSpPr/>
          <p:nvPr/>
        </p:nvGrpSpPr>
        <p:grpSpPr>
          <a:xfrm>
            <a:off x="484037" y="3083665"/>
            <a:ext cx="1639192" cy="363738"/>
            <a:chOff x="140307" y="1845302"/>
            <a:chExt cx="1366170" cy="303155"/>
          </a:xfrm>
        </p:grpSpPr>
        <p:sp>
          <p:nvSpPr>
            <p:cNvPr id="44" name="楕円 20">
              <a:extLst>
                <a:ext uri="{FF2B5EF4-FFF2-40B4-BE49-F238E27FC236}">
                  <a16:creationId xmlns:a16="http://schemas.microsoft.com/office/drawing/2014/main" id="{96FAF5FD-9D41-7543-8FBE-6A082CEBAC9E}"/>
                </a:ext>
              </a:extLst>
            </p:cNvPr>
            <p:cNvSpPr/>
            <p:nvPr/>
          </p:nvSpPr>
          <p:spPr>
            <a:xfrm>
              <a:off x="191892" y="1845302"/>
              <a:ext cx="1264674" cy="303155"/>
            </a:xfrm>
            <a:prstGeom prst="ellipse">
              <a:avLst/>
            </a:prstGeom>
            <a:solidFill>
              <a:srgbClr val="99CCFF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109712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6823B703-7F99-CC41-97D4-02A2BFE70435}"/>
                </a:ext>
              </a:extLst>
            </p:cNvPr>
            <p:cNvSpPr txBox="1"/>
            <p:nvPr/>
          </p:nvSpPr>
          <p:spPr>
            <a:xfrm>
              <a:off x="140307" y="1906378"/>
              <a:ext cx="1366170" cy="205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097121" eaLnBrk="0" fontAlgn="base" latinLnBrk="0" hangingPunct="0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80" b="1" i="0" u="none" strike="noStrike" kern="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 Light"/>
                  <a:cs typeface="Arial" panose="020B0604020202020204" pitchFamily="34" charset="0"/>
                </a:rPr>
                <a:t>Climate</a:t>
              </a:r>
              <a:r>
                <a:rPr kumimoji="0" lang="ja-JP" altLang="en-US" sz="1080" b="1" i="0" u="none" strike="noStrike" kern="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 Light"/>
                  <a:cs typeface="Arial" panose="020B0604020202020204" pitchFamily="34" charset="0"/>
                </a:rPr>
                <a:t> </a:t>
              </a:r>
              <a:r>
                <a:rPr kumimoji="0" lang="en-US" altLang="ja-JP" sz="1080" b="1" i="0" u="none" strike="noStrike" kern="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 Light"/>
                  <a:cs typeface="Arial" panose="020B0604020202020204" pitchFamily="34" charset="0"/>
                </a:rPr>
                <a:t>Change</a:t>
              </a:r>
              <a:endParaRPr kumimoji="0" lang="ja-JP" altLang="en-US" sz="108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/>
                <a:cs typeface="Arial" panose="020B0604020202020204" pitchFamily="34" charset="0"/>
              </a:endParaRPr>
            </a:p>
          </p:txBody>
        </p:sp>
      </p:grp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E108D02B-DB66-AF4A-AFCF-93567123089B}"/>
              </a:ext>
            </a:extLst>
          </p:cNvPr>
          <p:cNvGrpSpPr/>
          <p:nvPr/>
        </p:nvGrpSpPr>
        <p:grpSpPr>
          <a:xfrm>
            <a:off x="441080" y="2000239"/>
            <a:ext cx="1503703" cy="412118"/>
            <a:chOff x="203123" y="821613"/>
            <a:chExt cx="1253249" cy="343475"/>
          </a:xfrm>
        </p:grpSpPr>
        <p:sp>
          <p:nvSpPr>
            <p:cNvPr id="47" name="楕円 21">
              <a:extLst>
                <a:ext uri="{FF2B5EF4-FFF2-40B4-BE49-F238E27FC236}">
                  <a16:creationId xmlns:a16="http://schemas.microsoft.com/office/drawing/2014/main" id="{FC8AE717-26BB-5E4D-BD9D-1156E964E7C8}"/>
                </a:ext>
              </a:extLst>
            </p:cNvPr>
            <p:cNvSpPr/>
            <p:nvPr/>
          </p:nvSpPr>
          <p:spPr>
            <a:xfrm>
              <a:off x="203123" y="821613"/>
              <a:ext cx="1253249" cy="319593"/>
            </a:xfrm>
            <a:prstGeom prst="ellipse">
              <a:avLst/>
            </a:prstGeom>
            <a:solidFill>
              <a:srgbClr val="FF99FF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109712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5A06B7B4-438F-F245-8429-2B4845F0D71D}"/>
                </a:ext>
              </a:extLst>
            </p:cNvPr>
            <p:cNvSpPr txBox="1"/>
            <p:nvPr/>
          </p:nvSpPr>
          <p:spPr>
            <a:xfrm>
              <a:off x="236840" y="831621"/>
              <a:ext cx="1134760" cy="333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097121" eaLnBrk="0" fontAlgn="base" latinLnBrk="0" hangingPunct="0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8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 Light"/>
                  <a:cs typeface="Arial" panose="020B0604020202020204" pitchFamily="34" charset="0"/>
                </a:rPr>
                <a:t>National Security</a:t>
              </a:r>
            </a:p>
            <a:p>
              <a:pPr marL="0" marR="0" lvl="0" indent="0" algn="ctr" defTabSz="1097121" eaLnBrk="0" fontAlgn="base" latinLnBrk="0" hangingPunct="0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8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 Light"/>
                  <a:cs typeface="Arial" panose="020B0604020202020204" pitchFamily="34" charset="0"/>
                </a:rPr>
                <a:t>Disaster</a:t>
              </a:r>
            </a:p>
          </p:txBody>
        </p:sp>
      </p:grp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25E42FE6-C504-DF4B-86F8-BB030313B39E}"/>
              </a:ext>
            </a:extLst>
          </p:cNvPr>
          <p:cNvSpPr txBox="1"/>
          <p:nvPr/>
        </p:nvSpPr>
        <p:spPr>
          <a:xfrm>
            <a:off x="595956" y="2392070"/>
            <a:ext cx="1205699" cy="49883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4856" tIns="54856" rIns="54856" bIns="54856" numCol="1" spcCol="38100" rtlCol="0" anchor="t">
            <a:spAutoFit/>
          </a:bodyPr>
          <a:lstStyle/>
          <a:p>
            <a:pPr marL="0" marR="0" lvl="0" indent="0" algn="ctr" defTabSz="109712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6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Land Monitoring</a:t>
            </a:r>
          </a:p>
        </p:txBody>
      </p: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1DF84F67-9FC4-0D4B-9515-52C7D1A514D7}"/>
              </a:ext>
            </a:extLst>
          </p:cNvPr>
          <p:cNvCxnSpPr>
            <a:cxnSpLocks/>
          </p:cNvCxnSpPr>
          <p:nvPr/>
        </p:nvCxnSpPr>
        <p:spPr>
          <a:xfrm>
            <a:off x="8928969" y="2575104"/>
            <a:ext cx="2935101" cy="25517"/>
          </a:xfrm>
          <a:prstGeom prst="line">
            <a:avLst/>
          </a:prstGeom>
          <a:noFill/>
          <a:ln w="101600" cap="flat">
            <a:solidFill>
              <a:srgbClr val="FFFFFF">
                <a:lumMod val="85000"/>
              </a:srgbClr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6CEE40CF-77D6-264F-B1AA-82111B8DE418}"/>
              </a:ext>
            </a:extLst>
          </p:cNvPr>
          <p:cNvCxnSpPr>
            <a:cxnSpLocks/>
          </p:cNvCxnSpPr>
          <p:nvPr/>
        </p:nvCxnSpPr>
        <p:spPr>
          <a:xfrm>
            <a:off x="9533755" y="2946258"/>
            <a:ext cx="2359920" cy="0"/>
          </a:xfrm>
          <a:prstGeom prst="line">
            <a:avLst/>
          </a:prstGeom>
          <a:noFill/>
          <a:ln w="101600" cap="flat">
            <a:solidFill>
              <a:srgbClr val="FFFFFF">
                <a:lumMod val="85000"/>
              </a:srgbClr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BFF6FC82-1968-7F45-A6FA-C588010AC88F}"/>
              </a:ext>
            </a:extLst>
          </p:cNvPr>
          <p:cNvCxnSpPr>
            <a:cxnSpLocks/>
          </p:cNvCxnSpPr>
          <p:nvPr/>
        </p:nvCxnSpPr>
        <p:spPr>
          <a:xfrm>
            <a:off x="7280976" y="3744823"/>
            <a:ext cx="21553" cy="1991658"/>
          </a:xfrm>
          <a:prstGeom prst="straightConnector1">
            <a:avLst/>
          </a:prstGeom>
          <a:noFill/>
          <a:ln w="9525" cap="flat" cmpd="sng" algn="ctr">
            <a:solidFill>
              <a:srgbClr val="3EA3F8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pic>
        <p:nvPicPr>
          <p:cNvPr id="53" name="Picture 4">
            <a:extLst>
              <a:ext uri="{FF2B5EF4-FFF2-40B4-BE49-F238E27FC236}">
                <a16:creationId xmlns:a16="http://schemas.microsoft.com/office/drawing/2014/main" id="{330523E8-76E1-574E-9597-DA4C88B97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416" y="3848876"/>
            <a:ext cx="386338" cy="32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994327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EF47D4D-D0C9-7C49-8308-B3CACC91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FFFFFF"/>
                </a:solidFill>
                <a:latin typeface="Arial" panose="020B0604020202020204" pitchFamily="34" charset="0"/>
              </a:rPr>
              <a:t>Current JAXA Earth Observation Satellites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D4586E-2D97-A046-BAD1-8EE7B74ED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48A261-A62E-364A-9CD6-21AD79F8B5E3}" type="slidenum">
              <a:rPr lang="en-US" altLang="ja-JP" smtClean="0"/>
              <a:pPr/>
              <a:t>2</a:t>
            </a:fld>
            <a:endParaRPr lang="ja-JP" altLang="en-US"/>
          </a:p>
        </p:txBody>
      </p:sp>
      <p:sp>
        <p:nvSpPr>
          <p:cNvPr id="5" name="四角形: 角を丸くする 36">
            <a:extLst>
              <a:ext uri="{FF2B5EF4-FFF2-40B4-BE49-F238E27FC236}">
                <a16:creationId xmlns:a16="http://schemas.microsoft.com/office/drawing/2014/main" id="{5F49BC2D-FDC4-9C4C-BE94-4FC8287BB350}"/>
              </a:ext>
            </a:extLst>
          </p:cNvPr>
          <p:cNvSpPr/>
          <p:nvPr/>
        </p:nvSpPr>
        <p:spPr>
          <a:xfrm>
            <a:off x="7468431" y="1195496"/>
            <a:ext cx="4591580" cy="5246595"/>
          </a:xfrm>
          <a:prstGeom prst="roundRect">
            <a:avLst>
              <a:gd name="adj" fmla="val 3942"/>
            </a:avLst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四角形: 角を丸くする 31">
            <a:extLst>
              <a:ext uri="{FF2B5EF4-FFF2-40B4-BE49-F238E27FC236}">
                <a16:creationId xmlns:a16="http://schemas.microsoft.com/office/drawing/2014/main" id="{CEA25D6A-A559-7D48-8C4A-1D058A37BF87}"/>
              </a:ext>
            </a:extLst>
          </p:cNvPr>
          <p:cNvSpPr/>
          <p:nvPr/>
        </p:nvSpPr>
        <p:spPr>
          <a:xfrm>
            <a:off x="0" y="1195497"/>
            <a:ext cx="7401012" cy="5243671"/>
          </a:xfrm>
          <a:prstGeom prst="roundRect">
            <a:avLst>
              <a:gd name="adj" fmla="val 394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A3ACE55-81E0-C845-BD0A-9010703F5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 contras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18" y="1561689"/>
            <a:ext cx="3533368" cy="2207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14" descr="245f95a09bde6adbffda294e7c40f172.jpg">
            <a:extLst>
              <a:ext uri="{FF2B5EF4-FFF2-40B4-BE49-F238E27FC236}">
                <a16:creationId xmlns:a16="http://schemas.microsoft.com/office/drawing/2014/main" id="{0CA0729A-7BC3-5547-8871-B096C201F2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8014"/>
          <a:stretch/>
        </p:blipFill>
        <p:spPr bwMode="auto">
          <a:xfrm>
            <a:off x="91724" y="3935004"/>
            <a:ext cx="3295331" cy="2207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 descr="輸送, 衛星, 室内 が含まれている画像&#10;&#10;高い精度で生成された説明">
            <a:extLst>
              <a:ext uri="{FF2B5EF4-FFF2-40B4-BE49-F238E27FC236}">
                <a16:creationId xmlns:a16="http://schemas.microsoft.com/office/drawing/2014/main" id="{C2E0D2D8-2EA4-0949-B039-DE5C51D084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7" r="25882"/>
          <a:stretch/>
        </p:blipFill>
        <p:spPr>
          <a:xfrm>
            <a:off x="5272762" y="1454170"/>
            <a:ext cx="2091233" cy="2418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1AAE2653-3890-DD4B-A586-8E261F0868BC}"/>
              </a:ext>
            </a:extLst>
          </p:cNvPr>
          <p:cNvGrpSpPr/>
          <p:nvPr/>
        </p:nvGrpSpPr>
        <p:grpSpPr>
          <a:xfrm>
            <a:off x="3547978" y="3916000"/>
            <a:ext cx="3529500" cy="2422047"/>
            <a:chOff x="2468328" y="2806842"/>
            <a:chExt cx="2647125" cy="1816536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978A6684-D47E-CC44-A41D-84FC8B194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68328" y="2806842"/>
              <a:ext cx="2492027" cy="16552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504658E-E996-6646-8048-C0E762646D08}"/>
                </a:ext>
              </a:extLst>
            </p:cNvPr>
            <p:cNvSpPr txBox="1"/>
            <p:nvPr/>
          </p:nvSpPr>
          <p:spPr>
            <a:xfrm>
              <a:off x="2582724" y="3254404"/>
              <a:ext cx="1252390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14341" eaLnBrk="0" hangingPunct="0">
                <a:defRPr/>
              </a:pPr>
              <a:r>
                <a:rPr kumimoji="1" lang="en-US" altLang="ja-JP" sz="1400" b="1" dirty="0">
                  <a:solidFill>
                    <a:srgbClr val="FFFFFF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/>
                </a:rPr>
                <a:t>DPR: </a:t>
              </a:r>
            </a:p>
            <a:p>
              <a:pPr defTabSz="914341" eaLnBrk="0" hangingPunct="0">
                <a:defRPr/>
              </a:pPr>
              <a:r>
                <a:rPr kumimoji="1" lang="en-US" altLang="ja-JP" sz="1400" b="1" dirty="0">
                  <a:solidFill>
                    <a:srgbClr val="FFFFFF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/>
                </a:rPr>
                <a:t>Dual Frequency Radar</a:t>
              </a:r>
              <a:endParaRPr kumimoji="1" lang="ja-JP" altLang="en-US" sz="1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D2A1F13-2C04-504E-81A2-BFA4E54320BE}"/>
                </a:ext>
              </a:extLst>
            </p:cNvPr>
            <p:cNvSpPr txBox="1"/>
            <p:nvPr/>
          </p:nvSpPr>
          <p:spPr>
            <a:xfrm>
              <a:off x="4061401" y="4217137"/>
              <a:ext cx="1054052" cy="3097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14341" eaLnBrk="0" hangingPunct="0">
                <a:lnSpc>
                  <a:spcPts val="2999"/>
                </a:lnSpc>
                <a:defRPr/>
              </a:pPr>
              <a:r>
                <a:rPr kumimoji="1" lang="en-US" altLang="ja-JP" sz="1100" dirty="0">
                  <a:solidFill>
                    <a:prstClr val="black"/>
                  </a:solidFill>
                  <a:latin typeface="Arial"/>
                  <a:ea typeface="ＭＳ Ｐゴシック" panose="020B0600070205080204" pitchFamily="50" charset="-128"/>
                  <a:cs typeface="Arial" panose="020B0604020202020204" pitchFamily="34" charset="0"/>
                </a:rPr>
                <a:t>Courtesy of NASA</a:t>
              </a:r>
              <a:endParaRPr kumimoji="1" lang="ja-JP" altLang="en-US" sz="1100" dirty="0">
                <a:solidFill>
                  <a:prstClr val="black"/>
                </a:solidFill>
                <a:latin typeface="Arial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  <p:pic>
          <p:nvPicPr>
            <p:cNvPr id="14" name="Picture 5" descr="jaxa_logo">
              <a:extLst>
                <a:ext uri="{FF2B5EF4-FFF2-40B4-BE49-F238E27FC236}">
                  <a16:creationId xmlns:a16="http://schemas.microsoft.com/office/drawing/2014/main" id="{86844E92-9250-C647-8E1E-7A2F852B7D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98667" l="2260" r="96893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5316" y="4368731"/>
              <a:ext cx="385085" cy="254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楕円 19">
            <a:extLst>
              <a:ext uri="{FF2B5EF4-FFF2-40B4-BE49-F238E27FC236}">
                <a16:creationId xmlns:a16="http://schemas.microsoft.com/office/drawing/2014/main" id="{CB62E4B6-1F0B-0348-BF68-7186D08EAE05}"/>
              </a:ext>
            </a:extLst>
          </p:cNvPr>
          <p:cNvSpPr/>
          <p:nvPr/>
        </p:nvSpPr>
        <p:spPr>
          <a:xfrm>
            <a:off x="1897498" y="2968681"/>
            <a:ext cx="1757440" cy="88997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 eaLnBrk="0" hangingPunct="0"/>
            <a:r>
              <a:rPr kumimoji="1" lang="en-US" altLang="ja-JP" sz="1467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Cloud/</a:t>
            </a:r>
          </a:p>
          <a:p>
            <a:pPr algn="ctr" defTabSz="914341" eaLnBrk="0" hangingPunct="0"/>
            <a:r>
              <a:rPr kumimoji="1" lang="en-US" altLang="ja-JP" sz="1467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Aerosols/</a:t>
            </a:r>
          </a:p>
          <a:p>
            <a:pPr algn="ctr" defTabSz="914341" eaLnBrk="0" hangingPunct="0"/>
            <a:r>
              <a:rPr kumimoji="1" lang="en-US" altLang="ja-JP" sz="1467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Vegetation</a:t>
            </a:r>
          </a:p>
        </p:txBody>
      </p:sp>
      <p:sp>
        <p:nvSpPr>
          <p:cNvPr id="16" name="四角形: 角を丸くする 20">
            <a:extLst>
              <a:ext uri="{FF2B5EF4-FFF2-40B4-BE49-F238E27FC236}">
                <a16:creationId xmlns:a16="http://schemas.microsoft.com/office/drawing/2014/main" id="{61A5F7D5-A0DD-EC42-AEB6-E1E011060738}"/>
              </a:ext>
            </a:extLst>
          </p:cNvPr>
          <p:cNvSpPr/>
          <p:nvPr/>
        </p:nvSpPr>
        <p:spPr>
          <a:xfrm>
            <a:off x="316111" y="1614915"/>
            <a:ext cx="1508193" cy="39071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 eaLnBrk="0" hangingPunct="0"/>
            <a:r>
              <a:rPr kumimoji="1" lang="en-US" altLang="ja-JP" sz="20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GCOM-C</a:t>
            </a:r>
            <a:endParaRPr kumimoji="1" lang="ja-JP" altLang="en-US" sz="20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7" name="四角形: 角を丸くする 21">
            <a:extLst>
              <a:ext uri="{FF2B5EF4-FFF2-40B4-BE49-F238E27FC236}">
                <a16:creationId xmlns:a16="http://schemas.microsoft.com/office/drawing/2014/main" id="{6921BBD2-D2AD-6E46-8F64-63A9D987749C}"/>
              </a:ext>
            </a:extLst>
          </p:cNvPr>
          <p:cNvSpPr/>
          <p:nvPr/>
        </p:nvSpPr>
        <p:spPr>
          <a:xfrm>
            <a:off x="92210" y="2950939"/>
            <a:ext cx="2242959" cy="5898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41" eaLnBrk="0" hangingPunct="0"/>
            <a:r>
              <a:rPr kumimoji="1" lang="en-US" altLang="ja-JP" sz="1600" b="1" u="sng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Launched: </a:t>
            </a:r>
          </a:p>
          <a:p>
            <a:pPr defTabSz="914341" eaLnBrk="0" hangingPunct="0"/>
            <a:r>
              <a:rPr kumimoji="1" lang="en-US" altLang="ja-JP" sz="1600" b="1" u="sng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23 December 2017</a:t>
            </a:r>
            <a:endParaRPr kumimoji="1" lang="ja-JP" altLang="en-US" sz="1600" b="1" u="sng" dirty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8" name="四角形: 角を丸くする 22">
            <a:extLst>
              <a:ext uri="{FF2B5EF4-FFF2-40B4-BE49-F238E27FC236}">
                <a16:creationId xmlns:a16="http://schemas.microsoft.com/office/drawing/2014/main" id="{D78FB6B8-48AE-E84B-89B4-C10489460DB4}"/>
              </a:ext>
            </a:extLst>
          </p:cNvPr>
          <p:cNvSpPr/>
          <p:nvPr/>
        </p:nvSpPr>
        <p:spPr>
          <a:xfrm>
            <a:off x="3700506" y="4025096"/>
            <a:ext cx="903300" cy="45020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 eaLnBrk="0" hangingPunct="0"/>
            <a:r>
              <a:rPr kumimoji="1" lang="en-US" altLang="ja-JP" sz="20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GPM</a:t>
            </a:r>
            <a:endParaRPr kumimoji="1" lang="ja-JP" altLang="en-US" sz="20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9" name="四角形: 角を丸くする 23">
            <a:extLst>
              <a:ext uri="{FF2B5EF4-FFF2-40B4-BE49-F238E27FC236}">
                <a16:creationId xmlns:a16="http://schemas.microsoft.com/office/drawing/2014/main" id="{012E8B2F-9297-9F4B-BFFB-1F49733C1856}"/>
              </a:ext>
            </a:extLst>
          </p:cNvPr>
          <p:cNvSpPr/>
          <p:nvPr/>
        </p:nvSpPr>
        <p:spPr>
          <a:xfrm>
            <a:off x="5919859" y="1477022"/>
            <a:ext cx="1217449" cy="337823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 eaLnBrk="0" hangingPunct="0"/>
            <a:r>
              <a:rPr kumimoji="1" lang="en-US" altLang="ja-JP" sz="20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GOSAT-2</a:t>
            </a:r>
            <a:endParaRPr kumimoji="1" lang="ja-JP" altLang="en-US" sz="20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0" name="四角形: 角を丸くする 24">
            <a:extLst>
              <a:ext uri="{FF2B5EF4-FFF2-40B4-BE49-F238E27FC236}">
                <a16:creationId xmlns:a16="http://schemas.microsoft.com/office/drawing/2014/main" id="{D80822D4-A463-D746-9D04-5BF0F5815199}"/>
              </a:ext>
            </a:extLst>
          </p:cNvPr>
          <p:cNvSpPr/>
          <p:nvPr/>
        </p:nvSpPr>
        <p:spPr>
          <a:xfrm>
            <a:off x="316111" y="3970377"/>
            <a:ext cx="1508193" cy="39071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 eaLnBrk="0" hangingPunct="0"/>
            <a:r>
              <a:rPr kumimoji="1" lang="en-US" altLang="ja-JP" sz="20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GCOM-W</a:t>
            </a:r>
            <a:endParaRPr kumimoji="1" lang="ja-JP" altLang="en-US" sz="20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1" name="楕円 25">
            <a:extLst>
              <a:ext uri="{FF2B5EF4-FFF2-40B4-BE49-F238E27FC236}">
                <a16:creationId xmlns:a16="http://schemas.microsoft.com/office/drawing/2014/main" id="{2D3BF675-BF25-BB45-9981-153D34026701}"/>
              </a:ext>
            </a:extLst>
          </p:cNvPr>
          <p:cNvSpPr/>
          <p:nvPr/>
        </p:nvSpPr>
        <p:spPr>
          <a:xfrm>
            <a:off x="2011113" y="5796396"/>
            <a:ext cx="1456407" cy="51971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 eaLnBrk="0" hangingPunct="0"/>
            <a:r>
              <a:rPr kumimoji="1" lang="en-US" altLang="ja-JP" sz="1400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Water Cycling</a:t>
            </a:r>
          </a:p>
        </p:txBody>
      </p:sp>
      <p:sp>
        <p:nvSpPr>
          <p:cNvPr id="22" name="楕円 26">
            <a:extLst>
              <a:ext uri="{FF2B5EF4-FFF2-40B4-BE49-F238E27FC236}">
                <a16:creationId xmlns:a16="http://schemas.microsoft.com/office/drawing/2014/main" id="{C8A291D0-74B6-1840-AB23-DD726F9C426E}"/>
              </a:ext>
            </a:extLst>
          </p:cNvPr>
          <p:cNvSpPr/>
          <p:nvPr/>
        </p:nvSpPr>
        <p:spPr>
          <a:xfrm>
            <a:off x="5949347" y="4467321"/>
            <a:ext cx="1451667" cy="58992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341" eaLnBrk="0" hangingPunct="0"/>
            <a:r>
              <a:rPr kumimoji="1" lang="en-US" altLang="ja-JP" sz="1400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Precipitation</a:t>
            </a:r>
          </a:p>
        </p:txBody>
      </p:sp>
      <p:sp>
        <p:nvSpPr>
          <p:cNvPr id="23" name="四角形: 角を丸くする 28">
            <a:extLst>
              <a:ext uri="{FF2B5EF4-FFF2-40B4-BE49-F238E27FC236}">
                <a16:creationId xmlns:a16="http://schemas.microsoft.com/office/drawing/2014/main" id="{8F05E206-5ADF-764A-971C-6DB80CEBD83E}"/>
              </a:ext>
            </a:extLst>
          </p:cNvPr>
          <p:cNvSpPr/>
          <p:nvPr/>
        </p:nvSpPr>
        <p:spPr>
          <a:xfrm>
            <a:off x="5607271" y="3068659"/>
            <a:ext cx="1704725" cy="5898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341" eaLnBrk="0" hangingPunct="0"/>
            <a:r>
              <a:rPr kumimoji="1" lang="en-US" altLang="ja-JP" sz="1600" b="1" u="sng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Launched: </a:t>
            </a:r>
          </a:p>
          <a:p>
            <a:pPr algn="r" defTabSz="914341" eaLnBrk="0" hangingPunct="0"/>
            <a:r>
              <a:rPr kumimoji="1" lang="en-US" altLang="ja-JP" sz="1600" b="1" u="sng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29 October 2018</a:t>
            </a:r>
            <a:endParaRPr kumimoji="1" lang="ja-JP" altLang="en-US" sz="1600" b="1" u="sng" dirty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4" name="四角形: 角を丸くする 29">
            <a:extLst>
              <a:ext uri="{FF2B5EF4-FFF2-40B4-BE49-F238E27FC236}">
                <a16:creationId xmlns:a16="http://schemas.microsoft.com/office/drawing/2014/main" id="{85EF6275-BA50-4246-BEF6-B517592238EE}"/>
              </a:ext>
            </a:extLst>
          </p:cNvPr>
          <p:cNvSpPr/>
          <p:nvPr/>
        </p:nvSpPr>
        <p:spPr>
          <a:xfrm>
            <a:off x="352079" y="5660762"/>
            <a:ext cx="1772228" cy="3607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41" eaLnBrk="0" hangingPunct="0"/>
            <a:r>
              <a:rPr kumimoji="1" lang="en-US" altLang="ja-JP" sz="1400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游ゴシック" panose="020B0400000000000000" pitchFamily="50" charset="-128"/>
              </a:rPr>
              <a:t>Launched: 2012</a:t>
            </a:r>
            <a:endParaRPr kumimoji="1" lang="ja-JP" altLang="en-US" sz="1400" b="1" dirty="0">
              <a:solidFill>
                <a:prstClr val="white">
                  <a:lumMod val="95000"/>
                </a:prstClr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5" name="四角形: 角を丸くする 30">
            <a:extLst>
              <a:ext uri="{FF2B5EF4-FFF2-40B4-BE49-F238E27FC236}">
                <a16:creationId xmlns:a16="http://schemas.microsoft.com/office/drawing/2014/main" id="{15A7F502-2C72-C645-B3B5-B4D002E42ACF}"/>
              </a:ext>
            </a:extLst>
          </p:cNvPr>
          <p:cNvSpPr/>
          <p:nvPr/>
        </p:nvSpPr>
        <p:spPr>
          <a:xfrm>
            <a:off x="4170629" y="5687955"/>
            <a:ext cx="1772228" cy="3607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41" eaLnBrk="0" hangingPunct="0"/>
            <a:r>
              <a:rPr kumimoji="1" lang="en-US" altLang="ja-JP" sz="14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Launched: 2014</a:t>
            </a:r>
            <a:endParaRPr kumimoji="1" lang="ja-JP" altLang="en-US" sz="1400" b="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45FBC5B7-2B26-5243-9A8E-99527B38B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5" r="-2"/>
          <a:stretch>
            <a:fillRect/>
          </a:stretch>
        </p:blipFill>
        <p:spPr bwMode="auto">
          <a:xfrm>
            <a:off x="7428926" y="2590642"/>
            <a:ext cx="4483564" cy="2692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四角形: 角を丸くする 33">
            <a:extLst>
              <a:ext uri="{FF2B5EF4-FFF2-40B4-BE49-F238E27FC236}">
                <a16:creationId xmlns:a16="http://schemas.microsoft.com/office/drawing/2014/main" id="{4E822716-D61C-AA4E-9BEE-E05D10D9A251}"/>
              </a:ext>
            </a:extLst>
          </p:cNvPr>
          <p:cNvSpPr/>
          <p:nvPr/>
        </p:nvSpPr>
        <p:spPr>
          <a:xfrm>
            <a:off x="10334388" y="2630642"/>
            <a:ext cx="1450200" cy="407405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 eaLnBrk="0" hangingPunct="0"/>
            <a:r>
              <a:rPr kumimoji="1" lang="en-US" altLang="ja-JP" sz="20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ALOS-2</a:t>
            </a:r>
            <a:endParaRPr kumimoji="1" lang="ja-JP" altLang="en-US" sz="20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8" name="四角形: 角を丸くする 34">
            <a:extLst>
              <a:ext uri="{FF2B5EF4-FFF2-40B4-BE49-F238E27FC236}">
                <a16:creationId xmlns:a16="http://schemas.microsoft.com/office/drawing/2014/main" id="{663D85E2-06B1-4348-BEF0-AA56559B593B}"/>
              </a:ext>
            </a:extLst>
          </p:cNvPr>
          <p:cNvSpPr/>
          <p:nvPr/>
        </p:nvSpPr>
        <p:spPr>
          <a:xfrm>
            <a:off x="9670707" y="4731441"/>
            <a:ext cx="1772228" cy="3607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41" eaLnBrk="0" hangingPunct="0"/>
            <a:r>
              <a:rPr kumimoji="1" lang="en-US" altLang="ja-JP" sz="1400" b="1" dirty="0">
                <a:solidFill>
                  <a:schemeClr val="bg1"/>
                </a:solidFill>
                <a:latin typeface="Calibri" panose="020F0502020204030204"/>
                <a:ea typeface="游ゴシック" panose="020B0400000000000000" pitchFamily="50" charset="-128"/>
              </a:rPr>
              <a:t>Launched: 2014</a:t>
            </a:r>
            <a:endParaRPr kumimoji="1" lang="ja-JP" altLang="en-US" sz="1400" b="1" dirty="0">
              <a:solidFill>
                <a:schemeClr val="bg1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9" name="楕円 35">
            <a:extLst>
              <a:ext uri="{FF2B5EF4-FFF2-40B4-BE49-F238E27FC236}">
                <a16:creationId xmlns:a16="http://schemas.microsoft.com/office/drawing/2014/main" id="{0B1F2075-D261-6648-BE78-3273B1C4044E}"/>
              </a:ext>
            </a:extLst>
          </p:cNvPr>
          <p:cNvSpPr/>
          <p:nvPr/>
        </p:nvSpPr>
        <p:spPr>
          <a:xfrm>
            <a:off x="7959617" y="4797219"/>
            <a:ext cx="1451667" cy="589921"/>
          </a:xfrm>
          <a:prstGeom prst="ellips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341" eaLnBrk="0" hangingPunct="0"/>
            <a:r>
              <a:rPr kumimoji="1" lang="en-US" altLang="ja-JP" sz="1467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Land Surface</a:t>
            </a:r>
          </a:p>
          <a:p>
            <a:pPr algn="ctr" defTabSz="914341" eaLnBrk="0" hangingPunct="0"/>
            <a:r>
              <a:rPr kumimoji="1" lang="en-US" altLang="ja-JP" sz="1467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(Radar)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69D7919-EF25-314A-9F94-A5CAA335C28C}"/>
              </a:ext>
            </a:extLst>
          </p:cNvPr>
          <p:cNvSpPr txBox="1"/>
          <p:nvPr/>
        </p:nvSpPr>
        <p:spPr>
          <a:xfrm>
            <a:off x="140444" y="1108936"/>
            <a:ext cx="719933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133" dirty="0">
                <a:solidFill>
                  <a:schemeClr val="bg1"/>
                </a:solidFill>
                <a:highlight>
                  <a:srgbClr val="0098DB"/>
                </a:highlight>
              </a:rPr>
              <a:t>Climate Change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DF8CA17-8DEA-B448-A626-340D2EDB94FD}"/>
              </a:ext>
            </a:extLst>
          </p:cNvPr>
          <p:cNvSpPr txBox="1"/>
          <p:nvPr/>
        </p:nvSpPr>
        <p:spPr>
          <a:xfrm>
            <a:off x="7541456" y="1099679"/>
            <a:ext cx="460706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133" dirty="0">
                <a:solidFill>
                  <a:schemeClr val="bg1"/>
                </a:solidFill>
                <a:highlight>
                  <a:srgbClr val="800080"/>
                </a:highlight>
              </a:rPr>
              <a:t>Disaster Risk Management</a:t>
            </a:r>
          </a:p>
        </p:txBody>
      </p:sp>
      <p:pic>
        <p:nvPicPr>
          <p:cNvPr id="32" name="図 31" descr="衛星, 輸送, 空 が含まれている画像&#10;&#10;非常に高い精度で生成された説明">
            <a:extLst>
              <a:ext uri="{FF2B5EF4-FFF2-40B4-BE49-F238E27FC236}">
                <a16:creationId xmlns:a16="http://schemas.microsoft.com/office/drawing/2014/main" id="{8600725A-68CF-B34D-B6C4-BC697A7490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2" r="7836"/>
          <a:stretch/>
        </p:blipFill>
        <p:spPr>
          <a:xfrm>
            <a:off x="3439542" y="1497310"/>
            <a:ext cx="1984665" cy="2295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四角形: 角を丸くする 39">
            <a:extLst>
              <a:ext uri="{FF2B5EF4-FFF2-40B4-BE49-F238E27FC236}">
                <a16:creationId xmlns:a16="http://schemas.microsoft.com/office/drawing/2014/main" id="{FEDCE788-47B4-B04A-A7E1-8A699AF77DB8}"/>
              </a:ext>
            </a:extLst>
          </p:cNvPr>
          <p:cNvSpPr/>
          <p:nvPr/>
        </p:nvSpPr>
        <p:spPr>
          <a:xfrm>
            <a:off x="4086640" y="1498175"/>
            <a:ext cx="1217449" cy="337823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 eaLnBrk="0" hangingPunct="0"/>
            <a:r>
              <a:rPr kumimoji="1" lang="en-US" altLang="ja-JP" sz="20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GOSAT</a:t>
            </a:r>
            <a:endParaRPr kumimoji="1" lang="ja-JP" altLang="en-US" sz="2000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4" name="楕円 27">
            <a:extLst>
              <a:ext uri="{FF2B5EF4-FFF2-40B4-BE49-F238E27FC236}">
                <a16:creationId xmlns:a16="http://schemas.microsoft.com/office/drawing/2014/main" id="{FD22D6B8-B34F-D24A-8F71-71E41E54DC8C}"/>
              </a:ext>
            </a:extLst>
          </p:cNvPr>
          <p:cNvSpPr/>
          <p:nvPr/>
        </p:nvSpPr>
        <p:spPr>
          <a:xfrm>
            <a:off x="4002177" y="3332646"/>
            <a:ext cx="1669852" cy="63494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41" eaLnBrk="0" hangingPunct="0"/>
            <a:r>
              <a:rPr kumimoji="1" lang="en-US" altLang="ja-JP" sz="1467" b="1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Greenhouse Gases</a:t>
            </a:r>
          </a:p>
        </p:txBody>
      </p:sp>
      <p:sp>
        <p:nvSpPr>
          <p:cNvPr id="35" name="四角形: 角を丸くする 41">
            <a:extLst>
              <a:ext uri="{FF2B5EF4-FFF2-40B4-BE49-F238E27FC236}">
                <a16:creationId xmlns:a16="http://schemas.microsoft.com/office/drawing/2014/main" id="{45F3A09D-EBBC-6F42-80A7-6DC6DB32E2CA}"/>
              </a:ext>
            </a:extLst>
          </p:cNvPr>
          <p:cNvSpPr/>
          <p:nvPr/>
        </p:nvSpPr>
        <p:spPr>
          <a:xfrm>
            <a:off x="3485674" y="2988310"/>
            <a:ext cx="1772228" cy="3607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41" eaLnBrk="0" hangingPunct="0"/>
            <a:r>
              <a:rPr kumimoji="1" lang="en-US" altLang="ja-JP" sz="1400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  <a:ea typeface="游ゴシック" panose="020B0400000000000000" pitchFamily="50" charset="-128"/>
              </a:rPr>
              <a:t>Launched: 2009</a:t>
            </a:r>
            <a:endParaRPr kumimoji="1" lang="ja-JP" altLang="en-US" sz="1400" b="1" dirty="0">
              <a:solidFill>
                <a:prstClr val="white">
                  <a:lumMod val="95000"/>
                </a:prstClr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36" name="グラフィックス 35">
            <a:extLst>
              <a:ext uri="{FF2B5EF4-FFF2-40B4-BE49-F238E27FC236}">
                <a16:creationId xmlns:a16="http://schemas.microsoft.com/office/drawing/2014/main" id="{0270469B-D8E6-6745-9FFD-31385CBD6F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00506" y="5903435"/>
            <a:ext cx="498821" cy="49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75077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57976864-4B1F-864F-91C5-15020939FBE4}"/>
              </a:ext>
            </a:extLst>
          </p:cNvPr>
          <p:cNvCxnSpPr>
            <a:cxnSpLocks/>
          </p:cNvCxnSpPr>
          <p:nvPr/>
        </p:nvCxnSpPr>
        <p:spPr>
          <a:xfrm>
            <a:off x="800627" y="1282897"/>
            <a:ext cx="10514177" cy="0"/>
          </a:xfrm>
          <a:prstGeom prst="line">
            <a:avLst/>
          </a:prstGeom>
          <a:ln w="57150">
            <a:solidFill>
              <a:srgbClr val="00D46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D376E037-97D4-344C-B278-1B5F9F13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731" y="65596"/>
            <a:ext cx="10022842" cy="667541"/>
          </a:xfrm>
        </p:spPr>
        <p:txBody>
          <a:bodyPr/>
          <a:lstStyle/>
          <a:p>
            <a:r>
              <a:rPr lang="en-US" altLang="ja-JP" sz="2800" dirty="0">
                <a:latin typeface="Arial" panose="020B0604020202020204" pitchFamily="34" charset="0"/>
              </a:rPr>
              <a:t>A-decade-long GHG observation by GOSAT and GOSAT-2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1B866E-BF8B-C845-B706-780983D39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48A261-A62E-364A-9CD6-21AD79F8B5E3}" type="slidenum">
              <a:rPr lang="en-US" altLang="ja-JP" smtClean="0"/>
              <a:pPr/>
              <a:t>3</a:t>
            </a:fld>
            <a:endParaRPr lang="ja-JP" altLang="en-US"/>
          </a:p>
        </p:txBody>
      </p:sp>
      <p:pic>
        <p:nvPicPr>
          <p:cNvPr id="7" name="図 6" descr="衛星, 空, 輸送, 室内 が含まれている画像&#10;&#10;高い精度で生成された説明">
            <a:extLst>
              <a:ext uri="{FF2B5EF4-FFF2-40B4-BE49-F238E27FC236}">
                <a16:creationId xmlns:a16="http://schemas.microsoft.com/office/drawing/2014/main" id="{7EB3C06C-34A2-4546-9432-75DD34104C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55" y="1469751"/>
            <a:ext cx="982384" cy="6139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A38CA13-2159-CA49-A35C-95D901E91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78226" y="1560540"/>
            <a:ext cx="1091723" cy="6361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14599110-29C3-5844-9131-D16BDB99ECDE}"/>
              </a:ext>
            </a:extLst>
          </p:cNvPr>
          <p:cNvCxnSpPr>
            <a:cxnSpLocks/>
          </p:cNvCxnSpPr>
          <p:nvPr/>
        </p:nvCxnSpPr>
        <p:spPr>
          <a:xfrm>
            <a:off x="8299272" y="1727354"/>
            <a:ext cx="3015532" cy="0"/>
          </a:xfrm>
          <a:prstGeom prst="line">
            <a:avLst/>
          </a:prstGeom>
          <a:ln w="57150">
            <a:solidFill>
              <a:srgbClr val="00D46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71258BAF-BD1D-6D44-AE2D-294E12D4D67E}"/>
              </a:ext>
            </a:extLst>
          </p:cNvPr>
          <p:cNvCxnSpPr>
            <a:cxnSpLocks/>
          </p:cNvCxnSpPr>
          <p:nvPr/>
        </p:nvCxnSpPr>
        <p:spPr bwMode="auto">
          <a:xfrm>
            <a:off x="9752035" y="1345706"/>
            <a:ext cx="0" cy="868207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D9DA53D-8BA8-4D44-A8D3-38B84BE131F5}"/>
              </a:ext>
            </a:extLst>
          </p:cNvPr>
          <p:cNvCxnSpPr>
            <a:cxnSpLocks/>
          </p:cNvCxnSpPr>
          <p:nvPr/>
        </p:nvCxnSpPr>
        <p:spPr>
          <a:xfrm>
            <a:off x="9752035" y="1282897"/>
            <a:ext cx="1562769" cy="0"/>
          </a:xfrm>
          <a:prstGeom prst="line">
            <a:avLst/>
          </a:prstGeom>
          <a:ln w="57150">
            <a:solidFill>
              <a:srgbClr val="00D46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4119D1F8-EADB-BC43-BB47-92B1A1784EDA}"/>
              </a:ext>
            </a:extLst>
          </p:cNvPr>
          <p:cNvCxnSpPr>
            <a:cxnSpLocks/>
          </p:cNvCxnSpPr>
          <p:nvPr/>
        </p:nvCxnSpPr>
        <p:spPr>
          <a:xfrm>
            <a:off x="9752035" y="1727354"/>
            <a:ext cx="1562769" cy="0"/>
          </a:xfrm>
          <a:prstGeom prst="line">
            <a:avLst/>
          </a:prstGeom>
          <a:ln w="57150">
            <a:solidFill>
              <a:srgbClr val="00D46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085C4C89-C027-074C-8753-7B21CFCCE56B}"/>
              </a:ext>
            </a:extLst>
          </p:cNvPr>
          <p:cNvCxnSpPr>
            <a:cxnSpLocks/>
          </p:cNvCxnSpPr>
          <p:nvPr/>
        </p:nvCxnSpPr>
        <p:spPr bwMode="auto">
          <a:xfrm>
            <a:off x="4027718" y="1511086"/>
            <a:ext cx="0" cy="691883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9" name="テキスト プレースホルダー 22">
            <a:extLst>
              <a:ext uri="{FF2B5EF4-FFF2-40B4-BE49-F238E27FC236}">
                <a16:creationId xmlns:a16="http://schemas.microsoft.com/office/drawing/2014/main" id="{07069252-A10D-3F47-AA29-91061E7E1F73}"/>
              </a:ext>
            </a:extLst>
          </p:cNvPr>
          <p:cNvSpPr txBox="1">
            <a:spLocks/>
          </p:cNvSpPr>
          <p:nvPr/>
        </p:nvSpPr>
        <p:spPr>
          <a:xfrm>
            <a:off x="345845" y="734186"/>
            <a:ext cx="1422721" cy="474473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8430" fontAlgn="auto"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D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endParaRPr lang="en-US" sz="2800" b="1" dirty="0">
              <a:solidFill>
                <a:srgbClr val="00D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テキスト プレースホルダー 22">
            <a:extLst>
              <a:ext uri="{FF2B5EF4-FFF2-40B4-BE49-F238E27FC236}">
                <a16:creationId xmlns:a16="http://schemas.microsoft.com/office/drawing/2014/main" id="{7220A30B-E1D5-964B-AF09-6DFE2C086813}"/>
              </a:ext>
            </a:extLst>
          </p:cNvPr>
          <p:cNvSpPr txBox="1">
            <a:spLocks/>
          </p:cNvSpPr>
          <p:nvPr/>
        </p:nvSpPr>
        <p:spPr>
          <a:xfrm>
            <a:off x="9243510" y="714693"/>
            <a:ext cx="1017050" cy="474473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8430" fontAlgn="auto"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D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sz="2800" b="1" dirty="0">
              <a:solidFill>
                <a:srgbClr val="00D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テキスト プレースホルダー 22">
            <a:extLst>
              <a:ext uri="{FF2B5EF4-FFF2-40B4-BE49-F238E27FC236}">
                <a16:creationId xmlns:a16="http://schemas.microsoft.com/office/drawing/2014/main" id="{D8AD0903-0DD9-5E41-A4F6-B1A430549B8F}"/>
              </a:ext>
            </a:extLst>
          </p:cNvPr>
          <p:cNvSpPr txBox="1">
            <a:spLocks/>
          </p:cNvSpPr>
          <p:nvPr/>
        </p:nvSpPr>
        <p:spPr>
          <a:xfrm>
            <a:off x="10806279" y="714693"/>
            <a:ext cx="1017050" cy="474473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8430" fontAlgn="auto"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D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n-US" sz="2800" b="1" dirty="0">
              <a:solidFill>
                <a:srgbClr val="00D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テキスト プレースホルダー 22">
            <a:extLst>
              <a:ext uri="{FF2B5EF4-FFF2-40B4-BE49-F238E27FC236}">
                <a16:creationId xmlns:a16="http://schemas.microsoft.com/office/drawing/2014/main" id="{A7C264C1-D1AD-044F-9FC2-C67E5D7FCF48}"/>
              </a:ext>
            </a:extLst>
          </p:cNvPr>
          <p:cNvSpPr txBox="1">
            <a:spLocks/>
          </p:cNvSpPr>
          <p:nvPr/>
        </p:nvSpPr>
        <p:spPr>
          <a:xfrm>
            <a:off x="7790747" y="714693"/>
            <a:ext cx="1017050" cy="474473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8430" fontAlgn="auto"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D4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en-US" sz="2800" b="1" dirty="0">
              <a:solidFill>
                <a:srgbClr val="00D4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2983E5F6-2141-C945-B4D2-59C8442B9CBA}"/>
              </a:ext>
            </a:extLst>
          </p:cNvPr>
          <p:cNvSpPr txBox="1"/>
          <p:nvPr/>
        </p:nvSpPr>
        <p:spPr bwMode="auto">
          <a:xfrm>
            <a:off x="1316621" y="1776746"/>
            <a:ext cx="11963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defTabSz="914341">
              <a:spcBef>
                <a:spcPct val="50000"/>
              </a:spcBef>
            </a:pPr>
            <a:r>
              <a:rPr kumimoji="1" lang="en-US" altLang="ja-JP" sz="2000" b="1" kern="0" dirty="0">
                <a:solidFill>
                  <a:schemeClr val="bg1"/>
                </a:solidFill>
                <a:latin typeface="Arial" panose="020B0604020202020204" pitchFamily="34" charset="0"/>
                <a:ea typeface="Meiryo" charset="-128"/>
                <a:cs typeface="Arial" panose="020B0604020202020204" pitchFamily="34" charset="0"/>
              </a:rPr>
              <a:t>GOSAT</a:t>
            </a:r>
            <a:endParaRPr kumimoji="1" lang="ja-JP" altLang="en-US" sz="2000" b="1" kern="0" dirty="0">
              <a:solidFill>
                <a:schemeClr val="bg1"/>
              </a:solidFill>
              <a:latin typeface="Arial" panose="020B0604020202020204" pitchFamily="34" charset="0"/>
              <a:ea typeface="Meiryo" charset="-128"/>
              <a:cs typeface="Arial" panose="020B0604020202020204" pitchFamily="34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8C336C42-1E0F-4842-93F6-6745C825F64A}"/>
              </a:ext>
            </a:extLst>
          </p:cNvPr>
          <p:cNvSpPr txBox="1"/>
          <p:nvPr/>
        </p:nvSpPr>
        <p:spPr bwMode="auto">
          <a:xfrm>
            <a:off x="8152607" y="1817384"/>
            <a:ext cx="13739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defTabSz="914341">
              <a:spcBef>
                <a:spcPct val="50000"/>
              </a:spcBef>
            </a:pPr>
            <a:r>
              <a:rPr kumimoji="1" lang="en-US" altLang="ja-JP" sz="2000" b="1" kern="0" dirty="0">
                <a:solidFill>
                  <a:schemeClr val="bg1"/>
                </a:solidFill>
                <a:latin typeface="Arial" panose="020B0604020202020204" pitchFamily="34" charset="0"/>
                <a:ea typeface="Meiryo" charset="-128"/>
                <a:cs typeface="Arial" panose="020B0604020202020204" pitchFamily="34" charset="0"/>
              </a:rPr>
              <a:t>GOSAT-2</a:t>
            </a:r>
            <a:endParaRPr kumimoji="1" lang="ja-JP" altLang="en-US" sz="2000" b="1" kern="0" dirty="0">
              <a:solidFill>
                <a:schemeClr val="bg1"/>
              </a:solidFill>
              <a:latin typeface="Arial" panose="020B0604020202020204" pitchFamily="34" charset="0"/>
              <a:ea typeface="Meiryo" charset="-128"/>
              <a:cs typeface="Arial" panose="020B0604020202020204" pitchFamily="34" charset="0"/>
            </a:endParaRPr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90DF88F7-2B39-9A49-B4FE-E3766AF2FF10}"/>
              </a:ext>
            </a:extLst>
          </p:cNvPr>
          <p:cNvGrpSpPr/>
          <p:nvPr/>
        </p:nvGrpSpPr>
        <p:grpSpPr>
          <a:xfrm>
            <a:off x="6812677" y="2213913"/>
            <a:ext cx="4932698" cy="4555289"/>
            <a:chOff x="7012984" y="2213913"/>
            <a:chExt cx="4932698" cy="4555289"/>
          </a:xfrm>
        </p:grpSpPr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B160C382-71B2-CC4B-ADE5-4E4D927D7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2984" y="2213913"/>
              <a:ext cx="4932691" cy="432060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テキスト ボックス 8">
              <a:extLst>
                <a:ext uri="{FF2B5EF4-FFF2-40B4-BE49-F238E27FC236}">
                  <a16:creationId xmlns:a16="http://schemas.microsoft.com/office/drawing/2014/main" id="{DE61A716-3E8E-6A43-83E3-7247C6A1778A}"/>
                </a:ext>
              </a:extLst>
            </p:cNvPr>
            <p:cNvSpPr txBox="1"/>
            <p:nvPr/>
          </p:nvSpPr>
          <p:spPr>
            <a:xfrm>
              <a:off x="7012985" y="6520800"/>
              <a:ext cx="4932697" cy="2484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lIns="36000" tIns="46800" rIns="36000" bIns="46800" rtlCol="0" anchor="b">
              <a:spAutoFit/>
            </a:bodyPr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Global CO</a:t>
              </a:r>
              <a:r>
                <a:rPr lang="en-US" altLang="ja-JP" sz="1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ja-JP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concentrations observed by GOSAT and GOSAT-2 (September 2019)</a:t>
              </a:r>
              <a:endParaRPr lang="ja-JP" alt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B522B53-335D-BF4E-899C-A0314C42BD3B}"/>
              </a:ext>
            </a:extLst>
          </p:cNvPr>
          <p:cNvGrpSpPr/>
          <p:nvPr/>
        </p:nvGrpSpPr>
        <p:grpSpPr>
          <a:xfrm>
            <a:off x="408355" y="2202969"/>
            <a:ext cx="5979253" cy="4569364"/>
            <a:chOff x="460609" y="2202969"/>
            <a:chExt cx="5979253" cy="4569364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0940DE27-44C4-754D-9B4A-DB2AAB056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76" t="4587" r="5494"/>
            <a:stretch/>
          </p:blipFill>
          <p:spPr>
            <a:xfrm>
              <a:off x="460609" y="2202969"/>
              <a:ext cx="5979253" cy="4331549"/>
            </a:xfrm>
            <a:prstGeom prst="rect">
              <a:avLst/>
            </a:prstGeom>
          </p:spPr>
        </p:pic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A203112C-094B-3D40-B2A7-200E05E398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49337" y="5238615"/>
              <a:ext cx="2255053" cy="811194"/>
            </a:xfrm>
            <a:prstGeom prst="rect">
              <a:avLst/>
            </a:prstGeom>
          </p:spPr>
        </p:pic>
        <p:sp>
          <p:nvSpPr>
            <p:cNvPr id="51" name="四角形吹き出し 10">
              <a:extLst>
                <a:ext uri="{FF2B5EF4-FFF2-40B4-BE49-F238E27FC236}">
                  <a16:creationId xmlns:a16="http://schemas.microsoft.com/office/drawing/2014/main" id="{E5E906A3-95A6-DC4C-8FE3-B7AB223D8D98}"/>
                </a:ext>
              </a:extLst>
            </p:cNvPr>
            <p:cNvSpPr/>
            <p:nvPr/>
          </p:nvSpPr>
          <p:spPr>
            <a:xfrm>
              <a:off x="3087144" y="4784209"/>
              <a:ext cx="1724386" cy="501215"/>
            </a:xfrm>
            <a:prstGeom prst="wedgeRectCallout">
              <a:avLst>
                <a:gd name="adj1" fmla="val 12866"/>
                <a:gd name="adj2" fmla="val -208972"/>
              </a:avLst>
            </a:prstGeom>
            <a:solidFill>
              <a:srgbClr val="FFFF00"/>
            </a:solidFill>
            <a:ln w="9525" cap="flat" cmpd="sng" algn="ctr">
              <a:solidFill>
                <a:srgbClr val="FFFF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8000" tIns="48000" rIns="48000" bIns="48000"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Exceeded 400ppm December 2015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四角形吹き出し 10">
              <a:extLst>
                <a:ext uri="{FF2B5EF4-FFF2-40B4-BE49-F238E27FC236}">
                  <a16:creationId xmlns:a16="http://schemas.microsoft.com/office/drawing/2014/main" id="{8963C556-754D-DF4D-A120-6C4311A2AD35}"/>
                </a:ext>
              </a:extLst>
            </p:cNvPr>
            <p:cNvSpPr/>
            <p:nvPr/>
          </p:nvSpPr>
          <p:spPr>
            <a:xfrm>
              <a:off x="5003074" y="3624471"/>
              <a:ext cx="1279802" cy="598663"/>
            </a:xfrm>
            <a:prstGeom prst="wedgeRectCallout">
              <a:avLst>
                <a:gd name="adj1" fmla="val 30741"/>
                <a:gd name="adj2" fmla="val -179355"/>
              </a:avLst>
            </a:prstGeom>
            <a:solidFill>
              <a:srgbClr val="FFFF00"/>
            </a:solidFill>
            <a:ln w="9525" cap="flat" cmpd="sng" algn="ctr">
              <a:solidFill>
                <a:srgbClr val="FFFF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400" b="1" dirty="0">
                  <a:solidFill>
                    <a:srgbClr val="2121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2020</a:t>
              </a:r>
            </a:p>
            <a:p>
              <a:pPr marL="0" marR="0" lvl="0" indent="0" algn="ctr" defTabSz="457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411.5 ppm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6D81D277-A062-3F4B-BB40-4EC7007FB472}"/>
                </a:ext>
              </a:extLst>
            </p:cNvPr>
            <p:cNvCxnSpPr>
              <a:cxnSpLocks/>
            </p:cNvCxnSpPr>
            <p:nvPr/>
          </p:nvCxnSpPr>
          <p:spPr>
            <a:xfrm>
              <a:off x="1056393" y="3978520"/>
              <a:ext cx="3123721" cy="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</a:ln>
            <a:effectLst/>
          </p:spPr>
        </p:cxnSp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B587555F-AA63-9645-81D6-27577D497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9938" y="2407147"/>
              <a:ext cx="2578415" cy="778127"/>
            </a:xfrm>
            <a:prstGeom prst="rect">
              <a:avLst/>
            </a:prstGeom>
          </p:spPr>
        </p:pic>
        <p:sp>
          <p:nvSpPr>
            <p:cNvPr id="56" name="テキスト ボックス 8">
              <a:extLst>
                <a:ext uri="{FF2B5EF4-FFF2-40B4-BE49-F238E27FC236}">
                  <a16:creationId xmlns:a16="http://schemas.microsoft.com/office/drawing/2014/main" id="{79F47B84-8B50-AD42-AF24-B37275EDF62D}"/>
                </a:ext>
              </a:extLst>
            </p:cNvPr>
            <p:cNvSpPr txBox="1"/>
            <p:nvPr/>
          </p:nvSpPr>
          <p:spPr>
            <a:xfrm>
              <a:off x="460611" y="6523931"/>
              <a:ext cx="5979251" cy="2484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lIns="36000" tIns="46800" rIns="36000" bIns="46800" rtlCol="0">
              <a:spAutoFit/>
            </a:bodyPr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GOSAT Whole-atmosphere Mean CO</a:t>
              </a:r>
              <a:r>
                <a:rPr kumimoji="1" lang="en-US" altLang="ja-JP" sz="10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April 2009 – </a:t>
              </a:r>
              <a:r>
                <a:rPr lang="en-US" altLang="ja-JP" sz="1000" b="1" dirty="0">
                  <a:solidFill>
                    <a:srgbClr val="2121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September</a:t>
              </a: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2020</a:t>
              </a:r>
              <a:endParaRPr kumimoji="1" lang="ja-JP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テキスト ボックス 8">
              <a:extLst>
                <a:ext uri="{FF2B5EF4-FFF2-40B4-BE49-F238E27FC236}">
                  <a16:creationId xmlns:a16="http://schemas.microsoft.com/office/drawing/2014/main" id="{BD57BE8C-BC22-6244-A93C-F6B201515CAA}"/>
                </a:ext>
              </a:extLst>
            </p:cNvPr>
            <p:cNvSpPr txBox="1"/>
            <p:nvPr/>
          </p:nvSpPr>
          <p:spPr>
            <a:xfrm>
              <a:off x="3135411" y="6295195"/>
              <a:ext cx="1085883" cy="2484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lIns="36000" tIns="46800" rIns="36000" bIns="46800" rtlCol="0">
              <a:spAutoFit/>
            </a:bodyPr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Year</a:t>
              </a:r>
              <a:endParaRPr kumimoji="1" lang="ja-JP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テキスト ボックス 8">
              <a:extLst>
                <a:ext uri="{FF2B5EF4-FFF2-40B4-BE49-F238E27FC236}">
                  <a16:creationId xmlns:a16="http://schemas.microsoft.com/office/drawing/2014/main" id="{71C414A0-6384-3148-873F-56844967046C}"/>
                </a:ext>
              </a:extLst>
            </p:cNvPr>
            <p:cNvSpPr txBox="1"/>
            <p:nvPr/>
          </p:nvSpPr>
          <p:spPr>
            <a:xfrm rot="16200000">
              <a:off x="-389130" y="4097446"/>
              <a:ext cx="2032123" cy="2484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lIns="36000" tIns="46800" rIns="36000" bIns="46800" rtlCol="0">
              <a:spAutoFit/>
            </a:bodyPr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ppm</a:t>
              </a:r>
              <a:endParaRPr kumimoji="1" lang="ja-JP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610BDCC-14EB-734F-8870-A76F631C250D}"/>
              </a:ext>
            </a:extLst>
          </p:cNvPr>
          <p:cNvSpPr/>
          <p:nvPr/>
        </p:nvSpPr>
        <p:spPr bwMode="auto">
          <a:xfrm>
            <a:off x="9456917" y="1453424"/>
            <a:ext cx="590236" cy="9502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6" name="右大かっこ 25">
            <a:extLst>
              <a:ext uri="{FF2B5EF4-FFF2-40B4-BE49-F238E27FC236}">
                <a16:creationId xmlns:a16="http://schemas.microsoft.com/office/drawing/2014/main" id="{E22C8D34-F4BA-7E40-BAA2-2193D3B60AA4}"/>
              </a:ext>
            </a:extLst>
          </p:cNvPr>
          <p:cNvSpPr/>
          <p:nvPr/>
        </p:nvSpPr>
        <p:spPr bwMode="auto">
          <a:xfrm rot="5400000">
            <a:off x="5984454" y="-3826690"/>
            <a:ext cx="146523" cy="10514176"/>
          </a:xfrm>
          <a:prstGeom prst="rightBracke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7636548"/>
      </p:ext>
    </p:extLst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EF47D4D-D0C9-7C49-8308-B3CACC91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>
                <a:solidFill>
                  <a:srgbClr val="FFFFFF"/>
                </a:solidFill>
                <a:latin typeface="Arial" panose="020B0604020202020204" pitchFamily="34" charset="0"/>
              </a:rPr>
              <a:t>City Scale GHG Monitoring on COVID-19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D4586E-2D97-A046-BAD1-8EE7B74ED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48A261-A62E-364A-9CD6-21AD79F8B5E3}" type="slidenum">
              <a:rPr lang="en-US" altLang="ja-JP" smtClean="0"/>
              <a:pPr/>
              <a:t>4</a:t>
            </a:fld>
            <a:endParaRPr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E78E0DE0-7714-CE4E-95C5-BA56B39C8F3C}"/>
              </a:ext>
            </a:extLst>
          </p:cNvPr>
          <p:cNvGrpSpPr/>
          <p:nvPr/>
        </p:nvGrpSpPr>
        <p:grpSpPr>
          <a:xfrm>
            <a:off x="164413" y="1771728"/>
            <a:ext cx="7273017" cy="2504028"/>
            <a:chOff x="265785" y="1001620"/>
            <a:chExt cx="7273017" cy="2504028"/>
          </a:xfrm>
        </p:grpSpPr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B38C4FFC-6B83-B545-84A4-4F7EBDD34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785" y="1001620"/>
              <a:ext cx="7273017" cy="2362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B2C46418-98C0-6942-BAE0-642A4A535E7D}"/>
                </a:ext>
              </a:extLst>
            </p:cNvPr>
            <p:cNvSpPr/>
            <p:nvPr/>
          </p:nvSpPr>
          <p:spPr>
            <a:xfrm>
              <a:off x="5662384" y="3290204"/>
              <a:ext cx="118173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-apple-system"/>
                  <a:ea typeface="游ゴシック" panose="020B0400000000000000" pitchFamily="50" charset="-128"/>
                  <a:cs typeface="+mn-cs"/>
                </a:rPr>
                <a:t>Analyzed by JAXA/EORC</a:t>
              </a:r>
              <a:endParaRPr kumimoji="0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50107AED-7211-ED40-9D75-3D38CC0E3C94}"/>
              </a:ext>
            </a:extLst>
          </p:cNvPr>
          <p:cNvGrpSpPr/>
          <p:nvPr/>
        </p:nvGrpSpPr>
        <p:grpSpPr>
          <a:xfrm>
            <a:off x="7292154" y="1873677"/>
            <a:ext cx="4574610" cy="2390246"/>
            <a:chOff x="7536245" y="1226786"/>
            <a:chExt cx="4574610" cy="2390246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FF5C9649-FBD2-9C48-A347-F077F7A770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6245" y="1226786"/>
              <a:ext cx="3983743" cy="2390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CC36B8B5-CA41-694B-AAB2-40D3BEB86BD4}"/>
                </a:ext>
              </a:extLst>
            </p:cNvPr>
            <p:cNvSpPr/>
            <p:nvPr/>
          </p:nvSpPr>
          <p:spPr>
            <a:xfrm>
              <a:off x="10929121" y="3296597"/>
              <a:ext cx="118173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-apple-system"/>
                  <a:ea typeface="游ゴシック" panose="020B0400000000000000" pitchFamily="50" charset="-128"/>
                  <a:cs typeface="+mn-cs"/>
                </a:rPr>
                <a:t>Analyzed by JAXA/EORC</a:t>
              </a:r>
              <a:endParaRPr kumimoji="0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B3C27ED0-E7B1-7E47-BC5D-978AEF6E6462}"/>
              </a:ext>
            </a:extLst>
          </p:cNvPr>
          <p:cNvGrpSpPr/>
          <p:nvPr/>
        </p:nvGrpSpPr>
        <p:grpSpPr>
          <a:xfrm>
            <a:off x="7441926" y="4123463"/>
            <a:ext cx="4554891" cy="2464819"/>
            <a:chOff x="7686017" y="3476572"/>
            <a:chExt cx="4554891" cy="2464819"/>
          </a:xfrm>
        </p:grpSpPr>
        <p:pic>
          <p:nvPicPr>
            <p:cNvPr id="28" name="図 27" descr="テキスト が含まれている画像&#10;&#10;自動的に生成された説明">
              <a:extLst>
                <a:ext uri="{FF2B5EF4-FFF2-40B4-BE49-F238E27FC236}">
                  <a16:creationId xmlns:a16="http://schemas.microsoft.com/office/drawing/2014/main" id="{17F7B720-C465-C942-85D3-B72F26D46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86017" y="3476572"/>
              <a:ext cx="3983743" cy="2390246"/>
            </a:xfrm>
            <a:prstGeom prst="rect">
              <a:avLst/>
            </a:prstGeom>
          </p:spPr>
        </p:pic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6D1BF94E-002D-564F-8A5C-C36D46A90F65}"/>
                </a:ext>
              </a:extLst>
            </p:cNvPr>
            <p:cNvSpPr/>
            <p:nvPr/>
          </p:nvSpPr>
          <p:spPr>
            <a:xfrm>
              <a:off x="11059174" y="5725947"/>
              <a:ext cx="118173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-apple-system"/>
                  <a:ea typeface="游ゴシック" panose="020B0400000000000000" pitchFamily="50" charset="-128"/>
                  <a:cs typeface="+mn-cs"/>
                </a:rPr>
                <a:t>Analyzed by JAXA/EORC</a:t>
              </a:r>
              <a:endParaRPr kumimoji="0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2B478DEA-04A7-8D4A-ACB4-8B0DA9731635}"/>
              </a:ext>
            </a:extLst>
          </p:cNvPr>
          <p:cNvGrpSpPr/>
          <p:nvPr/>
        </p:nvGrpSpPr>
        <p:grpSpPr>
          <a:xfrm>
            <a:off x="166970" y="4275756"/>
            <a:ext cx="7270460" cy="2531624"/>
            <a:chOff x="265785" y="3617032"/>
            <a:chExt cx="7270460" cy="2531624"/>
          </a:xfrm>
        </p:grpSpPr>
        <p:pic>
          <p:nvPicPr>
            <p:cNvPr id="31" name="Picture 8">
              <a:extLst>
                <a:ext uri="{FF2B5EF4-FFF2-40B4-BE49-F238E27FC236}">
                  <a16:creationId xmlns:a16="http://schemas.microsoft.com/office/drawing/2014/main" id="{A1661B9C-D817-B44F-AC4E-C30073F6FE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785" y="3617032"/>
              <a:ext cx="7270460" cy="2361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720B71C7-C222-1D4B-BE8D-858A677E5D7B}"/>
                </a:ext>
              </a:extLst>
            </p:cNvPr>
            <p:cNvSpPr/>
            <p:nvPr/>
          </p:nvSpPr>
          <p:spPr>
            <a:xfrm>
              <a:off x="5741877" y="5933212"/>
              <a:ext cx="118173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12529"/>
                  </a:solidFill>
                  <a:effectLst/>
                  <a:uLnTx/>
                  <a:uFillTx/>
                  <a:latin typeface="-apple-system"/>
                  <a:ea typeface="游ゴシック" panose="020B0400000000000000" pitchFamily="50" charset="-128"/>
                  <a:cs typeface="+mn-cs"/>
                </a:rPr>
                <a:t>Analyzed by JAXA/EORC</a:t>
              </a:r>
              <a:endParaRPr kumimoji="0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D83DA30-FF7E-5749-99D7-F0AC4229DBFD}"/>
              </a:ext>
            </a:extLst>
          </p:cNvPr>
          <p:cNvSpPr txBox="1"/>
          <p:nvPr/>
        </p:nvSpPr>
        <p:spPr>
          <a:xfrm>
            <a:off x="7934432" y="1103345"/>
            <a:ext cx="398374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The difference in CO</a:t>
            </a:r>
            <a:r>
              <a:rPr kumimoji="0" lang="en-US" altLang="ja-JP" sz="1200" b="1" i="0" u="none" strike="noStrike" kern="1200" cap="none" spc="0" normalizeH="0" baseline="-2500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2</a:t>
            </a: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 density in the upper and lower troposphere is </a:t>
            </a: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C32146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smaller</a:t>
            </a: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 in 2020 compared to 2016-2019 in Tokyo and Beijing.</a:t>
            </a:r>
          </a:p>
        </p:txBody>
      </p:sp>
      <p:sp>
        <p:nvSpPr>
          <p:cNvPr id="34" name="コンテンツ プレースホルダー 1">
            <a:extLst>
              <a:ext uri="{FF2B5EF4-FFF2-40B4-BE49-F238E27FC236}">
                <a16:creationId xmlns:a16="http://schemas.microsoft.com/office/drawing/2014/main" id="{45B71D88-4923-B047-8243-70196F322A6B}"/>
              </a:ext>
            </a:extLst>
          </p:cNvPr>
          <p:cNvSpPr txBox="1">
            <a:spLocks/>
          </p:cNvSpPr>
          <p:nvPr/>
        </p:nvSpPr>
        <p:spPr bwMode="auto">
          <a:xfrm>
            <a:off x="164413" y="1005026"/>
            <a:ext cx="7743911" cy="66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769" tIns="43385" rIns="86769" bIns="43385" numCol="1" anchor="t" anchorCtr="0" compatLnSpc="1">
            <a:prstTxWarp prst="textNoShape">
              <a:avLst/>
            </a:prstTxWarp>
          </a:bodyPr>
          <a:lstStyle>
            <a:lvl1pPr marL="218012" indent="-218012" algn="l" defTabSz="57889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800" b="0" i="0">
                <a:solidFill>
                  <a:srgbClr val="212121"/>
                </a:solidFill>
                <a:effectLst/>
                <a:latin typeface="Yu Gothic Medium" panose="020B0400000000000000" pitchFamily="34" charset="-128"/>
                <a:ea typeface="Yu Gothic Medium" panose="020B0400000000000000" pitchFamily="34" charset="-128"/>
                <a:cs typeface="Arial" panose="020B0604020202020204" pitchFamily="34" charset="0"/>
              </a:defRPr>
            </a:lvl1pPr>
            <a:lvl2pPr marL="468831" indent="-179913" algn="l" defTabSz="57889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400" b="0" i="0">
                <a:solidFill>
                  <a:srgbClr val="212121"/>
                </a:solidFill>
                <a:effectLst/>
                <a:latin typeface="Yu Gothic Medium" panose="020B0400000000000000" pitchFamily="34" charset="-128"/>
                <a:ea typeface="Yu Gothic Medium" panose="020B0400000000000000" pitchFamily="34" charset="-128"/>
                <a:cs typeface="Arial" panose="020B0604020202020204" pitchFamily="34" charset="0"/>
              </a:defRPr>
            </a:lvl2pPr>
            <a:lvl3pPr marL="722825" indent="-143930" algn="l" defTabSz="57889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0" i="0">
                <a:solidFill>
                  <a:srgbClr val="212121"/>
                </a:solidFill>
                <a:effectLst/>
                <a:latin typeface="Yu Gothic Medium" panose="020B0400000000000000" pitchFamily="34" charset="-128"/>
                <a:ea typeface="Yu Gothic Medium" panose="020B0400000000000000" pitchFamily="34" charset="-128"/>
                <a:cs typeface="Arial" panose="020B0604020202020204" pitchFamily="34" charset="0"/>
              </a:defRPr>
            </a:lvl3pPr>
            <a:lvl4pPr marL="1013859" indent="-144988" algn="l" defTabSz="57889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 b="0" i="0">
                <a:solidFill>
                  <a:srgbClr val="212121"/>
                </a:solidFill>
                <a:effectLst/>
                <a:latin typeface="Yu Gothic Medium" panose="020B0400000000000000" pitchFamily="34" charset="-128"/>
                <a:ea typeface="Yu Gothic Medium" panose="020B0400000000000000" pitchFamily="34" charset="-128"/>
                <a:cs typeface="Arial" panose="020B0604020202020204" pitchFamily="34" charset="0"/>
              </a:defRPr>
            </a:lvl4pPr>
            <a:lvl5pPr marL="1301718" indent="-142872" algn="l" defTabSz="57889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 b="0" i="0">
                <a:solidFill>
                  <a:srgbClr val="212121"/>
                </a:solidFill>
                <a:effectLst/>
                <a:latin typeface="Yu Gothic Medium" panose="020B0400000000000000" pitchFamily="34" charset="-128"/>
                <a:ea typeface="Yu Gothic Medium" panose="020B0400000000000000" pitchFamily="34" charset="-128"/>
                <a:cs typeface="Arial" panose="020B0604020202020204" pitchFamily="34" charset="0"/>
              </a:defRPr>
            </a:lvl5pPr>
            <a:lvl6pPr marL="1606511" indent="-142872" algn="l" defTabSz="578895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067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6pPr>
            <a:lvl7pPr marL="1911303" indent="-142872" algn="l" defTabSz="578895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067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7pPr>
            <a:lvl8pPr marL="2216095" indent="-142872" algn="l" defTabSz="578895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067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8pPr>
            <a:lvl9pPr marL="2520888" indent="-142872" algn="l" defTabSz="578895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067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000" b="1" kern="0" dirty="0">
                <a:latin typeface="Arial" panose="020B0604020202020204" pitchFamily="34" charset="0"/>
              </a:rPr>
              <a:t>Average monthly abundances of CO2 in the lower troposphere for the past 4 years (upper) and 2020 (lower) from GOSAT</a:t>
            </a:r>
          </a:p>
        </p:txBody>
      </p:sp>
    </p:spTree>
    <p:extLst>
      <p:ext uri="{BB962C8B-B14F-4D97-AF65-F5344CB8AC3E}">
        <p14:creationId xmlns:p14="http://schemas.microsoft.com/office/powerpoint/2010/main" val="3615860225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EF47D4D-D0C9-7C49-8308-B3CACC91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200" dirty="0">
                <a:solidFill>
                  <a:srgbClr val="C32047"/>
                </a:solidFill>
                <a:latin typeface="Arial" panose="020B0604020202020204" pitchFamily="34" charset="0"/>
              </a:rPr>
              <a:t>J</a:t>
            </a:r>
            <a:r>
              <a:rPr lang="en-US" altLang="ja-JP" sz="2200" dirty="0">
                <a:solidFill>
                  <a:srgbClr val="FFFFFF"/>
                </a:solidFill>
                <a:latin typeface="Arial" panose="020B0604020202020204" pitchFamily="34" charset="0"/>
              </a:rPr>
              <a:t>ICA-</a:t>
            </a:r>
            <a:r>
              <a:rPr lang="en-US" altLang="ja-JP" sz="2200" dirty="0">
                <a:solidFill>
                  <a:srgbClr val="C32146"/>
                </a:solidFill>
                <a:latin typeface="Arial" panose="020B0604020202020204" pitchFamily="34" charset="0"/>
              </a:rPr>
              <a:t>J</a:t>
            </a:r>
            <a:r>
              <a:rPr lang="en-US" altLang="ja-JP" sz="2200" dirty="0">
                <a:solidFill>
                  <a:srgbClr val="FFFFFF"/>
                </a:solidFill>
                <a:latin typeface="Arial" panose="020B0604020202020204" pitchFamily="34" charset="0"/>
              </a:rPr>
              <a:t>AXA </a:t>
            </a:r>
            <a:r>
              <a:rPr lang="en-US" altLang="ja-JP" sz="2200" dirty="0">
                <a:solidFill>
                  <a:srgbClr val="C32146"/>
                </a:solidFill>
                <a:latin typeface="Arial" panose="020B0604020202020204" pitchFamily="34" charset="0"/>
              </a:rPr>
              <a:t>F</a:t>
            </a:r>
            <a:r>
              <a:rPr lang="en-US" altLang="ja-JP" sz="2200" dirty="0">
                <a:solidFill>
                  <a:srgbClr val="FFFFFF"/>
                </a:solidFill>
                <a:latin typeface="Arial" panose="020B0604020202020204" pitchFamily="34" charset="0"/>
              </a:rPr>
              <a:t>orest E</a:t>
            </a:r>
            <a:r>
              <a:rPr lang="en-US" altLang="ja-JP" sz="2200" dirty="0">
                <a:solidFill>
                  <a:srgbClr val="C32146"/>
                </a:solidFill>
                <a:latin typeface="Arial" panose="020B0604020202020204" pitchFamily="34" charset="0"/>
              </a:rPr>
              <a:t>a</a:t>
            </a:r>
            <a:r>
              <a:rPr lang="en-US" altLang="ja-JP" sz="2200" dirty="0">
                <a:solidFill>
                  <a:srgbClr val="FFFFFF"/>
                </a:solidFill>
                <a:latin typeface="Arial" panose="020B0604020202020204" pitchFamily="34" charset="0"/>
              </a:rPr>
              <a:t>rly W</a:t>
            </a:r>
            <a:r>
              <a:rPr lang="en-US" altLang="ja-JP" sz="2200" dirty="0">
                <a:solidFill>
                  <a:srgbClr val="C32146"/>
                </a:solidFill>
                <a:latin typeface="Arial" panose="020B0604020202020204" pitchFamily="34" charset="0"/>
              </a:rPr>
              <a:t>a</a:t>
            </a:r>
            <a:r>
              <a:rPr lang="en-US" altLang="ja-JP" sz="2200" dirty="0">
                <a:solidFill>
                  <a:srgbClr val="FFFFFF"/>
                </a:solidFill>
                <a:latin typeface="Arial" panose="020B0604020202020204" pitchFamily="34" charset="0"/>
              </a:rPr>
              <a:t>rning </a:t>
            </a:r>
            <a:r>
              <a:rPr lang="en-US" altLang="ja-JP" sz="2200" dirty="0">
                <a:solidFill>
                  <a:srgbClr val="C32146"/>
                </a:solidFill>
                <a:latin typeface="Arial" panose="020B0604020202020204" pitchFamily="34" charset="0"/>
              </a:rPr>
              <a:t>S</a:t>
            </a:r>
            <a:r>
              <a:rPr lang="en-US" altLang="ja-JP" sz="2200" dirty="0">
                <a:solidFill>
                  <a:srgbClr val="FFFFFF"/>
                </a:solidFill>
                <a:latin typeface="Arial" panose="020B0604020202020204" pitchFamily="34" charset="0"/>
              </a:rPr>
              <a:t>ystem in the </a:t>
            </a:r>
            <a:r>
              <a:rPr lang="en-US" altLang="ja-JP" sz="2200" dirty="0">
                <a:solidFill>
                  <a:srgbClr val="C32146"/>
                </a:solidFill>
                <a:latin typeface="Arial" panose="020B0604020202020204" pitchFamily="34" charset="0"/>
              </a:rPr>
              <a:t>T</a:t>
            </a:r>
            <a:r>
              <a:rPr lang="en-US" altLang="ja-JP" sz="2200" dirty="0">
                <a:solidFill>
                  <a:srgbClr val="FFFFFF"/>
                </a:solidFill>
                <a:latin typeface="Arial" panose="020B0604020202020204" pitchFamily="34" charset="0"/>
              </a:rPr>
              <a:t>ropics (JJ-FAST)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D4586E-2D97-A046-BAD1-8EE7B74ED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48A261-A62E-364A-9CD6-21AD79F8B5E3}" type="slidenum">
              <a:rPr lang="en-US" altLang="ja-JP" smtClean="0"/>
              <a:pPr/>
              <a:t>5</a:t>
            </a:fld>
            <a:endParaRPr lang="ja-JP" altLang="en-US"/>
          </a:p>
        </p:txBody>
      </p:sp>
      <p:sp>
        <p:nvSpPr>
          <p:cNvPr id="5" name="コンテンツ プレースホルダー 1">
            <a:extLst>
              <a:ext uri="{FF2B5EF4-FFF2-40B4-BE49-F238E27FC236}">
                <a16:creationId xmlns:a16="http://schemas.microsoft.com/office/drawing/2014/main" id="{A55B614C-A06C-964D-9C58-663FBBC95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392" y="1018558"/>
            <a:ext cx="11674403" cy="1117658"/>
          </a:xfrm>
        </p:spPr>
        <p:txBody>
          <a:bodyPr/>
          <a:lstStyle/>
          <a:p>
            <a:r>
              <a:rPr kumimoji="1" lang="en-US" altLang="ja-JP" sz="1800" dirty="0">
                <a:latin typeface="Arial" panose="020B0604020202020204" pitchFamily="34" charset="0"/>
              </a:rPr>
              <a:t>JJ-FAST has been operated as a  deforestation monitoring tool under the JICA-JAXA collaboration project since November 2016</a:t>
            </a:r>
          </a:p>
          <a:p>
            <a:r>
              <a:rPr lang="en-US" altLang="ja-JP" sz="1800" dirty="0">
                <a:latin typeface="Arial" panose="020B0604020202020204" pitchFamily="34" charset="0"/>
              </a:rPr>
              <a:t>JJ-FAST covers </a:t>
            </a:r>
            <a:r>
              <a:rPr lang="en-US" altLang="ja-JP" sz="1800" dirty="0">
                <a:solidFill>
                  <a:srgbClr val="C32146"/>
                </a:solidFill>
                <a:latin typeface="Arial" panose="020B0604020202020204" pitchFamily="34" charset="0"/>
              </a:rPr>
              <a:t>77 tropical countries</a:t>
            </a:r>
            <a:r>
              <a:rPr lang="en-US" altLang="ja-JP" sz="1800" dirty="0">
                <a:latin typeface="Arial" panose="020B0604020202020204" pitchFamily="34" charset="0"/>
              </a:rPr>
              <a:t> and disseminates deforestation areas detected by </a:t>
            </a:r>
            <a:r>
              <a:rPr lang="en-US" altLang="ja-JP" sz="1800" dirty="0">
                <a:solidFill>
                  <a:srgbClr val="C32146"/>
                </a:solidFill>
                <a:latin typeface="Arial" panose="020B0604020202020204" pitchFamily="34" charset="0"/>
              </a:rPr>
              <a:t>PALSAR-2/ALOS-2 (</a:t>
            </a:r>
            <a:r>
              <a:rPr lang="en-US" altLang="ja-JP" sz="1800" dirty="0" err="1">
                <a:solidFill>
                  <a:srgbClr val="C32146"/>
                </a:solidFill>
                <a:latin typeface="Arial" panose="020B0604020202020204" pitchFamily="34" charset="0"/>
              </a:rPr>
              <a:t>ScanSAR</a:t>
            </a:r>
            <a:r>
              <a:rPr lang="en-US" altLang="ja-JP" sz="1800" dirty="0">
                <a:solidFill>
                  <a:srgbClr val="C32146"/>
                </a:solidFill>
                <a:latin typeface="Arial" panose="020B0604020202020204" pitchFamily="34" charset="0"/>
              </a:rPr>
              <a:t>)</a:t>
            </a:r>
            <a:r>
              <a:rPr lang="en-US" altLang="ja-JP" sz="1800" dirty="0">
                <a:latin typeface="Arial" panose="020B0604020202020204" pitchFamily="34" charset="0"/>
              </a:rPr>
              <a:t> for every </a:t>
            </a:r>
            <a:r>
              <a:rPr lang="en-US" altLang="ja-JP" sz="1800" dirty="0">
                <a:solidFill>
                  <a:srgbClr val="C32146"/>
                </a:solidFill>
                <a:latin typeface="Arial" panose="020B0604020202020204" pitchFamily="34" charset="0"/>
              </a:rPr>
              <a:t>1.5 months</a:t>
            </a:r>
            <a:endParaRPr kumimoji="1" lang="ja-JP" altLang="en-US" sz="1800">
              <a:solidFill>
                <a:srgbClr val="C32146"/>
              </a:solidFill>
              <a:latin typeface="Arial" panose="020B0604020202020204" pitchFamily="34" charset="0"/>
            </a:endParaRPr>
          </a:p>
        </p:txBody>
      </p:sp>
      <p:cxnSp>
        <p:nvCxnSpPr>
          <p:cNvPr id="6" name="コネクタ: カギ線 3">
            <a:extLst>
              <a:ext uri="{FF2B5EF4-FFF2-40B4-BE49-F238E27FC236}">
                <a16:creationId xmlns:a16="http://schemas.microsoft.com/office/drawing/2014/main" id="{33DAF048-14EB-EA46-8EFE-4DBD37A2F3EA}"/>
              </a:ext>
            </a:extLst>
          </p:cNvPr>
          <p:cNvCxnSpPr>
            <a:cxnSpLocks/>
            <a:stCxn id="8" idx="2"/>
            <a:endCxn id="9" idx="1"/>
          </p:cNvCxnSpPr>
          <p:nvPr/>
        </p:nvCxnSpPr>
        <p:spPr>
          <a:xfrm rot="16200000" flipH="1">
            <a:off x="935036" y="4649310"/>
            <a:ext cx="993326" cy="696376"/>
          </a:xfrm>
          <a:prstGeom prst="bentConnector2">
            <a:avLst/>
          </a:prstGeom>
          <a:ln w="38100">
            <a:solidFill>
              <a:srgbClr val="2121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6A990593-6702-8445-9E49-8021B283CF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392" y="2304333"/>
            <a:ext cx="4639608" cy="2186342"/>
          </a:xfrm>
          <a:prstGeom prst="rect">
            <a:avLst/>
          </a:prstGeom>
          <a:ln w="12700">
            <a:solidFill>
              <a:srgbClr val="212121"/>
            </a:solidFill>
          </a:ln>
          <a:effectLst/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61CE072-6C9E-E141-980D-A1AF88F42699}"/>
              </a:ext>
            </a:extLst>
          </p:cNvPr>
          <p:cNvSpPr/>
          <p:nvPr/>
        </p:nvSpPr>
        <p:spPr>
          <a:xfrm>
            <a:off x="606076" y="3853629"/>
            <a:ext cx="954869" cy="647206"/>
          </a:xfrm>
          <a:prstGeom prst="rect">
            <a:avLst/>
          </a:prstGeom>
          <a:noFill/>
          <a:ln w="28575">
            <a:solidFill>
              <a:srgbClr val="2121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28">
              <a:defRPr/>
            </a:pPr>
            <a:endParaRPr kumimoji="1" lang="ja-JP" altLang="en-US" sz="1663">
              <a:solidFill>
                <a:srgbClr val="21212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20F2AC1D-D1D6-BD44-84AE-820BD76C3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9887" y="4729768"/>
            <a:ext cx="3229113" cy="1528785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1433C4B-EEE4-3E4E-AE64-793446D2A3D0}"/>
              </a:ext>
            </a:extLst>
          </p:cNvPr>
          <p:cNvSpPr/>
          <p:nvPr/>
        </p:nvSpPr>
        <p:spPr>
          <a:xfrm>
            <a:off x="1741783" y="6295115"/>
            <a:ext cx="3313309" cy="407605"/>
          </a:xfrm>
          <a:prstGeom prst="rect">
            <a:avLst/>
          </a:prstGeom>
          <a:solidFill>
            <a:srgbClr val="000000">
              <a:alpha val="37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0C25A3E-FE9C-9F49-99AE-E1B7729760A5}"/>
              </a:ext>
            </a:extLst>
          </p:cNvPr>
          <p:cNvSpPr txBox="1"/>
          <p:nvPr/>
        </p:nvSpPr>
        <p:spPr>
          <a:xfrm>
            <a:off x="1816825" y="6276218"/>
            <a:ext cx="3229114" cy="433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28">
              <a:defRPr/>
            </a:pPr>
            <a:r>
              <a:rPr kumimoji="1" lang="en-US" altLang="ja-JP" sz="1108" b="1" dirty="0">
                <a:solidFill>
                  <a:srgbClr val="C32146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Red</a:t>
            </a:r>
            <a:r>
              <a:rPr kumimoji="1" lang="en-US" altLang="ja-JP" sz="1108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indicates the latest Deforest Point</a:t>
            </a:r>
          </a:p>
          <a:p>
            <a:pPr defTabSz="844028">
              <a:defRPr/>
            </a:pPr>
            <a:r>
              <a:rPr kumimoji="1" lang="en-US" altLang="ja-JP" sz="1108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Yellow</a:t>
            </a:r>
            <a:r>
              <a:rPr kumimoji="1" lang="en-US" altLang="ja-JP" sz="1108" dirty="0">
                <a:solidFill>
                  <a:srgbClr val="FFC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1108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indicates all Deforest Point 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BA53F40-2FE3-384C-BCF3-EE415EFA7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931" y="2590801"/>
            <a:ext cx="3813864" cy="1906932"/>
          </a:xfrm>
          <a:prstGeom prst="rect">
            <a:avLst/>
          </a:prstGeom>
          <a:ln>
            <a:solidFill>
              <a:srgbClr val="212121"/>
            </a:solidFill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A05AFC5-981B-6E46-885F-51AD096A97E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684" y="2313739"/>
            <a:ext cx="2643246" cy="2176936"/>
          </a:xfrm>
          <a:prstGeom prst="rect">
            <a:avLst/>
          </a:prstGeom>
        </p:spPr>
      </p:pic>
      <p:cxnSp>
        <p:nvCxnSpPr>
          <p:cNvPr id="14" name="コネクタ: カギ線 3">
            <a:extLst>
              <a:ext uri="{FF2B5EF4-FFF2-40B4-BE49-F238E27FC236}">
                <a16:creationId xmlns:a16="http://schemas.microsoft.com/office/drawing/2014/main" id="{BF5A0EE4-03C6-6349-9B5E-A8624D5A6AF1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5009000" y="4508340"/>
            <a:ext cx="1154425" cy="985821"/>
          </a:xfrm>
          <a:prstGeom prst="bentConnector3">
            <a:avLst>
              <a:gd name="adj1" fmla="val 100165"/>
            </a:avLst>
          </a:prstGeom>
          <a:ln w="38100">
            <a:solidFill>
              <a:srgbClr val="2121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CB65771-2E8D-384A-9997-C40B240ADBF2}"/>
              </a:ext>
            </a:extLst>
          </p:cNvPr>
          <p:cNvSpPr txBox="1"/>
          <p:nvPr/>
        </p:nvSpPr>
        <p:spPr>
          <a:xfrm>
            <a:off x="6238841" y="4500835"/>
            <a:ext cx="1784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Deforestation polygon</a:t>
            </a:r>
            <a:endParaRPr lang="ja-JP" altLang="en-US" b="1" dirty="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EC8DADE-2C21-5A46-BEE7-EA459141B246}"/>
              </a:ext>
            </a:extLst>
          </p:cNvPr>
          <p:cNvSpPr txBox="1"/>
          <p:nvPr/>
        </p:nvSpPr>
        <p:spPr>
          <a:xfrm>
            <a:off x="8171241" y="4490675"/>
            <a:ext cx="4020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detected number: 308,353 points as of April, 2020</a:t>
            </a:r>
          </a:p>
          <a:p>
            <a:r>
              <a:rPr lang="en-US" altLang="ja-JP" sz="1600" b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(92,787 points were detected in Brazil)</a:t>
            </a:r>
            <a:endParaRPr lang="ja-JP" altLang="en-US" sz="1600" b="1" dirty="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209346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EF47D4D-D0C9-7C49-8308-B3CACC91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FFFFFF"/>
                </a:solidFill>
                <a:latin typeface="Arial" panose="020B0604020202020204" pitchFamily="34" charset="0"/>
              </a:rPr>
              <a:t>Monitoring Sea Ice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D4586E-2D97-A046-BAD1-8EE7B74ED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48A261-A62E-364A-9CD6-21AD79F8B5E3}" type="slidenum">
              <a:rPr lang="en-US" altLang="ja-JP" smtClean="0"/>
              <a:pPr/>
              <a:t>6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46D6D93-9450-9A44-A35E-71C51A7C6BB4}"/>
              </a:ext>
            </a:extLst>
          </p:cNvPr>
          <p:cNvSpPr/>
          <p:nvPr/>
        </p:nvSpPr>
        <p:spPr>
          <a:xfrm>
            <a:off x="323272" y="3927992"/>
            <a:ext cx="11545455" cy="291957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C8C0A76-4654-B54F-8CF8-85C08DB5D19B}"/>
              </a:ext>
            </a:extLst>
          </p:cNvPr>
          <p:cNvSpPr/>
          <p:nvPr/>
        </p:nvSpPr>
        <p:spPr>
          <a:xfrm>
            <a:off x="323273" y="978130"/>
            <a:ext cx="11545455" cy="2919572"/>
          </a:xfrm>
          <a:prstGeom prst="rect">
            <a:avLst/>
          </a:prstGeom>
          <a:solidFill>
            <a:srgbClr val="0009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BD984ED5-BA96-D946-9340-70750BBE050A}"/>
              </a:ext>
            </a:extLst>
          </p:cNvPr>
          <p:cNvSpPr txBox="1">
            <a:spLocks/>
          </p:cNvSpPr>
          <p:nvPr/>
        </p:nvSpPr>
        <p:spPr bwMode="auto">
          <a:xfrm>
            <a:off x="589449" y="1312884"/>
            <a:ext cx="3327302" cy="860116"/>
          </a:xfrm>
          <a:prstGeom prst="rect">
            <a:avLst/>
          </a:prstGeom>
          <a:noFill/>
          <a:ln>
            <a:noFill/>
          </a:ln>
        </p:spPr>
        <p:txBody>
          <a:bodyPr vert="horz" wrap="square" lIns="86769" tIns="43385" rIns="86769" bIns="43385" numCol="1" anchor="ctr" anchorCtr="0" compatLnSpc="1">
            <a:prstTxWarp prst="textNoShape">
              <a:avLst/>
            </a:prstTxWarp>
            <a:noAutofit/>
          </a:bodyPr>
          <a:lstStyle>
            <a:lvl1pPr algn="ctr" defTabSz="578895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tabLst>
                <a:tab pos="4185605" algn="l"/>
              </a:tabLst>
              <a:defRPr kumimoji="1" sz="3200" b="1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defRPr>
            </a:lvl1pPr>
            <a:lvl2pPr algn="l" defTabSz="578895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algn="l" defTabSz="578895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algn="l" defTabSz="578895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algn="l" defTabSz="578895" rtl="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304792" algn="l" defTabSz="578895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609585" algn="l" defTabSz="578895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914377" algn="l" defTabSz="578895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1219170" algn="l" defTabSz="578895" rtl="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algn="l"/>
            <a:r>
              <a:rPr lang="en-US" altLang="ja-JP" kern="0" dirty="0">
                <a:latin typeface="Arial" panose="020B0604020202020204" pitchFamily="34" charset="0"/>
              </a:rPr>
              <a:t>Arctic Sea Ice Concentration</a:t>
            </a:r>
            <a:endParaRPr lang="ja-JP" altLang="en-US" kern="0" dirty="0">
              <a:latin typeface="Arial" panose="020B0604020202020204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3D109FA-DBB9-CE41-9A4A-3D7DDB4E29CF}"/>
              </a:ext>
            </a:extLst>
          </p:cNvPr>
          <p:cNvSpPr/>
          <p:nvPr/>
        </p:nvSpPr>
        <p:spPr>
          <a:xfrm>
            <a:off x="522356" y="5317252"/>
            <a:ext cx="4469774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ALOS-2/PALSAR-2 </a:t>
            </a:r>
            <a:r>
              <a:rPr lang="en-US" altLang="ja-JP" sz="1867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ScanSAR</a:t>
            </a:r>
            <a:r>
              <a:rPr lang="en-US" altLang="ja-JP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Mosaic Products in Arctic and Antarctic for 2017.</a:t>
            </a:r>
            <a:endParaRPr lang="ja-JP" alt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FE09967-C178-9B42-A8F9-F07182130BD5}"/>
              </a:ext>
            </a:extLst>
          </p:cNvPr>
          <p:cNvSpPr txBox="1"/>
          <p:nvPr/>
        </p:nvSpPr>
        <p:spPr>
          <a:xfrm>
            <a:off x="5771077" y="3944610"/>
            <a:ext cx="280642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Arctic: August 2017</a:t>
            </a:r>
            <a:endParaRPr kumimoji="1" lang="ja-JP" altLang="en-US" sz="18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D02D3AD3-C88B-224C-98DF-BC03FC585AA3}"/>
              </a:ext>
            </a:extLst>
          </p:cNvPr>
          <p:cNvSpPr txBox="1">
            <a:spLocks/>
          </p:cNvSpPr>
          <p:nvPr/>
        </p:nvSpPr>
        <p:spPr>
          <a:xfrm>
            <a:off x="522356" y="4114187"/>
            <a:ext cx="5573643" cy="1110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Arctic/Antarctic</a:t>
            </a:r>
          </a:p>
          <a:p>
            <a:r>
              <a:rPr lang="en-US" altLang="ja-JP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 Mosaic Products</a:t>
            </a:r>
            <a:endParaRPr lang="ja-JP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8C9ECB4-CB8B-8644-9032-B62EC3AE1C04}"/>
              </a:ext>
            </a:extLst>
          </p:cNvPr>
          <p:cNvSpPr txBox="1"/>
          <p:nvPr/>
        </p:nvSpPr>
        <p:spPr>
          <a:xfrm>
            <a:off x="8709879" y="3944610"/>
            <a:ext cx="295976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Antarctic: August 2017</a:t>
            </a:r>
            <a:endParaRPr kumimoji="1" lang="ja-JP" altLang="en-US" sz="18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6CD30F8-B19F-FE47-9B89-51F874C579A5}"/>
              </a:ext>
            </a:extLst>
          </p:cNvPr>
          <p:cNvSpPr/>
          <p:nvPr/>
        </p:nvSpPr>
        <p:spPr>
          <a:xfrm>
            <a:off x="589449" y="2386478"/>
            <a:ext cx="2931839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GCOM-W/AMSR2 observes sea ice concentration everyday.</a:t>
            </a:r>
            <a:endParaRPr lang="ja-JP" altLang="en-US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図 16" descr="グラフ, ヒストグラム&#10;&#10;自動的に生成された説明">
            <a:extLst>
              <a:ext uri="{FF2B5EF4-FFF2-40B4-BE49-F238E27FC236}">
                <a16:creationId xmlns:a16="http://schemas.microsoft.com/office/drawing/2014/main" id="{373B2E45-57B0-FA48-9731-C87EBB28D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89" y="978130"/>
            <a:ext cx="3878074" cy="2908555"/>
          </a:xfrm>
          <a:prstGeom prst="rect">
            <a:avLst/>
          </a:prstGeom>
        </p:spPr>
      </p:pic>
      <p:pic>
        <p:nvPicPr>
          <p:cNvPr id="18" name="VISHOP_JAXA_IC0_20200501_1001">
            <a:hlinkClick r:id="" action="ppaction://media"/>
            <a:extLst>
              <a:ext uri="{FF2B5EF4-FFF2-40B4-BE49-F238E27FC236}">
                <a16:creationId xmlns:a16="http://schemas.microsoft.com/office/drawing/2014/main" id="{2058C4CC-C287-C245-839A-273DE8A37A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7397" y="978130"/>
            <a:ext cx="2920068" cy="2920068"/>
          </a:xfrm>
          <a:prstGeom prst="rect">
            <a:avLst/>
          </a:prstGeom>
        </p:spPr>
      </p:pic>
      <p:pic>
        <p:nvPicPr>
          <p:cNvPr id="19" name="Picture 3" descr="rgb_arctic">
            <a:extLst>
              <a:ext uri="{FF2B5EF4-FFF2-40B4-BE49-F238E27FC236}">
                <a16:creationId xmlns:a16="http://schemas.microsoft.com/office/drawing/2014/main" id="{1E31CB79-84E4-DB47-A17B-531BD5A4B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298" y="4403719"/>
            <a:ext cx="2371982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rgb_antarctic">
            <a:extLst>
              <a:ext uri="{FF2B5EF4-FFF2-40B4-BE49-F238E27FC236}">
                <a16:creationId xmlns:a16="http://schemas.microsoft.com/office/drawing/2014/main" id="{094E83D6-5AFC-564F-AB34-602BD5290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376" y="4339580"/>
            <a:ext cx="2751428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1582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EF47D4D-D0C9-7C49-8308-B3CACC91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>
                <a:solidFill>
                  <a:srgbClr val="FFFFFF"/>
                </a:solidFill>
                <a:latin typeface="Arial" panose="020B0604020202020204" pitchFamily="34" charset="0"/>
              </a:rPr>
              <a:t>Land surface &amp; river simulation system: Today’s Earth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D4586E-2D97-A046-BAD1-8EE7B74ED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48A261-A62E-364A-9CD6-21AD79F8B5E3}" type="slidenum">
              <a:rPr lang="en-US" altLang="ja-JP" smtClean="0"/>
              <a:pPr/>
              <a:t>7</a:t>
            </a:fld>
            <a:endParaRPr lang="ja-JP" altLang="en-US"/>
          </a:p>
        </p:txBody>
      </p:sp>
      <p:sp>
        <p:nvSpPr>
          <p:cNvPr id="5" name="コンテンツ プレースホルダー 1">
            <a:extLst>
              <a:ext uri="{FF2B5EF4-FFF2-40B4-BE49-F238E27FC236}">
                <a16:creationId xmlns:a16="http://schemas.microsoft.com/office/drawing/2014/main" id="{D1C7F178-FDFD-104F-9B5D-6C79B595875F}"/>
              </a:ext>
            </a:extLst>
          </p:cNvPr>
          <p:cNvSpPr txBox="1">
            <a:spLocks/>
          </p:cNvSpPr>
          <p:nvPr/>
        </p:nvSpPr>
        <p:spPr bwMode="auto">
          <a:xfrm>
            <a:off x="106680" y="1028718"/>
            <a:ext cx="11978640" cy="111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769" tIns="43385" rIns="86769" bIns="43385" numCol="1" anchor="t" anchorCtr="0" compatLnSpc="1">
            <a:prstTxWarp prst="textNoShape">
              <a:avLst/>
            </a:prstTxWarp>
          </a:bodyPr>
          <a:lstStyle>
            <a:lvl1pPr marL="218012" indent="-218012" algn="l" defTabSz="57889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800" b="0" i="0">
                <a:solidFill>
                  <a:srgbClr val="212121"/>
                </a:solidFill>
                <a:effectLst/>
                <a:latin typeface="Yu Gothic Medium" panose="020B0400000000000000" pitchFamily="34" charset="-128"/>
                <a:ea typeface="Yu Gothic Medium" panose="020B0400000000000000" pitchFamily="34" charset="-128"/>
                <a:cs typeface="Arial" panose="020B0604020202020204" pitchFamily="34" charset="0"/>
              </a:defRPr>
            </a:lvl1pPr>
            <a:lvl2pPr marL="468831" indent="-179913" algn="l" defTabSz="57889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400" b="0" i="0">
                <a:solidFill>
                  <a:srgbClr val="212121"/>
                </a:solidFill>
                <a:effectLst/>
                <a:latin typeface="Yu Gothic Medium" panose="020B0400000000000000" pitchFamily="34" charset="-128"/>
                <a:ea typeface="Yu Gothic Medium" panose="020B0400000000000000" pitchFamily="34" charset="-128"/>
                <a:cs typeface="Arial" panose="020B0604020202020204" pitchFamily="34" charset="0"/>
              </a:defRPr>
            </a:lvl2pPr>
            <a:lvl3pPr marL="722825" indent="-143930" algn="l" defTabSz="57889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 b="0" i="0">
                <a:solidFill>
                  <a:srgbClr val="212121"/>
                </a:solidFill>
                <a:effectLst/>
                <a:latin typeface="Yu Gothic Medium" panose="020B0400000000000000" pitchFamily="34" charset="-128"/>
                <a:ea typeface="Yu Gothic Medium" panose="020B0400000000000000" pitchFamily="34" charset="-128"/>
                <a:cs typeface="Arial" panose="020B0604020202020204" pitchFamily="34" charset="0"/>
              </a:defRPr>
            </a:lvl3pPr>
            <a:lvl4pPr marL="1013859" indent="-144988" algn="l" defTabSz="57889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 b="0" i="0">
                <a:solidFill>
                  <a:srgbClr val="212121"/>
                </a:solidFill>
                <a:effectLst/>
                <a:latin typeface="Yu Gothic Medium" panose="020B0400000000000000" pitchFamily="34" charset="-128"/>
                <a:ea typeface="Yu Gothic Medium" panose="020B0400000000000000" pitchFamily="34" charset="-128"/>
                <a:cs typeface="Arial" panose="020B0604020202020204" pitchFamily="34" charset="0"/>
              </a:defRPr>
            </a:lvl4pPr>
            <a:lvl5pPr marL="1301718" indent="-142872" algn="l" defTabSz="57889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 b="0" i="0">
                <a:solidFill>
                  <a:srgbClr val="212121"/>
                </a:solidFill>
                <a:effectLst/>
                <a:latin typeface="Yu Gothic Medium" panose="020B0400000000000000" pitchFamily="34" charset="-128"/>
                <a:ea typeface="Yu Gothic Medium" panose="020B0400000000000000" pitchFamily="34" charset="-128"/>
                <a:cs typeface="Arial" panose="020B0604020202020204" pitchFamily="34" charset="0"/>
              </a:defRPr>
            </a:lvl5pPr>
            <a:lvl6pPr marL="1606511" indent="-142872" algn="l" defTabSz="578895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067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6pPr>
            <a:lvl7pPr marL="1911303" indent="-142872" algn="l" defTabSz="578895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067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7pPr>
            <a:lvl8pPr marL="2216095" indent="-142872" algn="l" defTabSz="578895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067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8pPr>
            <a:lvl9pPr marL="2520888" indent="-142872" algn="l" defTabSz="578895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067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defRPr>
            </a:lvl9pPr>
          </a:lstStyle>
          <a:p>
            <a:r>
              <a:rPr lang="en-US" altLang="ja-JP" sz="1600" kern="0" dirty="0">
                <a:latin typeface="Arial" panose="020B0604020202020204" pitchFamily="34" charset="0"/>
              </a:rPr>
              <a:t>JAXA has developed “Today’s Earth” under the joint research with University of Tokyo ( https://</a:t>
            </a:r>
            <a:r>
              <a:rPr lang="en-US" altLang="ja-JP" sz="1600" kern="0" dirty="0" err="1">
                <a:latin typeface="Arial" panose="020B0604020202020204" pitchFamily="34" charset="0"/>
              </a:rPr>
              <a:t>www.eorc.jaxa.jp</a:t>
            </a:r>
            <a:r>
              <a:rPr lang="en-US" altLang="ja-JP" sz="1600" kern="0" dirty="0">
                <a:latin typeface="Arial" panose="020B0604020202020204" pitchFamily="34" charset="0"/>
              </a:rPr>
              <a:t>/water/ )</a:t>
            </a:r>
          </a:p>
          <a:p>
            <a:r>
              <a:rPr lang="en-US" altLang="ja-JP" sz="1600" kern="0" dirty="0">
                <a:latin typeface="Arial" panose="020B0604020202020204" pitchFamily="34" charset="0"/>
              </a:rPr>
              <a:t>Today’s Earth distributes &amp; visualizes various hydrological products with </a:t>
            </a:r>
            <a:r>
              <a:rPr lang="en-US" altLang="ja-JP" sz="1600" kern="0" dirty="0">
                <a:solidFill>
                  <a:srgbClr val="C32146"/>
                </a:solidFill>
                <a:latin typeface="Arial" panose="020B0604020202020204" pitchFamily="34" charset="0"/>
              </a:rPr>
              <a:t>1km resolution for Japan</a:t>
            </a:r>
            <a:r>
              <a:rPr lang="en-US" altLang="ja-JP" sz="1600" kern="0" dirty="0">
                <a:latin typeface="Arial" panose="020B0604020202020204" pitchFamily="34" charset="0"/>
              </a:rPr>
              <a:t> and </a:t>
            </a:r>
            <a:r>
              <a:rPr lang="en-US" altLang="ja-JP" sz="1600" kern="0" dirty="0">
                <a:solidFill>
                  <a:srgbClr val="C32146"/>
                </a:solidFill>
                <a:latin typeface="Arial" panose="020B0604020202020204" pitchFamily="34" charset="0"/>
              </a:rPr>
              <a:t>25km resolution for global</a:t>
            </a:r>
          </a:p>
        </p:txBody>
      </p:sp>
      <p:pic>
        <p:nvPicPr>
          <p:cNvPr id="6" name="コンテンツ プレースホルダー 4">
            <a:extLst>
              <a:ext uri="{FF2B5EF4-FFF2-40B4-BE49-F238E27FC236}">
                <a16:creationId xmlns:a16="http://schemas.microsoft.com/office/drawing/2014/main" id="{784395AB-BAA0-BE4C-B739-746FE965A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t="8030" b="8709"/>
          <a:stretch/>
        </p:blipFill>
        <p:spPr>
          <a:xfrm>
            <a:off x="566062" y="1809551"/>
            <a:ext cx="5530735" cy="368892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F343317-CFCA-6643-B43E-594FBA335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987" y="1816663"/>
            <a:ext cx="4355869" cy="422207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C5FBDD-1619-C14B-958A-FF44622B276A}"/>
              </a:ext>
            </a:extLst>
          </p:cNvPr>
          <p:cNvSpPr txBox="1"/>
          <p:nvPr/>
        </p:nvSpPr>
        <p:spPr>
          <a:xfrm>
            <a:off x="394489" y="5582290"/>
            <a:ext cx="6111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Earth </a:t>
            </a:r>
            <a:r>
              <a:rPr lang="en-US" altLang="ja-JP" sz="1600" dirty="0">
                <a:solidFill>
                  <a:srgbClr val="C321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days</a:t>
            </a:r>
            <a:r>
              <a:rPr lang="en-US" altLang="ja-JP" sz="16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simulation results, flood area fraction for heavy rain event (July 3 -6, 2020) in Kumamoto prefecture</a:t>
            </a:r>
            <a:endParaRPr lang="en-US" altLang="ja-JP" sz="1600" u="sng" dirty="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E2CF642-1F94-D94F-97CA-794F11F1BA7A}"/>
              </a:ext>
            </a:extLst>
          </p:cNvPr>
          <p:cNvSpPr txBox="1"/>
          <p:nvPr/>
        </p:nvSpPr>
        <p:spPr>
          <a:xfrm>
            <a:off x="6654166" y="6038730"/>
            <a:ext cx="4962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Flooded areas detected by ALOS-2 on July 4, 2020</a:t>
            </a:r>
            <a:endParaRPr lang="en-US" altLang="ja-JP" sz="1600" u="sng" dirty="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B449482-42FA-D748-AB4C-B7C705813633}"/>
              </a:ext>
            </a:extLst>
          </p:cNvPr>
          <p:cNvSpPr/>
          <p:nvPr/>
        </p:nvSpPr>
        <p:spPr>
          <a:xfrm>
            <a:off x="8693555" y="3823853"/>
            <a:ext cx="1559605" cy="843956"/>
          </a:xfrm>
          <a:prstGeom prst="rect">
            <a:avLst/>
          </a:prstGeom>
          <a:noFill/>
          <a:ln w="19050" cmpd="thinThick">
            <a:solidFill>
              <a:srgbClr val="C32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4B36C43-A4B4-EE45-A1B7-91FEB7A76C53}"/>
              </a:ext>
            </a:extLst>
          </p:cNvPr>
          <p:cNvSpPr/>
          <p:nvPr/>
        </p:nvSpPr>
        <p:spPr>
          <a:xfrm>
            <a:off x="4389917" y="4023364"/>
            <a:ext cx="1030779" cy="465515"/>
          </a:xfrm>
          <a:prstGeom prst="rect">
            <a:avLst/>
          </a:prstGeom>
          <a:noFill/>
          <a:ln w="19050" cmpd="thinThick">
            <a:solidFill>
              <a:srgbClr val="C321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0BE6C86F-C4E4-8D4B-9975-86F121153E9E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5420695" y="4245829"/>
            <a:ext cx="3272859" cy="10288"/>
          </a:xfrm>
          <a:prstGeom prst="line">
            <a:avLst/>
          </a:prstGeom>
          <a:ln w="28575">
            <a:solidFill>
              <a:srgbClr val="C3214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863696D2-71DE-8345-A8B6-A9F77A9939C9}"/>
              </a:ext>
            </a:extLst>
          </p:cNvPr>
          <p:cNvCxnSpPr>
            <a:cxnSpLocks/>
            <a:stCxn id="15" idx="0"/>
          </p:cNvCxnSpPr>
          <p:nvPr/>
        </p:nvCxnSpPr>
        <p:spPr bwMode="auto">
          <a:xfrm flipV="1">
            <a:off x="1414608" y="2146376"/>
            <a:ext cx="2045565" cy="1742428"/>
          </a:xfrm>
          <a:prstGeom prst="line">
            <a:avLst/>
          </a:prstGeom>
          <a:noFill/>
          <a:ln w="19050" cap="flat" cmpd="sng" algn="ctr">
            <a:solidFill>
              <a:srgbClr val="C3214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741EBEAC-88E5-774C-BE82-3B9C7D4A7F60}"/>
              </a:ext>
            </a:extLst>
          </p:cNvPr>
          <p:cNvCxnSpPr>
            <a:cxnSpLocks/>
            <a:stCxn id="15" idx="2"/>
          </p:cNvCxnSpPr>
          <p:nvPr/>
        </p:nvCxnSpPr>
        <p:spPr bwMode="auto">
          <a:xfrm>
            <a:off x="1414608" y="4023363"/>
            <a:ext cx="2087025" cy="938296"/>
          </a:xfrm>
          <a:prstGeom prst="line">
            <a:avLst/>
          </a:prstGeom>
          <a:noFill/>
          <a:ln w="19050" cap="flat" cmpd="sng" algn="ctr">
            <a:solidFill>
              <a:srgbClr val="C3214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ECA7187-B141-914D-BD72-3B65E372A86E}"/>
              </a:ext>
            </a:extLst>
          </p:cNvPr>
          <p:cNvSpPr/>
          <p:nvPr/>
        </p:nvSpPr>
        <p:spPr bwMode="auto">
          <a:xfrm>
            <a:off x="1358901" y="3888804"/>
            <a:ext cx="111413" cy="134559"/>
          </a:xfrm>
          <a:prstGeom prst="rect">
            <a:avLst/>
          </a:prstGeom>
          <a:noFill/>
          <a:ln w="19050" cap="flat" cmpd="sng" algn="ctr">
            <a:solidFill>
              <a:srgbClr val="C3214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7148" rIns="74295" bIns="37148" numCol="1" rtlCol="0" anchor="ctr" anchorCtr="0" compatLnSpc="1">
            <a:prstTxWarp prst="textNoShape">
              <a:avLst/>
            </a:prstTxWarp>
          </a:bodyPr>
          <a:lstStyle/>
          <a:p>
            <a:pPr marL="343098" algn="ctr" defTabSz="684907"/>
            <a:endParaRPr lang="ja-JP" altLang="en-US" sz="1381"/>
          </a:p>
        </p:txBody>
      </p:sp>
    </p:spTree>
    <p:extLst>
      <p:ext uri="{BB962C8B-B14F-4D97-AF65-F5344CB8AC3E}">
        <p14:creationId xmlns:p14="http://schemas.microsoft.com/office/powerpoint/2010/main" val="2642520171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3EF47D4D-D0C9-7C49-8308-B3CACC91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FFFFFF"/>
                </a:solidFill>
                <a:latin typeface="Arial" panose="020B0604020202020204" pitchFamily="34" charset="0"/>
              </a:rPr>
              <a:t>Sharing EO data for tackling Climate Change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D4586E-2D97-A046-BAD1-8EE7B74ED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148A261-A62E-364A-9CD6-21AD79F8B5E3}" type="slidenum">
              <a:rPr lang="en-US" altLang="ja-JP" smtClean="0"/>
              <a:pPr/>
              <a:t>8</a:t>
            </a:fld>
            <a:endParaRPr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A020F2B-FFD7-0E4E-94C4-BF2C0DBB8F11}"/>
              </a:ext>
            </a:extLst>
          </p:cNvPr>
          <p:cNvSpPr/>
          <p:nvPr/>
        </p:nvSpPr>
        <p:spPr bwMode="auto">
          <a:xfrm>
            <a:off x="0" y="4954634"/>
            <a:ext cx="12192000" cy="1903365"/>
          </a:xfrm>
          <a:prstGeom prst="rect">
            <a:avLst/>
          </a:prstGeom>
          <a:solidFill>
            <a:srgbClr val="2121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EECFA0E-97FD-8048-BF94-A05792D8ED64}"/>
              </a:ext>
            </a:extLst>
          </p:cNvPr>
          <p:cNvSpPr/>
          <p:nvPr/>
        </p:nvSpPr>
        <p:spPr bwMode="auto">
          <a:xfrm>
            <a:off x="0" y="2891904"/>
            <a:ext cx="12192000" cy="2031200"/>
          </a:xfrm>
          <a:prstGeom prst="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700" b="0" i="0" u="none" strike="noStrike" cap="none" normalizeH="0" baseline="0">
              <a:ln>
                <a:noFill/>
              </a:ln>
              <a:solidFill>
                <a:srgbClr val="525A5A"/>
              </a:solidFill>
              <a:effectLst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E9DE195-CF7A-4F47-BD6A-561ED5CDB0C8}"/>
              </a:ext>
            </a:extLst>
          </p:cNvPr>
          <p:cNvSpPr/>
          <p:nvPr/>
        </p:nvSpPr>
        <p:spPr bwMode="auto">
          <a:xfrm>
            <a:off x="1" y="956765"/>
            <a:ext cx="12192000" cy="1898072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C5A8C00-71C3-C94C-A191-E542AF100E50}"/>
              </a:ext>
            </a:extLst>
          </p:cNvPr>
          <p:cNvSpPr/>
          <p:nvPr/>
        </p:nvSpPr>
        <p:spPr>
          <a:xfrm>
            <a:off x="-36276" y="1440099"/>
            <a:ext cx="33570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4000" b="1" dirty="0">
                <a:ln w="0"/>
                <a:solidFill>
                  <a:srgbClr val="525A5A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Atmosphere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3597902-947F-F74F-810F-CC6B93096AF7}"/>
              </a:ext>
            </a:extLst>
          </p:cNvPr>
          <p:cNvSpPr/>
          <p:nvPr/>
        </p:nvSpPr>
        <p:spPr>
          <a:xfrm>
            <a:off x="143783" y="3444721"/>
            <a:ext cx="15278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4400" b="1" cap="none" spc="0" dirty="0">
                <a:ln w="0"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</a:t>
            </a:r>
            <a:endParaRPr lang="ja-JP" altLang="en-US" sz="4400" b="1" cap="none" spc="0" dirty="0">
              <a:ln w="0"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126EF7A-B2A9-254F-93D5-5EB859291842}"/>
              </a:ext>
            </a:extLst>
          </p:cNvPr>
          <p:cNvSpPr/>
          <p:nvPr/>
        </p:nvSpPr>
        <p:spPr>
          <a:xfrm>
            <a:off x="30113" y="5462151"/>
            <a:ext cx="190265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4400" b="1" dirty="0">
                <a:ln w="0"/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endParaRPr lang="ja-JP" altLang="en-US" sz="4400" b="1" cap="none" spc="0" dirty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EA43A31-5BAB-6340-9194-A79D2188FA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651" y="2916993"/>
            <a:ext cx="3538587" cy="148620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86C0D03-8B41-5943-BD1D-3D065C161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965" y="5081807"/>
            <a:ext cx="1399134" cy="139913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F354C1B-CB07-7A48-9A7A-351DB2C6CEBD}"/>
              </a:ext>
            </a:extLst>
          </p:cNvPr>
          <p:cNvSpPr txBox="1"/>
          <p:nvPr/>
        </p:nvSpPr>
        <p:spPr>
          <a:xfrm>
            <a:off x="2529935" y="5117066"/>
            <a:ext cx="790881" cy="276999"/>
          </a:xfrm>
          <a:prstGeom prst="rect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1980</a:t>
            </a:r>
            <a:endParaRPr lang="ja-JP" alt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6B9EF76-D7DB-174B-BF71-D41768AD3C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04" y="5082671"/>
            <a:ext cx="1381274" cy="1381274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16F3150-E5EF-EE4F-8AEE-84202F704C5C}"/>
              </a:ext>
            </a:extLst>
          </p:cNvPr>
          <p:cNvSpPr txBox="1"/>
          <p:nvPr/>
        </p:nvSpPr>
        <p:spPr>
          <a:xfrm>
            <a:off x="4026257" y="5117067"/>
            <a:ext cx="790881" cy="276999"/>
          </a:xfrm>
          <a:prstGeom prst="rect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2019</a:t>
            </a:r>
            <a:endParaRPr lang="ja-JP" alt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四角形: 角を丸くする 17">
            <a:extLst>
              <a:ext uri="{FF2B5EF4-FFF2-40B4-BE49-F238E27FC236}">
                <a16:creationId xmlns:a16="http://schemas.microsoft.com/office/drawing/2014/main" id="{734F99DF-E703-CF47-A684-FC517839C38C}"/>
              </a:ext>
            </a:extLst>
          </p:cNvPr>
          <p:cNvSpPr/>
          <p:nvPr/>
        </p:nvSpPr>
        <p:spPr bwMode="auto">
          <a:xfrm>
            <a:off x="2540689" y="4408718"/>
            <a:ext cx="2236509" cy="427024"/>
          </a:xfrm>
          <a:prstGeom prst="roundRect">
            <a:avLst/>
          </a:prstGeom>
          <a:solidFill>
            <a:srgbClr val="009E7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-246063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0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Forest/Non-Forest</a:t>
            </a: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sp>
        <p:nvSpPr>
          <p:cNvPr id="17" name="四角形: 角を丸くする 18">
            <a:extLst>
              <a:ext uri="{FF2B5EF4-FFF2-40B4-BE49-F238E27FC236}">
                <a16:creationId xmlns:a16="http://schemas.microsoft.com/office/drawing/2014/main" id="{E71A6283-05D1-134F-B5FE-BA7885F851F7}"/>
              </a:ext>
            </a:extLst>
          </p:cNvPr>
          <p:cNvSpPr/>
          <p:nvPr/>
        </p:nvSpPr>
        <p:spPr bwMode="auto">
          <a:xfrm>
            <a:off x="2708638" y="6435811"/>
            <a:ext cx="1976582" cy="404092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-246063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0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Arctic Sea Ice</a:t>
            </a: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BA0533FC-0CE0-EC41-B130-AC965BD9F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6819" y="2952809"/>
            <a:ext cx="2654174" cy="1256588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 descr="gsmap_html_image">
            <a:extLst>
              <a:ext uri="{FF2B5EF4-FFF2-40B4-BE49-F238E27FC236}">
                <a16:creationId xmlns:a16="http://schemas.microsoft.com/office/drawing/2014/main" id="{00295A2E-CC7B-854B-8CFB-F1C8AF4BA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936" y="1049835"/>
            <a:ext cx="3790690" cy="12635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コンテンツ プレースホルダー 18">
            <a:extLst>
              <a:ext uri="{FF2B5EF4-FFF2-40B4-BE49-F238E27FC236}">
                <a16:creationId xmlns:a16="http://schemas.microsoft.com/office/drawing/2014/main" id="{4F65A3D5-A9F2-B440-9C70-0D3A5FC5DC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359" y="2969769"/>
            <a:ext cx="3192350" cy="13650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四角形: 角を丸くする 27">
            <a:extLst>
              <a:ext uri="{FF2B5EF4-FFF2-40B4-BE49-F238E27FC236}">
                <a16:creationId xmlns:a16="http://schemas.microsoft.com/office/drawing/2014/main" id="{65D644BF-158A-8C44-B45A-E088CD87A96A}"/>
              </a:ext>
            </a:extLst>
          </p:cNvPr>
          <p:cNvSpPr/>
          <p:nvPr/>
        </p:nvSpPr>
        <p:spPr bwMode="auto">
          <a:xfrm>
            <a:off x="4042099" y="2332787"/>
            <a:ext cx="2236509" cy="427024"/>
          </a:xfrm>
          <a:prstGeom prst="roundRect">
            <a:avLst/>
          </a:prstGeom>
          <a:solidFill>
            <a:srgbClr val="99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-246063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0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Precipitation</a:t>
            </a: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894014C5-98A2-F54D-B763-81AB6B4CF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6320" y="1027867"/>
            <a:ext cx="2561171" cy="1320127"/>
          </a:xfrm>
          <a:prstGeom prst="rect">
            <a:avLst/>
          </a:prstGeom>
        </p:spPr>
      </p:pic>
      <p:sp>
        <p:nvSpPr>
          <p:cNvPr id="23" name="四角形: 角を丸くする 30">
            <a:extLst>
              <a:ext uri="{FF2B5EF4-FFF2-40B4-BE49-F238E27FC236}">
                <a16:creationId xmlns:a16="http://schemas.microsoft.com/office/drawing/2014/main" id="{400C8E35-F313-4F42-9E08-FCF8D24FB632}"/>
              </a:ext>
            </a:extLst>
          </p:cNvPr>
          <p:cNvSpPr/>
          <p:nvPr/>
        </p:nvSpPr>
        <p:spPr bwMode="auto">
          <a:xfrm>
            <a:off x="7198965" y="2324372"/>
            <a:ext cx="2353062" cy="427024"/>
          </a:xfrm>
          <a:prstGeom prst="roundRect">
            <a:avLst/>
          </a:prstGeom>
          <a:solidFill>
            <a:srgbClr val="99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-246063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0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Greenhous Gasses</a:t>
            </a: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50A2657B-595E-574C-9D53-0CBC50F142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555" y="5081807"/>
            <a:ext cx="2142656" cy="1294506"/>
          </a:xfrm>
          <a:prstGeom prst="rect">
            <a:avLst/>
          </a:prstGeom>
        </p:spPr>
      </p:pic>
      <p:sp>
        <p:nvSpPr>
          <p:cNvPr id="25" name="四角形: 角を丸くする 32">
            <a:extLst>
              <a:ext uri="{FF2B5EF4-FFF2-40B4-BE49-F238E27FC236}">
                <a16:creationId xmlns:a16="http://schemas.microsoft.com/office/drawing/2014/main" id="{11EED7F1-B254-DA49-9C54-7F87944466F9}"/>
              </a:ext>
            </a:extLst>
          </p:cNvPr>
          <p:cNvSpPr/>
          <p:nvPr/>
        </p:nvSpPr>
        <p:spPr bwMode="auto">
          <a:xfrm>
            <a:off x="5865615" y="6407049"/>
            <a:ext cx="1976582" cy="404092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-246063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2000" dirty="0">
                <a:solidFill>
                  <a:srgbClr val="21212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SST</a:t>
            </a: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ABDB8975-BE18-2545-B696-74D05B3474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6535" y="956765"/>
            <a:ext cx="2170729" cy="1690274"/>
          </a:xfrm>
          <a:prstGeom prst="rect">
            <a:avLst/>
          </a:prstGeom>
        </p:spPr>
      </p:pic>
      <p:sp>
        <p:nvSpPr>
          <p:cNvPr id="27" name="四角形: 角を丸くする 34">
            <a:extLst>
              <a:ext uri="{FF2B5EF4-FFF2-40B4-BE49-F238E27FC236}">
                <a16:creationId xmlns:a16="http://schemas.microsoft.com/office/drawing/2014/main" id="{48ACEED3-6CBB-0D40-89F5-51DF974B13A7}"/>
              </a:ext>
            </a:extLst>
          </p:cNvPr>
          <p:cNvSpPr/>
          <p:nvPr/>
        </p:nvSpPr>
        <p:spPr bwMode="auto">
          <a:xfrm>
            <a:off x="9786535" y="2324372"/>
            <a:ext cx="2170729" cy="427024"/>
          </a:xfrm>
          <a:prstGeom prst="roundRect">
            <a:avLst/>
          </a:prstGeom>
          <a:solidFill>
            <a:srgbClr val="99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-246063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2000" dirty="0">
                <a:solidFill>
                  <a:srgbClr val="21212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Aerosols</a:t>
            </a: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pic>
        <p:nvPicPr>
          <p:cNvPr id="28" name="Picture 2" descr="C:\Users\30423\Desktop\ロゴ修正_20170619.jpg">
            <a:extLst>
              <a:ext uri="{FF2B5EF4-FFF2-40B4-BE49-F238E27FC236}">
                <a16:creationId xmlns:a16="http://schemas.microsoft.com/office/drawing/2014/main" id="{8607597D-2DB8-E84B-8D9E-13280D244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720" y="3957289"/>
            <a:ext cx="1976582" cy="87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四角形: 角を丸くする 38">
            <a:extLst>
              <a:ext uri="{FF2B5EF4-FFF2-40B4-BE49-F238E27FC236}">
                <a16:creationId xmlns:a16="http://schemas.microsoft.com/office/drawing/2014/main" id="{D708F4E2-1783-BD41-9B78-9E5238548C7D}"/>
              </a:ext>
            </a:extLst>
          </p:cNvPr>
          <p:cNvSpPr/>
          <p:nvPr/>
        </p:nvSpPr>
        <p:spPr bwMode="auto">
          <a:xfrm>
            <a:off x="9415244" y="4380179"/>
            <a:ext cx="1976582" cy="404092"/>
          </a:xfrm>
          <a:prstGeom prst="roundRect">
            <a:avLst/>
          </a:prstGeom>
          <a:solidFill>
            <a:srgbClr val="009E7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-246063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0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LST</a:t>
            </a: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82601AF5-D96A-5643-8E1C-B7C16B33F49E}"/>
              </a:ext>
            </a:extLst>
          </p:cNvPr>
          <p:cNvGrpSpPr/>
          <p:nvPr/>
        </p:nvGrpSpPr>
        <p:grpSpPr>
          <a:xfrm>
            <a:off x="9674899" y="5113422"/>
            <a:ext cx="1457272" cy="1613131"/>
            <a:chOff x="1474304" y="0"/>
            <a:chExt cx="6195391" cy="6858000"/>
          </a:xfrm>
        </p:grpSpPr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CC3839B7-514E-8747-BF8C-4F24EBD90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74304" y="0"/>
              <a:ext cx="6195391" cy="6858000"/>
            </a:xfrm>
            <a:prstGeom prst="rect">
              <a:avLst/>
            </a:prstGeom>
          </p:spPr>
        </p:pic>
        <p:sp>
          <p:nvSpPr>
            <p:cNvPr id="32" name="円/楕円 2">
              <a:extLst>
                <a:ext uri="{FF2B5EF4-FFF2-40B4-BE49-F238E27FC236}">
                  <a16:creationId xmlns:a16="http://schemas.microsoft.com/office/drawing/2014/main" id="{7FDF30A9-7259-6B4A-956A-867CE4D0693A}"/>
                </a:ext>
              </a:extLst>
            </p:cNvPr>
            <p:cNvSpPr/>
            <p:nvPr/>
          </p:nvSpPr>
          <p:spPr>
            <a:xfrm rot="19706920">
              <a:off x="4817039" y="1924470"/>
              <a:ext cx="472200" cy="66424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四角形: 角を丸くする 37">
            <a:extLst>
              <a:ext uri="{FF2B5EF4-FFF2-40B4-BE49-F238E27FC236}">
                <a16:creationId xmlns:a16="http://schemas.microsoft.com/office/drawing/2014/main" id="{9868FF61-9E98-2943-A96E-F79ACEA58FA5}"/>
              </a:ext>
            </a:extLst>
          </p:cNvPr>
          <p:cNvSpPr/>
          <p:nvPr/>
        </p:nvSpPr>
        <p:spPr bwMode="auto">
          <a:xfrm>
            <a:off x="8808359" y="6360190"/>
            <a:ext cx="3192350" cy="404092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-246063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0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Chlorophyl-a Concentration</a:t>
            </a: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89379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45720" rIns="91440" bIns="45720" numCol="1" anchor="ctr" anchorCtr="0" compatLnSpc="1">
        <a:prstTxWarp prst="textNoShape">
          <a:avLst/>
        </a:prstTxWarp>
      </a:bodyPr>
      <a:lstStyle>
        <a:defPPr marL="422275" marR="0" indent="0" algn="ctr" defTabSz="842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45720" rIns="91440" bIns="45720" numCol="1" anchor="ctr" anchorCtr="0" compatLnSpc="1">
        <a:prstTxWarp prst="textNoShape">
          <a:avLst/>
        </a:prstTxWarp>
      </a:bodyPr>
      <a:lstStyle>
        <a:defPPr marL="422275" marR="0" indent="0" algn="ctr" defTabSz="842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1788</TotalTime>
  <Words>816</Words>
  <Application>Microsoft Macintosh PowerPoint</Application>
  <PresentationFormat>ワイド画面</PresentationFormat>
  <Paragraphs>228</Paragraphs>
  <Slides>15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6" baseType="lpstr">
      <vt:lpstr>-apple-system</vt:lpstr>
      <vt:lpstr>Meiryo UI</vt:lpstr>
      <vt:lpstr>ＭＳ Ｐゴシック</vt:lpstr>
      <vt:lpstr>Roboto Light</vt:lpstr>
      <vt:lpstr>Yu Gothic Medium</vt:lpstr>
      <vt:lpstr>游ゴシック</vt:lpstr>
      <vt:lpstr>游ゴシック</vt:lpstr>
      <vt:lpstr>Arial</vt:lpstr>
      <vt:lpstr>Calibri</vt:lpstr>
      <vt:lpstr>Calibri Light</vt:lpstr>
      <vt:lpstr>標準デザイン</vt:lpstr>
      <vt:lpstr>PowerPoint プレゼンテーション</vt:lpstr>
      <vt:lpstr>JAXA’s Satellite Development and Operation Schedule </vt:lpstr>
      <vt:lpstr>Current JAXA Earth Observation Satellites</vt:lpstr>
      <vt:lpstr>A-decade-long GHG observation by GOSAT and GOSAT-2</vt:lpstr>
      <vt:lpstr>City Scale GHG Monitoring on COVID-19</vt:lpstr>
      <vt:lpstr>JICA-JAXA Forest Early Warning System in the Tropics (JJ-FAST)</vt:lpstr>
      <vt:lpstr>Monitoring Sea Ice</vt:lpstr>
      <vt:lpstr>Land surface &amp; river simulation system: Today’s Earth</vt:lpstr>
      <vt:lpstr>Sharing EO data for tackling Climate Change</vt:lpstr>
      <vt:lpstr>JAXA for Earth on COVID-19 http://earth.jaxa.jp/covid19/en.html</vt:lpstr>
      <vt:lpstr>NASA-ESA-JAXA cooperation: Earth Observing Dashboard https://eodashboard.org</vt:lpstr>
      <vt:lpstr>Free and open access to ALOS/ALOS-2 data</vt:lpstr>
      <vt:lpstr>JAXA’s Data distribution system: G-Portal </vt:lpstr>
      <vt:lpstr>Future JAXA Earth Observation Satellites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原田　まり子</dc:creator>
  <cp:lastModifiedBy>濱本　昂</cp:lastModifiedBy>
  <cp:revision>207</cp:revision>
  <cp:lastPrinted>2020-10-13T12:13:39Z</cp:lastPrinted>
  <dcterms:created xsi:type="dcterms:W3CDTF">2020-09-23T01:56:48Z</dcterms:created>
  <dcterms:modified xsi:type="dcterms:W3CDTF">2020-10-16T09:31:09Z</dcterms:modified>
</cp:coreProperties>
</file>