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6" r:id="rId3"/>
    <p:sldId id="271" r:id="rId4"/>
    <p:sldId id="267" r:id="rId5"/>
    <p:sldId id="270" r:id="rId6"/>
    <p:sldId id="269" r:id="rId7"/>
    <p:sldId id="263" r:id="rId8"/>
    <p:sldId id="272" r:id="rId9"/>
    <p:sldId id="273" r:id="rId10"/>
    <p:sldId id="274" r:id="rId11"/>
    <p:sldId id="275" r:id="rId12"/>
    <p:sldId id="277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tiff"/><Relationship Id="rId5" Type="http://schemas.openxmlformats.org/officeDocument/2006/relationships/image" Target="../media/image67.tiff"/><Relationship Id="rId4" Type="http://schemas.openxmlformats.org/officeDocument/2006/relationships/image" Target="../media/image6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tiff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tif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tiff"/><Relationship Id="rId9" Type="http://schemas.openxmlformats.org/officeDocument/2006/relationships/image" Target="../media/image14.png"/><Relationship Id="rId14" Type="http://schemas.openxmlformats.org/officeDocument/2006/relationships/image" Target="../media/image1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2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30.emf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microsoft.com/office/2007/relationships/hdphoto" Target="../media/hdphoto1.wdp"/><Relationship Id="rId9" Type="http://schemas.openxmlformats.org/officeDocument/2006/relationships/image" Target="../media/image28.jp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microsoft.com/office/2007/relationships/hdphoto" Target="../media/hdphoto2.wdp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4" Type="http://schemas.openxmlformats.org/officeDocument/2006/relationships/image" Target="../media/image39.pn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Global Stocktake Systematic Observation Synthesis Report and the CEOS Contribution </a:t>
            </a:r>
            <a:endParaRPr lang="en-AU" sz="4800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138405" y="4408798"/>
            <a:ext cx="4832943" cy="260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it-IT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Frank Martin Seifert, ESA &amp; 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it-IT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David Crisp, NASA JPL</a:t>
            </a: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 </a:t>
            </a:r>
            <a:r>
              <a:rPr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</a:t>
            </a:r>
            <a:endParaRPr lang="en-US"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 </a:t>
            </a:r>
            <a:r>
              <a:rPr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Item #</a:t>
            </a:r>
            <a:r>
              <a:rPr lang="en-US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2.20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Virtual Meeting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C94190-0539-44A7-9205-1B94AC93E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78" y="1097564"/>
            <a:ext cx="8429359" cy="50388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Assessment of progress on adaptation of countries to climate change  GST</a:t>
            </a:r>
          </a:p>
          <a:p>
            <a:r>
              <a:rPr lang="en-US" dirty="0"/>
              <a:t>Important areas include agriculture and food security, water supply, coastal vulnerability, exposure to increased climate extremes, energy, health – </a:t>
            </a:r>
            <a:r>
              <a:rPr lang="en-US" dirty="0">
                <a:solidFill>
                  <a:srgbClr val="00B050"/>
                </a:solidFill>
              </a:rPr>
              <a:t>AFOLU contributes to these areas</a:t>
            </a:r>
          </a:p>
          <a:p>
            <a:r>
              <a:rPr lang="en-US" dirty="0"/>
              <a:t>multiple datasets on many spatial scales and many non-physical data </a:t>
            </a:r>
            <a:r>
              <a:rPr lang="en-US" dirty="0" err="1"/>
              <a:t>eg</a:t>
            </a:r>
            <a:r>
              <a:rPr lang="en-US" dirty="0"/>
              <a:t> demographic, economic, social data</a:t>
            </a:r>
          </a:p>
          <a:p>
            <a:pPr marL="0" indent="0">
              <a:buNone/>
            </a:pPr>
            <a:r>
              <a:rPr lang="en-US" dirty="0"/>
              <a:t>We are looking for systematic approaches to integrate and assimilate multiple data sets into models to support countries in their adaptation efforts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2B918A-9507-4D03-A08B-6BDA6DF1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</a:t>
            </a:r>
            <a:br>
              <a:rPr lang="en-US" dirty="0"/>
            </a:b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990964-C2D0-4136-A621-B3F33FCD1802}"/>
              </a:ext>
            </a:extLst>
          </p:cNvPr>
          <p:cNvGrpSpPr/>
          <p:nvPr/>
        </p:nvGrpSpPr>
        <p:grpSpPr>
          <a:xfrm>
            <a:off x="8729137" y="1393715"/>
            <a:ext cx="3356283" cy="4896917"/>
            <a:chOff x="8418460" y="1129310"/>
            <a:chExt cx="2695699" cy="39331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2D2801-F37E-491A-8346-DF7056F7FC9F}"/>
                </a:ext>
              </a:extLst>
            </p:cNvPr>
            <p:cNvSpPr/>
            <p:nvPr/>
          </p:nvSpPr>
          <p:spPr>
            <a:xfrm>
              <a:off x="8418460" y="1129310"/>
              <a:ext cx="2695699" cy="3933105"/>
            </a:xfrm>
            <a:prstGeom prst="rect">
              <a:avLst/>
            </a:prstGeom>
            <a:solidFill>
              <a:srgbClr val="D1D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1B4497-39DA-4356-9AD8-835DA634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4844" y="1183491"/>
              <a:ext cx="1113119" cy="111311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433BDE-AA87-410D-89C2-768EDF3DC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3190" y="1784604"/>
              <a:ext cx="1113119" cy="11131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4632C5-7F10-4B30-9A0C-25DD2A27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4844" y="2503680"/>
              <a:ext cx="1113119" cy="11131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68EA59-1203-4A3E-9F92-2776FAEB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53190" y="3180125"/>
              <a:ext cx="1113119" cy="11131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1172E3-AD4E-4B63-9826-9C5A45547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64844" y="3892220"/>
              <a:ext cx="1113119" cy="1113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13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BE6B89-1457-4939-93B9-3CC9CEAD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- Climate Services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DBECAC4-F4B8-4909-8965-924288391FD9}"/>
              </a:ext>
            </a:extLst>
          </p:cNvPr>
          <p:cNvSpPr txBox="1">
            <a:spLocks/>
          </p:cNvSpPr>
          <p:nvPr/>
        </p:nvSpPr>
        <p:spPr>
          <a:xfrm>
            <a:off x="176048" y="1360665"/>
            <a:ext cx="9706082" cy="3933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/>
            <a:r>
              <a:rPr lang="en-IE" dirty="0"/>
              <a:t>Systematic Observations are underpinning climate services</a:t>
            </a:r>
          </a:p>
          <a:p>
            <a:pPr marL="344488" indent="-344488"/>
            <a:r>
              <a:rPr lang="en-IE" dirty="0"/>
              <a:t>WMO established the </a:t>
            </a:r>
            <a:r>
              <a:rPr lang="en-GB" dirty="0"/>
              <a:t>Global </a:t>
            </a:r>
            <a:br>
              <a:rPr lang="en-GB" dirty="0"/>
            </a:br>
            <a:r>
              <a:rPr lang="en-GB" dirty="0"/>
              <a:t>Framework for Climate Services </a:t>
            </a:r>
            <a:br>
              <a:rPr lang="en-GB" dirty="0"/>
            </a:br>
            <a:r>
              <a:rPr lang="en-GB" dirty="0"/>
              <a:t> </a:t>
            </a:r>
          </a:p>
          <a:p>
            <a:pPr marL="344488" indent="-344488"/>
            <a:endParaRPr lang="en-IE" dirty="0"/>
          </a:p>
          <a:p>
            <a:pPr marL="368300" indent="-368300">
              <a:spcBef>
                <a:spcPts val="400"/>
              </a:spcBef>
              <a:buFont typeface="Arial" charset="0"/>
              <a:buChar char="•"/>
            </a:pPr>
            <a:endParaRPr lang="en-US" dirty="0"/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848EC-7A76-4F55-B7A3-03CB40660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887" y="2501618"/>
            <a:ext cx="4524563" cy="4180443"/>
          </a:xfrm>
          <a:prstGeom prst="rect">
            <a:avLst/>
          </a:prstGeom>
        </p:spPr>
      </p:pic>
      <p:pic>
        <p:nvPicPr>
          <p:cNvPr id="6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CE9CDBD6-61B3-4F3D-B720-9C3CC6C22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6959" y="3765869"/>
            <a:ext cx="5104427" cy="249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241A4EC-4B05-48C1-A82A-C898133878CD}"/>
              </a:ext>
            </a:extLst>
          </p:cNvPr>
          <p:cNvSpPr txBox="1">
            <a:spLocks/>
          </p:cNvSpPr>
          <p:nvPr/>
        </p:nvSpPr>
        <p:spPr bwMode="auto">
          <a:xfrm>
            <a:off x="6834757" y="2377578"/>
            <a:ext cx="5917073" cy="127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8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/>
            <a:r>
              <a:rPr lang="en-IE" sz="2400" kern="0" dirty="0">
                <a:solidFill>
                  <a:schemeClr val="tx1"/>
                </a:solidFill>
              </a:rPr>
              <a:t>European Union created under Copernicus Climate Change Services, implemented by ECMWF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endParaRPr lang="en-IE" sz="2400" kern="0" dirty="0">
              <a:solidFill>
                <a:schemeClr val="tx1"/>
              </a:solidFill>
            </a:endParaRPr>
          </a:p>
          <a:p>
            <a:pPr marL="368300" indent="-368300">
              <a:spcBef>
                <a:spcPts val="400"/>
              </a:spcBef>
              <a:buFont typeface="Arial" charset="0"/>
              <a:buChar char="•"/>
            </a:pPr>
            <a:endParaRPr lang="en-IE" sz="2400" kern="0" dirty="0">
              <a:solidFill>
                <a:schemeClr val="tx1"/>
              </a:solidFill>
            </a:endParaRPr>
          </a:p>
          <a:p>
            <a:endParaRPr lang="en-IE" sz="2400" kern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8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B7FB0-D6D4-4761-9EA5-D6FC9DBA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23" y="1163596"/>
            <a:ext cx="4230477" cy="51813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FFC87-19B3-4BB8-823F-0CBA20A8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7784181" cy="4662871"/>
          </a:xfrm>
        </p:spPr>
        <p:txBody>
          <a:bodyPr/>
          <a:lstStyle/>
          <a:p>
            <a:r>
              <a:rPr lang="en-US" sz="2400" dirty="0"/>
              <a:t>Earth observation is increasingly supporting investment decisions for climate resilience and Nature-based Solutions, and the SO community is expanding relevant collaborations with the sustainable finance sector.</a:t>
            </a:r>
          </a:p>
          <a:p>
            <a:endParaRPr lang="en-US" sz="2400" dirty="0"/>
          </a:p>
          <a:p>
            <a:r>
              <a:rPr lang="en-US" sz="2400" dirty="0"/>
              <a:t>Systematic observations of loss and damage associated with hydro-meteorological hazards provide a basis for global indicator of adaptation and resilience </a:t>
            </a:r>
          </a:p>
          <a:p>
            <a:endParaRPr lang="en-US" sz="2400" dirty="0"/>
          </a:p>
          <a:p>
            <a:r>
              <a:rPr lang="en-US" sz="2400" dirty="0"/>
              <a:t>Earth observation data (EO) and tools, when co-developed with and for Indigenous peoples, can promote a "people-centered" and Indigenous knowledge-driven approach to climate action.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82D0D-4093-4AD6-BD67-A39A57BA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Cross-Cutting</a:t>
            </a:r>
          </a:p>
        </p:txBody>
      </p:sp>
    </p:spTree>
    <p:extLst>
      <p:ext uri="{BB962C8B-B14F-4D97-AF65-F5344CB8AC3E}">
        <p14:creationId xmlns:p14="http://schemas.microsoft.com/office/powerpoint/2010/main" val="65507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18F30-0DDE-4C6B-B97C-86B460A3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00" y="1097564"/>
            <a:ext cx="11495400" cy="4662871"/>
          </a:xfrm>
        </p:spPr>
        <p:txBody>
          <a:bodyPr/>
          <a:lstStyle/>
          <a:p>
            <a:r>
              <a:rPr lang="en-US" dirty="0"/>
              <a:t>The Systematic Observation community is ready to support the GST </a:t>
            </a:r>
          </a:p>
          <a:p>
            <a:pPr lvl="1"/>
            <a:r>
              <a:rPr lang="en-US" dirty="0"/>
              <a:t>Systematic Observations are the basis for climate science and greenhouse gas emissions mitigation</a:t>
            </a:r>
          </a:p>
          <a:p>
            <a:pPr lvl="1"/>
            <a:r>
              <a:rPr lang="en-US" dirty="0"/>
              <a:t>Integration of atmospheric GHG and AFOLU data sets to avoid gaps and produce a more complete and transparent GST</a:t>
            </a:r>
          </a:p>
          <a:p>
            <a:pPr lvl="1"/>
            <a:r>
              <a:rPr lang="en-US" dirty="0"/>
              <a:t>With </a:t>
            </a:r>
            <a:r>
              <a:rPr lang="en-US" dirty="0" err="1"/>
              <a:t>harmonised</a:t>
            </a:r>
            <a:r>
              <a:rPr lang="en-US" dirty="0"/>
              <a:t> and recommended AFOLU datasets, CEOS is simplifying the offering to users on national and global level. </a:t>
            </a:r>
          </a:p>
          <a:p>
            <a:r>
              <a:rPr lang="en-US" dirty="0"/>
              <a:t>CEOS participants in the ad hoc team are continuing to emphasize the value of open data and knowledge exchange can make critical contributions to the Enhanced Transparency Framework </a:t>
            </a:r>
          </a:p>
          <a:p>
            <a:r>
              <a:rPr lang="en-US" dirty="0"/>
              <a:t>Country engagement will be key</a:t>
            </a:r>
          </a:p>
          <a:p>
            <a:pPr lvl="1"/>
            <a:r>
              <a:rPr lang="en-US" dirty="0"/>
              <a:t>The CEOS GHG and AFOLU team are working with countries on an easy uptake of data streams and boost capacity building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9BAED-22BE-4009-8610-011EA3ED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4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852EDD-EE3B-462D-BF3D-0BA34256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Observations</a:t>
            </a:r>
            <a:br>
              <a:rPr lang="en-US" dirty="0"/>
            </a:b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F9810D-704B-41B8-99D6-4841A5CFCA4E}"/>
              </a:ext>
            </a:extLst>
          </p:cNvPr>
          <p:cNvGrpSpPr/>
          <p:nvPr/>
        </p:nvGrpSpPr>
        <p:grpSpPr>
          <a:xfrm>
            <a:off x="173422" y="1078483"/>
            <a:ext cx="3373562" cy="5360966"/>
            <a:chOff x="84212" y="442099"/>
            <a:chExt cx="2988034" cy="4748319"/>
          </a:xfrm>
        </p:grpSpPr>
        <p:pic>
          <p:nvPicPr>
            <p:cNvPr id="8" name="Google Shape;96;p12" descr="https://lh4.googleusercontent.com/VYgVSJTxH6Mc01jSjF0uR43QgHDlVtzjGJgvxH0guppKZhHRIgkswe5rAJqU-pNeqCJuDkt04_1qlClOBiKdJNmE0p27ckpjcvJ-8Uj20VGOymcUcCqEr30HzsN7VFnf">
              <a:extLst>
                <a:ext uri="{FF2B5EF4-FFF2-40B4-BE49-F238E27FC236}">
                  <a16:creationId xmlns:a16="http://schemas.microsoft.com/office/drawing/2014/main" id="{C149AB25-4A83-416F-ACB4-F8424563F62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0263" y="442099"/>
              <a:ext cx="2946960" cy="1113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97;p12">
              <a:extLst>
                <a:ext uri="{FF2B5EF4-FFF2-40B4-BE49-F238E27FC236}">
                  <a16:creationId xmlns:a16="http://schemas.microsoft.com/office/drawing/2014/main" id="{1DFFE016-CBBC-4953-B1DA-97F45BC62B95}"/>
                </a:ext>
              </a:extLst>
            </p:cNvPr>
            <p:cNvSpPr/>
            <p:nvPr/>
          </p:nvSpPr>
          <p:spPr>
            <a:xfrm rot="16200000">
              <a:off x="-514737" y="3307557"/>
              <a:ext cx="1736700" cy="5067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ahoma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Adaptation</a:t>
              </a:r>
              <a:endPara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98;p12">
              <a:extLst>
                <a:ext uri="{FF2B5EF4-FFF2-40B4-BE49-F238E27FC236}">
                  <a16:creationId xmlns:a16="http://schemas.microsoft.com/office/drawing/2014/main" id="{18F6EADA-E7FE-489B-AE34-AF908AA579B9}"/>
                </a:ext>
              </a:extLst>
            </p:cNvPr>
            <p:cNvSpPr/>
            <p:nvPr/>
          </p:nvSpPr>
          <p:spPr>
            <a:xfrm rot="16200000">
              <a:off x="98638" y="3311007"/>
              <a:ext cx="1724100" cy="5124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Loss &amp; Damage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99;p12">
              <a:extLst>
                <a:ext uri="{FF2B5EF4-FFF2-40B4-BE49-F238E27FC236}">
                  <a16:creationId xmlns:a16="http://schemas.microsoft.com/office/drawing/2014/main" id="{4D1B9E7C-F02F-4617-BCF0-5DB22C5038E2}"/>
                </a:ext>
              </a:extLst>
            </p:cNvPr>
            <p:cNvSpPr/>
            <p:nvPr/>
          </p:nvSpPr>
          <p:spPr>
            <a:xfrm rot="16200000">
              <a:off x="725737" y="3300507"/>
              <a:ext cx="1736700" cy="5208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ahoma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Capacity Development / Technology transfer</a:t>
              </a:r>
              <a:endParaRPr sz="1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00;p12">
              <a:extLst>
                <a:ext uri="{FF2B5EF4-FFF2-40B4-BE49-F238E27FC236}">
                  <a16:creationId xmlns:a16="http://schemas.microsoft.com/office/drawing/2014/main" id="{848D7DD3-F028-4EF5-A7D4-4BE9245B96BB}"/>
                </a:ext>
              </a:extLst>
            </p:cNvPr>
            <p:cNvSpPr/>
            <p:nvPr/>
          </p:nvSpPr>
          <p:spPr>
            <a:xfrm rot="16200000">
              <a:off x="1357291" y="3317905"/>
              <a:ext cx="1736700" cy="4860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ahoma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National Reporting /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ahoma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Global </a:t>
              </a:r>
              <a:r>
                <a:rPr lang="en-US" sz="1200" b="0" i="0" u="none" strike="noStrike" cap="none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Stocktake</a:t>
              </a:r>
              <a:endParaRPr sz="1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01;p12">
              <a:extLst>
                <a:ext uri="{FF2B5EF4-FFF2-40B4-BE49-F238E27FC236}">
                  <a16:creationId xmlns:a16="http://schemas.microsoft.com/office/drawing/2014/main" id="{4C674FC5-5603-4180-94C0-7D9908E29CB5}"/>
                </a:ext>
              </a:extLst>
            </p:cNvPr>
            <p:cNvSpPr/>
            <p:nvPr/>
          </p:nvSpPr>
          <p:spPr>
            <a:xfrm rot="16200000">
              <a:off x="1947696" y="3304705"/>
              <a:ext cx="1736700" cy="5124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Mitigation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02;p12">
              <a:extLst>
                <a:ext uri="{FF2B5EF4-FFF2-40B4-BE49-F238E27FC236}">
                  <a16:creationId xmlns:a16="http://schemas.microsoft.com/office/drawing/2014/main" id="{CBEF7993-1220-4404-89A8-2D3C8D9C4E34}"/>
                </a:ext>
              </a:extLst>
            </p:cNvPr>
            <p:cNvGrpSpPr/>
            <p:nvPr/>
          </p:nvGrpSpPr>
          <p:grpSpPr>
            <a:xfrm>
              <a:off x="100263" y="1601153"/>
              <a:ext cx="2956049" cy="1049400"/>
              <a:chOff x="360213" y="1489153"/>
              <a:chExt cx="2956049" cy="1049400"/>
            </a:xfrm>
          </p:grpSpPr>
          <p:sp>
            <p:nvSpPr>
              <p:cNvPr id="17" name="Google Shape;103;p12">
                <a:extLst>
                  <a:ext uri="{FF2B5EF4-FFF2-40B4-BE49-F238E27FC236}">
                    <a16:creationId xmlns:a16="http://schemas.microsoft.com/office/drawing/2014/main" id="{3E97395D-83D6-4DF1-AB33-7DBE5112D0EB}"/>
                  </a:ext>
                </a:extLst>
              </p:cNvPr>
              <p:cNvSpPr/>
              <p:nvPr/>
            </p:nvSpPr>
            <p:spPr>
              <a:xfrm>
                <a:off x="360213" y="1489153"/>
                <a:ext cx="2956049" cy="1049400"/>
              </a:xfrm>
              <a:prstGeom prst="rect">
                <a:avLst/>
              </a:prstGeom>
              <a:solidFill>
                <a:srgbClr val="2C4B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</a:pPr>
                <a:r>
                  <a:rPr lang="en-US" sz="2000" b="1" dirty="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 Paris Agreement</a:t>
                </a:r>
                <a:endParaRPr sz="20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Arial"/>
                </a:endParaRPr>
              </a:p>
            </p:txBody>
          </p:sp>
          <p:pic>
            <p:nvPicPr>
              <p:cNvPr id="18" name="Google Shape;104;p12" descr="cop-21-logo.jpg">
                <a:extLst>
                  <a:ext uri="{FF2B5EF4-FFF2-40B4-BE49-F238E27FC236}">
                    <a16:creationId xmlns:a16="http://schemas.microsoft.com/office/drawing/2014/main" id="{CF549062-5CB0-46CE-B744-1906EE058CED}"/>
                  </a:ext>
                </a:extLst>
              </p:cNvPr>
              <p:cNvPicPr preferRelativeResize="0"/>
              <p:nvPr/>
            </p:nvPicPr>
            <p:blipFill rotWithShape="1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28591" y="1577016"/>
                <a:ext cx="555326" cy="916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Google Shape;105;p12">
              <a:extLst>
                <a:ext uri="{FF2B5EF4-FFF2-40B4-BE49-F238E27FC236}">
                  <a16:creationId xmlns:a16="http://schemas.microsoft.com/office/drawing/2014/main" id="{02CE0A1B-85FB-45E3-8B4E-BCF911A57E01}"/>
                </a:ext>
              </a:extLst>
            </p:cNvPr>
            <p:cNvSpPr/>
            <p:nvPr/>
          </p:nvSpPr>
          <p:spPr>
            <a:xfrm>
              <a:off x="84212" y="4472988"/>
              <a:ext cx="2972100" cy="2316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ahoma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Transparency Framework</a:t>
              </a:r>
              <a:endParaRPr sz="1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06;p12">
              <a:extLst>
                <a:ext uri="{FF2B5EF4-FFF2-40B4-BE49-F238E27FC236}">
                  <a16:creationId xmlns:a16="http://schemas.microsoft.com/office/drawing/2014/main" id="{A90DCD42-E606-43B1-83A9-F368E1F27D43}"/>
                </a:ext>
              </a:extLst>
            </p:cNvPr>
            <p:cNvSpPr/>
            <p:nvPr/>
          </p:nvSpPr>
          <p:spPr>
            <a:xfrm>
              <a:off x="84212" y="4750018"/>
              <a:ext cx="2972100" cy="4404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Global Stocktake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1CD0DD-0284-492B-AB7D-C99E11ED7A07}"/>
              </a:ext>
            </a:extLst>
          </p:cNvPr>
          <p:cNvGrpSpPr/>
          <p:nvPr/>
        </p:nvGrpSpPr>
        <p:grpSpPr>
          <a:xfrm>
            <a:off x="4676413" y="1366125"/>
            <a:ext cx="7166179" cy="5142814"/>
            <a:chOff x="3996192" y="2479749"/>
            <a:chExt cx="5147345" cy="36939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CC7E80-B22E-4D25-B393-6E89A1C6E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1191" y="3958378"/>
              <a:ext cx="1518380" cy="10462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ED6E23-C99D-4041-8219-B796453D2BE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373" y="4932887"/>
              <a:ext cx="2048601" cy="1240858"/>
            </a:xfrm>
            <a:prstGeom prst="rect">
              <a:avLst/>
            </a:prstGeom>
          </p:spPr>
        </p:pic>
        <p:sp>
          <p:nvSpPr>
            <p:cNvPr id="19" name="Google Shape;103;p12">
              <a:extLst>
                <a:ext uri="{FF2B5EF4-FFF2-40B4-BE49-F238E27FC236}">
                  <a16:creationId xmlns:a16="http://schemas.microsoft.com/office/drawing/2014/main" id="{64FA3AB8-DF69-457D-99A7-387F921E85C1}"/>
                </a:ext>
              </a:extLst>
            </p:cNvPr>
            <p:cNvSpPr/>
            <p:nvPr/>
          </p:nvSpPr>
          <p:spPr>
            <a:xfrm>
              <a:off x="3996192" y="2479749"/>
              <a:ext cx="5147345" cy="1049400"/>
            </a:xfrm>
            <a:prstGeom prst="rect">
              <a:avLst/>
            </a:prstGeom>
            <a:solidFill>
              <a:srgbClr val="2C4B6E"/>
            </a:solidFill>
            <a:ln>
              <a:solidFill>
                <a:srgbClr val="00549F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en-US" sz="2800" b="1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Systematic Observations Community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EE1A95-EE3C-4A79-A47A-875E4F24F663}"/>
                </a:ext>
              </a:extLst>
            </p:cNvPr>
            <p:cNvSpPr/>
            <p:nvPr/>
          </p:nvSpPr>
          <p:spPr>
            <a:xfrm>
              <a:off x="4005416" y="3529150"/>
              <a:ext cx="5138121" cy="2351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DCC2C32-E092-4D7B-B31E-DD70365D5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0222" y="3560946"/>
              <a:ext cx="1518380" cy="8236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9D11B6-73E7-49B5-A779-8E09DC842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5480" y="3684346"/>
              <a:ext cx="1157113" cy="5417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2501A5D-2719-45CB-94EF-50CFC9DD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3090" y="4905876"/>
              <a:ext cx="1671525" cy="32277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120E25E-21B3-4BF1-81C1-91B480F9F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1239" y="5123590"/>
              <a:ext cx="774967" cy="65968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6C98CD-5D20-42B1-925C-5D34EA446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6052" y="4750501"/>
              <a:ext cx="1069978" cy="66455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1665DD8-AD95-4BCF-B6C6-C97A79F0A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7229" y="3608431"/>
              <a:ext cx="1616907" cy="54603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4B7A43E-2634-456B-82C9-3B7E24DF8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800" y="5270484"/>
              <a:ext cx="2116419" cy="484660"/>
            </a:xfrm>
            <a:prstGeom prst="rect">
              <a:avLst/>
            </a:prstGeom>
          </p:spPr>
        </p:pic>
        <p:pic>
          <p:nvPicPr>
            <p:cNvPr id="28" name="Picture 27" descr="ESiWACE | ECMWF">
              <a:extLst>
                <a:ext uri="{FF2B5EF4-FFF2-40B4-BE49-F238E27FC236}">
                  <a16:creationId xmlns:a16="http://schemas.microsoft.com/office/drawing/2014/main" id="{64A18E45-3F6B-4ACB-A668-FD2EE6CDF0B8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005" y="4450765"/>
              <a:ext cx="1671525" cy="275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D8B849-BEB7-49C3-A93C-F7114C8DE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8771" y="4334745"/>
              <a:ext cx="824096" cy="6894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4EB29E-E694-455D-9A88-485ADDBD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206" y="4836667"/>
              <a:ext cx="568975" cy="391776"/>
            </a:xfrm>
            <a:prstGeom prst="rect">
              <a:avLst/>
            </a:prstGeom>
          </p:spPr>
        </p:pic>
      </p:grpSp>
      <p:sp>
        <p:nvSpPr>
          <p:cNvPr id="31" name="Left Arrow 3">
            <a:extLst>
              <a:ext uri="{FF2B5EF4-FFF2-40B4-BE49-F238E27FC236}">
                <a16:creationId xmlns:a16="http://schemas.microsoft.com/office/drawing/2014/main" id="{81F7CE15-113B-4A11-A250-2ABBFD422C71}"/>
              </a:ext>
            </a:extLst>
          </p:cNvPr>
          <p:cNvSpPr/>
          <p:nvPr/>
        </p:nvSpPr>
        <p:spPr>
          <a:xfrm>
            <a:off x="3665253" y="3958378"/>
            <a:ext cx="660404" cy="376367"/>
          </a:xfrm>
          <a:prstGeom prst="leftArrow">
            <a:avLst/>
          </a:prstGeom>
          <a:solidFill>
            <a:srgbClr val="2D4B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3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BD11C-58B6-4D09-BBAC-2CDAD05ED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Synthesis Report (SR) of the Systematic Observation Community (SOC) will be part of UNFCCC’s information collection and preparation phase for GST, and feed into the technical assessment</a:t>
            </a:r>
          </a:p>
          <a:p>
            <a:pPr>
              <a:spcAft>
                <a:spcPts val="600"/>
              </a:spcAft>
            </a:pPr>
            <a:r>
              <a:rPr lang="en-US" dirty="0"/>
              <a:t>SOC established a writing team (~12 participants) and had a first call in June, next will be this month.</a:t>
            </a:r>
          </a:p>
          <a:p>
            <a:pPr>
              <a:spcAft>
                <a:spcPts val="600"/>
              </a:spcAft>
            </a:pPr>
            <a:r>
              <a:rPr lang="en-US" dirty="0"/>
              <a:t>SB Chairs issued a "non-paper" in June with dedicated questions for synthesis reports, update expected this month </a:t>
            </a:r>
          </a:p>
          <a:p>
            <a:pPr>
              <a:spcAft>
                <a:spcPts val="600"/>
              </a:spcAft>
            </a:pPr>
            <a:r>
              <a:rPr lang="en-US" dirty="0"/>
              <a:t>How can the Systematic Observation Community support the GST on global and national level?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E6C8DD-4E47-4839-BFD2-563CCFFA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01" y="0"/>
            <a:ext cx="9386864" cy="779002"/>
          </a:xfrm>
        </p:spPr>
        <p:txBody>
          <a:bodyPr/>
          <a:lstStyle/>
          <a:p>
            <a:r>
              <a:rPr lang="en-US" sz="3600" dirty="0"/>
              <a:t>Systematic Observations Community Synthesis Report for GST </a:t>
            </a:r>
          </a:p>
        </p:txBody>
      </p:sp>
    </p:spTree>
    <p:extLst>
      <p:ext uri="{BB962C8B-B14F-4D97-AF65-F5344CB8AC3E}">
        <p14:creationId xmlns:p14="http://schemas.microsoft.com/office/powerpoint/2010/main" val="219880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8AB4D-8EE5-45C2-8204-F5DC95B0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960" y="1097564"/>
            <a:ext cx="4760722" cy="466287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Writing Team</a:t>
            </a:r>
          </a:p>
          <a:p>
            <a:r>
              <a:rPr lang="en-US" sz="2000" dirty="0"/>
              <a:t>Albrecht von Bargen (DLR)</a:t>
            </a:r>
          </a:p>
          <a:p>
            <a:r>
              <a:rPr lang="en-US" sz="2000" dirty="0"/>
              <a:t>Anthony Rea (WMO/GCOS) </a:t>
            </a:r>
          </a:p>
          <a:p>
            <a:r>
              <a:rPr lang="en-US" sz="2000" dirty="0"/>
              <a:t>Carlo Buontempo (ECMWF) </a:t>
            </a:r>
          </a:p>
          <a:p>
            <a:r>
              <a:rPr lang="en-US" sz="2000" dirty="0"/>
              <a:t>Crisp, David (NASA/JPL)</a:t>
            </a:r>
          </a:p>
          <a:p>
            <a:r>
              <a:rPr lang="en-US" sz="2000" dirty="0"/>
              <a:t>Frank Martin Seifert (ESA)</a:t>
            </a:r>
          </a:p>
          <a:p>
            <a:r>
              <a:rPr lang="en-US" sz="2000" dirty="0"/>
              <a:t>Helen Findlay (PML) </a:t>
            </a:r>
          </a:p>
          <a:p>
            <a:r>
              <a:rPr lang="en-US" sz="2000" dirty="0" err="1"/>
              <a:t>Jörg</a:t>
            </a:r>
            <a:r>
              <a:rPr lang="en-US" sz="2000" dirty="0"/>
              <a:t> Schulz (</a:t>
            </a:r>
            <a:r>
              <a:rPr lang="en-US" sz="2000" dirty="0" err="1"/>
              <a:t>Eumetsat</a:t>
            </a:r>
            <a:r>
              <a:rPr lang="en-US" sz="2000" dirty="0"/>
              <a:t>)</a:t>
            </a:r>
          </a:p>
          <a:p>
            <a:r>
              <a:rPr lang="en-US" sz="2000" dirty="0"/>
              <a:t>María José Sanz Sánchez (BC3) </a:t>
            </a:r>
          </a:p>
          <a:p>
            <a:r>
              <a:rPr lang="en-US" sz="2000" dirty="0"/>
              <a:t>Mark Dowell (EC/JRC) </a:t>
            </a:r>
          </a:p>
          <a:p>
            <a:r>
              <a:rPr lang="en-US" sz="2000" dirty="0"/>
              <a:t>Maxx Dilley (WMO)</a:t>
            </a:r>
          </a:p>
          <a:p>
            <a:r>
              <a:rPr lang="en-US" sz="2000" dirty="0"/>
              <a:t>Osamu Ochiai (JAXA) </a:t>
            </a:r>
          </a:p>
          <a:p>
            <a:r>
              <a:rPr lang="en-US" sz="2000" dirty="0"/>
              <a:t>Sara Venturini (GEO) 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5F54E-7283-47C6-909E-C9A14779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n-US" dirty="0"/>
              <a:t>Manuscript Structure &amp; Writing Team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656DCB3-8A2B-4BB3-990B-08C69C5B426D}"/>
              </a:ext>
            </a:extLst>
          </p:cNvPr>
          <p:cNvSpPr txBox="1">
            <a:spLocks/>
          </p:cNvSpPr>
          <p:nvPr/>
        </p:nvSpPr>
        <p:spPr>
          <a:xfrm>
            <a:off x="350750" y="1097563"/>
            <a:ext cx="6830635" cy="5147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Structure of Manuscript</a:t>
            </a:r>
          </a:p>
          <a:p>
            <a:r>
              <a:rPr lang="en-US" sz="2400" dirty="0"/>
              <a:t>Introduction</a:t>
            </a:r>
          </a:p>
          <a:p>
            <a:r>
              <a:rPr lang="en-US" sz="2400" dirty="0"/>
              <a:t>Mitigation – Systematic Earth Observations to support Greenhouse Gas Inventory Development and Assessment</a:t>
            </a:r>
          </a:p>
          <a:p>
            <a:pPr lvl="1"/>
            <a:r>
              <a:rPr lang="en-US" sz="2000" dirty="0"/>
              <a:t>Top-down GHG Budgets</a:t>
            </a:r>
          </a:p>
          <a:p>
            <a:pPr lvl="1"/>
            <a:r>
              <a:rPr lang="en-US" sz="2000" dirty="0"/>
              <a:t>Space-based AFOLU products</a:t>
            </a:r>
          </a:p>
          <a:p>
            <a:r>
              <a:rPr lang="en-US" sz="2400" dirty="0"/>
              <a:t>Adaptation – Systematic Earth Observations to improve resilience to the adverse impacts of climate change</a:t>
            </a:r>
          </a:p>
          <a:p>
            <a:r>
              <a:rPr lang="en-US" sz="2400" dirty="0"/>
              <a:t>Means of Implementation</a:t>
            </a:r>
          </a:p>
          <a:p>
            <a:r>
              <a:rPr lang="en-US" sz="2400" dirty="0"/>
              <a:t>Cross-cutting issues including Loss and Damage</a:t>
            </a:r>
          </a:p>
          <a:p>
            <a:r>
              <a:rPr lang="en-US" sz="2400" dirty="0"/>
              <a:t>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67396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2CFE-794B-400F-805D-FD16ADEB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GST Timeline</a:t>
            </a:r>
          </a:p>
        </p:txBody>
      </p:sp>
      <p:pic>
        <p:nvPicPr>
          <p:cNvPr id="3" name="Google Shape;848;geeb2f363e5_1_7">
            <a:extLst>
              <a:ext uri="{FF2B5EF4-FFF2-40B4-BE49-F238E27FC236}">
                <a16:creationId xmlns:a16="http://schemas.microsoft.com/office/drawing/2014/main" id="{73E286B0-9942-429C-BCB4-4B0025EA32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724" y="1202168"/>
            <a:ext cx="10674080" cy="5120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29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354B-1A9F-42DD-B515-F2B5C3A3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Earth Observations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DC9396-3BDE-4BEF-8675-BE7475225D68}"/>
              </a:ext>
            </a:extLst>
          </p:cNvPr>
          <p:cNvGrpSpPr/>
          <p:nvPr/>
        </p:nvGrpSpPr>
        <p:grpSpPr>
          <a:xfrm>
            <a:off x="70195" y="1207226"/>
            <a:ext cx="12083702" cy="5104363"/>
            <a:chOff x="70195" y="1207227"/>
            <a:chExt cx="9076956" cy="38342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8999E2-9E76-45D4-8707-C5B97E8018D8}"/>
                </a:ext>
              </a:extLst>
            </p:cNvPr>
            <p:cNvGrpSpPr/>
            <p:nvPr/>
          </p:nvGrpSpPr>
          <p:grpSpPr>
            <a:xfrm>
              <a:off x="70195" y="1207227"/>
              <a:ext cx="9076956" cy="3829815"/>
              <a:chOff x="55718" y="1216119"/>
              <a:chExt cx="11872930" cy="500951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139D22-E560-4E1B-AD8E-34AFC89263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718" y="4132854"/>
                <a:ext cx="2583898" cy="207769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796E4DB-A04A-4801-BC39-CB09D0E852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9336" y="1216119"/>
                <a:ext cx="2583897" cy="14215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4EA0401-EB18-4F49-AE6E-87BD45CAF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92144" y="1216119"/>
                <a:ext cx="2567544" cy="144424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9A98B6A-B6A6-49C6-B9AF-10CC55635E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53221" y="1216120"/>
                <a:ext cx="1975427" cy="144424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EFBBB64-7271-4A0D-B3F9-79B492D442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01069" y="4132853"/>
                <a:ext cx="1470723" cy="208696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289D47E-E940-405D-BB3B-586B2CEBB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75224" y="4128646"/>
                <a:ext cx="1267446" cy="20969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AA2D778-EE60-471D-B6E4-88BBEB3C3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54626" y="5115936"/>
                <a:ext cx="1646034" cy="109461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A5460EC-23BC-441A-909B-CE4E0EDC4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1000" y="4132853"/>
                <a:ext cx="1565221" cy="208696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7B94B28-2FCF-43D6-AAAA-2E1FDC937D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917" r="11023"/>
              <a:stretch/>
            </p:blipFill>
            <p:spPr>
              <a:xfrm>
                <a:off x="9279810" y="4126122"/>
                <a:ext cx="1152128" cy="209115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DAE4D7B-1F0B-42F9-86A2-E915CC3AD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30405" y="4131787"/>
                <a:ext cx="1694477" cy="99008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890698-3F36-4262-87F8-CF8730B43966}"/>
                  </a:ext>
                </a:extLst>
              </p:cNvPr>
              <p:cNvSpPr txBox="1"/>
              <p:nvPr/>
            </p:nvSpPr>
            <p:spPr>
              <a:xfrm>
                <a:off x="238717" y="3408911"/>
                <a:ext cx="11460945" cy="695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Ground-based and airborne data provide accurate estimates of weather, climate, air quality and greenhouse gases on local and global scales. 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957D23-5E12-4A97-8973-D28DDC9078DE}"/>
                  </a:ext>
                </a:extLst>
              </p:cNvPr>
              <p:cNvSpPr txBox="1"/>
              <p:nvPr/>
            </p:nvSpPr>
            <p:spPr>
              <a:xfrm>
                <a:off x="304838" y="2634762"/>
                <a:ext cx="11460945" cy="695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Space-based measurements from a growing fleet of satellites provides high spatial and temporal resolution and greater coverage of the globe.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1FDE49-56EA-4F16-A6AE-F4E1B4F6E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969" y="1211673"/>
              <a:ext cx="1952385" cy="1098216"/>
            </a:xfrm>
            <a:prstGeom prst="rect">
              <a:avLst/>
            </a:prstGeom>
          </p:spPr>
        </p:pic>
        <p:pic>
          <p:nvPicPr>
            <p:cNvPr id="6" name="Picture 2" descr="ESA - Sentinel-5">
              <a:extLst>
                <a:ext uri="{FF2B5EF4-FFF2-40B4-BE49-F238E27FC236}">
                  <a16:creationId xmlns:a16="http://schemas.microsoft.com/office/drawing/2014/main" id="{6E8814DC-D6BE-49CC-BC28-AF549247B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67105" y="1211673"/>
              <a:ext cx="1779864" cy="1094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F232CC-D64C-4C45-A803-5360EE292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85379" y="3431950"/>
              <a:ext cx="1191664" cy="15881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731346-822E-42F7-86C1-DF4C12AD0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8368" y="3438326"/>
              <a:ext cx="885391" cy="1603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110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00E461-FEC4-465A-8905-014957ED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- GHG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9BBD7-B276-43BD-9D94-57847E2C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2294170"/>
            <a:ext cx="11389136" cy="3511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43759-7933-4D52-BA90-B5F2F23A5B32}"/>
              </a:ext>
            </a:extLst>
          </p:cNvPr>
          <p:cNvSpPr txBox="1"/>
          <p:nvPr/>
        </p:nvSpPr>
        <p:spPr>
          <a:xfrm>
            <a:off x="522538" y="5805580"/>
            <a:ext cx="3424335" cy="400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Bottom-up GHG Inventories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E48C6-2E8A-4659-B0FD-4320B676B023}"/>
              </a:ext>
            </a:extLst>
          </p:cNvPr>
          <p:cNvSpPr txBox="1"/>
          <p:nvPr/>
        </p:nvSpPr>
        <p:spPr>
          <a:xfrm>
            <a:off x="8096286" y="5805579"/>
            <a:ext cx="2983509" cy="400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Top-down GHG Budgets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BE092-D35D-49AF-A92C-B8A02EDD16A7}"/>
              </a:ext>
            </a:extLst>
          </p:cNvPr>
          <p:cNvSpPr txBox="1"/>
          <p:nvPr/>
        </p:nvSpPr>
        <p:spPr>
          <a:xfrm>
            <a:off x="512159" y="1209057"/>
            <a:ext cx="1116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Bottom-up national GHG inventories can be combined with top-down atmospheric GHG budgets  to produce a more complete and transparent Global Stocktake</a:t>
            </a:r>
          </a:p>
        </p:txBody>
      </p:sp>
    </p:spTree>
    <p:extLst>
      <p:ext uri="{BB962C8B-B14F-4D97-AF65-F5344CB8AC3E}">
        <p14:creationId xmlns:p14="http://schemas.microsoft.com/office/powerpoint/2010/main" val="337214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66B5-3ABF-46F9-9228-822FF19C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Role – Top-down GHG Budgets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CE487B-36CF-4D08-BF44-1653C893CD40}"/>
              </a:ext>
            </a:extLst>
          </p:cNvPr>
          <p:cNvGrpSpPr/>
          <p:nvPr/>
        </p:nvGrpSpPr>
        <p:grpSpPr>
          <a:xfrm>
            <a:off x="176048" y="1196870"/>
            <a:ext cx="11862456" cy="5181627"/>
            <a:chOff x="102529" y="728520"/>
            <a:chExt cx="8942088" cy="39059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49C5F1-8DC4-4D40-B795-E25D7E765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29" y="2724808"/>
              <a:ext cx="1984808" cy="1909696"/>
            </a:xfrm>
            <a:prstGeom prst="rect">
              <a:avLst/>
            </a:prstGeom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C3B2CF7B-EDD4-4405-96C6-DF03E7A40423}"/>
                </a:ext>
              </a:extLst>
            </p:cNvPr>
            <p:cNvSpPr/>
            <p:nvPr/>
          </p:nvSpPr>
          <p:spPr>
            <a:xfrm>
              <a:off x="2047284" y="2325668"/>
              <a:ext cx="344031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927337-F4D5-4DA8-A7C4-A678A453A836}"/>
                </a:ext>
              </a:extLst>
            </p:cNvPr>
            <p:cNvSpPr txBox="1"/>
            <p:nvPr/>
          </p:nvSpPr>
          <p:spPr>
            <a:xfrm>
              <a:off x="2552028" y="728520"/>
              <a:ext cx="6492589" cy="1461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Ground-based and space-based measurements of atmospheric CO</a:t>
              </a:r>
              <a:r>
                <a:rPr lang="en-US" sz="2400" baseline="-25000" dirty="0"/>
                <a:t>2</a:t>
              </a:r>
              <a:r>
                <a:rPr lang="en-US" sz="2400" dirty="0"/>
                <a:t> and CH</a:t>
              </a:r>
              <a:r>
                <a:rPr lang="en-US" sz="2400" baseline="-25000" dirty="0"/>
                <a:t>4</a:t>
              </a:r>
              <a:r>
                <a:rPr lang="en-US" sz="2400" dirty="0"/>
                <a:t> are being analyzed with atmospheric inverse methods to estimate greenhouse gas CO</a:t>
              </a:r>
              <a:r>
                <a:rPr lang="en-US" sz="2400" baseline="-25000" dirty="0"/>
                <a:t>2</a:t>
              </a:r>
              <a:r>
                <a:rPr lang="en-US" sz="2400" dirty="0"/>
                <a:t> and CH</a:t>
              </a:r>
              <a:r>
                <a:rPr lang="en-US" sz="2400" baseline="-25000" dirty="0"/>
                <a:t>4</a:t>
              </a:r>
              <a:r>
                <a:rPr lang="en-US" sz="2400" dirty="0"/>
                <a:t> emissions and removals from human activities and the natural biosphere and ocean.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C3C763-3036-438E-A69D-9977DFDC1EDE}"/>
                </a:ext>
              </a:extLst>
            </p:cNvPr>
            <p:cNvGrpSpPr/>
            <p:nvPr/>
          </p:nvGrpSpPr>
          <p:grpSpPr>
            <a:xfrm>
              <a:off x="142524" y="891357"/>
              <a:ext cx="1794917" cy="1680393"/>
              <a:chOff x="142525" y="891357"/>
              <a:chExt cx="1512344" cy="146514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BB79CE-BCAE-4969-826C-6F68AA596B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4236" y="1680909"/>
                <a:ext cx="836111" cy="67231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F1BD517-2929-45FC-BBD5-76D020C610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4809" y="891357"/>
                <a:ext cx="842844" cy="463709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63B7F49-8CB6-47AB-8538-203CF89E90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6917" y="891357"/>
                <a:ext cx="687952" cy="411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6F191FA-C39F-4BFD-8C32-F773F71CD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3487" y="1284777"/>
                <a:ext cx="868141" cy="48833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7BA3F2B-6CE4-4CEA-8BDF-BB0B79035B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525" y="1343984"/>
                <a:ext cx="641071" cy="46869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DB0BB91-91F2-42E9-BDF0-342CCF6BB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36947" y="1766527"/>
                <a:ext cx="413454" cy="58669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31968DE-09AD-419B-ACBB-FCB2C22CA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9689" y="1773673"/>
                <a:ext cx="352271" cy="582831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DD2150-296C-46CE-9EAA-98D00298E285}"/>
                </a:ext>
              </a:extLst>
            </p:cNvPr>
            <p:cNvGrpSpPr/>
            <p:nvPr/>
          </p:nvGrpSpPr>
          <p:grpSpPr>
            <a:xfrm>
              <a:off x="2391316" y="2465293"/>
              <a:ext cx="6563699" cy="1902448"/>
              <a:chOff x="5571605" y="4564073"/>
              <a:chExt cx="6563699" cy="190244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0CA449-A925-4605-8816-2FCF42901082}"/>
                  </a:ext>
                </a:extLst>
              </p:cNvPr>
              <p:cNvGrpSpPr/>
              <p:nvPr/>
            </p:nvGrpSpPr>
            <p:grpSpPr>
              <a:xfrm>
                <a:off x="5571605" y="4564073"/>
                <a:ext cx="6563699" cy="1902448"/>
                <a:chOff x="270247" y="1682278"/>
                <a:chExt cx="9514225" cy="2717956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ED8F1A1-D5EC-4DBD-BF7D-6DDAD5E88CD9}"/>
                    </a:ext>
                  </a:extLst>
                </p:cNvPr>
                <p:cNvGrpSpPr/>
                <p:nvPr/>
              </p:nvGrpSpPr>
              <p:grpSpPr>
                <a:xfrm>
                  <a:off x="270247" y="1682278"/>
                  <a:ext cx="9514225" cy="1838167"/>
                  <a:chOff x="1308472" y="1317050"/>
                  <a:chExt cx="9514225" cy="1838167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F3ED55BE-BD6F-4E9D-B619-E6FA9BC5B709}"/>
                      </a:ext>
                    </a:extLst>
                  </p:cNvPr>
                  <p:cNvGrpSpPr/>
                  <p:nvPr/>
                </p:nvGrpSpPr>
                <p:grpSpPr>
                  <a:xfrm>
                    <a:off x="1308472" y="1317050"/>
                    <a:ext cx="2971800" cy="1832610"/>
                    <a:chOff x="716280" y="1446530"/>
                    <a:chExt cx="2971800" cy="1832610"/>
                  </a:xfrm>
                </p:grpSpPr>
                <p:pic>
                  <p:nvPicPr>
                    <p:cNvPr id="25" name="image5.png">
                      <a:extLst>
                        <a:ext uri="{FF2B5EF4-FFF2-40B4-BE49-F238E27FC236}">
                          <a16:creationId xmlns:a16="http://schemas.microsoft.com/office/drawing/2014/main" id="{4825AF6C-15C1-47D5-A57D-A87C776F6021}"/>
                        </a:ext>
                      </a:extLst>
                    </p:cNvPr>
                    <p:cNvPicPr/>
                    <p:nvPr/>
                  </p:nvPicPr>
                  <p:blipFill rotWithShape="1"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804098" y="1446530"/>
                      <a:ext cx="2883981" cy="1631950"/>
                    </a:xfrm>
                    <a:prstGeom prst="rect">
                      <a:avLst/>
                    </a:prstGeom>
                    <a:ln/>
                  </p:spPr>
                </p:pic>
                <p:pic>
                  <p:nvPicPr>
                    <p:cNvPr id="26" name="image5.png">
                      <a:extLst>
                        <a:ext uri="{FF2B5EF4-FFF2-40B4-BE49-F238E27FC236}">
                          <a16:creationId xmlns:a16="http://schemas.microsoft.com/office/drawing/2014/main" id="{C1D330D6-B251-40FA-9B41-F5CC3B71F56C}"/>
                        </a:ext>
                      </a:extLst>
                    </p:cNvPr>
                    <p:cNvPicPr/>
                    <p:nvPr/>
                  </p:nvPicPr>
                  <p:blipFill rotWithShape="1"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716280" y="2994660"/>
                      <a:ext cx="2971800" cy="284480"/>
                    </a:xfrm>
                    <a:prstGeom prst="rect">
                      <a:avLst/>
                    </a:prstGeom>
                    <a:ln/>
                  </p:spPr>
                </p:pic>
              </p:grp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5CA3592C-0C9B-469C-9D88-9136D99EDC9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5836" y="1927643"/>
                    <a:ext cx="452252" cy="6297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 b="1" dirty="0"/>
                      <a:t>=</a:t>
                    </a:r>
                  </a:p>
                </p:txBody>
              </p:sp>
              <p:pic>
                <p:nvPicPr>
                  <p:cNvPr id="20" name="image2.png">
                    <a:extLst>
                      <a:ext uri="{FF2B5EF4-FFF2-40B4-BE49-F238E27FC236}">
                        <a16:creationId xmlns:a16="http://schemas.microsoft.com/office/drawing/2014/main" id="{F857CB92-3D53-45C7-BCAF-7593AF78B7F1}"/>
                      </a:ext>
                    </a:extLst>
                  </p:cNvPr>
                  <p:cNvPicPr/>
                  <p:nvPr/>
                </p:nvPicPr>
                <p:blipFill rotWithShape="1">
                  <a:blip r:embed="rId1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850897" y="1356890"/>
                    <a:ext cx="2971800" cy="1778000"/>
                  </a:xfrm>
                  <a:prstGeom prst="rect">
                    <a:avLst/>
                  </a:prstGeom>
                  <a:ln/>
                </p:spPr>
              </p:pic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C6E2CA2-F347-4065-8172-36F43C8B9A90}"/>
                      </a:ext>
                    </a:extLst>
                  </p:cNvPr>
                  <p:cNvGrpSpPr/>
                  <p:nvPr/>
                </p:nvGrpSpPr>
                <p:grpSpPr>
                  <a:xfrm>
                    <a:off x="4684283" y="1361014"/>
                    <a:ext cx="2999741" cy="1794203"/>
                    <a:chOff x="4684283" y="1361014"/>
                    <a:chExt cx="2999741" cy="1794203"/>
                  </a:xfrm>
                </p:grpSpPr>
                <p:pic>
                  <p:nvPicPr>
                    <p:cNvPr id="23" name="image11.png">
                      <a:extLst>
                        <a:ext uri="{FF2B5EF4-FFF2-40B4-BE49-F238E27FC236}">
                          <a16:creationId xmlns:a16="http://schemas.microsoft.com/office/drawing/2014/main" id="{C3C52618-8180-4877-980E-23DAA81CFB61}"/>
                        </a:ext>
                      </a:extLst>
                    </p:cNvPr>
                    <p:cNvPicPr/>
                    <p:nvPr/>
                  </p:nvPicPr>
                  <p:blipFill rotWithShape="1"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684283" y="1361014"/>
                      <a:ext cx="2971800" cy="1720850"/>
                    </a:xfrm>
                    <a:prstGeom prst="rect">
                      <a:avLst/>
                    </a:prstGeom>
                    <a:ln/>
                  </p:spPr>
                </p:pic>
                <p:pic>
                  <p:nvPicPr>
                    <p:cNvPr id="24" name="image11.png">
                      <a:extLst>
                        <a:ext uri="{FF2B5EF4-FFF2-40B4-BE49-F238E27FC236}">
                          <a16:creationId xmlns:a16="http://schemas.microsoft.com/office/drawing/2014/main" id="{2E2F98F7-FCFB-4566-8200-6FC715D0F266}"/>
                        </a:ext>
                      </a:extLst>
                    </p:cNvPr>
                    <p:cNvPicPr/>
                    <p:nvPr/>
                  </p:nvPicPr>
                  <p:blipFill rotWithShape="1"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b="-19219"/>
                    <a:stretch/>
                  </p:blipFill>
                  <p:spPr>
                    <a:xfrm>
                      <a:off x="4712224" y="2911377"/>
                      <a:ext cx="2971800" cy="243840"/>
                    </a:xfrm>
                    <a:prstGeom prst="rect">
                      <a:avLst/>
                    </a:prstGeom>
                    <a:ln/>
                  </p:spPr>
                </p:pic>
              </p:grp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89750E4B-E211-4A88-9935-6389F5FF8419}"/>
                      </a:ext>
                    </a:extLst>
                  </p:cNvPr>
                  <p:cNvSpPr txBox="1"/>
                  <p:nvPr/>
                </p:nvSpPr>
                <p:spPr>
                  <a:xfrm>
                    <a:off x="7506009" y="1897958"/>
                    <a:ext cx="452252" cy="6297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 b="1" dirty="0"/>
                      <a:t>+</a:t>
                    </a:r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5F7C359-9D09-49E8-855C-8C1B0BFB49DF}"/>
                    </a:ext>
                  </a:extLst>
                </p:cNvPr>
                <p:cNvSpPr txBox="1"/>
                <p:nvPr/>
              </p:nvSpPr>
              <p:spPr>
                <a:xfrm>
                  <a:off x="409070" y="3704170"/>
                  <a:ext cx="2685483" cy="696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0070C0"/>
                      </a:solidFill>
                    </a:rPr>
                    <a:t>Net Carbon Exchange </a:t>
                  </a:r>
                </a:p>
                <a:p>
                  <a:pPr algn="ctr"/>
                  <a:r>
                    <a:rPr lang="en-US" b="1" dirty="0">
                      <a:solidFill>
                        <a:srgbClr val="0070C0"/>
                      </a:solidFill>
                    </a:rPr>
                    <a:t>(NCE)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63E7A0-42AD-4A49-A089-16E4CED52BE3}"/>
                  </a:ext>
                </a:extLst>
              </p:cNvPr>
              <p:cNvSpPr txBox="1"/>
              <p:nvPr/>
            </p:nvSpPr>
            <p:spPr>
              <a:xfrm>
                <a:off x="8047381" y="5968969"/>
                <a:ext cx="2055674" cy="487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B050"/>
                    </a:solidFill>
                  </a:rPr>
                  <a:t>Net Biospheric Exchange</a:t>
                </a:r>
              </a:p>
              <a:p>
                <a:pPr algn="ctr"/>
                <a:r>
                  <a:rPr lang="en-US" b="1" dirty="0">
                    <a:solidFill>
                      <a:srgbClr val="00B050"/>
                    </a:solidFill>
                  </a:rPr>
                  <a:t>NBE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E6C371-C829-49CE-AE91-06C6A4FBF4EF}"/>
                  </a:ext>
                </a:extLst>
              </p:cNvPr>
              <p:cNvSpPr txBox="1"/>
              <p:nvPr/>
            </p:nvSpPr>
            <p:spPr>
              <a:xfrm>
                <a:off x="10513013" y="5985311"/>
                <a:ext cx="947601" cy="278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Fossil Fuel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041FDA-6B14-415C-B9F5-21DBAB202E51}"/>
                </a:ext>
              </a:extLst>
            </p:cNvPr>
            <p:cNvSpPr txBox="1"/>
            <p:nvPr/>
          </p:nvSpPr>
          <p:spPr>
            <a:xfrm>
              <a:off x="4397056" y="3810573"/>
              <a:ext cx="312001" cy="44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/>
                <a:t>=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873A86-790B-4FFA-9824-CE3284E9F68D}"/>
                </a:ext>
              </a:extLst>
            </p:cNvPr>
            <p:cNvSpPr txBox="1"/>
            <p:nvPr/>
          </p:nvSpPr>
          <p:spPr>
            <a:xfrm>
              <a:off x="7045877" y="3814819"/>
              <a:ext cx="312001" cy="44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0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A635B-66E9-46C5-9F92-F9EAC3DB8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015587"/>
            <a:ext cx="11270255" cy="137423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Agriculture, Forestry and Other Land Use (AFOLU) contributes the second largest source of emissions (after fossil fuel use) globally, and is the primary source of emissions in many developing nations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1D5615-8BAB-4DDA-B827-9E8C9A5A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- AFOLU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712886-E93C-4CAF-BEF1-6F5E0BA8C9A5}"/>
              </a:ext>
            </a:extLst>
          </p:cNvPr>
          <p:cNvGrpSpPr/>
          <p:nvPr/>
        </p:nvGrpSpPr>
        <p:grpSpPr>
          <a:xfrm>
            <a:off x="1016842" y="2376547"/>
            <a:ext cx="3652327" cy="1962973"/>
            <a:chOff x="164098" y="3220137"/>
            <a:chExt cx="4809346" cy="2584822"/>
          </a:xfrm>
        </p:grpSpPr>
        <p:grpSp>
          <p:nvGrpSpPr>
            <p:cNvPr id="5" name="Google Shape;2460;gebf947c4af_6_0">
              <a:extLst>
                <a:ext uri="{FF2B5EF4-FFF2-40B4-BE49-F238E27FC236}">
                  <a16:creationId xmlns:a16="http://schemas.microsoft.com/office/drawing/2014/main" id="{CDF3F0EB-42B2-4FA2-A785-118AC88C9DDD}"/>
                </a:ext>
              </a:extLst>
            </p:cNvPr>
            <p:cNvGrpSpPr/>
            <p:nvPr/>
          </p:nvGrpSpPr>
          <p:grpSpPr>
            <a:xfrm>
              <a:off x="164098" y="3220137"/>
              <a:ext cx="4809346" cy="2498041"/>
              <a:chOff x="2708342" y="1151467"/>
              <a:chExt cx="6393074" cy="3307636"/>
            </a:xfrm>
          </p:grpSpPr>
          <p:sp>
            <p:nvSpPr>
              <p:cNvPr id="6" name="Google Shape;2461;gebf947c4af_6_0">
                <a:extLst>
                  <a:ext uri="{FF2B5EF4-FFF2-40B4-BE49-F238E27FC236}">
                    <a16:creationId xmlns:a16="http://schemas.microsoft.com/office/drawing/2014/main" id="{9AE79ACC-1ABD-43FF-975D-C9BD843AF13C}"/>
                  </a:ext>
                </a:extLst>
              </p:cNvPr>
              <p:cNvSpPr/>
              <p:nvPr/>
            </p:nvSpPr>
            <p:spPr>
              <a:xfrm>
                <a:off x="2708342" y="1151467"/>
                <a:ext cx="6393074" cy="3307636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462;gebf947c4af_6_0">
                <a:extLst>
                  <a:ext uri="{FF2B5EF4-FFF2-40B4-BE49-F238E27FC236}">
                    <a16:creationId xmlns:a16="http://schemas.microsoft.com/office/drawing/2014/main" id="{9C827687-5226-4136-9372-CEB530F8F392}"/>
                  </a:ext>
                </a:extLst>
              </p:cNvPr>
              <p:cNvSpPr/>
              <p:nvPr/>
            </p:nvSpPr>
            <p:spPr>
              <a:xfrm rot="5400000">
                <a:off x="5133211" y="1875311"/>
                <a:ext cx="1269600" cy="1185000"/>
              </a:xfrm>
              <a:prstGeom prst="foldedCorner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" name="Google Shape;2463;gebf947c4af_6_0">
                <a:extLst>
                  <a:ext uri="{FF2B5EF4-FFF2-40B4-BE49-F238E27FC236}">
                    <a16:creationId xmlns:a16="http://schemas.microsoft.com/office/drawing/2014/main" id="{295C4CFD-876C-4B3A-B9D6-38D614DB101F}"/>
                  </a:ext>
                </a:extLst>
              </p:cNvPr>
              <p:cNvGrpSpPr/>
              <p:nvPr/>
            </p:nvGrpSpPr>
            <p:grpSpPr>
              <a:xfrm>
                <a:off x="2754615" y="1238269"/>
                <a:ext cx="6267669" cy="2493956"/>
                <a:chOff x="2797858" y="4139421"/>
                <a:chExt cx="3660594" cy="1269706"/>
              </a:xfrm>
            </p:grpSpPr>
            <p:pic>
              <p:nvPicPr>
                <p:cNvPr id="13" name="Google Shape;2464;gebf947c4af_6_0">
                  <a:extLst>
                    <a:ext uri="{FF2B5EF4-FFF2-40B4-BE49-F238E27FC236}">
                      <a16:creationId xmlns:a16="http://schemas.microsoft.com/office/drawing/2014/main" id="{4D37D581-B56F-489C-8E2B-223004918C3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2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797858" y="4139425"/>
                  <a:ext cx="3569433" cy="1269702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sp>
              <p:nvSpPr>
                <p:cNvPr id="14" name="Google Shape;2465;gebf947c4af_6_0">
                  <a:extLst>
                    <a:ext uri="{FF2B5EF4-FFF2-40B4-BE49-F238E27FC236}">
                      <a16:creationId xmlns:a16="http://schemas.microsoft.com/office/drawing/2014/main" id="{B4361F57-3428-4DC7-8D8B-68BE2D197BBA}"/>
                    </a:ext>
                  </a:extLst>
                </p:cNvPr>
                <p:cNvSpPr/>
                <p:nvPr/>
              </p:nvSpPr>
              <p:spPr>
                <a:xfrm flipH="1">
                  <a:off x="4852893" y="4139421"/>
                  <a:ext cx="1605559" cy="401051"/>
                </a:xfrm>
                <a:prstGeom prst="foldedCorner">
                  <a:avLst>
                    <a:gd name="adj" fmla="val 50000"/>
                  </a:avLst>
                </a:prstGeom>
                <a:blipFill rotWithShape="1">
                  <a:blip r:embed="rId3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l="100000" r="100000"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AU" sz="1200" b="0" i="0" u="none" strike="noStrike" cap="none" dirty="0">
                      <a:solidFill>
                        <a:srgbClr val="0F243E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         </a:t>
                  </a:r>
                  <a:endParaRPr sz="1200" dirty="0"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AU" sz="1200" b="0" i="0" u="none" strike="noStrike" cap="none" dirty="0">
                      <a:solidFill>
                        <a:srgbClr val="0F243E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	</a:t>
                  </a:r>
                  <a:endParaRPr sz="1200" dirty="0"/>
                </a:p>
              </p:txBody>
            </p:sp>
            <p:sp>
              <p:nvSpPr>
                <p:cNvPr id="15" name="Google Shape;2466;gebf947c4af_6_0">
                  <a:extLst>
                    <a:ext uri="{FF2B5EF4-FFF2-40B4-BE49-F238E27FC236}">
                      <a16:creationId xmlns:a16="http://schemas.microsoft.com/office/drawing/2014/main" id="{2007BAF5-C741-4024-8BCA-B0FD0E7F638D}"/>
                    </a:ext>
                  </a:extLst>
                </p:cNvPr>
                <p:cNvSpPr/>
                <p:nvPr/>
              </p:nvSpPr>
              <p:spPr>
                <a:xfrm>
                  <a:off x="2797858" y="4139423"/>
                  <a:ext cx="1492200" cy="1269600"/>
                </a:xfrm>
                <a:prstGeom prst="foldedCorner">
                  <a:avLst>
                    <a:gd name="adj" fmla="val 44903"/>
                  </a:avLst>
                </a:prstGeom>
                <a:blipFill rotWithShape="1">
                  <a:blip r:embed="rId4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Google Shape;2467;gebf947c4af_6_0">
                <a:extLst>
                  <a:ext uri="{FF2B5EF4-FFF2-40B4-BE49-F238E27FC236}">
                    <a16:creationId xmlns:a16="http://schemas.microsoft.com/office/drawing/2014/main" id="{B793B785-E3D8-432B-A103-309C864AAE48}"/>
                  </a:ext>
                </a:extLst>
              </p:cNvPr>
              <p:cNvSpPr txBox="1"/>
              <p:nvPr/>
            </p:nvSpPr>
            <p:spPr>
              <a:xfrm>
                <a:off x="5768012" y="2350480"/>
                <a:ext cx="1664951" cy="14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NASA 2020</a:t>
                </a:r>
                <a:endParaRPr sz="1200" dirty="0"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GEDI Biomass</a:t>
                </a:r>
                <a:endParaRPr sz="1200" dirty="0"/>
              </a:p>
            </p:txBody>
          </p:sp>
          <p:pic>
            <p:nvPicPr>
              <p:cNvPr id="10" name="Google Shape;2468;gebf947c4af_6_0">
                <a:extLst>
                  <a:ext uri="{FF2B5EF4-FFF2-40B4-BE49-F238E27FC236}">
                    <a16:creationId xmlns:a16="http://schemas.microsoft.com/office/drawing/2014/main" id="{83036F04-DD83-49A0-B79F-8C03EA74404A}"/>
                  </a:ext>
                </a:extLst>
              </p:cNvPr>
              <p:cNvPicPr preferRelativeResize="0"/>
              <p:nvPr/>
            </p:nvPicPr>
            <p:blipFill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687841" y="3088350"/>
                <a:ext cx="316109" cy="17961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2469;gebf947c4af_6_0">
                <a:extLst>
                  <a:ext uri="{FF2B5EF4-FFF2-40B4-BE49-F238E27FC236}">
                    <a16:creationId xmlns:a16="http://schemas.microsoft.com/office/drawing/2014/main" id="{C9CB7912-BCDC-498C-A473-B3C6118A98C2}"/>
                  </a:ext>
                </a:extLst>
              </p:cNvPr>
              <p:cNvPicPr preferRelativeResize="0"/>
              <p:nvPr/>
            </p:nvPicPr>
            <p:blipFill rotWithShape="1"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18330" y="3790024"/>
                <a:ext cx="2003958" cy="2864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2470;gebf947c4af_6_0">
                <a:extLst>
                  <a:ext uri="{FF2B5EF4-FFF2-40B4-BE49-F238E27FC236}">
                    <a16:creationId xmlns:a16="http://schemas.microsoft.com/office/drawing/2014/main" id="{9DFFA9C6-98D0-4269-A112-962AD660EA9A}"/>
                  </a:ext>
                </a:extLst>
              </p:cNvPr>
              <p:cNvPicPr preferRelativeResize="0"/>
              <p:nvPr/>
            </p:nvPicPr>
            <p:blipFill rotWithShape="1"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3616344" y="3017936"/>
                <a:ext cx="366836" cy="19110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Google Shape;814;ge3ec58847e_2_7">
              <a:extLst>
                <a:ext uri="{FF2B5EF4-FFF2-40B4-BE49-F238E27FC236}">
                  <a16:creationId xmlns:a16="http://schemas.microsoft.com/office/drawing/2014/main" id="{81ECF424-7384-416D-9917-CF37D1A88201}"/>
                </a:ext>
              </a:extLst>
            </p:cNvPr>
            <p:cNvSpPr/>
            <p:nvPr/>
          </p:nvSpPr>
          <p:spPr>
            <a:xfrm flipH="1">
              <a:off x="3448970" y="3294267"/>
              <a:ext cx="1326870" cy="1840239"/>
            </a:xfrm>
            <a:prstGeom prst="foldedCorner">
              <a:avLst>
                <a:gd name="adj" fmla="val 50000"/>
              </a:avLst>
            </a:prstGeom>
            <a:blipFill rotWithShape="0"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BF0771-C543-4AE7-900F-98A916E58580}"/>
                </a:ext>
              </a:extLst>
            </p:cNvPr>
            <p:cNvSpPr txBox="1"/>
            <p:nvPr/>
          </p:nvSpPr>
          <p:spPr>
            <a:xfrm>
              <a:off x="3691482" y="3487541"/>
              <a:ext cx="1112454" cy="105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AU" sz="1200" dirty="0">
                  <a:solidFill>
                    <a:srgbClr val="0F243E"/>
                  </a:solidFill>
                  <a:latin typeface="Arial"/>
                  <a:ea typeface="Arial"/>
                  <a:cs typeface="Arial"/>
                  <a:sym typeface="Arial"/>
                </a:rPr>
                <a:t>NASA 2015</a:t>
              </a:r>
              <a:endParaRPr lang="en-AU" sz="1200" dirty="0"/>
            </a:p>
            <a:p>
              <a:pPr lvl="0" algn="r"/>
              <a:r>
                <a:rPr lang="en-AU" sz="1200" dirty="0">
                  <a:solidFill>
                    <a:srgbClr val="0F243E"/>
                  </a:solidFill>
                  <a:latin typeface="Arial"/>
                  <a:ea typeface="Arial"/>
                  <a:cs typeface="Arial"/>
                  <a:sym typeface="Arial"/>
                </a:rPr>
                <a:t>JPL Biomass</a:t>
              </a:r>
              <a:endParaRPr lang="en-US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EDEA21-2F57-4B6A-A6DF-BA95951E7975}"/>
                </a:ext>
              </a:extLst>
            </p:cNvPr>
            <p:cNvSpPr txBox="1"/>
            <p:nvPr/>
          </p:nvSpPr>
          <p:spPr>
            <a:xfrm>
              <a:off x="459528" y="5414264"/>
              <a:ext cx="4188163" cy="390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Aboveground Biomass Density (Mg/ha)</a:t>
              </a:r>
              <a:endParaRPr 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A4A4C9-164B-4155-BBD2-407AAB420421}"/>
              </a:ext>
            </a:extLst>
          </p:cNvPr>
          <p:cNvGrpSpPr/>
          <p:nvPr/>
        </p:nvGrpSpPr>
        <p:grpSpPr>
          <a:xfrm>
            <a:off x="4907662" y="2371955"/>
            <a:ext cx="2988686" cy="2040832"/>
            <a:chOff x="5002878" y="3259690"/>
            <a:chExt cx="3929677" cy="2570303"/>
          </a:xfrm>
        </p:grpSpPr>
        <p:pic>
          <p:nvPicPr>
            <p:cNvPr id="16" name="Google Shape;2490;gebdc30e2bc_10_1281">
              <a:extLst>
                <a:ext uri="{FF2B5EF4-FFF2-40B4-BE49-F238E27FC236}">
                  <a16:creationId xmlns:a16="http://schemas.microsoft.com/office/drawing/2014/main" id="{D28BBF24-6799-4B5E-85A3-3C01CC270D1D}"/>
                </a:ext>
              </a:extLst>
            </p:cNvPr>
            <p:cNvPicPr preferRelativeResize="0"/>
            <p:nvPr/>
          </p:nvPicPr>
          <p:blipFill>
            <a:blip r:embed="rId9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2878" y="3259690"/>
              <a:ext cx="3929677" cy="19821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7" name="Google Shape;2494;gebdc30e2bc_10_1281">
              <a:extLst>
                <a:ext uri="{FF2B5EF4-FFF2-40B4-BE49-F238E27FC236}">
                  <a16:creationId xmlns:a16="http://schemas.microsoft.com/office/drawing/2014/main" id="{9F1D5705-3BD2-4786-84DB-984AC84E1D27}"/>
                </a:ext>
              </a:extLst>
            </p:cNvPr>
            <p:cNvSpPr txBox="1"/>
            <p:nvPr/>
          </p:nvSpPr>
          <p:spPr>
            <a:xfrm>
              <a:off x="5118547" y="4780205"/>
              <a:ext cx="720075" cy="468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 dirty="0">
                  <a:solidFill>
                    <a:schemeClr val="bg1"/>
                  </a:solidFill>
                </a:rPr>
                <a:t>CCI</a:t>
              </a:r>
              <a:endParaRPr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F28878-6823-47F4-8971-D39DEE454877}"/>
                </a:ext>
              </a:extLst>
            </p:cNvPr>
            <p:cNvSpPr txBox="1"/>
            <p:nvPr/>
          </p:nvSpPr>
          <p:spPr>
            <a:xfrm>
              <a:off x="6347755" y="5439297"/>
              <a:ext cx="1408536" cy="390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Land Cover</a:t>
              </a:r>
              <a:endParaRPr lang="en-US" sz="14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7B81188-5924-4476-A698-D6FCC98E2F35}"/>
              </a:ext>
            </a:extLst>
          </p:cNvPr>
          <p:cNvSpPr txBox="1"/>
          <p:nvPr/>
        </p:nvSpPr>
        <p:spPr>
          <a:xfrm>
            <a:off x="880520" y="2961017"/>
            <a:ext cx="8118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ESA 2018</a:t>
            </a:r>
            <a:endParaRPr lang="en-AU" sz="1100" dirty="0"/>
          </a:p>
          <a:p>
            <a:pPr lvl="0"/>
            <a:r>
              <a:rPr lang="en-AU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CCI Biomass</a:t>
            </a:r>
            <a:endParaRPr lang="en-AU" sz="1100" dirty="0"/>
          </a:p>
          <a:p>
            <a:endParaRPr lang="en-US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2997C-6BF6-4017-8FC4-3EB8EDE4A978}"/>
              </a:ext>
            </a:extLst>
          </p:cNvPr>
          <p:cNvSpPr txBox="1"/>
          <p:nvPr/>
        </p:nvSpPr>
        <p:spPr>
          <a:xfrm>
            <a:off x="9630094" y="4074233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Forests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55AE0-EADE-4F98-88DF-FCABBC261657}"/>
              </a:ext>
            </a:extLst>
          </p:cNvPr>
          <p:cNvSpPr txBox="1"/>
          <p:nvPr/>
        </p:nvSpPr>
        <p:spPr>
          <a:xfrm>
            <a:off x="2040710" y="6225843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dk1"/>
                </a:solidFill>
              </a:rPr>
              <a:t>Mangroves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305637-892E-48DD-9491-35FFEAE1A92A}"/>
              </a:ext>
            </a:extLst>
          </p:cNvPr>
          <p:cNvSpPr txBox="1"/>
          <p:nvPr/>
        </p:nvSpPr>
        <p:spPr>
          <a:xfrm>
            <a:off x="7405473" y="6214626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dk1"/>
                </a:solidFill>
              </a:rPr>
              <a:t>Agriculture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AED0D1-E7F6-4E68-81AA-6A1BA3D116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4318" y="2389825"/>
            <a:ext cx="3518998" cy="1402678"/>
          </a:xfrm>
          <a:prstGeom prst="rect">
            <a:avLst/>
          </a:prstGeom>
        </p:spPr>
      </p:pic>
      <p:pic>
        <p:nvPicPr>
          <p:cNvPr id="29" name="Google Shape;1099;ge2d17a9019_3_75" descr="Blue Background Logo">
            <a:extLst>
              <a:ext uri="{FF2B5EF4-FFF2-40B4-BE49-F238E27FC236}">
                <a16:creationId xmlns:a16="http://schemas.microsoft.com/office/drawing/2014/main" id="{F434909F-478D-49D5-AEE3-6C7F81959C8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40196" y="3550404"/>
            <a:ext cx="1456836" cy="566363"/>
          </a:xfrm>
          <a:custGeom>
            <a:avLst/>
            <a:gdLst/>
            <a:ahLst/>
            <a:cxnLst/>
            <a:rect l="l" t="t" r="r" b="b"/>
            <a:pathLst>
              <a:path w="4555700" h="2733294" extrusionOk="0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0" name="Google Shape;983;ge2d2675653_0_33">
            <a:extLst>
              <a:ext uri="{FF2B5EF4-FFF2-40B4-BE49-F238E27FC236}">
                <a16:creationId xmlns:a16="http://schemas.microsoft.com/office/drawing/2014/main" id="{21E2EBB6-56B2-4C27-85C0-4D04D87640AC}"/>
              </a:ext>
            </a:extLst>
          </p:cNvPr>
          <p:cNvPicPr preferRelativeResize="0"/>
          <p:nvPr/>
        </p:nvPicPr>
        <p:blipFill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39" y="4407004"/>
            <a:ext cx="2991715" cy="185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77D4188-6B42-47C1-BB0F-252757900D44}"/>
              </a:ext>
            </a:extLst>
          </p:cNvPr>
          <p:cNvSpPr txBox="1"/>
          <p:nvPr/>
        </p:nvSpPr>
        <p:spPr>
          <a:xfrm>
            <a:off x="1209051" y="5958937"/>
            <a:ext cx="24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20A7BC"/>
                </a:solidFill>
                <a:latin typeface="Calibri"/>
                <a:ea typeface="Calibri"/>
                <a:cs typeface="Calibri"/>
                <a:sym typeface="Calibri"/>
              </a:rPr>
              <a:t>Global Mangrove Watch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C4F4DB2-3D0E-4ED5-BFC8-E7495DC5022F}"/>
              </a:ext>
            </a:extLst>
          </p:cNvPr>
          <p:cNvGrpSpPr/>
          <p:nvPr/>
        </p:nvGrpSpPr>
        <p:grpSpPr>
          <a:xfrm>
            <a:off x="4127754" y="4378184"/>
            <a:ext cx="7249855" cy="1768839"/>
            <a:chOff x="4193857" y="4638263"/>
            <a:chExt cx="6183882" cy="1508760"/>
          </a:xfrm>
        </p:grpSpPr>
        <p:pic>
          <p:nvPicPr>
            <p:cNvPr id="32" name="Google Shape;1045;ge49eaf15bf_4_604">
              <a:extLst>
                <a:ext uri="{FF2B5EF4-FFF2-40B4-BE49-F238E27FC236}">
                  <a16:creationId xmlns:a16="http://schemas.microsoft.com/office/drawing/2014/main" id="{507DDB72-B7FB-4117-ACC1-3881C87CBC3A}"/>
                </a:ext>
              </a:extLst>
            </p:cNvPr>
            <p:cNvPicPr preferRelativeResize="0"/>
            <p:nvPr/>
          </p:nvPicPr>
          <p:blipFill rotWithShape="1">
            <a:blip r:embed="rId1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6659" y="4638263"/>
              <a:ext cx="2136457" cy="150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40095A2-2531-40EB-AB0F-97800CD05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93857" y="4638263"/>
              <a:ext cx="2133785" cy="1505843"/>
            </a:xfrm>
            <a:prstGeom prst="rect">
              <a:avLst/>
            </a:prstGeom>
          </p:spPr>
        </p:pic>
        <p:pic>
          <p:nvPicPr>
            <p:cNvPr id="34" name="Google Shape;1046;ge49eaf15bf_4_604">
              <a:extLst>
                <a:ext uri="{FF2B5EF4-FFF2-40B4-BE49-F238E27FC236}">
                  <a16:creationId xmlns:a16="http://schemas.microsoft.com/office/drawing/2014/main" id="{5163E133-221D-4FD4-A219-FE87627EEA53}"/>
                </a:ext>
              </a:extLst>
            </p:cNvPr>
            <p:cNvPicPr preferRelativeResize="0"/>
            <p:nvPr/>
          </p:nvPicPr>
          <p:blipFill rotWithShape="1">
            <a:blip r:embed="rId1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57664" y="4638263"/>
              <a:ext cx="2020075" cy="150584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87053562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525</TotalTime>
  <Words>810</Words>
  <Application>Microsoft Office PowerPoint</Application>
  <PresentationFormat>Widescreen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Bold</vt:lpstr>
      <vt:lpstr>Calibri</vt:lpstr>
      <vt:lpstr>Courier New</vt:lpstr>
      <vt:lpstr>Quire Sans</vt:lpstr>
      <vt:lpstr>Segoe UI</vt:lpstr>
      <vt:lpstr>Tahoma</vt:lpstr>
      <vt:lpstr>Wingdings</vt:lpstr>
      <vt:lpstr>ceos</vt:lpstr>
      <vt:lpstr>Global Stocktake Systematic Observation Synthesis Report and the CEOS Contribution </vt:lpstr>
      <vt:lpstr>Systematic Observations </vt:lpstr>
      <vt:lpstr>Systematic Observations Community Synthesis Report for GST </vt:lpstr>
      <vt:lpstr>Manuscript Structure &amp; Writing Team </vt:lpstr>
      <vt:lpstr>GST Timeline</vt:lpstr>
      <vt:lpstr>Systematic Earth Observations</vt:lpstr>
      <vt:lpstr>Mitigation - GHG </vt:lpstr>
      <vt:lpstr>CEOS Role – Top-down GHG Budgets </vt:lpstr>
      <vt:lpstr>Mitigation - AFOLU</vt:lpstr>
      <vt:lpstr>Adaptation </vt:lpstr>
      <vt:lpstr>Adaptation - Climate Services</vt:lpstr>
      <vt:lpstr>Cross-Cutting</vt:lpstr>
      <vt:lpstr>Take Home Messages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Crisp, David (US 3290)</cp:lastModifiedBy>
  <cp:revision>45</cp:revision>
  <dcterms:created xsi:type="dcterms:W3CDTF">2021-10-07T09:33:41Z</dcterms:created>
  <dcterms:modified xsi:type="dcterms:W3CDTF">2021-10-28T22:05:33Z</dcterms:modified>
</cp:coreProperties>
</file>