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6" r:id="rId3"/>
    <p:sldId id="271" r:id="rId4"/>
    <p:sldId id="267" r:id="rId5"/>
    <p:sldId id="270" r:id="rId6"/>
    <p:sldId id="269" r:id="rId7"/>
    <p:sldId id="263" r:id="rId8"/>
    <p:sldId id="272" r:id="rId9"/>
    <p:sldId id="273" r:id="rId10"/>
    <p:sldId id="274" r:id="rId11"/>
    <p:sldId id="275" r:id="rId12"/>
    <p:sldId id="277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Marion Rose" initials="EMR" lastIdx="1" clrIdx="0">
    <p:extLst>
      <p:ext uri="{19B8F6BF-5375-455C-9EA6-DF929625EA0E}">
        <p15:presenceInfo xmlns:p15="http://schemas.microsoft.com/office/powerpoint/2012/main" userId="Elizabeth Marion Ro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94660"/>
  </p:normalViewPr>
  <p:slideViewPr>
    <p:cSldViewPr snapToGrid="0">
      <p:cViewPr>
        <p:scale>
          <a:sx n="80" d="100"/>
          <a:sy n="80" d="100"/>
        </p:scale>
        <p:origin x="35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AD8E1C4-9A15-4764-86FE-E1C0275FB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250A59-E31B-4002-83F5-2CA0F10DD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 flipV="1">
            <a:off x="2824280" y="4824248"/>
            <a:ext cx="5391556" cy="2038097"/>
          </a:xfrm>
          <a:prstGeom prst="rect">
            <a:avLst/>
          </a:prstGeom>
        </p:spPr>
      </p:pic>
      <p:pic>
        <p:nvPicPr>
          <p:cNvPr id="19" name="Picture 18" descr="A picture containing nature&#10;&#10;Description automatically generated">
            <a:extLst>
              <a:ext uri="{FF2B5EF4-FFF2-40B4-BE49-F238E27FC236}">
                <a16:creationId xmlns:a16="http://schemas.microsoft.com/office/drawing/2014/main" id="{9A5D0622-33ED-4EB7-96FB-4585BC471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</p:spPr>
      </p:pic>
      <p:sp>
        <p:nvSpPr>
          <p:cNvPr id="20" name="Hexagon 3">
            <a:extLst>
              <a:ext uri="{FF2B5EF4-FFF2-40B4-BE49-F238E27FC236}">
                <a16:creationId xmlns:a16="http://schemas.microsoft.com/office/drawing/2014/main" id="{6D2DF6DF-5332-4778-ABD2-C77C32E47F0B}"/>
              </a:ext>
            </a:extLst>
          </p:cNvPr>
          <p:cNvSpPr/>
          <p:nvPr userDrawn="1"/>
        </p:nvSpPr>
        <p:spPr>
          <a:xfrm rot="10800000" flipV="1">
            <a:off x="5456394" y="1968439"/>
            <a:ext cx="6751471" cy="4901119"/>
          </a:xfrm>
          <a:custGeom>
            <a:avLst/>
            <a:gdLst>
              <a:gd name="connsiteX0" fmla="*/ 0 w 6765758"/>
              <a:gd name="connsiteY0" fmla="*/ 4848732 h 4848732"/>
              <a:gd name="connsiteX1" fmla="*/ 0 w 6765758"/>
              <a:gd name="connsiteY1" fmla="*/ 0 h 4848732"/>
              <a:gd name="connsiteX2" fmla="*/ 6765758 w 6765758"/>
              <a:gd name="connsiteY2" fmla="*/ 4848732 h 4848732"/>
              <a:gd name="connsiteX3" fmla="*/ 0 w 6765758"/>
              <a:gd name="connsiteY3" fmla="*/ 4848732 h 4848732"/>
              <a:gd name="connsiteX0" fmla="*/ 0 w 6765758"/>
              <a:gd name="connsiteY0" fmla="*/ 4941601 h 4941601"/>
              <a:gd name="connsiteX1" fmla="*/ 0 w 6765758"/>
              <a:gd name="connsiteY1" fmla="*/ 0 h 4941601"/>
              <a:gd name="connsiteX2" fmla="*/ 6765758 w 6765758"/>
              <a:gd name="connsiteY2" fmla="*/ 4941601 h 4941601"/>
              <a:gd name="connsiteX3" fmla="*/ 0 w 6765758"/>
              <a:gd name="connsiteY3" fmla="*/ 4941601 h 4941601"/>
              <a:gd name="connsiteX0" fmla="*/ 0 w 6765758"/>
              <a:gd name="connsiteY0" fmla="*/ 4920169 h 4920169"/>
              <a:gd name="connsiteX1" fmla="*/ 2381 w 6765758"/>
              <a:gd name="connsiteY1" fmla="*/ 0 h 4920169"/>
              <a:gd name="connsiteX2" fmla="*/ 6765758 w 6765758"/>
              <a:gd name="connsiteY2" fmla="*/ 4920169 h 4920169"/>
              <a:gd name="connsiteX3" fmla="*/ 0 w 6765758"/>
              <a:gd name="connsiteY3" fmla="*/ 4920169 h 4920169"/>
              <a:gd name="connsiteX0" fmla="*/ 0 w 6751470"/>
              <a:gd name="connsiteY0" fmla="*/ 4920169 h 4920169"/>
              <a:gd name="connsiteX1" fmla="*/ 2381 w 6751470"/>
              <a:gd name="connsiteY1" fmla="*/ 0 h 4920169"/>
              <a:gd name="connsiteX2" fmla="*/ 6751470 w 6751470"/>
              <a:gd name="connsiteY2" fmla="*/ 4901119 h 4920169"/>
              <a:gd name="connsiteX3" fmla="*/ 0 w 6751470"/>
              <a:gd name="connsiteY3" fmla="*/ 4920169 h 4920169"/>
              <a:gd name="connsiteX0" fmla="*/ 26211 w 6749106"/>
              <a:gd name="connsiteY0" fmla="*/ 4891594 h 4901119"/>
              <a:gd name="connsiteX1" fmla="*/ 17 w 6749106"/>
              <a:gd name="connsiteY1" fmla="*/ 0 h 4901119"/>
              <a:gd name="connsiteX2" fmla="*/ 6749106 w 6749106"/>
              <a:gd name="connsiteY2" fmla="*/ 4901119 h 4901119"/>
              <a:gd name="connsiteX3" fmla="*/ 26211 w 6749106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0 w 6756233"/>
              <a:gd name="connsiteY0" fmla="*/ 4877306 h 4901119"/>
              <a:gd name="connsiteX1" fmla="*/ 7144 w 6756233"/>
              <a:gd name="connsiteY1" fmla="*/ 0 h 4901119"/>
              <a:gd name="connsiteX2" fmla="*/ 6756233 w 6756233"/>
              <a:gd name="connsiteY2" fmla="*/ 4901119 h 4901119"/>
              <a:gd name="connsiteX3" fmla="*/ 0 w 6756233"/>
              <a:gd name="connsiteY3" fmla="*/ 4877306 h 4901119"/>
              <a:gd name="connsiteX0" fmla="*/ 2487 w 6749195"/>
              <a:gd name="connsiteY0" fmla="*/ 4896356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6356 h 4901119"/>
              <a:gd name="connsiteX0" fmla="*/ 2487 w 6749195"/>
              <a:gd name="connsiteY0" fmla="*/ 4898738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8738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471" h="4901119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Hexagon 3">
            <a:extLst>
              <a:ext uri="{FF2B5EF4-FFF2-40B4-BE49-F238E27FC236}">
                <a16:creationId xmlns:a16="http://schemas.microsoft.com/office/drawing/2014/main" id="{ED1323B1-25AD-4D68-9935-331D79B300CE}"/>
              </a:ext>
            </a:extLst>
          </p:cNvPr>
          <p:cNvSpPr/>
          <p:nvPr userDrawn="1"/>
        </p:nvSpPr>
        <p:spPr>
          <a:xfrm flipH="1">
            <a:off x="-4784" y="-14542"/>
            <a:ext cx="12199164" cy="6874921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0483516 w 12198016"/>
              <a:gd name="connsiteY2" fmla="*/ 12032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2179968 w 12198016"/>
              <a:gd name="connsiteY4" fmla="*/ 6845965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6016 w 12198016"/>
              <a:gd name="connsiteY6" fmla="*/ 3441030 h 6857997"/>
              <a:gd name="connsiteX0" fmla="*/ 266 w 12204298"/>
              <a:gd name="connsiteY0" fmla="*/ 2045367 h 6857997"/>
              <a:gd name="connsiteX1" fmla="*/ 6282 w 12204298"/>
              <a:gd name="connsiteY1" fmla="*/ 0 h 6857997"/>
              <a:gd name="connsiteX2" fmla="*/ 12198282 w 12204298"/>
              <a:gd name="connsiteY2" fmla="*/ 24063 h 6857997"/>
              <a:gd name="connsiteX3" fmla="*/ 12204298 w 12204298"/>
              <a:gd name="connsiteY3" fmla="*/ 3441030 h 6857997"/>
              <a:gd name="connsiteX4" fmla="*/ 12186250 w 12204298"/>
              <a:gd name="connsiteY4" fmla="*/ 6845965 h 6857997"/>
              <a:gd name="connsiteX5" fmla="*/ 7128976 w 12204298"/>
              <a:gd name="connsiteY5" fmla="*/ 6857997 h 6857997"/>
              <a:gd name="connsiteX6" fmla="*/ 266 w 12204298"/>
              <a:gd name="connsiteY6" fmla="*/ 2045367 h 6857997"/>
              <a:gd name="connsiteX0" fmla="*/ 980573 w 12198016"/>
              <a:gd name="connsiteY0" fmla="*/ 1792704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980573 w 12198016"/>
              <a:gd name="connsiteY6" fmla="*/ 1792704 h 6857997"/>
              <a:gd name="connsiteX0" fmla="*/ 266 w 12204299"/>
              <a:gd name="connsiteY0" fmla="*/ 1840831 h 6857997"/>
              <a:gd name="connsiteX1" fmla="*/ 6283 w 12204299"/>
              <a:gd name="connsiteY1" fmla="*/ 0 h 6857997"/>
              <a:gd name="connsiteX2" fmla="*/ 12198283 w 12204299"/>
              <a:gd name="connsiteY2" fmla="*/ 24063 h 6857997"/>
              <a:gd name="connsiteX3" fmla="*/ 12204299 w 12204299"/>
              <a:gd name="connsiteY3" fmla="*/ 3441030 h 6857997"/>
              <a:gd name="connsiteX4" fmla="*/ 12186251 w 12204299"/>
              <a:gd name="connsiteY4" fmla="*/ 6845965 h 6857997"/>
              <a:gd name="connsiteX5" fmla="*/ 7128977 w 12204299"/>
              <a:gd name="connsiteY5" fmla="*/ 6857997 h 6857997"/>
              <a:gd name="connsiteX6" fmla="*/ 266 w 12204299"/>
              <a:gd name="connsiteY6" fmla="*/ 1840831 h 6857997"/>
              <a:gd name="connsiteX0" fmla="*/ 7122694 w 12198016"/>
              <a:gd name="connsiteY0" fmla="*/ 6857997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0" fmla="*/ 4818648 w 12198016"/>
              <a:gd name="connsiteY0" fmla="*/ 6870031 h 6870031"/>
              <a:gd name="connsiteX1" fmla="*/ 0 w 12198016"/>
              <a:gd name="connsiteY1" fmla="*/ 0 h 6870031"/>
              <a:gd name="connsiteX2" fmla="*/ 12192000 w 12198016"/>
              <a:gd name="connsiteY2" fmla="*/ 24063 h 6870031"/>
              <a:gd name="connsiteX3" fmla="*/ 12198016 w 12198016"/>
              <a:gd name="connsiteY3" fmla="*/ 3441030 h 6870031"/>
              <a:gd name="connsiteX4" fmla="*/ 12179968 w 12198016"/>
              <a:gd name="connsiteY4" fmla="*/ 6845965 h 6870031"/>
              <a:gd name="connsiteX5" fmla="*/ 4818648 w 12198016"/>
              <a:gd name="connsiteY5" fmla="*/ 6870031 h 6870031"/>
              <a:gd name="connsiteX0" fmla="*/ 2713121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2713121 w 10092489"/>
              <a:gd name="connsiteY5" fmla="*/ 6870031 h 6870031"/>
              <a:gd name="connsiteX0" fmla="*/ 3230479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3230479 w 10092489"/>
              <a:gd name="connsiteY5" fmla="*/ 6870031 h 6870031"/>
              <a:gd name="connsiteX0" fmla="*/ 5526973 w 12388983"/>
              <a:gd name="connsiteY0" fmla="*/ 6870031 h 6870031"/>
              <a:gd name="connsiteX1" fmla="*/ 0 w 12388983"/>
              <a:gd name="connsiteY1" fmla="*/ 0 h 6870031"/>
              <a:gd name="connsiteX2" fmla="*/ 12382967 w 12388983"/>
              <a:gd name="connsiteY2" fmla="*/ 24063 h 6870031"/>
              <a:gd name="connsiteX3" fmla="*/ 12388983 w 12388983"/>
              <a:gd name="connsiteY3" fmla="*/ 3441030 h 6870031"/>
              <a:gd name="connsiteX4" fmla="*/ 12370935 w 12388983"/>
              <a:gd name="connsiteY4" fmla="*/ 6845965 h 6870031"/>
              <a:gd name="connsiteX5" fmla="*/ 5526973 w 12388983"/>
              <a:gd name="connsiteY5" fmla="*/ 6870031 h 6870031"/>
              <a:gd name="connsiteX0" fmla="*/ 7840359 w 14702369"/>
              <a:gd name="connsiteY0" fmla="*/ 6845968 h 6845968"/>
              <a:gd name="connsiteX1" fmla="*/ 0 w 14702369"/>
              <a:gd name="connsiteY1" fmla="*/ 0 h 6845968"/>
              <a:gd name="connsiteX2" fmla="*/ 14696353 w 14702369"/>
              <a:gd name="connsiteY2" fmla="*/ 0 h 6845968"/>
              <a:gd name="connsiteX3" fmla="*/ 14702369 w 14702369"/>
              <a:gd name="connsiteY3" fmla="*/ 3416967 h 6845968"/>
              <a:gd name="connsiteX4" fmla="*/ 14684321 w 14702369"/>
              <a:gd name="connsiteY4" fmla="*/ 6821902 h 6845968"/>
              <a:gd name="connsiteX5" fmla="*/ 7840359 w 14702369"/>
              <a:gd name="connsiteY5" fmla="*/ 6845968 h 6845968"/>
              <a:gd name="connsiteX0" fmla="*/ 11914246 w 14702369"/>
              <a:gd name="connsiteY0" fmla="*/ 6821904 h 6821904"/>
              <a:gd name="connsiteX1" fmla="*/ 0 w 14702369"/>
              <a:gd name="connsiteY1" fmla="*/ 0 h 6821904"/>
              <a:gd name="connsiteX2" fmla="*/ 14696353 w 14702369"/>
              <a:gd name="connsiteY2" fmla="*/ 0 h 6821904"/>
              <a:gd name="connsiteX3" fmla="*/ 14702369 w 14702369"/>
              <a:gd name="connsiteY3" fmla="*/ 3416967 h 6821904"/>
              <a:gd name="connsiteX4" fmla="*/ 14684321 w 14702369"/>
              <a:gd name="connsiteY4" fmla="*/ 6821902 h 6821904"/>
              <a:gd name="connsiteX5" fmla="*/ 11914246 w 14702369"/>
              <a:gd name="connsiteY5" fmla="*/ 6821904 h 6821904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84321 w 14702369"/>
              <a:gd name="connsiteY4" fmla="*/ 6821902 h 6833935"/>
              <a:gd name="connsiteX5" fmla="*/ 11303164 w 14702369"/>
              <a:gd name="connsiteY5" fmla="*/ 6833935 h 6833935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98869 w 14702369"/>
              <a:gd name="connsiteY4" fmla="*/ 6833934 h 6833935"/>
              <a:gd name="connsiteX5" fmla="*/ 11303164 w 14702369"/>
              <a:gd name="connsiteY5" fmla="*/ 6833935 h 6833935"/>
              <a:gd name="connsiteX0" fmla="*/ 11356917 w 14756122"/>
              <a:gd name="connsiteY0" fmla="*/ 6833935 h 6833935"/>
              <a:gd name="connsiteX1" fmla="*/ 0 w 14756122"/>
              <a:gd name="connsiteY1" fmla="*/ 12611 h 6833935"/>
              <a:gd name="connsiteX2" fmla="*/ 14750106 w 14756122"/>
              <a:gd name="connsiteY2" fmla="*/ 0 h 6833935"/>
              <a:gd name="connsiteX3" fmla="*/ 14756122 w 14756122"/>
              <a:gd name="connsiteY3" fmla="*/ 3416967 h 6833935"/>
              <a:gd name="connsiteX4" fmla="*/ 14752622 w 14756122"/>
              <a:gd name="connsiteY4" fmla="*/ 6833934 h 6833935"/>
              <a:gd name="connsiteX5" fmla="*/ 11356917 w 14756122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2622 w 14761910"/>
              <a:gd name="connsiteY4" fmla="*/ 6833934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8385 w 14761910"/>
              <a:gd name="connsiteY4" fmla="*/ 6829198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6301"/>
              <a:gd name="connsiteX1" fmla="*/ 0 w 14761910"/>
              <a:gd name="connsiteY1" fmla="*/ 12611 h 6836301"/>
              <a:gd name="connsiteX2" fmla="*/ 14761631 w 14761910"/>
              <a:gd name="connsiteY2" fmla="*/ 0 h 6836301"/>
              <a:gd name="connsiteX3" fmla="*/ 14756122 w 14761910"/>
              <a:gd name="connsiteY3" fmla="*/ 3416967 h 6836301"/>
              <a:gd name="connsiteX4" fmla="*/ 14758385 w 14761910"/>
              <a:gd name="connsiteY4" fmla="*/ 6836301 h 6836301"/>
              <a:gd name="connsiteX5" fmla="*/ 11356917 w 14761910"/>
              <a:gd name="connsiteY5" fmla="*/ 6833935 h 68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1910" h="6836301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A6DEE9-0B4F-409A-B59F-325723A101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431" y="5311498"/>
            <a:ext cx="2738896" cy="15085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B31207-9C3D-4B5C-B57B-2FE4DBE21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4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5335CF-157D-43AA-8855-D3BF724DF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alphaModFix amt="34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7" t="36082" r="11355" b="674"/>
          <a:stretch/>
        </p:blipFill>
        <p:spPr>
          <a:xfrm rot="16200000">
            <a:off x="5792642" y="4819952"/>
            <a:ext cx="1719709" cy="2366806"/>
          </a:xfrm>
          <a:prstGeom prst="rtTriangle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6D87AD77-E89F-4705-AA0A-8032DAD1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018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6441F9-A2B1-4BFB-87F7-B505A10AE26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A801E7-BC54-4FD1-B398-A5A22D7A9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5B944D-04FC-4DF5-9BF7-3BCE88FF1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D524ECA-AF0A-4822-81E8-1224A9767F2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5CD593-1634-4207-94B8-040A8F75CE1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7198A-4F93-4BB0-B3E6-6EC9C206038D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052B9-215F-4A65-B5BF-D9EA0B79D5DB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9B9A96-3603-43F8-A8A8-E7ECA8F1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3802C6-2AE7-4143-9A89-2B465ADB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393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D4F45A-79C4-451D-B770-5D9EB63F4CE9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0AF94-A7F3-4BBE-BA31-C4E95B6438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F3D092-5D49-4AFB-AF3E-73F362AFF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71A52C8-AC58-4F93-9B83-CF6340B35704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8C269A-31A7-4C30-A379-B1AF6E6AC07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DE49C7-19A1-444C-9825-1EA2A4CF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544BA0-E96C-45E5-845D-0572CB6E19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A363F-DA93-49E9-B2AA-8F807FE83C45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87570EC9-0DBC-4BD7-95AA-6C73B6CD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CA0F7-C63D-4300-8BAD-A29E1BDF3EF2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91290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E8A8A5-B83C-452F-9ACA-4A3279DC36AF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9B4D16-20B9-4380-8EB6-9F8F7A812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E8BF3-E40B-493A-9AE5-A62B25D4F1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ACCEF1-20EC-4A52-A7A1-15EEEB87FBB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6BB852-D706-4A9C-8904-87AD81B3C355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E3A92-47B8-4167-85B4-4C55CAFC49AB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80E5D011-DA18-4024-AF86-86894ACB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33C90-27D3-4335-96E2-DF82191298C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12926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EBEE52-12B2-4089-AD9F-FE36914DD28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315F3E-F0DF-4865-AC4F-47E0A13B2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6593D5-A5A7-4DB6-A71A-5D767C08A4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C563EC-D185-47AB-844E-F7F56F0C487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2A08C-D712-41B9-8B6D-63E085A5C203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F12C-5B09-41F4-BF5A-B5105689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Courier New" panose="02070309020205020404" pitchFamily="49" charset="0"/>
              <a:buChar char="o"/>
              <a:defRPr sz="24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816F0-FF8F-4A31-8300-9ACA6B575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088C0-51B0-4546-B072-388AE9218637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52871787-E01A-4060-A748-A06B3539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93411-C6A7-4058-A682-89D0693D66D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345898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B3F54E-9A4B-4920-8D77-4695B8ABE8DC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2C5D0-A59F-4D59-9AE0-98B49D48F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F94B4-13EA-4151-AFBF-F80C398EB19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0AD3EB-C7FF-4C12-981F-BF2C7DE74266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223A0C-8F12-4568-8E11-A3F2ECF21C84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iff"/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tiff"/><Relationship Id="rId5" Type="http://schemas.openxmlformats.org/officeDocument/2006/relationships/image" Target="../media/image66.tiff"/><Relationship Id="rId4" Type="http://schemas.openxmlformats.org/officeDocument/2006/relationships/image" Target="../media/image6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tiff"/><Relationship Id="rId15" Type="http://schemas.openxmlformats.org/officeDocument/2006/relationships/image" Target="../media/image20.jp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tiff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2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11" Type="http://schemas.openxmlformats.org/officeDocument/2006/relationships/image" Target="../media/image30.emf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microsoft.com/office/2007/relationships/hdphoto" Target="../media/hdphoto1.wdp"/><Relationship Id="rId9" Type="http://schemas.openxmlformats.org/officeDocument/2006/relationships/image" Target="../media/image28.jpg"/><Relationship Id="rId1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microsoft.com/office/2007/relationships/hdphoto" Target="../media/hdphoto2.wdp"/><Relationship Id="rId9" Type="http://schemas.openxmlformats.org/officeDocument/2006/relationships/image" Target="../media/image43.jpe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B7B97-9416-452B-84EA-699E6AA4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Global Stocktake Systematic Observation Synthesis Report and the CEOS Contribution </a:t>
            </a:r>
            <a:endParaRPr lang="en-AU" sz="4800" dirty="0"/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75A0D59D-8C5C-48CF-A49D-9DE235F8CED6}"/>
              </a:ext>
            </a:extLst>
          </p:cNvPr>
          <p:cNvSpPr/>
          <p:nvPr/>
        </p:nvSpPr>
        <p:spPr>
          <a:xfrm>
            <a:off x="7283369" y="4274986"/>
            <a:ext cx="4832943" cy="260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it-IT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Frank Martin Seifert, ESA &amp; </a:t>
            </a: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it-IT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David Crisp, NASA/JPL</a:t>
            </a: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 </a:t>
            </a: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Agenda</a:t>
            </a:r>
            <a:r>
              <a:rPr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 </a:t>
            </a:r>
            <a:r>
              <a:rPr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Item #</a:t>
            </a:r>
            <a:r>
              <a:rPr lang="en-US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2.20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2021 CEOS Plenary Virtual Meeting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1-4 November 2021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9195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C94190-0539-44A7-9205-1B94AC93E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78" y="1097564"/>
            <a:ext cx="8429359" cy="50388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Assessment of progress on adaptation of countries to climate change  GST</a:t>
            </a:r>
          </a:p>
          <a:p>
            <a:r>
              <a:rPr lang="en-US" dirty="0"/>
              <a:t>Important areas include agriculture and food security, water supply, coastal vulnerability, exposure to increased climate extremes, energy, health – </a:t>
            </a:r>
            <a:r>
              <a:rPr lang="en-US" dirty="0">
                <a:solidFill>
                  <a:srgbClr val="00B050"/>
                </a:solidFill>
              </a:rPr>
              <a:t>AFOLU contributes to these areas</a:t>
            </a:r>
          </a:p>
          <a:p>
            <a:r>
              <a:rPr lang="en-US" dirty="0"/>
              <a:t>multiple datasets on many spatial scales and many non-physical data </a:t>
            </a:r>
            <a:r>
              <a:rPr lang="en-US" dirty="0" err="1"/>
              <a:t>eg</a:t>
            </a:r>
            <a:r>
              <a:rPr lang="en-US" dirty="0"/>
              <a:t> demographic, economic, social data</a:t>
            </a:r>
          </a:p>
          <a:p>
            <a:pPr marL="0" indent="0">
              <a:buNone/>
            </a:pPr>
            <a:r>
              <a:rPr lang="en-US" dirty="0"/>
              <a:t>We are looking for systematic approaches to integrate and assimilate multiple data sets into models to support countries in their adaptation efforts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2B918A-9507-4D03-A08B-6BDA6DF17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</a:t>
            </a:r>
            <a:br>
              <a:rPr lang="en-US" dirty="0"/>
            </a:b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990964-C2D0-4136-A621-B3F33FCD1802}"/>
              </a:ext>
            </a:extLst>
          </p:cNvPr>
          <p:cNvGrpSpPr/>
          <p:nvPr/>
        </p:nvGrpSpPr>
        <p:grpSpPr>
          <a:xfrm>
            <a:off x="8729137" y="1393715"/>
            <a:ext cx="3356283" cy="4896917"/>
            <a:chOff x="8418460" y="1129310"/>
            <a:chExt cx="2695699" cy="39331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2D2801-F37E-491A-8346-DF7056F7FC9F}"/>
                </a:ext>
              </a:extLst>
            </p:cNvPr>
            <p:cNvSpPr/>
            <p:nvPr/>
          </p:nvSpPr>
          <p:spPr>
            <a:xfrm>
              <a:off x="8418460" y="1129310"/>
              <a:ext cx="2695699" cy="3933105"/>
            </a:xfrm>
            <a:prstGeom prst="rect">
              <a:avLst/>
            </a:prstGeom>
            <a:solidFill>
              <a:srgbClr val="D1D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1B4497-39DA-4356-9AD8-835DA6347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64844" y="1183491"/>
              <a:ext cx="1113119" cy="111311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433BDE-AA87-410D-89C2-768EDF3DC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3190" y="1784604"/>
              <a:ext cx="1113119" cy="11131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4632C5-7F10-4B30-9A0C-25DD2A27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64844" y="2503680"/>
              <a:ext cx="1113119" cy="111311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68EA59-1203-4A3E-9F92-2776FAEB5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53190" y="3180125"/>
              <a:ext cx="1113119" cy="111311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1172E3-AD4E-4B63-9826-9C5A45547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64844" y="3892220"/>
              <a:ext cx="1113119" cy="1113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9134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BE6B89-1457-4939-93B9-3CC9CEAD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 - Climate Services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DBECAC4-F4B8-4909-8965-924288391FD9}"/>
              </a:ext>
            </a:extLst>
          </p:cNvPr>
          <p:cNvSpPr txBox="1">
            <a:spLocks/>
          </p:cNvSpPr>
          <p:nvPr/>
        </p:nvSpPr>
        <p:spPr>
          <a:xfrm>
            <a:off x="176048" y="1360665"/>
            <a:ext cx="9706082" cy="39331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/>
            <a:r>
              <a:rPr lang="en-IE" dirty="0"/>
              <a:t>Systematic Observations are underpinning climate services</a:t>
            </a:r>
          </a:p>
          <a:p>
            <a:pPr marL="344488" indent="-344488"/>
            <a:r>
              <a:rPr lang="en-IE" dirty="0"/>
              <a:t>WMO established the </a:t>
            </a:r>
            <a:r>
              <a:rPr lang="en-GB" dirty="0"/>
              <a:t>Global </a:t>
            </a:r>
            <a:br>
              <a:rPr lang="en-GB" dirty="0"/>
            </a:br>
            <a:r>
              <a:rPr lang="en-GB" dirty="0"/>
              <a:t>Framework for Climate Services </a:t>
            </a:r>
            <a:br>
              <a:rPr lang="en-GB" dirty="0"/>
            </a:br>
            <a:r>
              <a:rPr lang="en-GB" dirty="0"/>
              <a:t> </a:t>
            </a:r>
          </a:p>
          <a:p>
            <a:pPr marL="344488" indent="-344488"/>
            <a:endParaRPr lang="en-IE" dirty="0"/>
          </a:p>
          <a:p>
            <a:pPr marL="368300" indent="-368300">
              <a:spcBef>
                <a:spcPts val="400"/>
              </a:spcBef>
              <a:buFont typeface="Arial" charset="0"/>
              <a:buChar char="•"/>
            </a:pPr>
            <a:endParaRPr lang="en-US" dirty="0"/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848EC-7A76-4F55-B7A3-03CB40660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887" y="2501618"/>
            <a:ext cx="4524563" cy="4180443"/>
          </a:xfrm>
          <a:prstGeom prst="rect">
            <a:avLst/>
          </a:prstGeom>
        </p:spPr>
      </p:pic>
      <p:pic>
        <p:nvPicPr>
          <p:cNvPr id="6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CE9CDBD6-61B3-4F3D-B720-9C3CC6C225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66959" y="3765869"/>
            <a:ext cx="5104427" cy="249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241A4EC-4B05-48C1-A82A-C898133878CD}"/>
              </a:ext>
            </a:extLst>
          </p:cNvPr>
          <p:cNvSpPr txBox="1">
            <a:spLocks/>
          </p:cNvSpPr>
          <p:nvPr/>
        </p:nvSpPr>
        <p:spPr bwMode="auto">
          <a:xfrm>
            <a:off x="6834757" y="2377578"/>
            <a:ext cx="5917073" cy="127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8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/>
            <a:r>
              <a:rPr lang="en-IE" sz="2400" kern="0" dirty="0">
                <a:solidFill>
                  <a:schemeClr val="tx1"/>
                </a:solidFill>
              </a:rPr>
              <a:t>European Union created under Copernicus Climate Change Services, implemented by ECMWF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endParaRPr lang="en-IE" sz="2400" kern="0" dirty="0">
              <a:solidFill>
                <a:schemeClr val="tx1"/>
              </a:solidFill>
            </a:endParaRPr>
          </a:p>
          <a:p>
            <a:pPr marL="368300" indent="-368300">
              <a:spcBef>
                <a:spcPts val="400"/>
              </a:spcBef>
              <a:buFont typeface="Arial" charset="0"/>
              <a:buChar char="•"/>
            </a:pPr>
            <a:endParaRPr lang="en-IE" sz="2400" kern="0" dirty="0">
              <a:solidFill>
                <a:schemeClr val="tx1"/>
              </a:solidFill>
            </a:endParaRPr>
          </a:p>
          <a:p>
            <a:endParaRPr lang="en-IE" sz="2400" kern="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83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9B7FB0-D6D4-4761-9EA5-D6FC9DBA1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23" y="1163596"/>
            <a:ext cx="4230477" cy="51813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FFC87-19B3-4BB8-823F-0CBA20A8B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1558533"/>
            <a:ext cx="7784181" cy="4662871"/>
          </a:xfrm>
        </p:spPr>
        <p:txBody>
          <a:bodyPr/>
          <a:lstStyle/>
          <a:p>
            <a:r>
              <a:rPr lang="en-US" sz="2400" dirty="0"/>
              <a:t>Earth observation is increasingly supporting investment decisions for climate resilience and Nature-based Solutions, and the SO community is expanding relevant collaborations with the sustainable finance sector.</a:t>
            </a:r>
          </a:p>
          <a:p>
            <a:endParaRPr lang="en-US" sz="2400" dirty="0"/>
          </a:p>
          <a:p>
            <a:r>
              <a:rPr lang="en-US" sz="2400" dirty="0"/>
              <a:t>Systematic observations of loss and damage associated with hydro-meteorological hazards provide a basis for global indicator of adaptation and resilience </a:t>
            </a:r>
          </a:p>
          <a:p>
            <a:endParaRPr lang="en-US" sz="2400" dirty="0"/>
          </a:p>
          <a:p>
            <a:r>
              <a:rPr lang="en-US" sz="2400" dirty="0"/>
              <a:t>Earth observation data (EO) and tools, when co-developed with and for Indigenous peoples, can promote a "people-centered" and Indigenous knowledge-driven approach to climate action.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82D0D-4093-4AD6-BD67-A39A57BAF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Cross-Cutting</a:t>
            </a:r>
          </a:p>
        </p:txBody>
      </p:sp>
    </p:spTree>
    <p:extLst>
      <p:ext uri="{BB962C8B-B14F-4D97-AF65-F5344CB8AC3E}">
        <p14:creationId xmlns:p14="http://schemas.microsoft.com/office/powerpoint/2010/main" val="655070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18F30-0DDE-4C6B-B97C-86B460A34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00" y="1097564"/>
            <a:ext cx="11495400" cy="5169421"/>
          </a:xfrm>
        </p:spPr>
        <p:txBody>
          <a:bodyPr/>
          <a:lstStyle/>
          <a:p>
            <a:r>
              <a:rPr lang="en-US" dirty="0"/>
              <a:t>CEOS is actively contributing to the UNFCCC ad hoc team on Systematic Observations to document Earth Observations (EO) for use in the GST </a:t>
            </a:r>
          </a:p>
          <a:p>
            <a:pPr lvl="1"/>
            <a:r>
              <a:rPr lang="en-US" dirty="0"/>
              <a:t>Leading the GHG and AFOLU inputs to the Mitigation section</a:t>
            </a:r>
          </a:p>
          <a:p>
            <a:pPr lvl="1"/>
            <a:r>
              <a:rPr lang="en-US" dirty="0"/>
              <a:t>Contributing atmospheric GHG and AFOLU Use Cases that reduce gaps and enable a more complete and transparent GST </a:t>
            </a:r>
          </a:p>
          <a:p>
            <a:pPr lvl="1"/>
            <a:r>
              <a:rPr lang="en-US" dirty="0"/>
              <a:t>Identifying best products and producing harmonized EO datasets to facilitate adoption of EO products for national inventory development and assessment </a:t>
            </a:r>
          </a:p>
          <a:p>
            <a:r>
              <a:rPr lang="en-US" dirty="0"/>
              <a:t>CEOS participants in the UNFCCC ad hoc team are emphasizing the value of open EO data and knowledge exchange to support the Enhanced Transparency Framework </a:t>
            </a:r>
          </a:p>
          <a:p>
            <a:r>
              <a:rPr lang="en-US" dirty="0"/>
              <a:t>Country engagement will be key</a:t>
            </a:r>
          </a:p>
          <a:p>
            <a:pPr lvl="1"/>
            <a:r>
              <a:rPr lang="en-US" dirty="0"/>
              <a:t>The CEOS GHG and AFOLU teams are working with countries to facilitate adoption of data streams and boost capacity building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9BAED-22BE-4009-8610-011EA3ED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Messages</a:t>
            </a:r>
          </a:p>
        </p:txBody>
      </p:sp>
    </p:spTree>
    <p:extLst>
      <p:ext uri="{BB962C8B-B14F-4D97-AF65-F5344CB8AC3E}">
        <p14:creationId xmlns:p14="http://schemas.microsoft.com/office/powerpoint/2010/main" val="100764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852EDD-EE3B-462D-BF3D-0BA34256F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Observations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1CD0DD-0284-492B-AB7D-C99E11ED7A07}"/>
              </a:ext>
            </a:extLst>
          </p:cNvPr>
          <p:cNvGrpSpPr/>
          <p:nvPr/>
        </p:nvGrpSpPr>
        <p:grpSpPr>
          <a:xfrm>
            <a:off x="4676413" y="1366125"/>
            <a:ext cx="7166179" cy="5142814"/>
            <a:chOff x="3996192" y="2479749"/>
            <a:chExt cx="5147345" cy="36939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CCC7E80-B22E-4D25-B393-6E89A1C6E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1191" y="3958378"/>
              <a:ext cx="1518380" cy="104623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8ED6E23-C99D-4041-8219-B796453D2BE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9373" y="4932887"/>
              <a:ext cx="2048601" cy="1240858"/>
            </a:xfrm>
            <a:prstGeom prst="rect">
              <a:avLst/>
            </a:prstGeom>
          </p:spPr>
        </p:pic>
        <p:sp>
          <p:nvSpPr>
            <p:cNvPr id="19" name="Google Shape;103;p12">
              <a:extLst>
                <a:ext uri="{FF2B5EF4-FFF2-40B4-BE49-F238E27FC236}">
                  <a16:creationId xmlns:a16="http://schemas.microsoft.com/office/drawing/2014/main" id="{64FA3AB8-DF69-457D-99A7-387F921E85C1}"/>
                </a:ext>
              </a:extLst>
            </p:cNvPr>
            <p:cNvSpPr/>
            <p:nvPr/>
          </p:nvSpPr>
          <p:spPr>
            <a:xfrm>
              <a:off x="3996192" y="2479749"/>
              <a:ext cx="5147345" cy="1049400"/>
            </a:xfrm>
            <a:prstGeom prst="rect">
              <a:avLst/>
            </a:prstGeom>
            <a:solidFill>
              <a:srgbClr val="2C4B6E"/>
            </a:solidFill>
            <a:ln>
              <a:solidFill>
                <a:srgbClr val="00549F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lang="en-US" sz="2800" b="1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Systematic Observations Community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EE1A95-EE3C-4A79-A47A-875E4F24F663}"/>
                </a:ext>
              </a:extLst>
            </p:cNvPr>
            <p:cNvSpPr/>
            <p:nvPr/>
          </p:nvSpPr>
          <p:spPr>
            <a:xfrm>
              <a:off x="4005416" y="3529150"/>
              <a:ext cx="5138121" cy="23513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DCC2C32-E092-4D7B-B31E-DD70365D5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0222" y="3560946"/>
              <a:ext cx="1518380" cy="82367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9D11B6-73E7-49B5-A779-8E09DC842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5480" y="3684346"/>
              <a:ext cx="1157113" cy="54175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2501A5D-2719-45CB-94EF-50CFC9DD0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3090" y="4905876"/>
              <a:ext cx="1671525" cy="32277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120E25E-21B3-4BF1-81C1-91B480F9F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1239" y="5123590"/>
              <a:ext cx="774967" cy="65968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E6C98CD-5D20-42B1-925C-5D34EA446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6052" y="4750501"/>
              <a:ext cx="1069978" cy="66455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1665DD8-AD95-4BCF-B6C6-C97A79F0A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7229" y="3608431"/>
              <a:ext cx="1616907" cy="54603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4B7A43E-2634-456B-82C9-3B7E24DF8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6800" y="5270484"/>
              <a:ext cx="2116419" cy="484660"/>
            </a:xfrm>
            <a:prstGeom prst="rect">
              <a:avLst/>
            </a:prstGeom>
          </p:spPr>
        </p:pic>
        <p:pic>
          <p:nvPicPr>
            <p:cNvPr id="28" name="Picture 27" descr="ESiWACE | ECMWF">
              <a:extLst>
                <a:ext uri="{FF2B5EF4-FFF2-40B4-BE49-F238E27FC236}">
                  <a16:creationId xmlns:a16="http://schemas.microsoft.com/office/drawing/2014/main" id="{64A18E45-3F6B-4ACB-A668-FD2EE6CDF0B8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005" y="4450765"/>
              <a:ext cx="1671525" cy="2753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2D8B849-BEB7-49C3-A93C-F7114C8DE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8771" y="4334745"/>
              <a:ext cx="824096" cy="68944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C4EB29E-E694-455D-9A88-485ADDBDC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8206" y="4836667"/>
              <a:ext cx="568975" cy="391776"/>
            </a:xfrm>
            <a:prstGeom prst="rect">
              <a:avLst/>
            </a:prstGeom>
          </p:spPr>
        </p:pic>
      </p:grpSp>
      <p:sp>
        <p:nvSpPr>
          <p:cNvPr id="31" name="Left Arrow 3">
            <a:extLst>
              <a:ext uri="{FF2B5EF4-FFF2-40B4-BE49-F238E27FC236}">
                <a16:creationId xmlns:a16="http://schemas.microsoft.com/office/drawing/2014/main" id="{81F7CE15-113B-4A11-A250-2ABBFD422C71}"/>
              </a:ext>
            </a:extLst>
          </p:cNvPr>
          <p:cNvSpPr/>
          <p:nvPr/>
        </p:nvSpPr>
        <p:spPr>
          <a:xfrm>
            <a:off x="3665253" y="3958378"/>
            <a:ext cx="660404" cy="376367"/>
          </a:xfrm>
          <a:prstGeom prst="leftArrow">
            <a:avLst/>
          </a:prstGeom>
          <a:solidFill>
            <a:srgbClr val="2D4B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Google Shape;179;p2">
            <a:extLst>
              <a:ext uri="{FF2B5EF4-FFF2-40B4-BE49-F238E27FC236}">
                <a16:creationId xmlns:a16="http://schemas.microsoft.com/office/drawing/2014/main" id="{09C3C12A-E48F-470B-9884-664568330E7E}"/>
              </a:ext>
            </a:extLst>
          </p:cNvPr>
          <p:cNvGrpSpPr/>
          <p:nvPr/>
        </p:nvGrpSpPr>
        <p:grpSpPr>
          <a:xfrm>
            <a:off x="110606" y="1099286"/>
            <a:ext cx="3242921" cy="5196796"/>
            <a:chOff x="84212" y="442099"/>
            <a:chExt cx="2981488" cy="4777848"/>
          </a:xfrm>
        </p:grpSpPr>
        <p:pic>
          <p:nvPicPr>
            <p:cNvPr id="51" name="Google Shape;180;p2" descr="https://lh4.googleusercontent.com/VYgVSJTxH6Mc01jSjF0uR43QgHDlVtzjGJgvxH0guppKZhHRIgkswe5rAJqU-pNeqCJuDkt04_1qlClOBiKdJNmE0p27ckpjcvJ-8Uj20VGOymcUcCqEr30HzsN7VFnf">
              <a:extLst>
                <a:ext uri="{FF2B5EF4-FFF2-40B4-BE49-F238E27FC236}">
                  <a16:creationId xmlns:a16="http://schemas.microsoft.com/office/drawing/2014/main" id="{CBEC1087-4960-461A-8AF2-230A270DF5BB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00263" y="442099"/>
              <a:ext cx="2946960" cy="1113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Google Shape;181;p2">
              <a:extLst>
                <a:ext uri="{FF2B5EF4-FFF2-40B4-BE49-F238E27FC236}">
                  <a16:creationId xmlns:a16="http://schemas.microsoft.com/office/drawing/2014/main" id="{51D40ECD-23A5-4A02-9C3E-94CB4328FCE3}"/>
                </a:ext>
              </a:extLst>
            </p:cNvPr>
            <p:cNvSpPr/>
            <p:nvPr/>
          </p:nvSpPr>
          <p:spPr>
            <a:xfrm rot="-5400000">
              <a:off x="152800" y="4076047"/>
              <a:ext cx="1736700" cy="551100"/>
            </a:xfrm>
            <a:prstGeom prst="rect">
              <a:avLst/>
            </a:prstGeom>
            <a:solidFill>
              <a:srgbClr val="2C4B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ahoma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Adaptation</a:t>
              </a:r>
              <a:endPara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3" name="Google Shape;182;p2">
              <a:extLst>
                <a:ext uri="{FF2B5EF4-FFF2-40B4-BE49-F238E27FC236}">
                  <a16:creationId xmlns:a16="http://schemas.microsoft.com/office/drawing/2014/main" id="{2E7D746D-A71C-46CE-A5A1-857DF754DD94}"/>
                </a:ext>
              </a:extLst>
            </p:cNvPr>
            <p:cNvSpPr/>
            <p:nvPr/>
          </p:nvSpPr>
          <p:spPr>
            <a:xfrm rot="-5400000">
              <a:off x="1805400" y="3950722"/>
              <a:ext cx="1724100" cy="796500"/>
            </a:xfrm>
            <a:prstGeom prst="rect">
              <a:avLst/>
            </a:prstGeom>
            <a:solidFill>
              <a:srgbClr val="2C4B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Cross-cutting: Response measures,  </a:t>
              </a:r>
              <a:r>
                <a:rPr lang="en-US" sz="1200" b="0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Loss &amp; Damage, Equity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83;p2">
              <a:extLst>
                <a:ext uri="{FF2B5EF4-FFF2-40B4-BE49-F238E27FC236}">
                  <a16:creationId xmlns:a16="http://schemas.microsoft.com/office/drawing/2014/main" id="{8126AC9B-2340-4A90-9CBE-220B936D0DC2}"/>
                </a:ext>
              </a:extLst>
            </p:cNvPr>
            <p:cNvSpPr/>
            <p:nvPr/>
          </p:nvSpPr>
          <p:spPr>
            <a:xfrm rot="-5400000">
              <a:off x="914650" y="3919297"/>
              <a:ext cx="1736700" cy="864600"/>
            </a:xfrm>
            <a:prstGeom prst="rect">
              <a:avLst/>
            </a:prstGeom>
            <a:solidFill>
              <a:srgbClr val="2C4B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ahoma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12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Means of Implementation: Finance, Technology, Capacity Building</a:t>
              </a:r>
              <a:endPara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" name="Google Shape;184;p2">
              <a:extLst>
                <a:ext uri="{FF2B5EF4-FFF2-40B4-BE49-F238E27FC236}">
                  <a16:creationId xmlns:a16="http://schemas.microsoft.com/office/drawing/2014/main" id="{9A49823A-6996-47D9-9816-2C16FB2E44F1}"/>
                </a:ext>
              </a:extLst>
            </p:cNvPr>
            <p:cNvSpPr/>
            <p:nvPr/>
          </p:nvSpPr>
          <p:spPr>
            <a:xfrm rot="-5400000">
              <a:off x="-468024" y="4049647"/>
              <a:ext cx="1736700" cy="603900"/>
            </a:xfrm>
            <a:prstGeom prst="rect">
              <a:avLst/>
            </a:prstGeom>
            <a:solidFill>
              <a:srgbClr val="2C4B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Mitigation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" name="Google Shape;185;p2">
              <a:extLst>
                <a:ext uri="{FF2B5EF4-FFF2-40B4-BE49-F238E27FC236}">
                  <a16:creationId xmlns:a16="http://schemas.microsoft.com/office/drawing/2014/main" id="{F332DE1C-BF6E-4F06-9AF3-E5BC1145A1F7}"/>
                </a:ext>
              </a:extLst>
            </p:cNvPr>
            <p:cNvGrpSpPr/>
            <p:nvPr/>
          </p:nvGrpSpPr>
          <p:grpSpPr>
            <a:xfrm>
              <a:off x="100263" y="1601153"/>
              <a:ext cx="2956049" cy="1049400"/>
              <a:chOff x="360213" y="1489153"/>
              <a:chExt cx="2956049" cy="1049400"/>
            </a:xfrm>
          </p:grpSpPr>
          <p:sp>
            <p:nvSpPr>
              <p:cNvPr id="59" name="Google Shape;186;p2">
                <a:extLst>
                  <a:ext uri="{FF2B5EF4-FFF2-40B4-BE49-F238E27FC236}">
                    <a16:creationId xmlns:a16="http://schemas.microsoft.com/office/drawing/2014/main" id="{C51192E9-CC8F-4F26-95A3-CE8AB0554300}"/>
                  </a:ext>
                </a:extLst>
              </p:cNvPr>
              <p:cNvSpPr/>
              <p:nvPr/>
            </p:nvSpPr>
            <p:spPr>
              <a:xfrm>
                <a:off x="360213" y="1489153"/>
                <a:ext cx="2956049" cy="1049400"/>
              </a:xfrm>
              <a:prstGeom prst="rect">
                <a:avLst/>
              </a:prstGeom>
              <a:solidFill>
                <a:srgbClr val="2C4B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 Paris Agreement</a:t>
                </a:r>
                <a:endParaRPr sz="20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0" name="Google Shape;187;p2" descr="cop-21-logo.jpg">
                <a:extLst>
                  <a:ext uri="{FF2B5EF4-FFF2-40B4-BE49-F238E27FC236}">
                    <a16:creationId xmlns:a16="http://schemas.microsoft.com/office/drawing/2014/main" id="{C6F92025-75E9-4020-AAD1-EA5027BA697A}"/>
                  </a:ext>
                </a:extLst>
              </p:cNvPr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2728591" y="1577016"/>
                <a:ext cx="555326" cy="9161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7" name="Google Shape;188;p2">
              <a:extLst>
                <a:ext uri="{FF2B5EF4-FFF2-40B4-BE49-F238E27FC236}">
                  <a16:creationId xmlns:a16="http://schemas.microsoft.com/office/drawing/2014/main" id="{A3F3F026-BF7B-44C3-8736-1E20CA17B357}"/>
                </a:ext>
              </a:extLst>
            </p:cNvPr>
            <p:cNvSpPr/>
            <p:nvPr/>
          </p:nvSpPr>
          <p:spPr>
            <a:xfrm>
              <a:off x="84212" y="2720388"/>
              <a:ext cx="2972100" cy="231600"/>
            </a:xfrm>
            <a:prstGeom prst="rect">
              <a:avLst/>
            </a:prstGeom>
            <a:solidFill>
              <a:srgbClr val="2C4B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ahoma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Transparency Framework</a:t>
              </a:r>
              <a:endPara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" name="Google Shape;189;p2">
              <a:extLst>
                <a:ext uri="{FF2B5EF4-FFF2-40B4-BE49-F238E27FC236}">
                  <a16:creationId xmlns:a16="http://schemas.microsoft.com/office/drawing/2014/main" id="{F325F651-0045-455A-B221-E2F198C63665}"/>
                </a:ext>
              </a:extLst>
            </p:cNvPr>
            <p:cNvSpPr/>
            <p:nvPr/>
          </p:nvSpPr>
          <p:spPr>
            <a:xfrm>
              <a:off x="84212" y="2997418"/>
              <a:ext cx="2972100" cy="440400"/>
            </a:xfrm>
            <a:prstGeom prst="rect">
              <a:avLst/>
            </a:prstGeom>
            <a:solidFill>
              <a:srgbClr val="2C4B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ahoma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Global Stocktake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513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BD11C-58B6-4D09-BBAC-2CDAD05ED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Synthesis Report (SR) of the Systematic Observation Community (SOC) will be part of UNFCCC’s information collection and preparation phase for GST, and feed into the technical assessment</a:t>
            </a:r>
          </a:p>
          <a:p>
            <a:pPr>
              <a:spcAft>
                <a:spcPts val="600"/>
              </a:spcAft>
            </a:pPr>
            <a:r>
              <a:rPr lang="en-US" dirty="0"/>
              <a:t>SOC established a writing team (~12 participants) and had a first call in June, next will be this month.</a:t>
            </a:r>
          </a:p>
          <a:p>
            <a:pPr>
              <a:spcAft>
                <a:spcPts val="600"/>
              </a:spcAft>
            </a:pPr>
            <a:r>
              <a:rPr lang="en-US" dirty="0"/>
              <a:t>SB Chairs issued a "non-paper" in June with dedicated questions for synthesis reports, update expected this month </a:t>
            </a:r>
          </a:p>
          <a:p>
            <a:pPr>
              <a:spcAft>
                <a:spcPts val="600"/>
              </a:spcAft>
            </a:pPr>
            <a:r>
              <a:rPr lang="en-US" dirty="0"/>
              <a:t>How can the Systematic Observation Community support the GST on global and national level?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E6C8DD-4E47-4839-BFD2-563CCFFA8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01" y="0"/>
            <a:ext cx="9386864" cy="779002"/>
          </a:xfrm>
        </p:spPr>
        <p:txBody>
          <a:bodyPr/>
          <a:lstStyle/>
          <a:p>
            <a:r>
              <a:rPr lang="en-US" sz="3600" dirty="0"/>
              <a:t>Systematic Observations Community Synthesis Report for GST </a:t>
            </a:r>
          </a:p>
        </p:txBody>
      </p:sp>
    </p:spTree>
    <p:extLst>
      <p:ext uri="{BB962C8B-B14F-4D97-AF65-F5344CB8AC3E}">
        <p14:creationId xmlns:p14="http://schemas.microsoft.com/office/powerpoint/2010/main" val="219880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8AB4D-8EE5-45C2-8204-F5DC95B05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9960" y="1097564"/>
            <a:ext cx="4760722" cy="466287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Writing Team</a:t>
            </a:r>
          </a:p>
          <a:p>
            <a:r>
              <a:rPr lang="en-US" sz="2000" dirty="0"/>
              <a:t>Albrecht von Bargen (DLR)</a:t>
            </a:r>
          </a:p>
          <a:p>
            <a:r>
              <a:rPr lang="en-US" sz="2000" dirty="0"/>
              <a:t>Anthony Rea (WMO/GCOS) </a:t>
            </a:r>
          </a:p>
          <a:p>
            <a:r>
              <a:rPr lang="en-US" sz="2000" dirty="0"/>
              <a:t>Carlo Buontempo (ECMWF) </a:t>
            </a:r>
          </a:p>
          <a:p>
            <a:r>
              <a:rPr lang="en-US" sz="2000" dirty="0"/>
              <a:t>Crisp, David (NASA/JPL)</a:t>
            </a:r>
          </a:p>
          <a:p>
            <a:r>
              <a:rPr lang="en-US" sz="2000" dirty="0"/>
              <a:t>Frank Martin Seifert (ESA)</a:t>
            </a:r>
          </a:p>
          <a:p>
            <a:r>
              <a:rPr lang="en-US" sz="2000" dirty="0"/>
              <a:t>Helen Findlay (PML) </a:t>
            </a:r>
          </a:p>
          <a:p>
            <a:r>
              <a:rPr lang="en-US" sz="2000" dirty="0" err="1"/>
              <a:t>Jörg</a:t>
            </a:r>
            <a:r>
              <a:rPr lang="en-US" sz="2000" dirty="0"/>
              <a:t> Schulz (</a:t>
            </a:r>
            <a:r>
              <a:rPr lang="en-US" sz="2000" dirty="0" err="1"/>
              <a:t>Eumetsat</a:t>
            </a:r>
            <a:r>
              <a:rPr lang="en-US" sz="2000" dirty="0"/>
              <a:t>)</a:t>
            </a:r>
          </a:p>
          <a:p>
            <a:r>
              <a:rPr lang="en-US" sz="2000" dirty="0"/>
              <a:t>María José Sanz Sánchez (BC3) </a:t>
            </a:r>
          </a:p>
          <a:p>
            <a:r>
              <a:rPr lang="en-US" sz="2000" dirty="0"/>
              <a:t>Mark Dowell (EC/JRC) </a:t>
            </a:r>
          </a:p>
          <a:p>
            <a:r>
              <a:rPr lang="en-US" sz="2000" dirty="0"/>
              <a:t>Maxx Dilley (WMO)</a:t>
            </a:r>
          </a:p>
          <a:p>
            <a:r>
              <a:rPr lang="en-US" sz="2000" dirty="0"/>
              <a:t>Osamu Ochiai (JAXA) </a:t>
            </a:r>
          </a:p>
          <a:p>
            <a:r>
              <a:rPr lang="en-US" sz="2000" dirty="0"/>
              <a:t>Sara Venturini (GEO) 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B5F54E-7283-47C6-909E-C9A14779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</p:spPr>
        <p:txBody>
          <a:bodyPr/>
          <a:lstStyle/>
          <a:p>
            <a:r>
              <a:rPr lang="en-US" dirty="0"/>
              <a:t>Manuscript Structure &amp; Writing Team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656DCB3-8A2B-4BB3-990B-08C69C5B426D}"/>
              </a:ext>
            </a:extLst>
          </p:cNvPr>
          <p:cNvSpPr txBox="1">
            <a:spLocks/>
          </p:cNvSpPr>
          <p:nvPr/>
        </p:nvSpPr>
        <p:spPr>
          <a:xfrm>
            <a:off x="350750" y="1097563"/>
            <a:ext cx="6830635" cy="5147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Structure of Manuscript</a:t>
            </a:r>
          </a:p>
          <a:p>
            <a:r>
              <a:rPr lang="en-US" sz="2400" dirty="0"/>
              <a:t>Introduction</a:t>
            </a:r>
          </a:p>
          <a:p>
            <a:r>
              <a:rPr lang="en-US" sz="2400" dirty="0"/>
              <a:t>Mitigation – Systematic Earth Observations to support Greenhouse Gas Inventory Development and Assessment</a:t>
            </a:r>
          </a:p>
          <a:p>
            <a:pPr lvl="1"/>
            <a:r>
              <a:rPr lang="en-US" sz="2000" dirty="0"/>
              <a:t>Top-down GHG Budgets</a:t>
            </a:r>
          </a:p>
          <a:p>
            <a:pPr lvl="1"/>
            <a:r>
              <a:rPr lang="en-US" sz="2000" dirty="0"/>
              <a:t>Space-based AFOLU products</a:t>
            </a:r>
          </a:p>
          <a:p>
            <a:r>
              <a:rPr lang="en-US" sz="2400" dirty="0"/>
              <a:t>Adaptation – Systematic Earth Observations to improve resilience to the adverse impacts of climate change</a:t>
            </a:r>
          </a:p>
          <a:p>
            <a:r>
              <a:rPr lang="en-US" sz="2400" dirty="0"/>
              <a:t>Means of Implementation</a:t>
            </a:r>
          </a:p>
          <a:p>
            <a:pPr lvl="1"/>
            <a:r>
              <a:rPr lang="en-US" sz="2000" dirty="0"/>
              <a:t>Capacity Building</a:t>
            </a:r>
          </a:p>
          <a:p>
            <a:r>
              <a:rPr lang="en-US" sz="2400" dirty="0"/>
              <a:t>Cross-cutting issues including Loss and Damage</a:t>
            </a:r>
          </a:p>
        </p:txBody>
      </p:sp>
    </p:spTree>
    <p:extLst>
      <p:ext uri="{BB962C8B-B14F-4D97-AF65-F5344CB8AC3E}">
        <p14:creationId xmlns:p14="http://schemas.microsoft.com/office/powerpoint/2010/main" val="67396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A2CFE-794B-400F-805D-FD16ADEB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GST Timeline</a:t>
            </a:r>
          </a:p>
        </p:txBody>
      </p:sp>
      <p:pic>
        <p:nvPicPr>
          <p:cNvPr id="3" name="Google Shape;848;geeb2f363e5_1_7">
            <a:extLst>
              <a:ext uri="{FF2B5EF4-FFF2-40B4-BE49-F238E27FC236}">
                <a16:creationId xmlns:a16="http://schemas.microsoft.com/office/drawing/2014/main" id="{73E286B0-9942-429C-BCB4-4B0025EA32B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7724" y="1202168"/>
            <a:ext cx="10674080" cy="5120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29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4354B-1A9F-42DD-B515-F2B5C3A3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Earth Observations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DC9396-3BDE-4BEF-8675-BE7475225D68}"/>
              </a:ext>
            </a:extLst>
          </p:cNvPr>
          <p:cNvGrpSpPr/>
          <p:nvPr/>
        </p:nvGrpSpPr>
        <p:grpSpPr>
          <a:xfrm>
            <a:off x="70195" y="1207226"/>
            <a:ext cx="12083702" cy="5104363"/>
            <a:chOff x="70195" y="1207227"/>
            <a:chExt cx="9076956" cy="38342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78999E2-9E76-45D4-8707-C5B97E8018D8}"/>
                </a:ext>
              </a:extLst>
            </p:cNvPr>
            <p:cNvGrpSpPr/>
            <p:nvPr/>
          </p:nvGrpSpPr>
          <p:grpSpPr>
            <a:xfrm>
              <a:off x="70195" y="1207227"/>
              <a:ext cx="9076956" cy="3829815"/>
              <a:chOff x="55718" y="1216119"/>
              <a:chExt cx="11872930" cy="500951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1139D22-E560-4E1B-AD8E-34AFC89263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718" y="4132854"/>
                <a:ext cx="2583898" cy="207769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796E4DB-A04A-4801-BC39-CB09D0E852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9336" y="1216119"/>
                <a:ext cx="2583897" cy="142158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4EA0401-EB18-4F49-AE6E-87BD45CAF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92144" y="1216119"/>
                <a:ext cx="2567544" cy="144424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9A98B6A-B6A6-49C6-B9AF-10CC55635E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953221" y="1216120"/>
                <a:ext cx="1975427" cy="144424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EFBBB64-7271-4A0D-B3F9-79B492D442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01069" y="4132853"/>
                <a:ext cx="1470723" cy="2086961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289D47E-E940-405D-BB3B-586B2CEBB6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75224" y="4128646"/>
                <a:ext cx="1267446" cy="209698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AA2D778-EE60-471D-B6E4-88BBEB3C35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54626" y="5115936"/>
                <a:ext cx="1646034" cy="109461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A5460EC-23BC-441A-909B-CE4E0EDC49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61000" y="4132853"/>
                <a:ext cx="1565221" cy="208696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7B94B28-2FCF-43D6-AAAA-2E1FDC937D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917" r="11023"/>
              <a:stretch/>
            </p:blipFill>
            <p:spPr>
              <a:xfrm>
                <a:off x="9279810" y="4126122"/>
                <a:ext cx="1152128" cy="209115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DAE4D7B-1F0B-42F9-86A2-E915CC3AD6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30405" y="4131787"/>
                <a:ext cx="1694477" cy="99008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890698-3F36-4262-87F8-CF8730B43966}"/>
                  </a:ext>
                </a:extLst>
              </p:cNvPr>
              <p:cNvSpPr txBox="1"/>
              <p:nvPr/>
            </p:nvSpPr>
            <p:spPr>
              <a:xfrm>
                <a:off x="238717" y="3408911"/>
                <a:ext cx="11460945" cy="695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2060"/>
                    </a:solidFill>
                  </a:rPr>
                  <a:t>Ground-based and airborne data provide accurate estimates of weather, climate, air quality and greenhouse gases on local and global scales. 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957D23-5E12-4A97-8973-D28DDC9078DE}"/>
                  </a:ext>
                </a:extLst>
              </p:cNvPr>
              <p:cNvSpPr txBox="1"/>
              <p:nvPr/>
            </p:nvSpPr>
            <p:spPr>
              <a:xfrm>
                <a:off x="304838" y="2634762"/>
                <a:ext cx="11460945" cy="695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2060"/>
                    </a:solidFill>
                  </a:rPr>
                  <a:t>Space-based measurements from a growing fleet of satellites provides high spatial and temporal resolution and greater coverage of the globe.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1FDE49-56EA-4F16-A6AE-F4E1B4F6E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6969" y="1211673"/>
              <a:ext cx="1952385" cy="1098216"/>
            </a:xfrm>
            <a:prstGeom prst="rect">
              <a:avLst/>
            </a:prstGeom>
          </p:spPr>
        </p:pic>
        <p:pic>
          <p:nvPicPr>
            <p:cNvPr id="6" name="Picture 2" descr="ESA - Sentinel-5">
              <a:extLst>
                <a:ext uri="{FF2B5EF4-FFF2-40B4-BE49-F238E27FC236}">
                  <a16:creationId xmlns:a16="http://schemas.microsoft.com/office/drawing/2014/main" id="{6E8814DC-D6BE-49CC-BC28-AF549247B6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67105" y="1211673"/>
              <a:ext cx="1779864" cy="1094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BF232CC-D64C-4C45-A803-5360EE292D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85379" y="3431950"/>
              <a:ext cx="1191664" cy="158810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1731346-822E-42F7-86C1-DF4C12AD04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58368" y="3438326"/>
              <a:ext cx="885391" cy="1603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110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00E461-FEC4-465A-8905-014957EDA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- GHG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09BBD7-B276-43BD-9D94-57847E2CE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3" y="2294170"/>
            <a:ext cx="11389136" cy="3511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F43759-7933-4D52-BA90-B5F2F23A5B32}"/>
              </a:ext>
            </a:extLst>
          </p:cNvPr>
          <p:cNvSpPr txBox="1"/>
          <p:nvPr/>
        </p:nvSpPr>
        <p:spPr>
          <a:xfrm>
            <a:off x="522538" y="5805580"/>
            <a:ext cx="3424335" cy="400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Bottom-up GHG Inventories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DE48C6-2E8A-4659-B0FD-4320B676B023}"/>
              </a:ext>
            </a:extLst>
          </p:cNvPr>
          <p:cNvSpPr txBox="1"/>
          <p:nvPr/>
        </p:nvSpPr>
        <p:spPr>
          <a:xfrm>
            <a:off x="8096286" y="5805579"/>
            <a:ext cx="2983509" cy="400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Top-down GHG Budgets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EBE092-D35D-49AF-A92C-B8A02EDD16A7}"/>
              </a:ext>
            </a:extLst>
          </p:cNvPr>
          <p:cNvSpPr txBox="1"/>
          <p:nvPr/>
        </p:nvSpPr>
        <p:spPr>
          <a:xfrm>
            <a:off x="512159" y="1209057"/>
            <a:ext cx="1116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Bottom-up national GHG inventories can be combined with top-down atmospheric GHG budgets  to produce a more complete and transparent Global Stocktake</a:t>
            </a:r>
          </a:p>
        </p:txBody>
      </p:sp>
    </p:spTree>
    <p:extLst>
      <p:ext uri="{BB962C8B-B14F-4D97-AF65-F5344CB8AC3E}">
        <p14:creationId xmlns:p14="http://schemas.microsoft.com/office/powerpoint/2010/main" val="337214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66B5-3ABF-46F9-9228-822FF19C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CEOS Role – Top-down GHG Budgets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3B2CF7B-EDD4-4405-96C6-DF03E7A40423}"/>
              </a:ext>
            </a:extLst>
          </p:cNvPr>
          <p:cNvSpPr/>
          <p:nvPr/>
        </p:nvSpPr>
        <p:spPr>
          <a:xfrm>
            <a:off x="2828895" y="3666422"/>
            <a:ext cx="456387" cy="642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927337-F4D5-4DA8-A7C4-A678A453A836}"/>
              </a:ext>
            </a:extLst>
          </p:cNvPr>
          <p:cNvSpPr txBox="1"/>
          <p:nvPr/>
        </p:nvSpPr>
        <p:spPr>
          <a:xfrm>
            <a:off x="154113" y="1196870"/>
            <a:ext cx="11884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Ground-based and space-based measurements of atmospheric CO</a:t>
            </a:r>
            <a:r>
              <a:rPr lang="en-US" sz="2400" baseline="-25000" dirty="0"/>
              <a:t>2</a:t>
            </a:r>
            <a:r>
              <a:rPr lang="en-US" sz="2400" dirty="0"/>
              <a:t> and CH</a:t>
            </a:r>
            <a:r>
              <a:rPr lang="en-US" sz="2400" baseline="-25000" dirty="0"/>
              <a:t>4</a:t>
            </a:r>
            <a:r>
              <a:rPr lang="en-US" sz="2400" dirty="0"/>
              <a:t> are being analyzed with atmospheric inverse methods to estimate greenhouse gas CO</a:t>
            </a:r>
            <a:r>
              <a:rPr lang="en-US" sz="2400" baseline="-25000" dirty="0"/>
              <a:t>2</a:t>
            </a:r>
            <a:r>
              <a:rPr lang="en-US" sz="2400" dirty="0"/>
              <a:t> and CH</a:t>
            </a:r>
            <a:r>
              <a:rPr lang="en-US" sz="2400" baseline="-25000" dirty="0"/>
              <a:t>4</a:t>
            </a:r>
            <a:r>
              <a:rPr lang="en-US" sz="2400" dirty="0"/>
              <a:t> emissions and removals from human activities and the natural biosphere and ocean.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C3C763-3036-438E-A69D-9977DFDC1EDE}"/>
              </a:ext>
            </a:extLst>
          </p:cNvPr>
          <p:cNvGrpSpPr/>
          <p:nvPr/>
        </p:nvGrpSpPr>
        <p:grpSpPr>
          <a:xfrm>
            <a:off x="134432" y="2610857"/>
            <a:ext cx="2870971" cy="2671010"/>
            <a:chOff x="142525" y="891357"/>
            <a:chExt cx="1518885" cy="146229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BB79CE-BCAE-4969-826C-6F68AA596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236" y="1680909"/>
              <a:ext cx="836111" cy="67231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F1BD517-2929-45FC-BBD5-76D020C610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809" y="891357"/>
              <a:ext cx="842844" cy="46370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63B7F49-8CB6-47AB-8538-203CF89E9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164" y="891357"/>
              <a:ext cx="687952" cy="41158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6F191FA-C39F-4BFD-8C32-F773F71CD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487" y="1284777"/>
              <a:ext cx="868141" cy="48833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7BA3F2B-6CE4-4CEA-8BDF-BB0B79035B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2525" y="1343984"/>
              <a:ext cx="641071" cy="46869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DB0BB91-91F2-42E9-BDF0-342CCF6BB4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7956" y="1766527"/>
              <a:ext cx="413454" cy="58669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31968DE-09AD-419B-ACBB-FCB2C22CA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689" y="1770824"/>
              <a:ext cx="352271" cy="58283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0CA449-A925-4605-8816-2FCF42901082}"/>
              </a:ext>
            </a:extLst>
          </p:cNvPr>
          <p:cNvGrpSpPr/>
          <p:nvPr/>
        </p:nvGrpSpPr>
        <p:grpSpPr>
          <a:xfrm>
            <a:off x="3212323" y="3139906"/>
            <a:ext cx="8707316" cy="2523763"/>
            <a:chOff x="270247" y="1682278"/>
            <a:chExt cx="9514225" cy="27179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ED8F1A1-D5EC-4DBD-BF7D-6DDAD5E88CD9}"/>
                </a:ext>
              </a:extLst>
            </p:cNvPr>
            <p:cNvGrpSpPr/>
            <p:nvPr/>
          </p:nvGrpSpPr>
          <p:grpSpPr>
            <a:xfrm>
              <a:off x="270247" y="1682278"/>
              <a:ext cx="9514225" cy="1838167"/>
              <a:chOff x="1308472" y="1317050"/>
              <a:chExt cx="9514225" cy="1838167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3ED55BE-BD6F-4E9D-B619-E6FA9BC5B709}"/>
                  </a:ext>
                </a:extLst>
              </p:cNvPr>
              <p:cNvGrpSpPr/>
              <p:nvPr/>
            </p:nvGrpSpPr>
            <p:grpSpPr>
              <a:xfrm>
                <a:off x="1308472" y="1317050"/>
                <a:ext cx="2971800" cy="1832610"/>
                <a:chOff x="716280" y="1446530"/>
                <a:chExt cx="2971800" cy="1832610"/>
              </a:xfrm>
            </p:grpSpPr>
            <p:pic>
              <p:nvPicPr>
                <p:cNvPr id="25" name="image5.png">
                  <a:extLst>
                    <a:ext uri="{FF2B5EF4-FFF2-40B4-BE49-F238E27FC236}">
                      <a16:creationId xmlns:a16="http://schemas.microsoft.com/office/drawing/2014/main" id="{4825AF6C-15C1-47D5-A57D-A87C776F6021}"/>
                    </a:ext>
                  </a:extLst>
                </p:cNvPr>
                <p:cNvPicPr/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04098" y="1446530"/>
                  <a:ext cx="2883981" cy="1631950"/>
                </a:xfrm>
                <a:prstGeom prst="rect">
                  <a:avLst/>
                </a:prstGeom>
                <a:ln/>
              </p:spPr>
            </p:pic>
            <p:pic>
              <p:nvPicPr>
                <p:cNvPr id="26" name="image5.png">
                  <a:extLst>
                    <a:ext uri="{FF2B5EF4-FFF2-40B4-BE49-F238E27FC236}">
                      <a16:creationId xmlns:a16="http://schemas.microsoft.com/office/drawing/2014/main" id="{C1D330D6-B251-40FA-9B41-F5CC3B71F56C}"/>
                    </a:ext>
                  </a:extLst>
                </p:cNvPr>
                <p:cNvPicPr/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16280" y="2994660"/>
                  <a:ext cx="2971800" cy="284480"/>
                </a:xfrm>
                <a:prstGeom prst="rect">
                  <a:avLst/>
                </a:prstGeom>
                <a:ln/>
              </p:spPr>
            </p:pic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A3592C-0C9B-469C-9D88-9136D99EDC99}"/>
                  </a:ext>
                </a:extLst>
              </p:cNvPr>
              <p:cNvSpPr txBox="1"/>
              <p:nvPr/>
            </p:nvSpPr>
            <p:spPr>
              <a:xfrm>
                <a:off x="4215836" y="1927643"/>
                <a:ext cx="452252" cy="629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/>
                  <a:t>=</a:t>
                </a:r>
              </a:p>
            </p:txBody>
          </p:sp>
          <p:pic>
            <p:nvPicPr>
              <p:cNvPr id="20" name="image2.png">
                <a:extLst>
                  <a:ext uri="{FF2B5EF4-FFF2-40B4-BE49-F238E27FC236}">
                    <a16:creationId xmlns:a16="http://schemas.microsoft.com/office/drawing/2014/main" id="{F857CB92-3D53-45C7-BCAF-7593AF78B7F1}"/>
                  </a:ext>
                </a:extLst>
              </p:cNvPr>
              <p:cNvPicPr/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850897" y="1356890"/>
                <a:ext cx="2971800" cy="1778000"/>
              </a:xfrm>
              <a:prstGeom prst="rect">
                <a:avLst/>
              </a:prstGeom>
              <a:ln/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C6E2CA2-F347-4065-8172-36F43C8B9A90}"/>
                  </a:ext>
                </a:extLst>
              </p:cNvPr>
              <p:cNvGrpSpPr/>
              <p:nvPr/>
            </p:nvGrpSpPr>
            <p:grpSpPr>
              <a:xfrm>
                <a:off x="4684283" y="1361014"/>
                <a:ext cx="2999741" cy="1794203"/>
                <a:chOff x="4684283" y="1361014"/>
                <a:chExt cx="2999741" cy="1794203"/>
              </a:xfrm>
            </p:grpSpPr>
            <p:pic>
              <p:nvPicPr>
                <p:cNvPr id="23" name="image11.png">
                  <a:extLst>
                    <a:ext uri="{FF2B5EF4-FFF2-40B4-BE49-F238E27FC236}">
                      <a16:creationId xmlns:a16="http://schemas.microsoft.com/office/drawing/2014/main" id="{C3C52618-8180-4877-980E-23DAA81CFB61}"/>
                    </a:ext>
                  </a:extLst>
                </p:cNvPr>
                <p:cNvPicPr/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684283" y="1361014"/>
                  <a:ext cx="2971800" cy="1720850"/>
                </a:xfrm>
                <a:prstGeom prst="rect">
                  <a:avLst/>
                </a:prstGeom>
                <a:ln/>
              </p:spPr>
            </p:pic>
            <p:pic>
              <p:nvPicPr>
                <p:cNvPr id="24" name="image11.png">
                  <a:extLst>
                    <a:ext uri="{FF2B5EF4-FFF2-40B4-BE49-F238E27FC236}">
                      <a16:creationId xmlns:a16="http://schemas.microsoft.com/office/drawing/2014/main" id="{2E2F98F7-FCFB-4566-8200-6FC715D0F266}"/>
                    </a:ext>
                  </a:extLst>
                </p:cNvPr>
                <p:cNvPicPr/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-19219"/>
                <a:stretch/>
              </p:blipFill>
              <p:spPr>
                <a:xfrm>
                  <a:off x="4712224" y="2911377"/>
                  <a:ext cx="2971800" cy="243840"/>
                </a:xfrm>
                <a:prstGeom prst="rect">
                  <a:avLst/>
                </a:prstGeom>
                <a:ln/>
              </p:spPr>
            </p:pic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750E4B-E211-4A88-9935-6389F5FF8419}"/>
                  </a:ext>
                </a:extLst>
              </p:cNvPr>
              <p:cNvSpPr txBox="1"/>
              <p:nvPr/>
            </p:nvSpPr>
            <p:spPr>
              <a:xfrm>
                <a:off x="7506009" y="1897958"/>
                <a:ext cx="452252" cy="629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/>
                  <a:t>+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F7C359-9D09-49E8-855C-8C1B0BFB49DF}"/>
                </a:ext>
              </a:extLst>
            </p:cNvPr>
            <p:cNvSpPr txBox="1"/>
            <p:nvPr/>
          </p:nvSpPr>
          <p:spPr>
            <a:xfrm>
              <a:off x="409070" y="3704170"/>
              <a:ext cx="2685483" cy="696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Net Carbon Exchange </a:t>
              </a:r>
            </a:p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(NCE)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863E7A0-42AD-4A49-A089-16E4CED52BE3}"/>
              </a:ext>
            </a:extLst>
          </p:cNvPr>
          <p:cNvSpPr txBox="1"/>
          <p:nvPr/>
        </p:nvSpPr>
        <p:spPr>
          <a:xfrm>
            <a:off x="6496655" y="5003623"/>
            <a:ext cx="2727030" cy="646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Net Biospheric Exchange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NBE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E6C371-C829-49CE-AE91-06C6A4FBF4EF}"/>
              </a:ext>
            </a:extLst>
          </p:cNvPr>
          <p:cNvSpPr txBox="1"/>
          <p:nvPr/>
        </p:nvSpPr>
        <p:spPr>
          <a:xfrm>
            <a:off x="9767529" y="5025302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Fossil Fuel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041FDA-6B14-415C-B9F5-21DBAB202E51}"/>
              </a:ext>
            </a:extLst>
          </p:cNvPr>
          <p:cNvSpPr txBox="1"/>
          <p:nvPr/>
        </p:nvSpPr>
        <p:spPr>
          <a:xfrm>
            <a:off x="5873111" y="4924537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873A86-790B-4FFA-9824-CE3284E9F68D}"/>
              </a:ext>
            </a:extLst>
          </p:cNvPr>
          <p:cNvSpPr txBox="1"/>
          <p:nvPr/>
        </p:nvSpPr>
        <p:spPr>
          <a:xfrm>
            <a:off x="9387002" y="4930170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160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A635B-66E9-46C5-9F92-F9EAC3DB8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015587"/>
            <a:ext cx="11270255" cy="137423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Agriculture, Forestry and Other Land Use (AFOLU) contributes the second largest source of emissions (after fossil fuel use) globally, and is the primary source of emissions in many developing nations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1D5615-8BAB-4DDA-B827-9E8C9A5A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- AFOLU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647EC1-F8E0-4D4B-8846-A4597702FC31}"/>
              </a:ext>
            </a:extLst>
          </p:cNvPr>
          <p:cNvGrpSpPr/>
          <p:nvPr/>
        </p:nvGrpSpPr>
        <p:grpSpPr>
          <a:xfrm>
            <a:off x="1159300" y="2389825"/>
            <a:ext cx="9490114" cy="3745412"/>
            <a:chOff x="880520" y="2371955"/>
            <a:chExt cx="10622796" cy="419244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C712886-E93C-4CAF-BEF1-6F5E0BA8C9A5}"/>
                </a:ext>
              </a:extLst>
            </p:cNvPr>
            <p:cNvGrpSpPr/>
            <p:nvPr/>
          </p:nvGrpSpPr>
          <p:grpSpPr>
            <a:xfrm>
              <a:off x="1016842" y="2376547"/>
              <a:ext cx="3652327" cy="1962973"/>
              <a:chOff x="164098" y="3220137"/>
              <a:chExt cx="4809346" cy="2584822"/>
            </a:xfrm>
          </p:grpSpPr>
          <p:grpSp>
            <p:nvGrpSpPr>
              <p:cNvPr id="5" name="Google Shape;2460;gebf947c4af_6_0">
                <a:extLst>
                  <a:ext uri="{FF2B5EF4-FFF2-40B4-BE49-F238E27FC236}">
                    <a16:creationId xmlns:a16="http://schemas.microsoft.com/office/drawing/2014/main" id="{CDF3F0EB-42B2-4FA2-A785-118AC88C9DDD}"/>
                  </a:ext>
                </a:extLst>
              </p:cNvPr>
              <p:cNvGrpSpPr/>
              <p:nvPr/>
            </p:nvGrpSpPr>
            <p:grpSpPr>
              <a:xfrm>
                <a:off x="164098" y="3220137"/>
                <a:ext cx="4809346" cy="2498041"/>
                <a:chOff x="2708342" y="1151467"/>
                <a:chExt cx="6393074" cy="3307636"/>
              </a:xfrm>
            </p:grpSpPr>
            <p:sp>
              <p:nvSpPr>
                <p:cNvPr id="6" name="Google Shape;2461;gebf947c4af_6_0">
                  <a:extLst>
                    <a:ext uri="{FF2B5EF4-FFF2-40B4-BE49-F238E27FC236}">
                      <a16:creationId xmlns:a16="http://schemas.microsoft.com/office/drawing/2014/main" id="{9AE79ACC-1ABD-43FF-975D-C9BD843AF13C}"/>
                    </a:ext>
                  </a:extLst>
                </p:cNvPr>
                <p:cNvSpPr/>
                <p:nvPr/>
              </p:nvSpPr>
              <p:spPr>
                <a:xfrm>
                  <a:off x="2708342" y="1151467"/>
                  <a:ext cx="6393074" cy="3307636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" name="Google Shape;2462;gebf947c4af_6_0">
                  <a:extLst>
                    <a:ext uri="{FF2B5EF4-FFF2-40B4-BE49-F238E27FC236}">
                      <a16:creationId xmlns:a16="http://schemas.microsoft.com/office/drawing/2014/main" id="{9C827687-5226-4136-9372-CEB530F8F392}"/>
                    </a:ext>
                  </a:extLst>
                </p:cNvPr>
                <p:cNvSpPr/>
                <p:nvPr/>
              </p:nvSpPr>
              <p:spPr>
                <a:xfrm rot="5400000">
                  <a:off x="5133211" y="1875311"/>
                  <a:ext cx="1269600" cy="1185000"/>
                </a:xfrm>
                <a:prstGeom prst="foldedCorner">
                  <a:avLst>
                    <a:gd name="adj" fmla="val 16667"/>
                  </a:avLst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" name="Google Shape;2463;gebf947c4af_6_0">
                  <a:extLst>
                    <a:ext uri="{FF2B5EF4-FFF2-40B4-BE49-F238E27FC236}">
                      <a16:creationId xmlns:a16="http://schemas.microsoft.com/office/drawing/2014/main" id="{295C4CFD-876C-4B3A-B9D6-38D614DB101F}"/>
                    </a:ext>
                  </a:extLst>
                </p:cNvPr>
                <p:cNvGrpSpPr/>
                <p:nvPr/>
              </p:nvGrpSpPr>
              <p:grpSpPr>
                <a:xfrm>
                  <a:off x="2754615" y="1238269"/>
                  <a:ext cx="6267669" cy="2493956"/>
                  <a:chOff x="2797858" y="4139421"/>
                  <a:chExt cx="3660594" cy="1269706"/>
                </a:xfrm>
              </p:grpSpPr>
              <p:pic>
                <p:nvPicPr>
                  <p:cNvPr id="13" name="Google Shape;2464;gebf947c4af_6_0">
                    <a:extLst>
                      <a:ext uri="{FF2B5EF4-FFF2-40B4-BE49-F238E27FC236}">
                        <a16:creationId xmlns:a16="http://schemas.microsoft.com/office/drawing/2014/main" id="{4D37D581-B56F-489C-8E2B-223004918C37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2" cstate="print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797858" y="4139425"/>
                    <a:ext cx="3569433" cy="1269702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pic>
              <p:sp>
                <p:nvSpPr>
                  <p:cNvPr id="14" name="Google Shape;2465;gebf947c4af_6_0">
                    <a:extLst>
                      <a:ext uri="{FF2B5EF4-FFF2-40B4-BE49-F238E27FC236}">
                        <a16:creationId xmlns:a16="http://schemas.microsoft.com/office/drawing/2014/main" id="{B4361F57-3428-4DC7-8D8B-68BE2D197BBA}"/>
                      </a:ext>
                    </a:extLst>
                  </p:cNvPr>
                  <p:cNvSpPr/>
                  <p:nvPr/>
                </p:nvSpPr>
                <p:spPr>
                  <a:xfrm flipH="1">
                    <a:off x="4852893" y="4139421"/>
                    <a:ext cx="1605559" cy="401051"/>
                  </a:xfrm>
                  <a:prstGeom prst="foldedCorner">
                    <a:avLst>
                      <a:gd name="adj" fmla="val 50000"/>
                    </a:avLst>
                  </a:prstGeom>
                  <a:blipFill rotWithShape="1">
                    <a:blip r:embed="rId3" cstate="print">
                      <a:alphaModFix/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 l="100000" r="100000"/>
                    </a:stretch>
                  </a:blip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AU" sz="1200" b="0" i="0" u="none" strike="noStrike" cap="none" dirty="0">
                        <a:solidFill>
                          <a:srgbClr val="0F243E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              </a:t>
                    </a:r>
                    <a:endParaRPr sz="1200" dirty="0"/>
                  </a:p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AU" sz="1200" b="0" i="0" u="none" strike="noStrike" cap="none" dirty="0">
                        <a:solidFill>
                          <a:srgbClr val="0F243E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	</a:t>
                    </a:r>
                    <a:endParaRPr sz="1200" dirty="0"/>
                  </a:p>
                </p:txBody>
              </p:sp>
              <p:sp>
                <p:nvSpPr>
                  <p:cNvPr id="15" name="Google Shape;2466;gebf947c4af_6_0">
                    <a:extLst>
                      <a:ext uri="{FF2B5EF4-FFF2-40B4-BE49-F238E27FC236}">
                        <a16:creationId xmlns:a16="http://schemas.microsoft.com/office/drawing/2014/main" id="{2007BAF5-C741-4024-8BCA-B0FD0E7F638D}"/>
                      </a:ext>
                    </a:extLst>
                  </p:cNvPr>
                  <p:cNvSpPr/>
                  <p:nvPr/>
                </p:nvSpPr>
                <p:spPr>
                  <a:xfrm>
                    <a:off x="2797858" y="4139423"/>
                    <a:ext cx="1492200" cy="1269600"/>
                  </a:xfrm>
                  <a:prstGeom prst="foldedCorner">
                    <a:avLst>
                      <a:gd name="adj" fmla="val 44903"/>
                    </a:avLst>
                  </a:prstGeom>
                  <a:blipFill rotWithShape="1">
                    <a:blip r:embed="rId4" cstate="print">
                      <a:alphaModFix/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 b="0" i="0" u="none" strike="noStrike" cap="none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 b="0" i="0" u="none" strike="noStrike" cap="none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 b="0" i="0" u="none" strike="noStrike" cap="none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 b="0" i="0" u="none" strike="noStrike" cap="none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 b="0" i="0" u="none" strike="noStrike" cap="none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 b="0" i="0" u="none" strike="noStrike" cap="none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 b="0" i="0" u="none" strike="noStrike" cap="none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 b="0" i="0" u="none" strike="noStrike" cap="none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 b="0" i="0" u="none" strike="noStrike" cap="none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 b="0" i="0" u="none" strike="noStrike" cap="none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 b="0" i="0" u="none" strike="noStrike" cap="none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 b="0" i="0" u="none" strike="noStrike" cap="none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 b="0" i="0" u="none" strike="noStrike" cap="none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9" name="Google Shape;2467;gebf947c4af_6_0">
                  <a:extLst>
                    <a:ext uri="{FF2B5EF4-FFF2-40B4-BE49-F238E27FC236}">
                      <a16:creationId xmlns:a16="http://schemas.microsoft.com/office/drawing/2014/main" id="{B793B785-E3D8-432B-A103-309C864AAE48}"/>
                    </a:ext>
                  </a:extLst>
                </p:cNvPr>
                <p:cNvSpPr txBox="1"/>
                <p:nvPr/>
              </p:nvSpPr>
              <p:spPr>
                <a:xfrm>
                  <a:off x="5768012" y="2350480"/>
                  <a:ext cx="1664951" cy="14488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AU" sz="1200" b="0" i="0" u="none" strike="noStrike" cap="none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NASA 2020</a:t>
                  </a:r>
                  <a:endParaRPr sz="1200" dirty="0"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AU" sz="1200" b="0" i="0" u="none" strike="noStrike" cap="none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GEDI Biomass</a:t>
                  </a:r>
                  <a:endParaRPr sz="1200" dirty="0"/>
                </a:p>
              </p:txBody>
            </p:sp>
            <p:pic>
              <p:nvPicPr>
                <p:cNvPr id="10" name="Google Shape;2468;gebf947c4af_6_0">
                  <a:extLst>
                    <a:ext uri="{FF2B5EF4-FFF2-40B4-BE49-F238E27FC236}">
                      <a16:creationId xmlns:a16="http://schemas.microsoft.com/office/drawing/2014/main" id="{83036F04-DD83-49A0-B79F-8C03EA74404A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 cstate="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>
                  <a:off x="5687841" y="3088350"/>
                  <a:ext cx="316109" cy="17961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" name="Google Shape;2469;gebf947c4af_6_0">
                  <a:extLst>
                    <a:ext uri="{FF2B5EF4-FFF2-40B4-BE49-F238E27FC236}">
                      <a16:creationId xmlns:a16="http://schemas.microsoft.com/office/drawing/2014/main" id="{C9CB7912-BCDC-498C-A473-B3C6118A98C2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 cstate="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018330" y="3790024"/>
                  <a:ext cx="2003958" cy="28643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" name="Google Shape;2470;gebf947c4af_6_0">
                  <a:extLst>
                    <a:ext uri="{FF2B5EF4-FFF2-40B4-BE49-F238E27FC236}">
                      <a16:creationId xmlns:a16="http://schemas.microsoft.com/office/drawing/2014/main" id="{9DFFA9C6-98D0-4269-A112-962AD660EA9A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 cstate="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>
                  <a:off x="3616344" y="3017936"/>
                  <a:ext cx="366836" cy="19110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8" name="Google Shape;814;ge3ec58847e_2_7">
                <a:extLst>
                  <a:ext uri="{FF2B5EF4-FFF2-40B4-BE49-F238E27FC236}">
                    <a16:creationId xmlns:a16="http://schemas.microsoft.com/office/drawing/2014/main" id="{81ECF424-7384-416D-9917-CF37D1A88201}"/>
                  </a:ext>
                </a:extLst>
              </p:cNvPr>
              <p:cNvSpPr/>
              <p:nvPr/>
            </p:nvSpPr>
            <p:spPr>
              <a:xfrm flipH="1">
                <a:off x="3448970" y="3294267"/>
                <a:ext cx="1326870" cy="1840239"/>
              </a:xfrm>
              <a:prstGeom prst="foldedCorner">
                <a:avLst>
                  <a:gd name="adj" fmla="val 50000"/>
                </a:avLst>
              </a:prstGeom>
              <a:blipFill rotWithShape="0">
                <a:blip r:embed="rId8" cstate="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BF0771-C543-4AE7-900F-98A916E58580}"/>
                  </a:ext>
                </a:extLst>
              </p:cNvPr>
              <p:cNvSpPr txBox="1"/>
              <p:nvPr/>
            </p:nvSpPr>
            <p:spPr>
              <a:xfrm>
                <a:off x="3691482" y="3487541"/>
                <a:ext cx="1112454" cy="1054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/>
                <a:r>
                  <a:rPr lang="en-AU" sz="1200" dirty="0">
                    <a:solidFill>
                      <a:srgbClr val="0F243E"/>
                    </a:solidFill>
                    <a:latin typeface="Arial"/>
                    <a:ea typeface="Arial"/>
                    <a:cs typeface="Arial"/>
                    <a:sym typeface="Arial"/>
                  </a:rPr>
                  <a:t>NASA 2015</a:t>
                </a:r>
                <a:endParaRPr lang="en-AU" sz="1200" dirty="0"/>
              </a:p>
              <a:p>
                <a:pPr lvl="0" algn="r"/>
                <a:r>
                  <a:rPr lang="en-AU" sz="1200" dirty="0">
                    <a:solidFill>
                      <a:srgbClr val="0F243E"/>
                    </a:solidFill>
                    <a:latin typeface="Arial"/>
                    <a:ea typeface="Arial"/>
                    <a:cs typeface="Arial"/>
                    <a:sym typeface="Arial"/>
                  </a:rPr>
                  <a:t>JPL Biomass</a:t>
                </a:r>
                <a:endParaRPr lang="en-US" sz="12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EDEA21-2F57-4B6A-A6DF-BA95951E7975}"/>
                  </a:ext>
                </a:extLst>
              </p:cNvPr>
              <p:cNvSpPr txBox="1"/>
              <p:nvPr/>
            </p:nvSpPr>
            <p:spPr>
              <a:xfrm>
                <a:off x="459528" y="5414264"/>
                <a:ext cx="4188163" cy="390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Aboveground Biomass Density (Mg/ha)</a:t>
                </a:r>
                <a:endParaRPr lang="en-US" sz="140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BA4A4C9-164B-4155-BBD2-407AAB420421}"/>
                </a:ext>
              </a:extLst>
            </p:cNvPr>
            <p:cNvGrpSpPr/>
            <p:nvPr/>
          </p:nvGrpSpPr>
          <p:grpSpPr>
            <a:xfrm>
              <a:off x="4907662" y="2371955"/>
              <a:ext cx="2988686" cy="2040832"/>
              <a:chOff x="5002878" y="3259690"/>
              <a:chExt cx="3929677" cy="2570303"/>
            </a:xfrm>
          </p:grpSpPr>
          <p:pic>
            <p:nvPicPr>
              <p:cNvPr id="16" name="Google Shape;2490;gebdc30e2bc_10_1281">
                <a:extLst>
                  <a:ext uri="{FF2B5EF4-FFF2-40B4-BE49-F238E27FC236}">
                    <a16:creationId xmlns:a16="http://schemas.microsoft.com/office/drawing/2014/main" id="{D28BBF24-6799-4B5E-85A3-3C01CC270D1D}"/>
                  </a:ext>
                </a:extLst>
              </p:cNvPr>
              <p:cNvPicPr preferRelativeResize="0"/>
              <p:nvPr/>
            </p:nvPicPr>
            <p:blipFill>
              <a:blip r:embed="rId9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02878" y="3259690"/>
                <a:ext cx="3929677" cy="19821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17" name="Google Shape;2494;gebdc30e2bc_10_1281">
                <a:extLst>
                  <a:ext uri="{FF2B5EF4-FFF2-40B4-BE49-F238E27FC236}">
                    <a16:creationId xmlns:a16="http://schemas.microsoft.com/office/drawing/2014/main" id="{9F1D5705-3BD2-4786-84DB-984AC84E1D27}"/>
                  </a:ext>
                </a:extLst>
              </p:cNvPr>
              <p:cNvSpPr txBox="1"/>
              <p:nvPr/>
            </p:nvSpPr>
            <p:spPr>
              <a:xfrm>
                <a:off x="5118547" y="4780205"/>
                <a:ext cx="720075" cy="4687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1200" b="1" dirty="0">
                    <a:solidFill>
                      <a:schemeClr val="bg1"/>
                    </a:solidFill>
                  </a:rPr>
                  <a:t>CCI</a:t>
                </a:r>
                <a:endParaRPr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F28878-6823-47F4-8971-D39DEE454877}"/>
                  </a:ext>
                </a:extLst>
              </p:cNvPr>
              <p:cNvSpPr txBox="1"/>
              <p:nvPr/>
            </p:nvSpPr>
            <p:spPr>
              <a:xfrm>
                <a:off x="6347755" y="5439297"/>
                <a:ext cx="1408536" cy="390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Land Cover</a:t>
                </a:r>
                <a:endParaRPr lang="en-US" sz="1400" dirty="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7B81188-5924-4476-A698-D6FCC98E2F35}"/>
                </a:ext>
              </a:extLst>
            </p:cNvPr>
            <p:cNvSpPr txBox="1"/>
            <p:nvPr/>
          </p:nvSpPr>
          <p:spPr>
            <a:xfrm>
              <a:off x="880520" y="2961017"/>
              <a:ext cx="81185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AU" sz="11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ESA 2018</a:t>
              </a:r>
              <a:endParaRPr lang="en-AU" sz="1100" dirty="0"/>
            </a:p>
            <a:p>
              <a:pPr lvl="0"/>
              <a:r>
                <a:rPr lang="en-AU" sz="11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CCI Biomass</a:t>
              </a:r>
              <a:endParaRPr lang="en-AU" sz="1100" dirty="0"/>
            </a:p>
            <a:p>
              <a:endParaRPr lang="en-US" sz="11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12997C-6BF6-4017-8FC4-3EB8EDE4A978}"/>
                </a:ext>
              </a:extLst>
            </p:cNvPr>
            <p:cNvSpPr txBox="1"/>
            <p:nvPr/>
          </p:nvSpPr>
          <p:spPr>
            <a:xfrm>
              <a:off x="9630094" y="4074233"/>
              <a:ext cx="8402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Forests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655AE0-EADE-4F98-88DF-FCABBC261657}"/>
                </a:ext>
              </a:extLst>
            </p:cNvPr>
            <p:cNvSpPr txBox="1"/>
            <p:nvPr/>
          </p:nvSpPr>
          <p:spPr>
            <a:xfrm>
              <a:off x="2040710" y="6225843"/>
              <a:ext cx="1160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>
                  <a:solidFill>
                    <a:schemeClr val="dk1"/>
                  </a:solidFill>
                </a:rPr>
                <a:t>Mangroves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305637-892E-48DD-9491-35FFEAE1A92A}"/>
                </a:ext>
              </a:extLst>
            </p:cNvPr>
            <p:cNvSpPr txBox="1"/>
            <p:nvPr/>
          </p:nvSpPr>
          <p:spPr>
            <a:xfrm>
              <a:off x="7405473" y="6214626"/>
              <a:ext cx="11576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>
                  <a:solidFill>
                    <a:schemeClr val="dk1"/>
                  </a:solidFill>
                </a:rPr>
                <a:t>Agriculture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3AED0D1-E7F6-4E68-81AA-6A1BA3D11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84318" y="2389825"/>
              <a:ext cx="3518998" cy="1402678"/>
            </a:xfrm>
            <a:prstGeom prst="rect">
              <a:avLst/>
            </a:prstGeom>
          </p:spPr>
        </p:pic>
        <p:pic>
          <p:nvPicPr>
            <p:cNvPr id="29" name="Google Shape;1099;ge2d17a9019_3_75" descr="Blue Background Logo">
              <a:extLst>
                <a:ext uri="{FF2B5EF4-FFF2-40B4-BE49-F238E27FC236}">
                  <a16:creationId xmlns:a16="http://schemas.microsoft.com/office/drawing/2014/main" id="{F434909F-478D-49D5-AEE3-6C7F81959C8E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740196" y="3550404"/>
              <a:ext cx="1456836" cy="566363"/>
            </a:xfrm>
            <a:custGeom>
              <a:avLst/>
              <a:gdLst/>
              <a:ahLst/>
              <a:cxnLst/>
              <a:rect l="l" t="t" r="r" b="b"/>
              <a:pathLst>
                <a:path w="4555700" h="2733294" extrusionOk="0">
                  <a:moveTo>
                    <a:pt x="82217" y="0"/>
                  </a:moveTo>
                  <a:lnTo>
                    <a:pt x="4473483" y="0"/>
                  </a:lnTo>
                  <a:cubicBezTo>
                    <a:pt x="4518890" y="0"/>
                    <a:pt x="4555700" y="36810"/>
                    <a:pt x="4555700" y="82217"/>
                  </a:cubicBezTo>
                  <a:lnTo>
                    <a:pt x="4555700" y="2651077"/>
                  </a:lnTo>
                  <a:cubicBezTo>
                    <a:pt x="4555700" y="2696484"/>
                    <a:pt x="4518890" y="2733294"/>
                    <a:pt x="4473483" y="2733294"/>
                  </a:cubicBezTo>
                  <a:lnTo>
                    <a:pt x="82217" y="2733294"/>
                  </a:lnTo>
                  <a:cubicBezTo>
                    <a:pt x="36810" y="2733294"/>
                    <a:pt x="0" y="2696484"/>
                    <a:pt x="0" y="2651077"/>
                  </a:cubicBezTo>
                  <a:lnTo>
                    <a:pt x="0" y="82217"/>
                  </a:lnTo>
                  <a:cubicBezTo>
                    <a:pt x="0" y="36810"/>
                    <a:pt x="36810" y="0"/>
                    <a:pt x="82217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30" name="Google Shape;983;ge2d2675653_0_33">
              <a:extLst>
                <a:ext uri="{FF2B5EF4-FFF2-40B4-BE49-F238E27FC236}">
                  <a16:creationId xmlns:a16="http://schemas.microsoft.com/office/drawing/2014/main" id="{21E2EBB6-56B2-4C27-85C0-4D04D87640AC}"/>
                </a:ext>
              </a:extLst>
            </p:cNvPr>
            <p:cNvPicPr preferRelativeResize="0"/>
            <p:nvPr/>
          </p:nvPicPr>
          <p:blipFill>
            <a:blip r:embed="rId1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6639" y="4407004"/>
              <a:ext cx="2991715" cy="18547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7D4188-6B42-47C1-BB0F-252757900D44}"/>
                </a:ext>
              </a:extLst>
            </p:cNvPr>
            <p:cNvSpPr txBox="1"/>
            <p:nvPr/>
          </p:nvSpPr>
          <p:spPr>
            <a:xfrm>
              <a:off x="1209051" y="5958937"/>
              <a:ext cx="2493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20A7BC"/>
                  </a:solidFill>
                  <a:latin typeface="Calibri"/>
                  <a:ea typeface="Calibri"/>
                  <a:cs typeface="Calibri"/>
                  <a:sym typeface="Calibri"/>
                </a:rPr>
                <a:t>Global Mangrove Watch</a:t>
              </a:r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C4F4DB2-3D0E-4ED5-BFC8-E7495DC5022F}"/>
                </a:ext>
              </a:extLst>
            </p:cNvPr>
            <p:cNvGrpSpPr/>
            <p:nvPr/>
          </p:nvGrpSpPr>
          <p:grpSpPr>
            <a:xfrm>
              <a:off x="4127754" y="4378184"/>
              <a:ext cx="7249855" cy="1768839"/>
              <a:chOff x="4193857" y="4638263"/>
              <a:chExt cx="6183882" cy="1508760"/>
            </a:xfrm>
          </p:grpSpPr>
          <p:pic>
            <p:nvPicPr>
              <p:cNvPr id="32" name="Google Shape;1045;ge49eaf15bf_4_604">
                <a:extLst>
                  <a:ext uri="{FF2B5EF4-FFF2-40B4-BE49-F238E27FC236}">
                    <a16:creationId xmlns:a16="http://schemas.microsoft.com/office/drawing/2014/main" id="{507DDB72-B7FB-4117-ACC1-3881C87CBC3A}"/>
                  </a:ext>
                </a:extLst>
              </p:cNvPr>
              <p:cNvPicPr preferRelativeResize="0"/>
              <p:nvPr/>
            </p:nvPicPr>
            <p:blipFill rotWithShape="1">
              <a:blip r:embed="rId13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46659" y="4638263"/>
                <a:ext cx="2136457" cy="15087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40095A2-2531-40EB-AB0F-97800CD053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93857" y="4638263"/>
                <a:ext cx="2133785" cy="1505843"/>
              </a:xfrm>
              <a:prstGeom prst="rect">
                <a:avLst/>
              </a:prstGeom>
            </p:spPr>
          </p:pic>
          <p:pic>
            <p:nvPicPr>
              <p:cNvPr id="34" name="Google Shape;1046;ge49eaf15bf_4_604">
                <a:extLst>
                  <a:ext uri="{FF2B5EF4-FFF2-40B4-BE49-F238E27FC236}">
                    <a16:creationId xmlns:a16="http://schemas.microsoft.com/office/drawing/2014/main" id="{5163E133-221D-4FD4-A219-FE87627EEA53}"/>
                  </a:ext>
                </a:extLst>
              </p:cNvPr>
              <p:cNvPicPr preferRelativeResize="0"/>
              <p:nvPr/>
            </p:nvPicPr>
            <p:blipFill rotWithShape="1">
              <a:blip r:embed="rId15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57664" y="4638263"/>
                <a:ext cx="2020075" cy="15058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36A85CF-5984-4AFB-A0EF-420A448F4679}"/>
              </a:ext>
            </a:extLst>
          </p:cNvPr>
          <p:cNvSpPr txBox="1"/>
          <p:nvPr/>
        </p:nvSpPr>
        <p:spPr>
          <a:xfrm>
            <a:off x="3283006" y="6159991"/>
            <a:ext cx="587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40+ Years of Global Land Monitoring Datasets available</a:t>
            </a:r>
          </a:p>
        </p:txBody>
      </p:sp>
    </p:spTree>
    <p:extLst>
      <p:ext uri="{BB962C8B-B14F-4D97-AF65-F5344CB8AC3E}">
        <p14:creationId xmlns:p14="http://schemas.microsoft.com/office/powerpoint/2010/main" val="1287053562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CEOS">
      <a:majorFont>
        <a:latin typeface="Quire Sans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os" id="{E7D9A4C2-EA9B-46A3-AF73-4DA54540FCD7}" vid="{58CD55DC-BA9F-4DF6-8B47-4DD589337F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ceos</Template>
  <TotalTime>743</TotalTime>
  <Words>832</Words>
  <Application>Microsoft Office PowerPoint</Application>
  <PresentationFormat>Widescreen</PresentationFormat>
  <Paragraphs>129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Bold</vt:lpstr>
      <vt:lpstr>Calibri</vt:lpstr>
      <vt:lpstr>Courier New</vt:lpstr>
      <vt:lpstr>Quire Sans</vt:lpstr>
      <vt:lpstr>Segoe UI</vt:lpstr>
      <vt:lpstr>Tahoma</vt:lpstr>
      <vt:lpstr>Wingdings</vt:lpstr>
      <vt:lpstr>ceos</vt:lpstr>
      <vt:lpstr>Global Stocktake Systematic Observation Synthesis Report and the CEOS Contribution </vt:lpstr>
      <vt:lpstr>Systematic Observations</vt:lpstr>
      <vt:lpstr>Systematic Observations Community Synthesis Report for GST </vt:lpstr>
      <vt:lpstr>Manuscript Structure &amp; Writing Team </vt:lpstr>
      <vt:lpstr>GST Timeline</vt:lpstr>
      <vt:lpstr>Systematic Earth Observations</vt:lpstr>
      <vt:lpstr>Mitigation - GHG </vt:lpstr>
      <vt:lpstr>CEOS Role – Top-down GHG Budgets </vt:lpstr>
      <vt:lpstr>Mitigation - AFOLU</vt:lpstr>
      <vt:lpstr>Adaptation </vt:lpstr>
      <vt:lpstr>Adaptation - Climate Services</vt:lpstr>
      <vt:lpstr>Cross-Cutting</vt:lpstr>
      <vt:lpstr>Take Home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Marion Rose</dc:creator>
  <cp:lastModifiedBy>Crisp, David (US 3290)</cp:lastModifiedBy>
  <cp:revision>55</cp:revision>
  <dcterms:created xsi:type="dcterms:W3CDTF">2021-10-07T09:33:41Z</dcterms:created>
  <dcterms:modified xsi:type="dcterms:W3CDTF">2021-10-29T21:30:42Z</dcterms:modified>
</cp:coreProperties>
</file>