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0" r:id="rId4"/>
    <p:sldId id="267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ECB"/>
    <a:srgbClr val="0D5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5" autoAdjust="0"/>
    <p:restoredTop sz="95270" autoAdjust="0"/>
  </p:normalViewPr>
  <p:slideViewPr>
    <p:cSldViewPr snapToGrid="0">
      <p:cViewPr varScale="1">
        <p:scale>
          <a:sx n="86" d="100"/>
          <a:sy n="86" d="100"/>
        </p:scale>
        <p:origin x="6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31/MTSJ.55.3.4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359057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Vardis Tsontos, NASA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Agenda Item 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24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A34D7-4D8C-4493-AA77-CCC19E30A27A}"/>
              </a:ext>
            </a:extLst>
          </p:cNvPr>
          <p:cNvGrpSpPr/>
          <p:nvPr/>
        </p:nvGrpSpPr>
        <p:grpSpPr>
          <a:xfrm>
            <a:off x="559214" y="1442711"/>
            <a:ext cx="7867156" cy="1044287"/>
            <a:chOff x="825431" y="2025304"/>
            <a:chExt cx="7867156" cy="1044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CD773D-4FCD-4A26-AF1E-93D44209A989}"/>
                </a:ext>
              </a:extLst>
            </p:cNvPr>
            <p:cNvGrpSpPr/>
            <p:nvPr/>
          </p:nvGrpSpPr>
          <p:grpSpPr>
            <a:xfrm>
              <a:off x="825431" y="2025304"/>
              <a:ext cx="7867156" cy="1044287"/>
              <a:chOff x="384394" y="1997427"/>
              <a:chExt cx="7867156" cy="10442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3670415-6D99-41F8-9559-E2764296E7D3}"/>
                  </a:ext>
                </a:extLst>
              </p:cNvPr>
              <p:cNvGrpSpPr/>
              <p:nvPr/>
            </p:nvGrpSpPr>
            <p:grpSpPr>
              <a:xfrm>
                <a:off x="1590727" y="2152820"/>
                <a:ext cx="6660823" cy="691031"/>
                <a:chOff x="927965" y="1922263"/>
                <a:chExt cx="6660823" cy="691031"/>
              </a:xfrm>
            </p:grpSpPr>
            <p:sp>
              <p:nvSpPr>
                <p:cNvPr id="9" name="Shape 10">
                  <a:extLst>
                    <a:ext uri="{FF2B5EF4-FFF2-40B4-BE49-F238E27FC236}">
                      <a16:creationId xmlns:a16="http://schemas.microsoft.com/office/drawing/2014/main" id="{D875A95D-1423-44F4-83E0-A654BE6F66B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7965" y="1922263"/>
                  <a:ext cx="3065827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4000" dirty="0">
                      <a:solidFill>
                        <a:srgbClr val="FFFFFF"/>
                      </a:solidFill>
                      <a:latin typeface="+mj-lt"/>
                    </a:rPr>
                    <a:t>COVERAGE</a:t>
                  </a:r>
                </a:p>
              </p:txBody>
            </p:sp>
            <p:sp>
              <p:nvSpPr>
                <p:cNvPr id="10" name="Shape 10">
                  <a:extLst>
                    <a:ext uri="{FF2B5EF4-FFF2-40B4-BE49-F238E27FC236}">
                      <a16:creationId xmlns:a16="http://schemas.microsoft.com/office/drawing/2014/main" id="{5E89E6E8-2E0D-4670-961B-14C6D9F7BE0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4684" y="1985878"/>
                  <a:ext cx="3764104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800" dirty="0">
                      <a:solidFill>
                        <a:srgbClr val="FFFFFF"/>
                      </a:solidFill>
                      <a:latin typeface="+mj-lt"/>
                    </a:rPr>
                    <a:t>CEOS Ocean Variables Enabling</a:t>
                  </a:r>
                </a:p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800" dirty="0">
                      <a:solidFill>
                        <a:srgbClr val="FFFFFF"/>
                      </a:solidFill>
                      <a:latin typeface="+mj-lt"/>
                    </a:rPr>
                    <a:t>Research &amp; Applications for GEO</a:t>
                  </a:r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27329FD-61C3-40D3-A174-BA6272DEA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94" y="1997427"/>
                <a:ext cx="1206333" cy="1044287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6F20DC-0587-4C2B-8E38-88B492D2AA45}"/>
                </a:ext>
              </a:extLst>
            </p:cNvPr>
            <p:cNvSpPr txBox="1"/>
            <p:nvPr/>
          </p:nvSpPr>
          <p:spPr>
            <a:xfrm>
              <a:off x="2238866" y="270025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https://coverage.ceos.org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7369BAE-1A68-41C2-BFAB-C717981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2915505"/>
            <a:ext cx="7176303" cy="553266"/>
          </a:xfrm>
        </p:spPr>
        <p:txBody>
          <a:bodyPr/>
          <a:lstStyle/>
          <a:p>
            <a:r>
              <a:rPr lang="en-AU" sz="2600" dirty="0"/>
              <a:t>Support for Key Stakeholders &amp; Global Agendas</a:t>
            </a: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2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5B454-5F0A-4DA8-B555-511C331938D7}"/>
              </a:ext>
            </a:extLst>
          </p:cNvPr>
          <p:cNvGrpSpPr/>
          <p:nvPr/>
        </p:nvGrpSpPr>
        <p:grpSpPr>
          <a:xfrm>
            <a:off x="38583" y="1120255"/>
            <a:ext cx="12056073" cy="5701561"/>
            <a:chOff x="135038" y="1115780"/>
            <a:chExt cx="12056073" cy="57015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DDF19-E446-485A-A2F6-3D8878A1180F}"/>
                </a:ext>
              </a:extLst>
            </p:cNvPr>
            <p:cNvSpPr txBox="1"/>
            <p:nvPr/>
          </p:nvSpPr>
          <p:spPr>
            <a:xfrm>
              <a:off x="135038" y="1115780"/>
              <a:ext cx="12056073" cy="570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CEOS COVERAGE Initiative</a:t>
              </a:r>
            </a:p>
            <a:p>
              <a:pPr>
                <a:spcAft>
                  <a:spcPts val="300"/>
                </a:spcAft>
              </a:pPr>
              <a:br>
                <a:rPr lang="en-US" sz="800" u="sng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Cross-cutting, interagency collaboration involving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Ocean VCs, GEO-MBON, GEO-Blue Planet and Intergovernmental agency stakeholders (Sargasso Sea Commission, Inter-American Tropical Tuna Commission)</a:t>
              </a:r>
              <a:b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Governance: Interagency Advisory board</a:t>
              </a:r>
            </a:p>
            <a:p>
              <a:pPr>
                <a:spcAft>
                  <a:spcPts val="3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Participation in the UN Decade of Ocean Science for Sustainable Development on behalf of CEOS</a:t>
              </a:r>
            </a:p>
            <a:p>
              <a:pPr lvl="1">
                <a:spcAft>
                  <a:spcPts val="3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Motivation &amp; Goals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Enable more widespread, synergistic use of interagency satellite data for the oceans in support of Open Science &amp; multidisciplinary applications for societal benefit, particularly among emerging user communities.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Technology platform implementation providing access to complementary satellite &amp; in-situ datasets from distributed sources via value-added data services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Demonstrate utility of the approach in the context of pilot thematic ecosystem applications defined jointly with partnering stakeholders</a:t>
              </a:r>
            </a:p>
            <a:p>
              <a:pPr algn="just">
                <a:spcAft>
                  <a:spcPts val="6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Phased Development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Phase-C project: 	regional spin-off applications</a:t>
              </a:r>
              <a:b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		continued UN Ocean Decade support</a:t>
              </a:r>
            </a:p>
            <a:p>
              <a:pPr algn="just">
                <a:spcAft>
                  <a:spcPts val="600"/>
                </a:spcAft>
              </a:pP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468AF2-BEBC-4E08-B9D6-59E2044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1065" y="2380197"/>
              <a:ext cx="5383235" cy="46943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0780B7F-FCFD-4B94-B577-76B5BB4B0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FCC654-9100-4D1A-84DB-926D8AECD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529" y="5436739"/>
            <a:ext cx="6835503" cy="8767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7426DAB-7DBB-44EE-9427-B832850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" y="151667"/>
            <a:ext cx="11859303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0C45FC-FC28-42AA-9091-77A6A4D8CCFA}"/>
              </a:ext>
            </a:extLst>
          </p:cNvPr>
          <p:cNvSpPr txBox="1">
            <a:spLocks/>
          </p:cNvSpPr>
          <p:nvPr/>
        </p:nvSpPr>
        <p:spPr>
          <a:xfrm>
            <a:off x="7729" y="652556"/>
            <a:ext cx="11859303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COVERAGE Overview</a:t>
            </a:r>
          </a:p>
        </p:txBody>
      </p:sp>
    </p:spTree>
    <p:extLst>
      <p:ext uri="{BB962C8B-B14F-4D97-AF65-F5344CB8AC3E}">
        <p14:creationId xmlns:p14="http://schemas.microsoft.com/office/powerpoint/2010/main" val="426634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3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889" y="603577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UN Decade of Ocean Science for Sustainable Development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571018" y="1035919"/>
            <a:ext cx="1125356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COVERAGE Involvement in the UN Decade of the Oceans on Behalf of CEOS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Serving as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Cumulative CEOS contribution to the UN Decade of the Ocean for Sustainable Development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Joint CEOS liaison points with the IOC on the UN Decade Process</a:t>
            </a:r>
          </a:p>
          <a:p>
            <a:pPr>
              <a:spcAft>
                <a:spcPts val="300"/>
              </a:spcAf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COVERAGE “</a:t>
            </a:r>
            <a:r>
              <a:rPr lang="en-US" sz="1600" i="1" u="sng" dirty="0">
                <a:solidFill>
                  <a:schemeClr val="accent1">
                    <a:lumMod val="50000"/>
                  </a:schemeClr>
                </a:solidFill>
              </a:rPr>
              <a:t>Ocean Shot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” Concept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Concept proposal submitted to Ocean Decade U.S. (National Academy of Science committee) in December 2020</a:t>
            </a:r>
          </a:p>
          <a:p>
            <a:pPr algn="ctr">
              <a:spcAft>
                <a:spcPts val="300"/>
              </a:spcAft>
            </a:pPr>
            <a:r>
              <a:rPr lang="en-US" sz="1600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Next Generation Data Service Infrastructure for a Digitally Integrated Ocean Observing System</a:t>
            </a:r>
            <a:b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 in Support of Marine Science and Ecosystem-Based Management</a:t>
            </a:r>
            <a:r>
              <a:rPr lang="en-US" sz="1600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Linkage to UN-SDG 14: “life below water”, emphasizing  the role of Earth Observations and improved data infrastructures in supporting ecosystem-based management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Presented at Ocean Decade U.S. launch meeting in February 2021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Published in special edition of Marine Technology Society Journal (June 2021)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u="sng" kern="1600" dirty="0">
                <a:solidFill>
                  <a:srgbClr val="0563C1"/>
                </a:solidFill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https://doi.org/10.4031/MTSJ.55.3.45</a:t>
            </a:r>
            <a:endParaRPr lang="en-US" sz="1400" u="sng" kern="1600" dirty="0">
              <a:solidFill>
                <a:srgbClr val="0563C1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Collaborative advancement of COVERAGE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Ocean Shot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during Phase-C</a:t>
            </a:r>
          </a:p>
          <a:p>
            <a:pPr>
              <a:spcAft>
                <a:spcPts val="300"/>
              </a:spcAft>
              <a:tabLst>
                <a:tab pos="457200" algn="l"/>
              </a:tabLs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Alignment &amp; Coordination with relevant Decade U.S. and IOC efforts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Open Ocean Cloud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Digital Twins of the Oceans (DITTO)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Marine Life 2030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COAST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B22E6C-C3C7-4A21-9745-2117657DC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75" y="5934634"/>
            <a:ext cx="3392646" cy="6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4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-65589" y="588390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Inter-American Tropical Tuna Commission Partnership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112384" y="1012325"/>
            <a:ext cx="859949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Inter-American Tropical Tuna Commission (IATTC)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21 Nation Intergovernmental Regional Fisheries Management Organization (RFMO)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Responsible for the scientific assessment and management of Tuna and large pelagic fisheries in the Eastern Tropical Pacific (ETP)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Potential applications of remote sensing data in fisheries investigations in support of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Dynamic Ocean Management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Habitat analyses and changes in resource distributions under environmental regime shifts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Spatial catch forecasting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Fishery closed areas &amp; Marine Protected Areas (MPAs)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By-catch mitigation (protected/vulnerable species)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76D435-8B61-4647-91C9-A950D7A2B35D}"/>
              </a:ext>
            </a:extLst>
          </p:cNvPr>
          <p:cNvGrpSpPr/>
          <p:nvPr/>
        </p:nvGrpSpPr>
        <p:grpSpPr>
          <a:xfrm>
            <a:off x="8742744" y="3757559"/>
            <a:ext cx="3503272" cy="2457155"/>
            <a:chOff x="8711878" y="1123544"/>
            <a:chExt cx="3503272" cy="24571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E019BE-BC21-4564-A31C-D9FE991BA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731"/>
            <a:stretch/>
          </p:blipFill>
          <p:spPr>
            <a:xfrm>
              <a:off x="8741393" y="1123544"/>
              <a:ext cx="3384129" cy="18048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C48876-5653-4523-BC74-F4F1492E5BAF}"/>
                </a:ext>
              </a:extLst>
            </p:cNvPr>
            <p:cNvSpPr txBox="1"/>
            <p:nvPr/>
          </p:nvSpPr>
          <p:spPr>
            <a:xfrm>
              <a:off x="8711878" y="2934368"/>
              <a:ext cx="350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i="1" dirty="0">
                  <a:solidFill>
                    <a:prstClr val="black"/>
                  </a:solidFill>
                  <a:latin typeface="Calibri Light" panose="020F0302020204030204"/>
                </a:rPr>
                <a:t>IATTC Bigeye Tuna archival tag &amp; spatial catch distribution data relative to AVISO-SSHA and animal telemetry environmental measurements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81708E5-7DE1-4D79-A2E8-A4B13018FD27}"/>
              </a:ext>
            </a:extLst>
          </p:cNvPr>
          <p:cNvSpPr txBox="1"/>
          <p:nvPr/>
        </p:nvSpPr>
        <p:spPr>
          <a:xfrm>
            <a:off x="143251" y="4053217"/>
            <a:ext cx="85994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COVERAGE collaboration with IATTC during Phase-C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MOU signed between IATTC and NASA/JPL for a collaborative activity under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Spin-off application for the Eastern Tropical Pacific to be developed during Phase-C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 upon prototype (Phase B) demonstration application based on publicly accessible RFMO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Augment with detailed Fisheries observer datasets and higher resolution remote sensing 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IATTC quantitative statistical analysis workflows via COVERAGE analytics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Recreate a published analysis use case to demonstrate end-t0-end utility of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66DE7-0AF9-452E-876E-FA4C1678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88" y="1092653"/>
            <a:ext cx="3194434" cy="24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5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-65589" y="588390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Sargasso Sea Commission GEF Project Partnership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112385" y="958536"/>
            <a:ext cx="924817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Sargasso Sea Commission (SSC)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Established by the 2014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Hamilton Declaration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for conservation of the Sargasso Sea area of collaboration by 10 signatory nations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Promote stewardship of the Sargasso ecosystem via work program and action plan development for this high seas area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Multiple institutional partners, including NASA via COVERAGE since 2016</a:t>
            </a:r>
          </a:p>
          <a:p>
            <a:pPr>
              <a:spcAft>
                <a:spcPts val="300"/>
              </a:spcAf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SSC multi-year, Global Environmental Facility (GEF) funded project</a:t>
            </a: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    “</a:t>
            </a:r>
            <a:r>
              <a:rPr lang="en-US" sz="1600" i="1" dirty="0"/>
              <a:t>Strengthening the Stewardship of an Economically and Biologically High Seas Area – The Sargasso Sea</a:t>
            </a:r>
            <a:r>
              <a:rPr lang="en-US" sz="1600" dirty="0"/>
              <a:t>”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 of an overall global GEF Programmatic Approach entitled Common Oceans – Sustainable utilization and conservation of biodiversity in areas beyond national jurisdiction (ABNJ) involving 4 child projects under UN agency oversight (FAO, UNEP, UNDP) and linked to UN BBNJ treaty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UNDP and IOC-UNESCO oversight roles (implementing and executing UN agencies)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Future instrument supporting UN BBNJ Treaty (under negotiation) and High Seas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Complex, multi-faceted project involving: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and adoption ecosystem-based stewardship approach for the Sargasso Sea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Ecosystem Diagnostic Analysis, identifying trends and impacts from available environmental, biological and socio-economic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COVERAGE collaboration on SSC GEF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Regional spin-off application focusing on the Sargasso during Phase-C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Integrative data system enabling the production and communication of ecosystem indicators for scientific and policy assessments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E4F35-1A11-4994-BBB2-38F61E49C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78" y="4620745"/>
            <a:ext cx="2881137" cy="17531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C9C5E-8FDE-412A-A67C-8AFDDC211A34}"/>
              </a:ext>
            </a:extLst>
          </p:cNvPr>
          <p:cNvGrpSpPr/>
          <p:nvPr/>
        </p:nvGrpSpPr>
        <p:grpSpPr>
          <a:xfrm>
            <a:off x="9766184" y="1241301"/>
            <a:ext cx="2424927" cy="1573392"/>
            <a:chOff x="9895450" y="1139299"/>
            <a:chExt cx="2424927" cy="1573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5F1B6C-BF7B-4930-81DB-55FDCAAA4A3B}"/>
                </a:ext>
              </a:extLst>
            </p:cNvPr>
            <p:cNvSpPr/>
            <p:nvPr/>
          </p:nvSpPr>
          <p:spPr>
            <a:xfrm>
              <a:off x="9895450" y="1697028"/>
              <a:ext cx="2424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u="sng" dirty="0">
                  <a:solidFill>
                    <a:srgbClr val="0D536C"/>
                  </a:solidFill>
                </a:rPr>
                <a:t>Signatories</a:t>
              </a:r>
              <a:r>
                <a:rPr lang="en-US" sz="1200" dirty="0">
                  <a:solidFill>
                    <a:srgbClr val="0D536C"/>
                  </a:solidFill>
                </a:rPr>
                <a:t>: Azores, Bermuda, Monaco, United Kingdom, United States, British Virgin Islands, Bahamas, Canada, Cayman Islands, Dominican Republic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0FE112-8926-4F10-8EC9-8691EE0B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450" y="1139299"/>
              <a:ext cx="1930922" cy="5352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0D452A-61BF-4CB9-BB3C-23DAD8F3EE8B}"/>
              </a:ext>
            </a:extLst>
          </p:cNvPr>
          <p:cNvGrpSpPr/>
          <p:nvPr/>
        </p:nvGrpSpPr>
        <p:grpSpPr>
          <a:xfrm>
            <a:off x="9830624" y="3116571"/>
            <a:ext cx="1709444" cy="1202296"/>
            <a:chOff x="9849915" y="3217762"/>
            <a:chExt cx="1709444" cy="1202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385D29-AD52-4E47-AE98-00A536DF2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5475"/>
            <a:stretch/>
          </p:blipFill>
          <p:spPr>
            <a:xfrm>
              <a:off x="9890277" y="3217762"/>
              <a:ext cx="1580630" cy="64134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D6015D-A164-445B-AFA1-86770A9F0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544"/>
            <a:stretch/>
          </p:blipFill>
          <p:spPr>
            <a:xfrm>
              <a:off x="9849915" y="3831313"/>
              <a:ext cx="1709444" cy="588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5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6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995" y="346976"/>
            <a:ext cx="7562414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" y="30503"/>
            <a:ext cx="826204" cy="715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AD410-25C0-4370-A601-F77F7C267A41}"/>
              </a:ext>
            </a:extLst>
          </p:cNvPr>
          <p:cNvSpPr txBox="1"/>
          <p:nvPr/>
        </p:nvSpPr>
        <p:spPr>
          <a:xfrm>
            <a:off x="270769" y="745723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79ECB"/>
                </a:solidFill>
              </a:rPr>
              <a:t>COVERAGE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AD0E2-47A8-4DBF-8A7F-96EBDAFD3CE5}"/>
              </a:ext>
            </a:extLst>
          </p:cNvPr>
          <p:cNvSpPr txBox="1"/>
          <p:nvPr/>
        </p:nvSpPr>
        <p:spPr>
          <a:xfrm>
            <a:off x="0" y="2962013"/>
            <a:ext cx="1219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79ECB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321698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484</TotalTime>
  <Words>867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Batang</vt:lpstr>
      <vt:lpstr>Arial</vt:lpstr>
      <vt:lpstr>Arial Bold</vt:lpstr>
      <vt:lpstr>Calibri Light</vt:lpstr>
      <vt:lpstr>Courier New</vt:lpstr>
      <vt:lpstr>Droid Serif</vt:lpstr>
      <vt:lpstr>Quire Sans</vt:lpstr>
      <vt:lpstr>Times New Roman</vt:lpstr>
      <vt:lpstr>Wingdings</vt:lpstr>
      <vt:lpstr>ceos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Tsontos, Vardis M (398G)</cp:lastModifiedBy>
  <cp:revision>70</cp:revision>
  <dcterms:created xsi:type="dcterms:W3CDTF">2021-10-07T09:33:41Z</dcterms:created>
  <dcterms:modified xsi:type="dcterms:W3CDTF">2021-10-31T23:42:55Z</dcterms:modified>
</cp:coreProperties>
</file>