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4" r:id="rId2"/>
    <p:sldId id="273" r:id="rId3"/>
    <p:sldId id="320" r:id="rId4"/>
    <p:sldId id="319" r:id="rId5"/>
    <p:sldId id="309" r:id="rId6"/>
    <p:sldId id="317" r:id="rId7"/>
    <p:sldId id="291" r:id="rId8"/>
    <p:sldId id="296" r:id="rId9"/>
    <p:sldId id="321" r:id="rId10"/>
    <p:sldId id="311" r:id="rId11"/>
    <p:sldId id="322" r:id="rId12"/>
    <p:sldId id="299" r:id="rId13"/>
    <p:sldId id="292" r:id="rId14"/>
    <p:sldId id="300" r:id="rId15"/>
    <p:sldId id="313" r:id="rId16"/>
    <p:sldId id="310" r:id="rId17"/>
    <p:sldId id="274" r:id="rId18"/>
    <p:sldId id="27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F0F4"/>
    <a:srgbClr val="FAF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5" autoAdjust="0"/>
    <p:restoredTop sz="71790" autoAdjust="0"/>
  </p:normalViewPr>
  <p:slideViewPr>
    <p:cSldViewPr snapToGrid="0">
      <p:cViewPr varScale="1">
        <p:scale>
          <a:sx n="86" d="100"/>
          <a:sy n="86" d="100"/>
        </p:scale>
        <p:origin x="96" y="84"/>
      </p:cViewPr>
      <p:guideLst/>
    </p:cSldViewPr>
  </p:slideViewPr>
  <p:notesTextViewPr>
    <p:cViewPr>
      <p:scale>
        <a:sx n="1" d="1"/>
        <a:sy n="1" d="1"/>
      </p:scale>
      <p:origin x="0" y="0"/>
    </p:cViewPr>
  </p:notesTextViewPr>
  <p:sorterViewPr>
    <p:cViewPr>
      <p:scale>
        <a:sx n="170" d="100"/>
        <a:sy n="170" d="100"/>
      </p:scale>
      <p:origin x="0" y="-25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EA3C6-7F39-4024-A9B5-899316FE7ACF}" type="datetimeFigureOut">
              <a:rPr lang="en-US" smtClean="0"/>
              <a:t>2021-10-28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2AD78-2378-4079-85E2-7AC2B06337BF}" type="slidenum">
              <a:rPr lang="en-US" smtClean="0"/>
              <a:t>‹#›</a:t>
            </a:fld>
            <a:endParaRPr lang="en-US"/>
          </a:p>
        </p:txBody>
      </p:sp>
    </p:spTree>
    <p:extLst>
      <p:ext uri="{BB962C8B-B14F-4D97-AF65-F5344CB8AC3E}">
        <p14:creationId xmlns:p14="http://schemas.microsoft.com/office/powerpoint/2010/main" val="77747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a:t>
            </a:fld>
            <a:endParaRPr lang="en-US"/>
          </a:p>
        </p:txBody>
      </p:sp>
    </p:spTree>
    <p:extLst>
      <p:ext uri="{BB962C8B-B14F-4D97-AF65-F5344CB8AC3E}">
        <p14:creationId xmlns:p14="http://schemas.microsoft.com/office/powerpoint/2010/main" val="290072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Some examples of existing</a:t>
            </a:r>
            <a:r>
              <a:rPr lang="en-US" b="0" baseline="0" dirty="0" smtClean="0"/>
              <a:t> systems. These vary in scope, e.g., sometimes just observations or just one aspect of the discipline, or different levels of actual monitoring:</a:t>
            </a:r>
            <a:endParaRPr lang="en-US"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WMO </a:t>
            </a:r>
            <a:r>
              <a:rPr lang="en-US" dirty="0" smtClean="0"/>
              <a:t>Integrated Global Observing System: Facilitates</a:t>
            </a:r>
            <a:r>
              <a:rPr lang="en-US" baseline="0" dirty="0" smtClean="0"/>
              <a:t> OS enhancements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MethaneSAT</a:t>
            </a:r>
            <a:r>
              <a:rPr lang="en-US" baseline="0" dirty="0" smtClean="0"/>
              <a:t>, others—global methane monitoring</a:t>
            </a:r>
          </a:p>
          <a:p>
            <a:pPr marL="171450" indent="-171450">
              <a:buFont typeface="Arial" panose="020B0604020202020204" pitchFamily="34" charset="0"/>
              <a:buChar char="•"/>
            </a:pPr>
            <a:r>
              <a:rPr lang="en-US" b="0" dirty="0" smtClean="0"/>
              <a:t>CDC</a:t>
            </a:r>
            <a:r>
              <a:rPr lang="en-US" b="0" dirty="0"/>
              <a:t>,</a:t>
            </a:r>
            <a:r>
              <a:rPr lang="en-US" b="0" baseline="0" dirty="0"/>
              <a:t> </a:t>
            </a:r>
            <a:r>
              <a:rPr lang="en-US" b="0" baseline="0" dirty="0" smtClean="0"/>
              <a:t>e.g., </a:t>
            </a:r>
            <a:r>
              <a:rPr lang="en-US" b="0" dirty="0"/>
              <a:t>Division of Global Health Protection (many partners); Global Diseases Protection….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WHO</a:t>
            </a:r>
            <a:r>
              <a:rPr lang="en-US" b="0" baseline="0" dirty="0"/>
              <a:t> </a:t>
            </a:r>
            <a:r>
              <a:rPr lang="en-US" b="0" baseline="0" dirty="0" smtClean="0"/>
              <a:t>e.g., g</a:t>
            </a:r>
            <a:r>
              <a:rPr lang="en-US" b="0" dirty="0" smtClean="0"/>
              <a:t>lobal monitoring for </a:t>
            </a:r>
            <a:r>
              <a:rPr lang="en-US" b="0" dirty="0"/>
              <a:t>Substandard and </a:t>
            </a:r>
            <a:r>
              <a:rPr lang="en-US" b="0" dirty="0" smtClean="0"/>
              <a:t>Falsified Medical Products </a:t>
            </a:r>
            <a:r>
              <a:rPr lang="en-US" b="0" dirty="0"/>
              <a:t>(contributions by members)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Within GEO—three of the flagships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smtClean="0"/>
              <a:t>Forests: GEO--Global Forests Observations Initiative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smtClean="0"/>
              <a:t>Agriculture: GEOGLAM—GEO </a:t>
            </a:r>
            <a:r>
              <a:rPr lang="en-US" dirty="0" smtClean="0"/>
              <a:t>Global Agricultural Monitoring Initiative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smtClean="0"/>
              <a:t>Mercury: GOS4M--Global Observation System for Mercury</a:t>
            </a:r>
            <a:endParaRPr lang="en-US" b="0"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12</a:t>
            </a:fld>
            <a:endParaRPr lang="en-US"/>
          </a:p>
        </p:txBody>
      </p:sp>
    </p:spTree>
    <p:extLst>
      <p:ext uri="{BB962C8B-B14F-4D97-AF65-F5344CB8AC3E}">
        <p14:creationId xmlns:p14="http://schemas.microsoft.com/office/powerpoint/2010/main" val="298511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WMO Global Observing</a:t>
            </a:r>
            <a:r>
              <a:rPr lang="en-US" baseline="0" dirty="0" smtClean="0"/>
              <a:t> System:</a:t>
            </a:r>
          </a:p>
          <a:p>
            <a:pPr marL="171450" indent="-171450">
              <a:buFont typeface="Arial" panose="020B0604020202020204" pitchFamily="34" charset="0"/>
              <a:buChar char="•"/>
            </a:pPr>
            <a:r>
              <a:rPr lang="en-US" dirty="0" smtClean="0"/>
              <a:t>Globally </a:t>
            </a:r>
            <a:r>
              <a:rPr lang="en-US" dirty="0"/>
              <a:t>integrated system with many </a:t>
            </a:r>
            <a:r>
              <a:rPr lang="en-US" dirty="0" smtClean="0"/>
              <a:t>components</a:t>
            </a:r>
          </a:p>
          <a:p>
            <a:pPr marL="171450" indent="-171450">
              <a:buFont typeface="Arial" panose="020B0604020202020204" pitchFamily="34" charset="0"/>
              <a:buChar char="•"/>
            </a:pPr>
            <a:r>
              <a:rPr lang="en-US" dirty="0" smtClean="0"/>
              <a:t>Many partners</a:t>
            </a:r>
          </a:p>
          <a:p>
            <a:pPr marL="171450" indent="-171450">
              <a:buFont typeface="Arial" panose="020B0604020202020204" pitchFamily="34" charset="0"/>
              <a:buChar char="•"/>
            </a:pPr>
            <a:r>
              <a:rPr lang="en-US" dirty="0" smtClean="0"/>
              <a:t>Developed</a:t>
            </a:r>
            <a:r>
              <a:rPr lang="en-US" baseline="0" dirty="0" smtClean="0"/>
              <a:t> and grown over time</a:t>
            </a:r>
            <a:endParaRPr lang="en-US" dirty="0"/>
          </a:p>
          <a:p>
            <a:pPr marL="171450" indent="-171450">
              <a:buFont typeface="Arial" panose="020B0604020202020204" pitchFamily="34" charset="0"/>
              <a:buChar char="•"/>
            </a:pPr>
            <a:r>
              <a:rPr lang="en-US" dirty="0"/>
              <a:t>Acquires</a:t>
            </a:r>
            <a:r>
              <a:rPr lang="en-US" baseline="0" dirty="0"/>
              <a:t> data, processes it, shares it with others in the network, delivers it to users</a:t>
            </a:r>
            <a:endParaRPr lang="en-US" dirty="0"/>
          </a:p>
        </p:txBody>
      </p:sp>
      <p:sp>
        <p:nvSpPr>
          <p:cNvPr id="4" name="Slide Number Placeholder 3"/>
          <p:cNvSpPr>
            <a:spLocks noGrp="1"/>
          </p:cNvSpPr>
          <p:nvPr>
            <p:ph type="sldNum" sz="quarter" idx="10"/>
          </p:nvPr>
        </p:nvSpPr>
        <p:spPr/>
        <p:txBody>
          <a:bodyPr/>
          <a:lstStyle/>
          <a:p>
            <a:fld id="{F735047C-B463-480B-8E7A-48748D74352C}" type="slidenum">
              <a:rPr lang="en-GB" smtClean="0"/>
              <a:t>13</a:t>
            </a:fld>
            <a:endParaRPr lang="en-GB"/>
          </a:p>
        </p:txBody>
      </p:sp>
    </p:spTree>
    <p:extLst>
      <p:ext uri="{BB962C8B-B14F-4D97-AF65-F5344CB8AC3E}">
        <p14:creationId xmlns:p14="http://schemas.microsoft.com/office/powerpoint/2010/main" val="393873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broadly a Global</a:t>
            </a:r>
            <a:r>
              <a:rPr lang="en-US" baseline="0" dirty="0" smtClean="0"/>
              <a:t> Biodiversity Monitoring System</a:t>
            </a:r>
            <a:r>
              <a:rPr lang="en-US" dirty="0" smtClean="0"/>
              <a:t> would</a:t>
            </a:r>
            <a:r>
              <a:rPr lang="en-US" baseline="0" dirty="0" smtClean="0"/>
              <a:t> have two basic thrust areas: Observations and Processing (the latter including storage and delivery).</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14</a:t>
            </a:fld>
            <a:endParaRPr lang="en-US"/>
          </a:p>
        </p:txBody>
      </p:sp>
    </p:spTree>
    <p:extLst>
      <p:ext uri="{BB962C8B-B14F-4D97-AF65-F5344CB8AC3E}">
        <p14:creationId xmlns:p14="http://schemas.microsoft.com/office/powerpoint/2010/main" val="232964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federated system could utilize the varied capabilities of its collaborators (EO, in situ, providers, distributors…), yet provide enough autonomy that each can still focus on its core mission.</a:t>
            </a:r>
          </a:p>
          <a:p>
            <a:r>
              <a:rPr lang="en-US" dirty="0" smtClean="0"/>
              <a:t>Federation members could be: National governments/agencies; regional or thematic cooperatives; NGOs; UN entities; private sector; many other types of organizations….</a:t>
            </a:r>
          </a:p>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15</a:t>
            </a:fld>
            <a:endParaRPr lang="en-US"/>
          </a:p>
        </p:txBody>
      </p:sp>
    </p:spTree>
    <p:extLst>
      <p:ext uri="{BB962C8B-B14F-4D97-AF65-F5344CB8AC3E}">
        <p14:creationId xmlns:p14="http://schemas.microsoft.com/office/powerpoint/2010/main" val="3344030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key thrust</a:t>
            </a:r>
            <a:r>
              <a:rPr lang="en-US" baseline="0" dirty="0" smtClean="0"/>
              <a:t> areas for GEO BON are:</a:t>
            </a:r>
          </a:p>
          <a:p>
            <a:r>
              <a:rPr lang="en-US" baseline="0" dirty="0" smtClean="0"/>
              <a:t>Essential Biodiversity Variables (EBVs), their development and implementation</a:t>
            </a:r>
          </a:p>
          <a:p>
            <a:r>
              <a:rPr lang="en-US" baseline="0" dirty="0" smtClean="0"/>
              <a:t>Biodiversity Observation Networks: Facilitating their development by making it easier for national governments or organizations to create and enhance them. This includes a toolbox (“BON in a Box”), data collection protocols, data format standards, and other activities.</a:t>
            </a:r>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17</a:t>
            </a:fld>
            <a:endParaRPr lang="en-US"/>
          </a:p>
        </p:txBody>
      </p:sp>
    </p:spTree>
    <p:extLst>
      <p:ext uri="{BB962C8B-B14F-4D97-AF65-F5344CB8AC3E}">
        <p14:creationId xmlns:p14="http://schemas.microsoft.com/office/powerpoint/2010/main" val="59604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six classes of EBVs (middle of</a:t>
            </a:r>
            <a:r>
              <a:rPr lang="en-US" baseline="0" dirty="0" smtClean="0"/>
              <a:t> the figure) each of which has several variables in it. Space-based EO is an important input for all of them (even Genetics) but is the key input for some of them. For example Ecosystem Extent, within the Ecosystem Structure class, is mostly a space-based EO-derived variable.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Ecosystem Structure class</a:t>
            </a:r>
          </a:p>
          <a:p>
            <a:pPr marL="171450" indent="-171450">
              <a:buFont typeface="Arial" panose="020B0604020202020204" pitchFamily="34" charset="0"/>
              <a:buChar char="•"/>
            </a:pPr>
            <a:r>
              <a:rPr lang="en-US" dirty="0" smtClean="0"/>
              <a:t>Ecosystem Extent</a:t>
            </a:r>
          </a:p>
          <a:p>
            <a:pPr marL="171450" indent="-171450">
              <a:buFont typeface="Arial" panose="020B0604020202020204" pitchFamily="34" charset="0"/>
              <a:buChar char="•"/>
            </a:pPr>
            <a:r>
              <a:rPr lang="en-US" dirty="0" smtClean="0"/>
              <a:t>Ecosystem Vertical Profile</a:t>
            </a:r>
          </a:p>
          <a:p>
            <a:pPr marL="171450" indent="-171450">
              <a:buFont typeface="Arial" panose="020B0604020202020204" pitchFamily="34" charset="0"/>
              <a:buChar char="•"/>
            </a:pPr>
            <a:r>
              <a:rPr lang="en-US" dirty="0" smtClean="0"/>
              <a:t>Live cover fraction</a:t>
            </a:r>
          </a:p>
          <a:p>
            <a:endParaRPr lang="en-US" baseline="0" dirty="0" smtClean="0"/>
          </a:p>
          <a:p>
            <a:r>
              <a:rPr lang="en-US" dirty="0" smtClean="0"/>
              <a:t>Ecosystem Function class</a:t>
            </a:r>
          </a:p>
          <a:p>
            <a:pPr marL="171450" indent="-171450">
              <a:buFont typeface="Arial" panose="020B0604020202020204" pitchFamily="34" charset="0"/>
              <a:buChar char="•"/>
            </a:pPr>
            <a:r>
              <a:rPr lang="en-US" dirty="0" smtClean="0"/>
              <a:t>Primary productivity</a:t>
            </a:r>
          </a:p>
          <a:p>
            <a:pPr marL="171450" indent="-171450">
              <a:buFont typeface="Arial" panose="020B0604020202020204" pitchFamily="34" charset="0"/>
              <a:buChar char="•"/>
            </a:pPr>
            <a:r>
              <a:rPr lang="en-US" dirty="0" smtClean="0"/>
              <a:t>Ecosystem phenology</a:t>
            </a:r>
          </a:p>
          <a:p>
            <a:pPr marL="171450" indent="-171450">
              <a:buFont typeface="Arial" panose="020B0604020202020204" pitchFamily="34" charset="0"/>
              <a:buChar char="•"/>
            </a:pPr>
            <a:r>
              <a:rPr lang="en-US" dirty="0" smtClean="0"/>
              <a:t>Ecosystem disturbance</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18</a:t>
            </a:fld>
            <a:endParaRPr lang="en-US"/>
          </a:p>
        </p:txBody>
      </p:sp>
    </p:spTree>
    <p:extLst>
      <p:ext uri="{BB962C8B-B14F-4D97-AF65-F5344CB8AC3E}">
        <p14:creationId xmlns:p14="http://schemas.microsoft.com/office/powerpoint/2010/main" val="380088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19</a:t>
            </a:fld>
            <a:endParaRPr lang="en-US"/>
          </a:p>
        </p:txBody>
      </p:sp>
    </p:spTree>
    <p:extLst>
      <p:ext uri="{BB962C8B-B14F-4D97-AF65-F5344CB8AC3E}">
        <p14:creationId xmlns:p14="http://schemas.microsoft.com/office/powerpoint/2010/main" val="377485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Biodiversity is the variety of life in all its forms and scales—so it includes the variety</a:t>
            </a:r>
            <a:r>
              <a:rPr lang="en-US" baseline="0" dirty="0"/>
              <a:t> of ecosystems. This is particularly important </a:t>
            </a:r>
            <a:r>
              <a:rPr lang="en-US" baseline="0" dirty="0" smtClean="0"/>
              <a:t>WRT </a:t>
            </a:r>
            <a:r>
              <a:rPr lang="en-US" baseline="0" dirty="0"/>
              <a:t>space agencies since </a:t>
            </a:r>
            <a:r>
              <a:rPr lang="en-US" baseline="0" dirty="0" smtClean="0"/>
              <a:t>space-based observations </a:t>
            </a:r>
            <a:r>
              <a:rPr lang="en-US" baseline="0" dirty="0"/>
              <a:t>are particularly relevant to </a:t>
            </a:r>
            <a:r>
              <a:rPr lang="en-US" baseline="0" dirty="0" smtClean="0"/>
              <a:t>ecosystems—</a:t>
            </a:r>
            <a:r>
              <a:rPr lang="en-US" b="1" baseline="0" dirty="0" smtClean="0"/>
              <a:t>there is no better way to monitor ecosystems</a:t>
            </a:r>
            <a:r>
              <a:rPr lang="en-US" baseline="0" dirty="0" smtClean="0"/>
              <a:t>.</a:t>
            </a:r>
            <a:endParaRPr lang="en-US" baseline="0" dirty="0"/>
          </a:p>
          <a:p>
            <a:endParaRPr lang="en-US" baseline="0" dirty="0"/>
          </a:p>
          <a:p>
            <a:r>
              <a:rPr lang="en-US" baseline="0" dirty="0"/>
              <a:t>All these organizations have some very clearly identified needs that are not yet being met and to </a:t>
            </a:r>
            <a:r>
              <a:rPr lang="en-US" baseline="0" dirty="0" smtClean="0"/>
              <a:t>which space-based </a:t>
            </a:r>
            <a:r>
              <a:rPr lang="en-US" baseline="0" dirty="0"/>
              <a:t>EO—and CEOS--can contribute. Indicators for the conventions are a good example—many are not yet available, or only for limited areas or timeframes</a:t>
            </a:r>
            <a:r>
              <a:rPr lang="en-US" baseline="0" dirty="0" smtClean="0"/>
              <a:t>.</a:t>
            </a:r>
          </a:p>
          <a:p>
            <a:endParaRPr lang="en-US" baseline="0" dirty="0" smtClean="0"/>
          </a:p>
          <a:p>
            <a:r>
              <a:rPr lang="en-US" baseline="0" dirty="0" smtClean="0"/>
              <a:t>GEO BON can facilitate discussion of user needs with CEOS and its members.</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Intergovernmental Panel on Biodiversity and Ecosystem Services (IPBES) is the biodiversity equivalent of IPCC.</a:t>
            </a:r>
          </a:p>
          <a:p>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2</a:t>
            </a:fld>
            <a:endParaRPr lang="en-US"/>
          </a:p>
        </p:txBody>
      </p:sp>
    </p:spTree>
    <p:extLst>
      <p:ext uri="{BB962C8B-B14F-4D97-AF65-F5344CB8AC3E}">
        <p14:creationId xmlns:p14="http://schemas.microsoft.com/office/powerpoint/2010/main" val="279920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they have in common: They are both under</a:t>
            </a:r>
            <a:r>
              <a:rPr lang="en-US" baseline="0" dirty="0" smtClean="0"/>
              <a:t> threat, with huge implications for society. Also</a:t>
            </a:r>
          </a:p>
          <a:p>
            <a:pPr marL="171450" indent="-171450">
              <a:buFont typeface="Arial" panose="020B0604020202020204" pitchFamily="34" charset="0"/>
              <a:buChar char="•"/>
            </a:pPr>
            <a:r>
              <a:rPr lang="en-US" baseline="0" dirty="0" smtClean="0"/>
              <a:t>Both are components of the Earth System, upon which society has strong dependencies</a:t>
            </a:r>
          </a:p>
          <a:p>
            <a:pPr marL="171450" indent="-171450">
              <a:buFont typeface="Arial" panose="020B0604020202020204" pitchFamily="34" charset="0"/>
              <a:buChar char="•"/>
            </a:pPr>
            <a:r>
              <a:rPr lang="en-US" baseline="0" dirty="0" smtClean="0"/>
              <a:t>They are physically and systemically intimately </a:t>
            </a:r>
            <a:r>
              <a:rPr lang="en-US" baseline="0" dirty="0" smtClean="0"/>
              <a:t>intertwined</a:t>
            </a:r>
          </a:p>
          <a:p>
            <a:pPr marL="171450" indent="-171450">
              <a:buFont typeface="Arial" panose="020B0604020202020204" pitchFamily="34" charset="0"/>
              <a:buChar char="•"/>
            </a:pPr>
            <a:r>
              <a:rPr lang="en-US" baseline="0" dirty="0" smtClean="0"/>
              <a:t>Climate is negatively affecting biodiversity, in may ways</a:t>
            </a:r>
            <a:endParaRPr lang="en-US" baseline="0" dirty="0" smtClean="0"/>
          </a:p>
          <a:p>
            <a:pPr marL="171450" indent="-171450">
              <a:buFont typeface="Arial" panose="020B0604020202020204" pitchFamily="34" charset="0"/>
              <a:buChar char="•"/>
            </a:pPr>
            <a:r>
              <a:rPr lang="en-US" baseline="0" dirty="0" smtClean="0"/>
              <a:t>Many climate change adaptations are nature-based</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IUCN position paper for UNFCCC COP26</a:t>
            </a:r>
            <a:r>
              <a:rPr lang="en-US" sz="1200" b="0" kern="1200" dirty="0" smtClean="0">
                <a:solidFill>
                  <a:schemeClr val="tx1"/>
                </a:solidFill>
                <a:effectLst/>
                <a:latin typeface="+mn-lt"/>
                <a:ea typeface="+mn-ea"/>
                <a:cs typeface="+mn-cs"/>
              </a:rPr>
              <a:t> (https://www.iucn.org/theme/climate-change/events/iucn-unfccc/2021-Glasgow)</a:t>
            </a:r>
          </a:p>
          <a:p>
            <a:pPr marL="0" indent="0">
              <a:buFont typeface="Arial" panose="020B0604020202020204" pitchFamily="34" charset="0"/>
              <a:buNone/>
            </a:pPr>
            <a:r>
              <a:rPr lang="en-US" sz="1200" kern="1200" dirty="0" smtClean="0">
                <a:solidFill>
                  <a:schemeClr val="tx1"/>
                </a:solidFill>
                <a:effectLst/>
                <a:latin typeface="+mn-lt"/>
                <a:ea typeface="+mn-ea"/>
                <a:cs typeface="+mn-cs"/>
              </a:rPr>
              <a:t>"The climate and biodiversity emergencies are upon us today. These are not two separate crises, but deeply interlinked manifestations of the same crisis.</a:t>
            </a:r>
          </a:p>
          <a:p>
            <a:pPr marL="0" indent="0">
              <a:buFont typeface="Arial" panose="020B0604020202020204" pitchFamily="34" charset="0"/>
              <a:buNone/>
            </a:pPr>
            <a:r>
              <a:rPr lang="en-US" sz="1200" kern="1200" dirty="0" smtClean="0">
                <a:solidFill>
                  <a:schemeClr val="tx1"/>
                </a:solidFill>
                <a:effectLst/>
                <a:latin typeface="+mn-lt"/>
                <a:ea typeface="+mn-ea"/>
                <a:cs typeface="+mn-cs"/>
              </a:rPr>
              <a:t>"Countries must undertake urgent, sustained and deep reductions in global GHG emissions across all sectors, as called for by science, to limit global warming to 1.5°C. They must also promote greater alignment and synergies between international processes to address climate change and biodiversity loss."</a:t>
            </a:r>
            <a:endParaRPr lang="en-US" baseline="0" dirty="0" smtClean="0"/>
          </a:p>
          <a:p>
            <a:endParaRPr lang="en-US" dirty="0" smtClean="0"/>
          </a:p>
          <a:p>
            <a:r>
              <a:rPr lang="en-US" dirty="0" smtClean="0"/>
              <a:t>Note</a:t>
            </a:r>
            <a:r>
              <a:rPr lang="en-US" baseline="0" dirty="0" smtClean="0"/>
              <a:t> also the strong connection between Biodiversity loss and infectious disease—these diseases typically emerge from the natural world. Additionally, insect vectors that spread malaria and dengue, for example, tend to be more common in disturbed areas.</a:t>
            </a:r>
          </a:p>
          <a:p>
            <a:endParaRPr lang="en-US" baseline="0" dirty="0" smtClean="0"/>
          </a:p>
          <a:p>
            <a:r>
              <a:rPr lang="en-US" b="1" baseline="0" dirty="0" smtClean="0"/>
              <a:t>When a critical resource is threatened, it needs to be monitored.</a:t>
            </a:r>
            <a:endParaRPr lang="en-US" b="1" dirty="0"/>
          </a:p>
        </p:txBody>
      </p:sp>
      <p:sp>
        <p:nvSpPr>
          <p:cNvPr id="4" name="Slide Number Placeholder 3"/>
          <p:cNvSpPr>
            <a:spLocks noGrp="1"/>
          </p:cNvSpPr>
          <p:nvPr>
            <p:ph type="sldNum" sz="quarter" idx="10"/>
          </p:nvPr>
        </p:nvSpPr>
        <p:spPr/>
        <p:txBody>
          <a:bodyPr/>
          <a:lstStyle/>
          <a:p>
            <a:fld id="{7632AD78-2378-4079-85E2-7AC2B06337BF}" type="slidenum">
              <a:rPr lang="en-US" smtClean="0"/>
              <a:t>3</a:t>
            </a:fld>
            <a:endParaRPr lang="en-US"/>
          </a:p>
        </p:txBody>
      </p:sp>
    </p:spTree>
    <p:extLst>
      <p:ext uri="{BB962C8B-B14F-4D97-AF65-F5344CB8AC3E}">
        <p14:creationId xmlns:p14="http://schemas.microsoft.com/office/powerpoint/2010/main" val="384590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CEOS’s key role</a:t>
            </a:r>
            <a:r>
              <a:rPr lang="en-US" baseline="0" dirty="0" smtClean="0"/>
              <a:t> for Biodiversity: Providing a wide variety of observations and products. These are an essential and core element of biodiversity and conservation activities globally. Many of these are focused on ecosystems. e.g., ecosystem extent, which is an absolutely key parameter to monitor. </a:t>
            </a:r>
          </a:p>
          <a:p>
            <a:endParaRPr lang="en-US" baseline="0" dirty="0" smtClean="0"/>
          </a:p>
          <a:p>
            <a:r>
              <a:rPr lang="en-US" baseline="0" dirty="0" smtClean="0"/>
              <a:t>But space-based Earth observations and products, usually in combination with other data sources, are also a critical input to identify habitats, where species are likely to live, and how many there are likely to be. And space-based EO is now starting to be used to spot plant disease before it can be seen by people on the ground, to provide insights into genetics (essential to adapt to climate change), and to discriminate between the types of fungus that live below ground but are essential for ecosystem health.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Despite the value,</a:t>
            </a:r>
            <a:r>
              <a:rPr lang="en-US" b="1" dirty="0" smtClean="0"/>
              <a:t> the biodiversity </a:t>
            </a:r>
            <a:r>
              <a:rPr lang="en-US" b="1" dirty="0"/>
              <a:t>community</a:t>
            </a:r>
            <a:r>
              <a:rPr lang="en-US" b="1" baseline="0" dirty="0"/>
              <a:t> is unfamiliar with CEOS and its </a:t>
            </a:r>
            <a:r>
              <a:rPr lang="en-US" b="1" baseline="0" dirty="0" smtClean="0"/>
              <a:t>work</a:t>
            </a:r>
            <a:r>
              <a:rPr lang="en-US" baseline="0" dirty="0" smtClean="0"/>
              <a:t>; as a result, it is not well-engaged</a:t>
            </a:r>
            <a:r>
              <a:rPr lang="en-US" baseline="0" dirty="0"/>
              <a:t>. </a:t>
            </a:r>
            <a:r>
              <a:rPr lang="en-US" baseline="0" dirty="0" smtClean="0"/>
              <a:t>But engagement would benefit CEOS, its members, and the biodiversity community. A </a:t>
            </a:r>
            <a:r>
              <a:rPr lang="en-US" baseline="0" dirty="0"/>
              <a:t>good way to </a:t>
            </a:r>
            <a:r>
              <a:rPr lang="en-US" baseline="0" dirty="0" smtClean="0"/>
              <a:t>enhance engagement </a:t>
            </a:r>
            <a:r>
              <a:rPr lang="en-US" baseline="0" dirty="0"/>
              <a:t>is to facilitate activities that they and CEOS have a role in</a:t>
            </a:r>
            <a:r>
              <a:rPr lang="en-US" baseline="0" dirty="0" smtClean="0"/>
              <a:t>. All of these would </a:t>
            </a:r>
            <a:r>
              <a:rPr lang="en-US" dirty="0" smtClean="0"/>
              <a:t>support UN CBD, SDGs, other IEA, GEO and GEO BON,</a:t>
            </a:r>
            <a:r>
              <a:rPr lang="en-US" baseline="0" dirty="0" smtClean="0"/>
              <a:t> and society overall.</a:t>
            </a:r>
            <a:endParaRPr lang="en-US" dirty="0" smtClean="0"/>
          </a:p>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4</a:t>
            </a:fld>
            <a:endParaRPr lang="en-US"/>
          </a:p>
        </p:txBody>
      </p:sp>
    </p:spTree>
    <p:extLst>
      <p:ext uri="{BB962C8B-B14F-4D97-AF65-F5344CB8AC3E}">
        <p14:creationId xmlns:p14="http://schemas.microsoft.com/office/powerpoint/2010/main" val="381919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of the existing International</a:t>
            </a:r>
            <a:r>
              <a:rPr lang="en-US" baseline="0" dirty="0"/>
              <a:t> Environmental Agreements have gaps in the indicators they rely on to assess progress and guide activities.</a:t>
            </a:r>
            <a:r>
              <a:rPr lang="en-US" dirty="0"/>
              <a:t> Space-based Earth observations </a:t>
            </a:r>
            <a:r>
              <a:rPr lang="en-US" baseline="0" dirty="0"/>
              <a:t>(EO) can fill some of those</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Thinking Big:</a:t>
            </a:r>
            <a:r>
              <a:rPr lang="en-US" baseline="0" dirty="0" smtClean="0"/>
              <a:t> (see also Backup slides)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New systems/approaches: new sensors, multi-sensor measurements…or new systems: </a:t>
            </a:r>
            <a:r>
              <a:rPr lang="en-US" baseline="0" dirty="0" err="1" smtClean="0"/>
              <a:t>cf</a:t>
            </a:r>
            <a:r>
              <a:rPr lang="en-US" baseline="0" dirty="0" smtClean="0"/>
              <a:t> ICARUS for animal tracking https://www.icarus.mpg.de/en; EO-guided in situ or drone data collection; automation; fusing EO with “camera trap” data…</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As a major</a:t>
            </a:r>
            <a:r>
              <a:rPr lang="en-US" baseline="0" dirty="0" smtClean="0"/>
              <a:t> component of the Earth System that is under threat, biodiversity needs a global monitoring system. This has </a:t>
            </a:r>
            <a:r>
              <a:rPr lang="en-US" baseline="0" dirty="0"/>
              <a:t>been discussed in various forms for several </a:t>
            </a:r>
            <a:r>
              <a:rPr lang="en-US" baseline="0" dirty="0" smtClean="0"/>
              <a:t>years (including a GEO-sponsored GEO BON meeting) but </a:t>
            </a:r>
            <a:r>
              <a:rPr lang="en-US" baseline="0" dirty="0"/>
              <a:t>results have not reached critical mass. </a:t>
            </a:r>
            <a:r>
              <a:rPr lang="en-US" baseline="0" dirty="0" smtClean="0"/>
              <a:t>The systems and operational expertise within CEOS agencies would significantly help concept development and further a realistic pathway forward. The broad experience base that resides in the various CEOS WGs and Virtual Constellations could also provide key insights.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 concept for something like Biodiversity Data Records…roughly analogous to Climate Data Records…for monitoring change.</a:t>
            </a:r>
            <a:endParaRPr lang="en-US" dirty="0"/>
          </a:p>
        </p:txBody>
      </p:sp>
      <p:sp>
        <p:nvSpPr>
          <p:cNvPr id="4" name="Slide Number Placeholder 3"/>
          <p:cNvSpPr>
            <a:spLocks noGrp="1"/>
          </p:cNvSpPr>
          <p:nvPr>
            <p:ph type="sldNum" sz="quarter" idx="10"/>
          </p:nvPr>
        </p:nvSpPr>
        <p:spPr/>
        <p:txBody>
          <a:bodyPr/>
          <a:lstStyle/>
          <a:p>
            <a:pPr>
              <a:defRPr/>
            </a:pPr>
            <a:fld id="{555D6FE8-6B29-4289-9167-009D3ED8CB45}" type="slidenum">
              <a:rPr lang="en-US" smtClean="0"/>
              <a:pPr>
                <a:defRPr/>
              </a:pPr>
              <a:t>5</a:t>
            </a:fld>
            <a:endParaRPr lang="en-US"/>
          </a:p>
        </p:txBody>
      </p:sp>
    </p:spTree>
    <p:extLst>
      <p:ext uri="{BB962C8B-B14F-4D97-AF65-F5344CB8AC3E}">
        <p14:creationId xmlns:p14="http://schemas.microsoft.com/office/powerpoint/2010/main" val="73567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Strategic Plan would take the Biodiversity Activity to the next level</a:t>
            </a:r>
            <a:r>
              <a:rPr lang="en-US" dirty="0"/>
              <a:t>—make it</a:t>
            </a:r>
            <a:r>
              <a:rPr lang="en-US" baseline="0" dirty="0"/>
              <a:t> a true entity with a specific concept behind it. That would be </a:t>
            </a:r>
            <a:r>
              <a:rPr lang="en-US" baseline="0" dirty="0" smtClean="0"/>
              <a:t>an important </a:t>
            </a:r>
            <a:r>
              <a:rPr lang="en-US" baseline="0" dirty="0"/>
              <a:t>advance over the “facilitator” role it has had so far</a:t>
            </a:r>
            <a:r>
              <a:rPr lang="en-US" baseline="0" dirty="0" smtClean="0"/>
              <a:t>.</a:t>
            </a:r>
          </a:p>
          <a:p>
            <a:endParaRPr lang="en-US" baseline="0" dirty="0" smtClean="0"/>
          </a:p>
          <a:p>
            <a:r>
              <a:rPr lang="en-US" baseline="0" dirty="0" smtClean="0"/>
              <a:t>The development of such a Strategic Plan is probably the key step. The discussions and coordination with GEO BON’s Strategic Plan (update expected in 2022), relevant CEOS areas, and other international activities are necessary to work out a realistic path forward so that the potential of space-based EO is fully utilized to monitor biodiversity and ecosystem change. That monitoring information is essential to guide decision-making and facilitate society’s response.</a:t>
            </a:r>
          </a:p>
          <a:p>
            <a:endParaRPr lang="en-US" baseline="0" dirty="0" smtClean="0"/>
          </a:p>
          <a:p>
            <a:r>
              <a:rPr lang="en-US" sz="1200" kern="1200" dirty="0" smtClean="0">
                <a:solidFill>
                  <a:schemeClr val="tx1"/>
                </a:solidFill>
                <a:effectLst/>
                <a:latin typeface="+mn-lt"/>
                <a:ea typeface="+mn-ea"/>
                <a:cs typeface="+mn-cs"/>
              </a:rPr>
              <a:t>Finally: this is ambitious, and challenging, but this level of ambition is necessary given the importance to society of monitoring and understanding the rapid changes to this essential part of the Earth System. Some additional resources will be needed so we can ramp up our capabilities and the value we extract from space-based EO.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32AD78-2378-4079-85E2-7AC2B06337BF}" type="slidenum">
              <a:rPr lang="en-US" smtClean="0"/>
              <a:t>6</a:t>
            </a:fld>
            <a:endParaRPr lang="en-US"/>
          </a:p>
        </p:txBody>
      </p:sp>
    </p:spTree>
    <p:extLst>
      <p:ext uri="{BB962C8B-B14F-4D97-AF65-F5344CB8AC3E}">
        <p14:creationId xmlns:p14="http://schemas.microsoft.com/office/powerpoint/2010/main" val="27607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8</a:t>
            </a:fld>
            <a:endParaRPr lang="en-US"/>
          </a:p>
        </p:txBody>
      </p:sp>
    </p:spTree>
    <p:extLst>
      <p:ext uri="{BB962C8B-B14F-4D97-AF65-F5344CB8AC3E}">
        <p14:creationId xmlns:p14="http://schemas.microsoft.com/office/powerpoint/2010/main" val="84480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they have in common: They are both under</a:t>
            </a:r>
            <a:r>
              <a:rPr lang="en-US" baseline="0" dirty="0" smtClean="0"/>
              <a:t> threat, with huge implications for society. Also</a:t>
            </a:r>
          </a:p>
          <a:p>
            <a:pPr marL="171450" indent="-171450">
              <a:buFont typeface="Arial" panose="020B0604020202020204" pitchFamily="34" charset="0"/>
              <a:buChar char="•"/>
            </a:pPr>
            <a:r>
              <a:rPr lang="en-US" baseline="0" dirty="0" smtClean="0"/>
              <a:t>Both are components of the Earth System, upon which society has strong dependencies</a:t>
            </a:r>
          </a:p>
          <a:p>
            <a:pPr marL="171450" indent="-171450">
              <a:buFont typeface="Arial" panose="020B0604020202020204" pitchFamily="34" charset="0"/>
              <a:buChar char="•"/>
            </a:pPr>
            <a:r>
              <a:rPr lang="en-US" baseline="0" dirty="0" smtClean="0"/>
              <a:t>They are physically and systemically intimately intertwined</a:t>
            </a:r>
          </a:p>
          <a:p>
            <a:pPr marL="171450" indent="-171450">
              <a:buFont typeface="Arial" panose="020B0604020202020204" pitchFamily="34" charset="0"/>
              <a:buChar char="•"/>
            </a:pPr>
            <a:r>
              <a:rPr lang="en-US" baseline="0" dirty="0" smtClean="0"/>
              <a:t>Many climate change adaptations are nature-based</a:t>
            </a:r>
          </a:p>
          <a:p>
            <a:endParaRPr lang="en-US" dirty="0"/>
          </a:p>
          <a:p>
            <a:r>
              <a:rPr lang="en-US" dirty="0"/>
              <a:t>Note</a:t>
            </a:r>
            <a:r>
              <a:rPr lang="en-US" baseline="0" dirty="0"/>
              <a:t> </a:t>
            </a:r>
            <a:r>
              <a:rPr lang="en-US" baseline="0" dirty="0" smtClean="0"/>
              <a:t>also the strong </a:t>
            </a:r>
            <a:r>
              <a:rPr lang="en-US" baseline="0" dirty="0"/>
              <a:t>connection between Biodiversity loss and infectious </a:t>
            </a:r>
            <a:r>
              <a:rPr lang="en-US" baseline="0" dirty="0" smtClean="0"/>
              <a:t>disease—these diseases typically emerge from the natural world. Additionally, insect vectors that spread malaria and dengue, for example, tend to be more common in disturbed areas.</a:t>
            </a:r>
            <a:endParaRPr lang="en-US" baseline="0" dirty="0"/>
          </a:p>
          <a:p>
            <a:endParaRPr lang="en-US" baseline="0" dirty="0"/>
          </a:p>
          <a:p>
            <a:r>
              <a:rPr lang="en-US" baseline="0" dirty="0"/>
              <a:t>When a critical resource is threatened, it needs to be </a:t>
            </a:r>
            <a:r>
              <a:rPr lang="en-US" baseline="0" dirty="0" smtClean="0"/>
              <a:t>monitored.</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9</a:t>
            </a:fld>
            <a:endParaRPr lang="en-US"/>
          </a:p>
        </p:txBody>
      </p:sp>
    </p:spTree>
    <p:extLst>
      <p:ext uri="{BB962C8B-B14F-4D97-AF65-F5344CB8AC3E}">
        <p14:creationId xmlns:p14="http://schemas.microsoft.com/office/powerpoint/2010/main" val="248436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These are just some examples</a:t>
            </a:r>
            <a:r>
              <a:rPr lang="en-US" baseline="0" dirty="0" smtClean="0"/>
              <a:t> of the kinds of “new thinking” that CEOS and its agencies can help with and should have a role in. Many of these involve existing agency systems and cross-agency collaborations. There is lots of room for increased automation, more networking across within and across ground- and space-based observation components, and (of course) AI and machine learning. Biodiversity applications aren’t the only ones that could benefit from these, indicating the need for and value of cross-discipline/cross community collaboration.</a:t>
            </a:r>
            <a:endParaRPr lang="en-US" dirty="0"/>
          </a:p>
        </p:txBody>
      </p:sp>
      <p:sp>
        <p:nvSpPr>
          <p:cNvPr id="4" name="Slide Number Placeholder 3"/>
          <p:cNvSpPr>
            <a:spLocks noGrp="1"/>
          </p:cNvSpPr>
          <p:nvPr>
            <p:ph type="sldNum" sz="quarter" idx="10"/>
          </p:nvPr>
        </p:nvSpPr>
        <p:spPr/>
        <p:txBody>
          <a:bodyPr/>
          <a:lstStyle/>
          <a:p>
            <a:fld id="{7632AD78-2378-4079-85E2-7AC2B06337BF}" type="slidenum">
              <a:rPr lang="en-US" smtClean="0"/>
              <a:t>11</a:t>
            </a:fld>
            <a:endParaRPr lang="en-US"/>
          </a:p>
        </p:txBody>
      </p:sp>
    </p:spTree>
    <p:extLst>
      <p:ext uri="{BB962C8B-B14F-4D97-AF65-F5344CB8AC3E}">
        <p14:creationId xmlns:p14="http://schemas.microsoft.com/office/powerpoint/2010/main" val="1330276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 xmlns:a16="http://schemas.microsoft.com/office/drawing/2014/main" id="{329B9A96-3603-43F8-A8A8-E7ECA8F147D7}"/>
              </a:ext>
            </a:extLst>
          </p:cNvPr>
          <p:cNvSpPr>
            <a:spLocks noGrp="1"/>
          </p:cNvSpPr>
          <p:nvPr>
            <p:ph idx="1"/>
          </p:nvPr>
        </p:nvSpPr>
        <p:spPr>
          <a:xfrm>
            <a:off x="324233" y="1227909"/>
            <a:ext cx="11495400" cy="522514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 xmlns:a16="http://schemas.microsoft.com/office/drawing/2014/main"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 xmlns:a16="http://schemas.microsoft.com/office/drawing/2014/main"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 xmlns:a16="http://schemas.microsoft.com/office/drawing/2014/main"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 xmlns:a16="http://schemas.microsoft.com/office/drawing/2014/main"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 xmlns:a16="http://schemas.microsoft.com/office/drawing/2014/main"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 xmlns:a16="http://schemas.microsoft.com/office/drawing/2014/main"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 xmlns:a16="http://schemas.microsoft.com/office/drawing/2014/main"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 xmlns:a16="http://schemas.microsoft.com/office/drawing/2014/main"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 xmlns:a16="http://schemas.microsoft.com/office/drawing/2014/main"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0" name="TextBox 9">
            <a:extLst>
              <a:ext uri="{FF2B5EF4-FFF2-40B4-BE49-F238E27FC236}">
                <a16:creationId xmlns=""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6" name="Google Shape;16;p2"/>
          <p:cNvSpPr txBox="1">
            <a:spLocks noGrp="1"/>
          </p:cNvSpPr>
          <p:nvPr>
            <p:ph type="title"/>
          </p:nvPr>
        </p:nvSpPr>
        <p:spPr>
          <a:xfrm>
            <a:off x="623087" y="2527022"/>
            <a:ext cx="10968316" cy="68991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8435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 xmlns:a16="http://schemas.microsoft.com/office/drawing/2014/main" id="{8A22C5D0-A59F-4D59-9AE0-98B49D48F724}"/>
              </a:ext>
            </a:extLst>
          </p:cNvPr>
          <p:cNvPicPr>
            <a:picLocks noChangeAspect="1"/>
          </p:cNvPicPr>
          <p:nvPr userDrawn="1"/>
        </p:nvPicPr>
        <p:blipFill rotWithShape="1">
          <a:blip r:embed="rId8"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 xmlns:a16="http://schemas.microsoft.com/office/drawing/2014/main" id="{D83F94B4-13EA-4151-AFBF-F80C398EB193}"/>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0" r:id="rId4"/>
    <p:sldLayoutId id="2147483678"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ldlifeinsights.org/ho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icarus.mpg.de/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iss.caltech.edu/workshops/biodiversity/biodiversit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orldbiodiversityforum.org/index.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eobon.or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seea.un.org/ecosystem-accounting" TargetMode="External"/><Relationship Id="rId3" Type="http://schemas.openxmlformats.org/officeDocument/2006/relationships/hyperlink" Target="https://geobon.org/" TargetMode="External"/><Relationship Id="rId7" Type="http://schemas.openxmlformats.org/officeDocument/2006/relationships/hyperlink" Target="https://www.youtube.com/watch?v=dlF07I063vw" TargetMode="External"/><Relationship Id="rId12" Type="http://schemas.openxmlformats.org/officeDocument/2006/relationships/hyperlink" Target="https://www.iucn.org/files/iucn-position-paper-unfccc-cop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eobon.org/wp-content/uploads/2021/10/Slides_27Sep_Part1.pdf" TargetMode="External"/><Relationship Id="rId11" Type="http://schemas.openxmlformats.org/officeDocument/2006/relationships/hyperlink" Target="https://www3.weforum.org/docs/WEF_The_Global_Risks_Report_2021.pdf" TargetMode="External"/><Relationship Id="rId5" Type="http://schemas.openxmlformats.org/officeDocument/2006/relationships/hyperlink" Target="https://www.youtube.com/watch?v=hZTIBz84lDA&amp;t=898s" TargetMode="External"/><Relationship Id="rId10" Type="http://schemas.openxmlformats.org/officeDocument/2006/relationships/hyperlink" Target="https://experience.arcgis.com/experience/2ffc8feeafab47c8a6dcf9e88436e37c/page/page_25/" TargetMode="External"/><Relationship Id="rId4" Type="http://schemas.openxmlformats.org/officeDocument/2006/relationships/hyperlink" Target="https://seea.un.org/sites/seea.un.org/files/4._geo_bon_in_support_of_gbf_monitoring_framework.pdf" TargetMode="External"/><Relationship Id="rId9" Type="http://schemas.openxmlformats.org/officeDocument/2006/relationships/hyperlink" Target="https://kiss.caltech.edu/workshops/biodiversity/biodiversity.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ACB7B97-9416-452B-84EA-699E6AA45B80}"/>
              </a:ext>
            </a:extLst>
          </p:cNvPr>
          <p:cNvSpPr>
            <a:spLocks noGrp="1"/>
          </p:cNvSpPr>
          <p:nvPr>
            <p:ph type="title"/>
          </p:nvPr>
        </p:nvSpPr>
        <p:spPr>
          <a:xfrm>
            <a:off x="176047" y="512064"/>
            <a:ext cx="8583905" cy="3636519"/>
          </a:xfrm>
        </p:spPr>
        <p:txBody>
          <a:bodyPr/>
          <a:lstStyle/>
          <a:p>
            <a:r>
              <a:rPr lang="en-US" sz="4800" dirty="0"/>
              <a:t>CEOS Biodiversity Activity: </a:t>
            </a:r>
            <a:br>
              <a:rPr lang="en-US" sz="4800" dirty="0"/>
            </a:br>
            <a:r>
              <a:rPr lang="en-US" sz="4000" dirty="0"/>
              <a:t>Opportunities for More Robust CEOS Engagement</a:t>
            </a:r>
            <a:endParaRPr lang="en-AU" sz="4800" dirty="0"/>
          </a:p>
        </p:txBody>
      </p:sp>
      <p:sp>
        <p:nvSpPr>
          <p:cNvPr id="6" name="Shape 11">
            <a:extLst>
              <a:ext uri="{FF2B5EF4-FFF2-40B4-BE49-F238E27FC236}">
                <a16:creationId xmlns="" xmlns:a16="http://schemas.microsoft.com/office/drawing/2014/main" id="{75A0D59D-8C5C-48CF-A49D-9DE235F8CED6}"/>
              </a:ext>
            </a:extLst>
          </p:cNvPr>
          <p:cNvSpPr/>
          <p:nvPr/>
        </p:nvSpPr>
        <p:spPr>
          <a:xfrm>
            <a:off x="8598175" y="4148583"/>
            <a:ext cx="3311277" cy="2605318"/>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Gary GELLER</a:t>
            </a: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NASA Jet Propulsion Laboratory</a:t>
            </a: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California Institute of Technology</a:t>
            </a:r>
          </a:p>
          <a:p>
            <a:pPr lvl="0" algn="r" defTabSz="914400">
              <a:lnSpc>
                <a:spcPct val="150000"/>
              </a:lnSpc>
              <a:defRPr>
                <a:solidFill>
                  <a:srgbClr val="000000"/>
                </a:solidFill>
              </a:defRPr>
            </a:pPr>
            <a:r>
              <a:rPr sz="1600" b="1" dirty="0">
                <a:solidFill>
                  <a:schemeClr val="accent1"/>
                </a:solidFill>
                <a:latin typeface="Quire Sans" panose="020B0502040400020003" pitchFamily="34" charset="0"/>
                <a:ea typeface="Arial Bold"/>
                <a:cs typeface="Quire Sans" panose="020B0502040400020003" pitchFamily="34" charset="0"/>
                <a:sym typeface="Arial Bold"/>
              </a:rPr>
              <a:t>Agenda Item </a:t>
            </a:r>
            <a:r>
              <a:rPr lang="en-US" sz="1600" b="1" dirty="0">
                <a:solidFill>
                  <a:schemeClr val="accent1"/>
                </a:solidFill>
                <a:latin typeface="Quire Sans" panose="020B0502040400020003" pitchFamily="34" charset="0"/>
                <a:ea typeface="Arial Bold"/>
                <a:cs typeface="Quire Sans" panose="020B0502040400020003" pitchFamily="34" charset="0"/>
                <a:sym typeface="Arial Bold"/>
              </a:rPr>
              <a:t>27</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2021 CEOS Plenary </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Virtual Meeting</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16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16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
        <p:nvSpPr>
          <p:cNvPr id="3" name="TextBox 2"/>
          <p:cNvSpPr txBox="1"/>
          <p:nvPr/>
        </p:nvSpPr>
        <p:spPr>
          <a:xfrm>
            <a:off x="6207650" y="6415347"/>
            <a:ext cx="2552302" cy="338554"/>
          </a:xfrm>
          <a:prstGeom prst="rect">
            <a:avLst/>
          </a:prstGeom>
          <a:noFill/>
        </p:spPr>
        <p:txBody>
          <a:bodyPr wrap="none" rtlCol="0">
            <a:spAutoFit/>
          </a:bodyPr>
          <a:lstStyle/>
          <a:p>
            <a:r>
              <a:rPr lang="en-US" sz="1600" b="1" dirty="0">
                <a:solidFill>
                  <a:schemeClr val="accent1"/>
                </a:solidFill>
              </a:rPr>
              <a:t>gary.n.geller@jpl.nasa.gov</a:t>
            </a:r>
          </a:p>
        </p:txBody>
      </p:sp>
    </p:spTree>
    <p:extLst>
      <p:ext uri="{BB962C8B-B14F-4D97-AF65-F5344CB8AC3E}">
        <p14:creationId xmlns:p14="http://schemas.microsoft.com/office/powerpoint/2010/main" val="39195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dirty="0"/>
              <a:t>Thoughts on Thinking Big…</a:t>
            </a:r>
          </a:p>
        </p:txBody>
      </p:sp>
    </p:spTree>
    <p:extLst>
      <p:ext uri="{BB962C8B-B14F-4D97-AF65-F5344CB8AC3E}">
        <p14:creationId xmlns:p14="http://schemas.microsoft.com/office/powerpoint/2010/main" val="2198491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sensors or measurements</a:t>
            </a:r>
          </a:p>
          <a:p>
            <a:pPr lvl="1"/>
            <a:r>
              <a:rPr lang="en-US" dirty="0" smtClean="0"/>
              <a:t>For example…multi-sensor/multi-model data products</a:t>
            </a:r>
          </a:p>
          <a:p>
            <a:r>
              <a:rPr lang="en-US" dirty="0" smtClean="0"/>
              <a:t>Space-based EO-guided </a:t>
            </a:r>
            <a:r>
              <a:rPr lang="en-US" i="1" dirty="0" smtClean="0"/>
              <a:t>in situ</a:t>
            </a:r>
            <a:r>
              <a:rPr lang="en-US" dirty="0" smtClean="0"/>
              <a:t> or drone data collection</a:t>
            </a:r>
          </a:p>
          <a:p>
            <a:pPr lvl="1"/>
            <a:r>
              <a:rPr lang="en-US" dirty="0" smtClean="0"/>
              <a:t>Improved application of EO to guide where/when to collect ground data</a:t>
            </a:r>
          </a:p>
          <a:p>
            <a:pPr lvl="1"/>
            <a:r>
              <a:rPr lang="en-US" dirty="0" smtClean="0"/>
              <a:t>Automated drone operation in remote areas</a:t>
            </a:r>
          </a:p>
          <a:p>
            <a:pPr lvl="1"/>
            <a:r>
              <a:rPr lang="en-US" dirty="0" smtClean="0"/>
              <a:t>More fusion of </a:t>
            </a:r>
            <a:r>
              <a:rPr lang="en-US" dirty="0" smtClean="0">
                <a:hlinkClick r:id="rId3"/>
              </a:rPr>
              <a:t>camera trap</a:t>
            </a:r>
            <a:r>
              <a:rPr lang="en-US" dirty="0" smtClean="0"/>
              <a:t> and space-based EO data</a:t>
            </a:r>
          </a:p>
          <a:p>
            <a:r>
              <a:rPr lang="en-US" dirty="0" smtClean="0"/>
              <a:t>Biodiversity Data Records</a:t>
            </a:r>
          </a:p>
          <a:p>
            <a:pPr lvl="1"/>
            <a:r>
              <a:rPr lang="en-US" dirty="0" smtClean="0"/>
              <a:t>Is a concept roughly analogous to Climate Data Records needed?</a:t>
            </a:r>
          </a:p>
          <a:p>
            <a:pPr lvl="1"/>
            <a:r>
              <a:rPr lang="en-US" dirty="0" smtClean="0"/>
              <a:t>How else can we identify change?</a:t>
            </a:r>
          </a:p>
          <a:p>
            <a:r>
              <a:rPr lang="en-US" dirty="0">
                <a:hlinkClick r:id="rId4"/>
              </a:rPr>
              <a:t>ICARUS</a:t>
            </a:r>
            <a:r>
              <a:rPr lang="en-US" dirty="0"/>
              <a:t>  (operational now)</a:t>
            </a:r>
          </a:p>
          <a:p>
            <a:pPr lvl="1"/>
            <a:r>
              <a:rPr lang="en-US" dirty="0"/>
              <a:t>For tracking animals using tiny transmitters, an ISS-based receiver, and ground components</a:t>
            </a:r>
          </a:p>
          <a:p>
            <a:pPr lvl="1"/>
            <a:endParaRPr lang="en-US" dirty="0"/>
          </a:p>
        </p:txBody>
      </p:sp>
      <p:sp>
        <p:nvSpPr>
          <p:cNvPr id="3" name="Title 2"/>
          <p:cNvSpPr>
            <a:spLocks noGrp="1"/>
          </p:cNvSpPr>
          <p:nvPr>
            <p:ph type="title"/>
          </p:nvPr>
        </p:nvSpPr>
        <p:spPr/>
        <p:txBody>
          <a:bodyPr/>
          <a:lstStyle/>
          <a:p>
            <a:r>
              <a:rPr lang="en-US" dirty="0" smtClean="0"/>
              <a:t>New Systems or Approaches</a:t>
            </a:r>
            <a:endParaRPr lang="en-US" dirty="0"/>
          </a:p>
        </p:txBody>
      </p:sp>
    </p:spTree>
    <p:extLst>
      <p:ext uri="{BB962C8B-B14F-4D97-AF65-F5344CB8AC3E}">
        <p14:creationId xmlns:p14="http://schemas.microsoft.com/office/powerpoint/2010/main" val="137782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Systems exist for other critical areas of global concern</a:t>
            </a:r>
          </a:p>
          <a:p>
            <a:pPr lvl="1"/>
            <a:r>
              <a:rPr lang="en-US" dirty="0" smtClean="0"/>
              <a:t>Weather </a:t>
            </a:r>
            <a:r>
              <a:rPr lang="en-US" dirty="0"/>
              <a:t>and Climate (WMO) </a:t>
            </a:r>
          </a:p>
          <a:p>
            <a:pPr lvl="2"/>
            <a:r>
              <a:rPr lang="en-US" dirty="0"/>
              <a:t>Global Observing </a:t>
            </a:r>
            <a:r>
              <a:rPr lang="en-US" dirty="0" smtClean="0"/>
              <a:t>System</a:t>
            </a:r>
            <a:endParaRPr lang="en-US" dirty="0"/>
          </a:p>
          <a:p>
            <a:pPr lvl="2"/>
            <a:r>
              <a:rPr lang="en-US" dirty="0"/>
              <a:t>Global Framework for Climate Services</a:t>
            </a:r>
          </a:p>
          <a:p>
            <a:pPr lvl="1"/>
            <a:r>
              <a:rPr lang="en-US" dirty="0"/>
              <a:t>Various systems for </a:t>
            </a:r>
            <a:r>
              <a:rPr lang="en-US" dirty="0" smtClean="0"/>
              <a:t>forests, </a:t>
            </a:r>
            <a:r>
              <a:rPr lang="en-US" dirty="0"/>
              <a:t>agriculture, mercury, </a:t>
            </a:r>
            <a:r>
              <a:rPr lang="en-US" dirty="0" smtClean="0"/>
              <a:t>methane, health….…</a:t>
            </a:r>
          </a:p>
          <a:p>
            <a:endParaRPr lang="en-US" sz="1000" dirty="0"/>
          </a:p>
          <a:p>
            <a:r>
              <a:rPr lang="en-US" dirty="0"/>
              <a:t>Biodiversity: </a:t>
            </a:r>
            <a:r>
              <a:rPr lang="en-US" dirty="0" smtClean="0"/>
              <a:t>lacks such a system</a:t>
            </a:r>
            <a:endParaRPr lang="en-US" dirty="0"/>
          </a:p>
          <a:p>
            <a:pPr lvl="1"/>
            <a:r>
              <a:rPr lang="en-US" dirty="0"/>
              <a:t>GEO </a:t>
            </a:r>
            <a:r>
              <a:rPr lang="en-US" dirty="0" smtClean="0"/>
              <a:t>BON’s BONs </a:t>
            </a:r>
            <a:r>
              <a:rPr lang="en-US" dirty="0"/>
              <a:t>are good </a:t>
            </a:r>
            <a:r>
              <a:rPr lang="en-US" dirty="0" smtClean="0"/>
              <a:t>start, but still very limited</a:t>
            </a:r>
            <a:endParaRPr lang="en-US" dirty="0"/>
          </a:p>
          <a:p>
            <a:pPr lvl="1"/>
            <a:r>
              <a:rPr lang="en-US" dirty="0"/>
              <a:t>National systems still very limited, ad hoc</a:t>
            </a:r>
          </a:p>
          <a:p>
            <a:pPr lvl="1"/>
            <a:r>
              <a:rPr lang="en-US" dirty="0"/>
              <a:t>But </a:t>
            </a:r>
            <a:r>
              <a:rPr lang="en-US" dirty="0" smtClean="0"/>
              <a:t>risks and impacts </a:t>
            </a:r>
            <a:r>
              <a:rPr lang="en-US" dirty="0"/>
              <a:t>similar to climate</a:t>
            </a:r>
          </a:p>
          <a:p>
            <a:endParaRPr lang="en-US" dirty="0"/>
          </a:p>
        </p:txBody>
      </p:sp>
      <p:sp>
        <p:nvSpPr>
          <p:cNvPr id="2" name="Title 1"/>
          <p:cNvSpPr>
            <a:spLocks noGrp="1"/>
          </p:cNvSpPr>
          <p:nvPr>
            <p:ph type="title"/>
          </p:nvPr>
        </p:nvSpPr>
        <p:spPr>
          <a:xfrm>
            <a:off x="324233" y="179335"/>
            <a:ext cx="9386864" cy="779002"/>
          </a:xfrm>
        </p:spPr>
        <p:txBody>
          <a:bodyPr/>
          <a:lstStyle/>
          <a:p>
            <a:r>
              <a:rPr lang="en-US" sz="4000" dirty="0" smtClean="0"/>
              <a:t>Global </a:t>
            </a:r>
            <a:r>
              <a:rPr lang="en-US" sz="4000" dirty="0"/>
              <a:t>Monitoring Systems </a:t>
            </a:r>
          </a:p>
        </p:txBody>
      </p:sp>
      <p:grpSp>
        <p:nvGrpSpPr>
          <p:cNvPr id="4" name="Group 3"/>
          <p:cNvGrpSpPr/>
          <p:nvPr/>
        </p:nvGrpSpPr>
        <p:grpSpPr>
          <a:xfrm>
            <a:off x="6923992" y="4537505"/>
            <a:ext cx="4459116" cy="2043921"/>
            <a:chOff x="739833" y="4615831"/>
            <a:chExt cx="4118184" cy="1576552"/>
          </a:xfrm>
        </p:grpSpPr>
        <p:sp>
          <p:nvSpPr>
            <p:cNvPr id="9" name="TextBox 8"/>
            <p:cNvSpPr txBox="1"/>
            <p:nvPr/>
          </p:nvSpPr>
          <p:spPr>
            <a:xfrm>
              <a:off x="2995410" y="6014334"/>
              <a:ext cx="1862607" cy="178049"/>
            </a:xfrm>
            <a:prstGeom prst="rect">
              <a:avLst/>
            </a:prstGeom>
            <a:noFill/>
          </p:spPr>
          <p:txBody>
            <a:bodyPr wrap="square" rtlCol="0">
              <a:spAutoFit/>
            </a:bodyPr>
            <a:lstStyle/>
            <a:p>
              <a:r>
                <a:rPr lang="en-US" sz="900" b="0" dirty="0">
                  <a:solidFill>
                    <a:srgbClr val="000000"/>
                  </a:solidFill>
                </a:rPr>
                <a:t>World Economic Forum 2021</a:t>
              </a:r>
              <a:endParaRPr lang="en-US" sz="1000" b="0" dirty="0">
                <a:solidFill>
                  <a:srgbClr val="000000"/>
                </a:solidFill>
              </a:endParaRPr>
            </a:p>
          </p:txBody>
        </p:sp>
        <p:pic>
          <p:nvPicPr>
            <p:cNvPr id="6" name="Picture 5"/>
            <p:cNvPicPr>
              <a:picLocks noChangeAspect="1"/>
            </p:cNvPicPr>
            <p:nvPr/>
          </p:nvPicPr>
          <p:blipFill rotWithShape="1">
            <a:blip r:embed="rId3"/>
            <a:srcRect l="817"/>
            <a:stretch/>
          </p:blipFill>
          <p:spPr>
            <a:xfrm>
              <a:off x="739833" y="4615831"/>
              <a:ext cx="3690850" cy="689879"/>
            </a:xfrm>
            <a:prstGeom prst="rect">
              <a:avLst/>
            </a:prstGeom>
          </p:spPr>
        </p:pic>
        <p:pic>
          <p:nvPicPr>
            <p:cNvPr id="7" name="Picture 6"/>
            <p:cNvPicPr>
              <a:picLocks noChangeAspect="1"/>
            </p:cNvPicPr>
            <p:nvPr/>
          </p:nvPicPr>
          <p:blipFill rotWithShape="1">
            <a:blip r:embed="rId4"/>
            <a:srcRect r="15869"/>
            <a:stretch/>
          </p:blipFill>
          <p:spPr>
            <a:xfrm>
              <a:off x="748467" y="5363243"/>
              <a:ext cx="3674405" cy="676540"/>
            </a:xfrm>
            <a:prstGeom prst="rect">
              <a:avLst/>
            </a:prstGeom>
          </p:spPr>
        </p:pic>
      </p:grpSp>
    </p:spTree>
    <p:extLst>
      <p:ext uri="{BB962C8B-B14F-4D97-AF65-F5344CB8AC3E}">
        <p14:creationId xmlns:p14="http://schemas.microsoft.com/office/powerpoint/2010/main" val="64602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idx="1"/>
          </p:nvPr>
        </p:nvSpPr>
        <p:spPr>
          <a:xfrm>
            <a:off x="167269" y="1227909"/>
            <a:ext cx="5597912" cy="5225142"/>
          </a:xfrm>
        </p:spPr>
        <p:txBody>
          <a:bodyPr/>
          <a:lstStyle/>
          <a:p>
            <a:r>
              <a:rPr lang="en-US" dirty="0"/>
              <a:t>Ideal systems</a:t>
            </a:r>
          </a:p>
          <a:p>
            <a:pPr lvl="1"/>
            <a:r>
              <a:rPr lang="en-US" dirty="0"/>
              <a:t>Collaborative</a:t>
            </a:r>
          </a:p>
          <a:p>
            <a:pPr lvl="1"/>
            <a:r>
              <a:rPr lang="en-US" dirty="0"/>
              <a:t>Coordinated data collection</a:t>
            </a:r>
          </a:p>
          <a:p>
            <a:pPr lvl="1"/>
            <a:r>
              <a:rPr lang="en-US" dirty="0" smtClean="0"/>
              <a:t>Multi-source acquisition</a:t>
            </a:r>
          </a:p>
          <a:p>
            <a:pPr lvl="1"/>
            <a:r>
              <a:rPr lang="en-US" dirty="0"/>
              <a:t>Multi-source data products</a:t>
            </a:r>
          </a:p>
          <a:p>
            <a:pPr lvl="1"/>
            <a:r>
              <a:rPr lang="en-US" dirty="0" smtClean="0"/>
              <a:t>Data </a:t>
            </a:r>
            <a:r>
              <a:rPr lang="en-US" dirty="0"/>
              <a:t>collection </a:t>
            </a:r>
            <a:r>
              <a:rPr lang="en-US" dirty="0" smtClean="0"/>
              <a:t>&amp; format standards</a:t>
            </a:r>
            <a:endParaRPr lang="en-US" dirty="0"/>
          </a:p>
          <a:p>
            <a:pPr lvl="1"/>
            <a:r>
              <a:rPr lang="en-US" dirty="0" smtClean="0"/>
              <a:t>Data </a:t>
            </a:r>
            <a:r>
              <a:rPr lang="en-US" dirty="0"/>
              <a:t>product generation</a:t>
            </a:r>
          </a:p>
          <a:p>
            <a:pPr lvl="1"/>
            <a:r>
              <a:rPr lang="en-US" dirty="0"/>
              <a:t>Data </a:t>
            </a:r>
            <a:r>
              <a:rPr lang="en-US" dirty="0" smtClean="0"/>
              <a:t>&amp; information services</a:t>
            </a:r>
            <a:endParaRPr lang="en-US" dirty="0"/>
          </a:p>
          <a:p>
            <a:pPr lvl="1"/>
            <a:r>
              <a:rPr lang="en-US" dirty="0" smtClean="0"/>
              <a:t>User-driven</a:t>
            </a:r>
          </a:p>
          <a:p>
            <a:pPr lvl="1"/>
            <a:r>
              <a:rPr lang="en-US" dirty="0" smtClean="0"/>
              <a:t>User-oriented products &amp; services</a:t>
            </a:r>
            <a:endParaRPr lang="en-US" dirty="0"/>
          </a:p>
          <a:p>
            <a:pPr lvl="1"/>
            <a:r>
              <a:rPr lang="en-US" dirty="0" smtClean="0"/>
              <a:t>Fully </a:t>
            </a:r>
            <a:r>
              <a:rPr lang="en-US" dirty="0"/>
              <a:t>operational</a:t>
            </a:r>
          </a:p>
          <a:p>
            <a:pPr lvl="1"/>
            <a:r>
              <a:rPr lang="en-US" dirty="0"/>
              <a:t>Open data, open science…</a:t>
            </a:r>
          </a:p>
          <a:p>
            <a:endParaRPr lang="en-US" dirty="0"/>
          </a:p>
        </p:txBody>
      </p:sp>
      <p:sp>
        <p:nvSpPr>
          <p:cNvPr id="3" name="Title 2"/>
          <p:cNvSpPr>
            <a:spLocks noGrp="1"/>
          </p:cNvSpPr>
          <p:nvPr>
            <p:ph type="title"/>
          </p:nvPr>
        </p:nvSpPr>
        <p:spPr>
          <a:xfrm>
            <a:off x="324233" y="232653"/>
            <a:ext cx="9386864" cy="779002"/>
          </a:xfrm>
        </p:spPr>
        <p:txBody>
          <a:bodyPr/>
          <a:lstStyle/>
          <a:p>
            <a:r>
              <a:rPr lang="en-US" sz="4000" dirty="0"/>
              <a:t>Global Monitoring Systems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357" y="1538448"/>
            <a:ext cx="5911205" cy="4233702"/>
          </a:xfrm>
          <a:prstGeom prst="rect">
            <a:avLst/>
          </a:prstGeom>
        </p:spPr>
      </p:pic>
      <p:sp>
        <p:nvSpPr>
          <p:cNvPr id="8" name="Text Placeholder 4"/>
          <p:cNvSpPr txBox="1">
            <a:spLocks/>
          </p:cNvSpPr>
          <p:nvPr/>
        </p:nvSpPr>
        <p:spPr>
          <a:xfrm>
            <a:off x="5941782" y="1083253"/>
            <a:ext cx="1811799" cy="383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Weather</a:t>
            </a:r>
          </a:p>
        </p:txBody>
      </p:sp>
    </p:spTree>
    <p:extLst>
      <p:ext uri="{BB962C8B-B14F-4D97-AF65-F5344CB8AC3E}">
        <p14:creationId xmlns:p14="http://schemas.microsoft.com/office/powerpoint/2010/main" val="271818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CBD &amp; IPBES have indicated </a:t>
            </a:r>
            <a:r>
              <a:rPr lang="en-US" dirty="0" smtClean="0"/>
              <a:t>the need</a:t>
            </a:r>
            <a:endParaRPr lang="en-US" dirty="0"/>
          </a:p>
          <a:p>
            <a:r>
              <a:rPr lang="en-US" dirty="0" smtClean="0"/>
              <a:t>Many </a:t>
            </a:r>
            <a:r>
              <a:rPr lang="en-US" dirty="0"/>
              <a:t>pieces already </a:t>
            </a:r>
            <a:r>
              <a:rPr lang="en-US" dirty="0" smtClean="0"/>
              <a:t>exist</a:t>
            </a:r>
          </a:p>
          <a:p>
            <a:pPr lvl="0"/>
            <a:r>
              <a:rPr lang="en-US" dirty="0" smtClean="0"/>
              <a:t>Strong </a:t>
            </a:r>
            <a:r>
              <a:rPr lang="en-US" dirty="0"/>
              <a:t>ties to GEO &amp; GEO </a:t>
            </a:r>
            <a:r>
              <a:rPr lang="en-US" dirty="0" smtClean="0"/>
              <a:t>BON</a:t>
            </a:r>
          </a:p>
          <a:p>
            <a:r>
              <a:rPr lang="en-US" dirty="0"/>
              <a:t>Space-based EO is essential: Global, periodic, perfect for monitoring…</a:t>
            </a:r>
          </a:p>
          <a:p>
            <a:r>
              <a:rPr lang="en-US" dirty="0"/>
              <a:t>Highly collaborative</a:t>
            </a:r>
          </a:p>
          <a:p>
            <a:pPr lvl="0"/>
            <a:r>
              <a:rPr lang="en-US" dirty="0" smtClean="0"/>
              <a:t>Significant interest exists</a:t>
            </a:r>
            <a:endParaRPr lang="en-US" dirty="0"/>
          </a:p>
          <a:p>
            <a:pPr lvl="1"/>
            <a:r>
              <a:rPr lang="en-US" dirty="0" smtClean="0"/>
              <a:t>GEO-sponsored </a:t>
            </a:r>
            <a:r>
              <a:rPr lang="en-US" dirty="0"/>
              <a:t>workshop (Feb 2020</a:t>
            </a:r>
            <a:r>
              <a:rPr lang="en-US" dirty="0" smtClean="0"/>
              <a:t>)</a:t>
            </a:r>
          </a:p>
          <a:p>
            <a:pPr lvl="1"/>
            <a:r>
              <a:rPr lang="en-US" dirty="0" smtClean="0"/>
              <a:t>JPL/</a:t>
            </a:r>
            <a:r>
              <a:rPr lang="en-US" dirty="0" err="1" smtClean="0"/>
              <a:t>CalTech</a:t>
            </a:r>
            <a:r>
              <a:rPr lang="en-US" dirty="0" smtClean="0"/>
              <a:t> </a:t>
            </a:r>
            <a:r>
              <a:rPr lang="en-US" dirty="0" smtClean="0">
                <a:hlinkClick r:id="rId3"/>
              </a:rPr>
              <a:t>workshops</a:t>
            </a:r>
            <a:r>
              <a:rPr lang="en-US" dirty="0" smtClean="0"/>
              <a:t> 2018/2019</a:t>
            </a:r>
            <a:endParaRPr lang="en-US" dirty="0"/>
          </a:p>
          <a:p>
            <a:pPr lvl="1"/>
            <a:r>
              <a:rPr lang="en-US" dirty="0"/>
              <a:t>Many ad hoc discussions</a:t>
            </a:r>
          </a:p>
          <a:p>
            <a:pPr lvl="1"/>
            <a:r>
              <a:rPr lang="en-US" dirty="0" smtClean="0"/>
              <a:t>Planned </a:t>
            </a:r>
            <a:r>
              <a:rPr lang="en-US" dirty="0"/>
              <a:t>workshop: </a:t>
            </a:r>
            <a:r>
              <a:rPr lang="en-US" dirty="0">
                <a:hlinkClick r:id="rId4"/>
              </a:rPr>
              <a:t>World Biodiversity Forum, </a:t>
            </a:r>
            <a:r>
              <a:rPr lang="en-US" dirty="0" smtClean="0">
                <a:hlinkClick r:id="rId4"/>
              </a:rPr>
              <a:t>2022</a:t>
            </a:r>
            <a:endParaRPr lang="en-US" dirty="0" smtClean="0"/>
          </a:p>
          <a:p>
            <a:pPr lvl="1"/>
            <a:r>
              <a:rPr lang="en-US" dirty="0" smtClean="0"/>
              <a:t>Unified, concrete concept still emerging</a:t>
            </a:r>
            <a:endParaRPr lang="en-US" dirty="0"/>
          </a:p>
        </p:txBody>
      </p:sp>
      <p:sp>
        <p:nvSpPr>
          <p:cNvPr id="3" name="Title 2"/>
          <p:cNvSpPr>
            <a:spLocks noGrp="1"/>
          </p:cNvSpPr>
          <p:nvPr>
            <p:ph type="title"/>
          </p:nvPr>
        </p:nvSpPr>
        <p:spPr>
          <a:xfrm>
            <a:off x="324233" y="189191"/>
            <a:ext cx="9386864" cy="779002"/>
          </a:xfrm>
        </p:spPr>
        <p:txBody>
          <a:bodyPr/>
          <a:lstStyle/>
          <a:p>
            <a:r>
              <a:rPr lang="en-US" sz="4000" dirty="0"/>
              <a:t>Global Biodiversity Monitoring System</a:t>
            </a:r>
          </a:p>
        </p:txBody>
      </p:sp>
    </p:spTree>
    <p:extLst>
      <p:ext uri="{BB962C8B-B14F-4D97-AF65-F5344CB8AC3E}">
        <p14:creationId xmlns:p14="http://schemas.microsoft.com/office/powerpoint/2010/main" val="4115127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a traditional  “project”: too big to just “build”</a:t>
            </a:r>
          </a:p>
          <a:p>
            <a:pPr lvl="1"/>
            <a:r>
              <a:rPr lang="en-US" dirty="0"/>
              <a:t>Long-term activity</a:t>
            </a:r>
          </a:p>
          <a:p>
            <a:pPr lvl="1"/>
            <a:r>
              <a:rPr lang="en-US" dirty="0"/>
              <a:t>Guided by shared vision among many stakeholders</a:t>
            </a:r>
          </a:p>
          <a:p>
            <a:pPr lvl="1"/>
            <a:r>
              <a:rPr lang="en-US" dirty="0"/>
              <a:t>Approach: Grow a System of Systems for monitoring, largely from existing components</a:t>
            </a:r>
          </a:p>
          <a:p>
            <a:r>
              <a:rPr lang="en-US" dirty="0"/>
              <a:t>“Federated” approach </a:t>
            </a:r>
            <a:r>
              <a:rPr lang="en-US" dirty="0" smtClean="0"/>
              <a:t>may be appropriate</a:t>
            </a:r>
            <a:endParaRPr lang="en-US" dirty="0"/>
          </a:p>
          <a:p>
            <a:r>
              <a:rPr lang="en-US" dirty="0"/>
              <a:t>Key stakeholders include </a:t>
            </a:r>
          </a:p>
          <a:p>
            <a:pPr lvl="1"/>
            <a:r>
              <a:rPr lang="en-US" dirty="0" smtClean="0"/>
              <a:t>CEOS &amp; member agencies</a:t>
            </a:r>
          </a:p>
          <a:p>
            <a:pPr lvl="1"/>
            <a:r>
              <a:rPr lang="en-US" dirty="0"/>
              <a:t>National governments</a:t>
            </a:r>
          </a:p>
          <a:p>
            <a:pPr lvl="1"/>
            <a:r>
              <a:rPr lang="en-US" dirty="0" smtClean="0"/>
              <a:t>GEO BON/biodiversity community</a:t>
            </a:r>
            <a:endParaRPr lang="en-US" dirty="0"/>
          </a:p>
          <a:p>
            <a:pPr lvl="1"/>
            <a:r>
              <a:rPr lang="en-US" dirty="0" smtClean="0"/>
              <a:t>CBD</a:t>
            </a:r>
            <a:r>
              <a:rPr lang="en-US" dirty="0"/>
              <a:t>, SDGs, other </a:t>
            </a:r>
            <a:r>
              <a:rPr lang="en-US" dirty="0" smtClean="0"/>
              <a:t>IEAs, </a:t>
            </a:r>
            <a:r>
              <a:rPr lang="en-US" dirty="0"/>
              <a:t>NGOs, private sector</a:t>
            </a:r>
            <a:r>
              <a:rPr lang="en-US" dirty="0" smtClean="0"/>
              <a:t>…</a:t>
            </a:r>
          </a:p>
          <a:p>
            <a:pPr lvl="1"/>
            <a:r>
              <a:rPr lang="en-US" dirty="0" smtClean="0"/>
              <a:t>Data </a:t>
            </a:r>
            <a:r>
              <a:rPr lang="en-US" dirty="0"/>
              <a:t>product producers and </a:t>
            </a:r>
            <a:r>
              <a:rPr lang="en-US" dirty="0" smtClean="0"/>
              <a:t>distributors</a:t>
            </a:r>
          </a:p>
          <a:p>
            <a:endParaRPr lang="en-US" dirty="0"/>
          </a:p>
        </p:txBody>
      </p:sp>
      <p:sp>
        <p:nvSpPr>
          <p:cNvPr id="3" name="Title 2"/>
          <p:cNvSpPr>
            <a:spLocks noGrp="1"/>
          </p:cNvSpPr>
          <p:nvPr>
            <p:ph type="title"/>
          </p:nvPr>
        </p:nvSpPr>
        <p:spPr>
          <a:xfrm>
            <a:off x="324233" y="226739"/>
            <a:ext cx="9386864" cy="779002"/>
          </a:xfrm>
        </p:spPr>
        <p:txBody>
          <a:bodyPr/>
          <a:lstStyle/>
          <a:p>
            <a:r>
              <a:rPr lang="en-US" sz="4000" dirty="0"/>
              <a:t>Global Biodiversity Monitoring System</a:t>
            </a:r>
          </a:p>
        </p:txBody>
      </p:sp>
    </p:spTree>
    <p:extLst>
      <p:ext uri="{BB962C8B-B14F-4D97-AF65-F5344CB8AC3E}">
        <p14:creationId xmlns:p14="http://schemas.microsoft.com/office/powerpoint/2010/main" val="79292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87" y="2527022"/>
            <a:ext cx="10968316" cy="2334910"/>
          </a:xfrm>
        </p:spPr>
        <p:txBody>
          <a:bodyPr>
            <a:normAutofit/>
          </a:bodyPr>
          <a:lstStyle/>
          <a:p>
            <a:r>
              <a:rPr lang="en-US" dirty="0"/>
              <a:t>GEO </a:t>
            </a:r>
            <a:r>
              <a:rPr lang="en-US" dirty="0" smtClean="0"/>
              <a:t>BON</a:t>
            </a:r>
            <a:br>
              <a:rPr lang="en-US" dirty="0" smtClean="0"/>
            </a:br>
            <a:r>
              <a:rPr lang="en-US" dirty="0" smtClean="0"/>
              <a:t/>
            </a:r>
            <a:br>
              <a:rPr lang="en-US" dirty="0" smtClean="0"/>
            </a:br>
            <a:r>
              <a:rPr lang="en-US" dirty="0">
                <a:hlinkClick r:id="rId2"/>
              </a:rPr>
              <a:t>https://geobon.org/</a:t>
            </a:r>
            <a:endParaRPr lang="en-US" dirty="0"/>
          </a:p>
        </p:txBody>
      </p:sp>
    </p:spTree>
    <p:extLst>
      <p:ext uri="{BB962C8B-B14F-4D97-AF65-F5344CB8AC3E}">
        <p14:creationId xmlns:p14="http://schemas.microsoft.com/office/powerpoint/2010/main" val="38290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31" y="229628"/>
            <a:ext cx="9386864" cy="779002"/>
          </a:xfrm>
        </p:spPr>
        <p:txBody>
          <a:bodyPr/>
          <a:lstStyle/>
          <a:p>
            <a:r>
              <a:rPr lang="en-US" sz="4000" dirty="0"/>
              <a:t>GEO BON Overview</a:t>
            </a:r>
          </a:p>
        </p:txBody>
      </p:sp>
      <p:sp>
        <p:nvSpPr>
          <p:cNvPr id="4" name="TextBox 3">
            <a:extLst>
              <a:ext uri="{FF2B5EF4-FFF2-40B4-BE49-F238E27FC236}">
                <a16:creationId xmlns="" xmlns:a16="http://schemas.microsoft.com/office/drawing/2014/main" id="{69826F86-2059-9240-AB0B-A3E77F03DD5B}"/>
              </a:ext>
            </a:extLst>
          </p:cNvPr>
          <p:cNvSpPr txBox="1"/>
          <p:nvPr/>
        </p:nvSpPr>
        <p:spPr>
          <a:xfrm>
            <a:off x="0" y="6247084"/>
            <a:ext cx="1641413" cy="276999"/>
          </a:xfrm>
          <a:prstGeom prst="rect">
            <a:avLst/>
          </a:prstGeom>
          <a:noFill/>
        </p:spPr>
        <p:txBody>
          <a:bodyPr wrap="square" rtlCol="0">
            <a:spAutoFit/>
          </a:bodyPr>
          <a:lstStyle/>
          <a:p>
            <a:r>
              <a:rPr lang="en-US" sz="1200" b="0" dirty="0">
                <a:latin typeface="Arial" panose="020B0604020202020204" pitchFamily="34" charset="0"/>
                <a:ea typeface="Helvetica Neue Light" panose="02000403000000020004" pitchFamily="2" charset="0"/>
                <a:cs typeface="Arial" panose="020B0604020202020204" pitchFamily="34" charset="0"/>
              </a:rPr>
              <a:t>Navarro et al. 2017</a:t>
            </a:r>
          </a:p>
        </p:txBody>
      </p:sp>
      <p:grpSp>
        <p:nvGrpSpPr>
          <p:cNvPr id="5" name="Group 4"/>
          <p:cNvGrpSpPr/>
          <p:nvPr/>
        </p:nvGrpSpPr>
        <p:grpSpPr>
          <a:xfrm>
            <a:off x="1375576" y="1103800"/>
            <a:ext cx="9843802" cy="5380096"/>
            <a:chOff x="623392" y="692696"/>
            <a:chExt cx="10595986" cy="5791200"/>
          </a:xfrm>
        </p:grpSpPr>
        <p:pic>
          <p:nvPicPr>
            <p:cNvPr id="3" name="Picture 2">
              <a:extLst>
                <a:ext uri="{FF2B5EF4-FFF2-40B4-BE49-F238E27FC236}">
                  <a16:creationId xmlns="" xmlns:a16="http://schemas.microsoft.com/office/drawing/2014/main" id="{AAAB812C-215E-0A43-AEC4-2F8FEE40E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692696"/>
              <a:ext cx="10595986" cy="5791200"/>
            </a:xfrm>
            <a:prstGeom prst="rect">
              <a:avLst/>
            </a:prstGeom>
          </p:spPr>
        </p:pic>
        <p:sp>
          <p:nvSpPr>
            <p:cNvPr id="8" name="Oval 7"/>
            <p:cNvSpPr/>
            <p:nvPr/>
          </p:nvSpPr>
          <p:spPr bwMode="auto">
            <a:xfrm>
              <a:off x="4816503" y="2087425"/>
              <a:ext cx="1171575" cy="1143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60000"/>
                </a:lnSpc>
                <a:spcBef>
                  <a:spcPct val="30000"/>
                </a:spcBef>
                <a:spcAft>
                  <a:spcPct val="0"/>
                </a:spcAft>
                <a:buClrTx/>
                <a:buSzPct val="110000"/>
                <a:buFontTx/>
                <a:buNone/>
                <a:tabLst/>
              </a:pPr>
              <a:endParaRPr kumimoji="0" lang="en-US" sz="1400" b="0" i="0" u="none" strike="noStrike" cap="none" normalizeH="0" baseline="0">
                <a:ln>
                  <a:noFill/>
                </a:ln>
                <a:solidFill>
                  <a:schemeClr val="tx1"/>
                </a:solidFill>
                <a:effectLst/>
                <a:latin typeface="Arial" charset="0"/>
              </a:endParaRPr>
            </a:p>
          </p:txBody>
        </p:sp>
        <p:sp>
          <p:nvSpPr>
            <p:cNvPr id="9" name="Oval 8"/>
            <p:cNvSpPr/>
            <p:nvPr/>
          </p:nvSpPr>
          <p:spPr bwMode="auto">
            <a:xfrm>
              <a:off x="4007768" y="3789040"/>
              <a:ext cx="2908663" cy="16023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60000"/>
                </a:lnSpc>
                <a:spcBef>
                  <a:spcPct val="30000"/>
                </a:spcBef>
                <a:spcAft>
                  <a:spcPct val="0"/>
                </a:spcAft>
                <a:buClrTx/>
                <a:buSzPct val="110000"/>
                <a:buFontTx/>
                <a:buNone/>
                <a:tabLst/>
              </a:pPr>
              <a:endParaRPr kumimoji="0" lang="en-US" sz="1400" b="0" i="0" u="none" strike="noStrike" cap="none" normalizeH="0" baseline="0">
                <a:ln>
                  <a:noFill/>
                </a:ln>
                <a:solidFill>
                  <a:schemeClr val="tx1"/>
                </a:solidFill>
                <a:effectLst/>
                <a:latin typeface="Arial" charset="0"/>
              </a:endParaRPr>
            </a:p>
          </p:txBody>
        </p:sp>
      </p:grpSp>
      <p:sp>
        <p:nvSpPr>
          <p:cNvPr id="7" name="TextBox 6"/>
          <p:cNvSpPr txBox="1"/>
          <p:nvPr/>
        </p:nvSpPr>
        <p:spPr>
          <a:xfrm>
            <a:off x="7831183" y="1449977"/>
            <a:ext cx="2286000" cy="646331"/>
          </a:xfrm>
          <a:prstGeom prst="rect">
            <a:avLst/>
          </a:prstGeom>
          <a:noFill/>
        </p:spPr>
        <p:txBody>
          <a:bodyPr wrap="square" rtlCol="0">
            <a:spAutoFit/>
          </a:bodyPr>
          <a:lstStyle/>
          <a:p>
            <a:pPr>
              <a:lnSpc>
                <a:spcPct val="100000"/>
              </a:lnSpc>
            </a:pPr>
            <a:r>
              <a:rPr lang="en-US" sz="1800" i="1" dirty="0">
                <a:solidFill>
                  <a:schemeClr val="accent5">
                    <a:lumMod val="25000"/>
                  </a:schemeClr>
                </a:solidFill>
              </a:rPr>
              <a:t>Indicators and other information</a:t>
            </a:r>
          </a:p>
        </p:txBody>
      </p:sp>
      <p:cxnSp>
        <p:nvCxnSpPr>
          <p:cNvPr id="11" name="Straight Connector 10"/>
          <p:cNvCxnSpPr/>
          <p:nvPr/>
        </p:nvCxnSpPr>
        <p:spPr bwMode="auto">
          <a:xfrm flipH="1">
            <a:off x="7550331" y="2057400"/>
            <a:ext cx="2889069" cy="6531"/>
          </a:xfrm>
          <a:prstGeom prst="line">
            <a:avLst/>
          </a:prstGeom>
          <a:noFill/>
          <a:ln w="38100" cap="flat" cmpd="sng" algn="ctr">
            <a:solidFill>
              <a:schemeClr val="accent5">
                <a:lumMod val="25000"/>
              </a:schemeClr>
            </a:solidFill>
            <a:prstDash val="solid"/>
            <a:round/>
            <a:headEnd type="none" w="med" len="med"/>
            <a:tailEnd type="none" w="med" len="med"/>
          </a:ln>
          <a:effectLst/>
        </p:spPr>
      </p:cxnSp>
    </p:spTree>
    <p:extLst>
      <p:ext uri="{BB962C8B-B14F-4D97-AF65-F5344CB8AC3E}">
        <p14:creationId xmlns:p14="http://schemas.microsoft.com/office/powerpoint/2010/main" val="2297426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24" y="179704"/>
            <a:ext cx="9386864" cy="779002"/>
          </a:xfrm>
        </p:spPr>
        <p:txBody>
          <a:bodyPr/>
          <a:lstStyle/>
          <a:p>
            <a:r>
              <a:rPr lang="en-US" sz="4000" dirty="0"/>
              <a:t>Essential Biodiversity Variables</a:t>
            </a:r>
          </a:p>
        </p:txBody>
      </p:sp>
      <p:sp>
        <p:nvSpPr>
          <p:cNvPr id="28" name="Rectangle 1"/>
          <p:cNvSpPr txBox="1"/>
          <p:nvPr/>
        </p:nvSpPr>
        <p:spPr>
          <a:xfrm>
            <a:off x="2033491" y="1235764"/>
            <a:ext cx="8065273" cy="830997"/>
          </a:xfrm>
          <a:prstGeom prst="rect">
            <a:avLst/>
          </a:prstGeom>
        </p:spPr>
        <p:txBody>
          <a:bodyPr wrap="square">
            <a:spAutoFit/>
          </a:bodyPr>
          <a:lstStyle/>
          <a:p>
            <a:pPr algn="ctr">
              <a:lnSpc>
                <a:spcPct val="100000"/>
              </a:lnSpc>
              <a:spcBef>
                <a:spcPts val="0"/>
              </a:spcBef>
              <a:spcAft>
                <a:spcPts val="0"/>
              </a:spcAft>
              <a:buClr>
                <a:srgbClr val="000000"/>
              </a:buClr>
              <a:buSzTx/>
              <a:buFont typeface="Arial"/>
              <a:buNone/>
            </a:pPr>
            <a:r>
              <a:rPr lang="en-CA" sz="2400" b="0" kern="0" dirty="0">
                <a:latin typeface="Arial" panose="020B0604020202020204" pitchFamily="34" charset="0"/>
                <a:ea typeface="Helvetica Neue Condensed" panose="02000503000000020004" pitchFamily="2" charset="0"/>
                <a:cs typeface="Arial" panose="020B0604020202020204" pitchFamily="34" charset="0"/>
                <a:sym typeface="Arial"/>
              </a:rPr>
              <a:t>Set of measurements to capture the major dimensions</a:t>
            </a:r>
          </a:p>
          <a:p>
            <a:pPr algn="ctr">
              <a:lnSpc>
                <a:spcPct val="100000"/>
              </a:lnSpc>
              <a:spcBef>
                <a:spcPts val="0"/>
              </a:spcBef>
              <a:spcAft>
                <a:spcPts val="0"/>
              </a:spcAft>
              <a:buClr>
                <a:srgbClr val="000000"/>
              </a:buClr>
              <a:buSzTx/>
              <a:buFont typeface="Arial"/>
              <a:buNone/>
            </a:pPr>
            <a:r>
              <a:rPr lang="en-CA" sz="2400" b="0" kern="0" dirty="0">
                <a:latin typeface="Arial" panose="020B0604020202020204" pitchFamily="34" charset="0"/>
                <a:ea typeface="Helvetica Neue Condensed" panose="02000503000000020004" pitchFamily="2" charset="0"/>
                <a:cs typeface="Arial" panose="020B0604020202020204" pitchFamily="34" charset="0"/>
                <a:sym typeface="Arial"/>
              </a:rPr>
              <a:t>of biodiversity and how it is changing</a:t>
            </a:r>
          </a:p>
        </p:txBody>
      </p:sp>
      <p:grpSp>
        <p:nvGrpSpPr>
          <p:cNvPr id="4" name="Group 3"/>
          <p:cNvGrpSpPr/>
          <p:nvPr/>
        </p:nvGrpSpPr>
        <p:grpSpPr>
          <a:xfrm>
            <a:off x="639948" y="2209800"/>
            <a:ext cx="8381336" cy="4238708"/>
            <a:chOff x="1295400" y="2209800"/>
            <a:chExt cx="8617501" cy="4465320"/>
          </a:xfrm>
        </p:grpSpPr>
        <p:sp>
          <p:nvSpPr>
            <p:cNvPr id="19" name="TextBox 18">
              <a:extLst>
                <a:ext uri="{FF2B5EF4-FFF2-40B4-BE49-F238E27FC236}">
                  <a16:creationId xmlns="" xmlns:a16="http://schemas.microsoft.com/office/drawing/2014/main" id="{A82D0D3D-4606-41EB-9CD5-B4E129A2CF01}"/>
                </a:ext>
              </a:extLst>
            </p:cNvPr>
            <p:cNvSpPr txBox="1"/>
            <p:nvPr/>
          </p:nvSpPr>
          <p:spPr>
            <a:xfrm>
              <a:off x="1295400" y="2438400"/>
              <a:ext cx="3810000" cy="3596263"/>
            </a:xfrm>
            <a:prstGeom prst="rect">
              <a:avLst/>
            </a:prstGeom>
            <a:noFill/>
          </p:spPr>
          <p:txBody>
            <a:bodyPr wrap="square" rtlCol="0">
              <a:spAutoFit/>
            </a:bodyPr>
            <a:lstStyle/>
            <a:p>
              <a:pPr algn="l" fontAlgn="auto">
                <a:lnSpc>
                  <a:spcPts val="3700"/>
                </a:lnSpc>
                <a:spcBef>
                  <a:spcPts val="0"/>
                </a:spcBef>
                <a:spcAft>
                  <a:spcPts val="0"/>
                </a:spcAft>
                <a:buClr>
                  <a:srgbClr val="000000"/>
                </a:buClr>
                <a:buSzTx/>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Criteria:</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kern="0" dirty="0">
                  <a:latin typeface="Arial" panose="020B0604020202020204" pitchFamily="34" charset="0"/>
                  <a:ea typeface="Helvetica Neue Light" panose="02000403000000020004" pitchFamily="2" charset="0"/>
                  <a:cs typeface="Arial" panose="020B0604020202020204" pitchFamily="34" charset="0"/>
                  <a:sym typeface="Arial"/>
                </a:rPr>
                <a:t>Biological</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kern="0" dirty="0">
                  <a:latin typeface="Arial" panose="020B0604020202020204" pitchFamily="34" charset="0"/>
                  <a:ea typeface="Helvetica Neue Light" panose="02000403000000020004" pitchFamily="2" charset="0"/>
                  <a:cs typeface="Arial" panose="020B0604020202020204" pitchFamily="34" charset="0"/>
                  <a:sym typeface="Arial"/>
                </a:rPr>
                <a:t>State variables</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Sensitive to change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Scalable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Feasible</a:t>
              </a:r>
            </a:p>
            <a:p>
              <a:pPr marL="342900" indent="-342900" algn="l" fontAlgn="auto">
                <a:lnSpc>
                  <a:spcPts val="3700"/>
                </a:lnSpc>
                <a:spcBef>
                  <a:spcPts val="0"/>
                </a:spcBef>
                <a:spcAft>
                  <a:spcPts val="0"/>
                </a:spcAft>
                <a:buClr>
                  <a:schemeClr val="bg1">
                    <a:lumMod val="95000"/>
                  </a:schemeClr>
                </a:buClr>
                <a:buSzTx/>
                <a:buFont typeface="Wingdings" panose="05000000000000000000" pitchFamily="2" charset="2"/>
                <a:buChar char="v"/>
              </a:pPr>
              <a:r>
                <a:rPr lang="en-US" sz="2400" b="0" kern="0" dirty="0">
                  <a:latin typeface="Arial" panose="020B0604020202020204" pitchFamily="34" charset="0"/>
                  <a:ea typeface="Helvetica Neue Light" panose="02000403000000020004" pitchFamily="2" charset="0"/>
                  <a:cs typeface="Arial" panose="020B0604020202020204" pitchFamily="34" charset="0"/>
                  <a:sym typeface="Arial"/>
                </a:rPr>
                <a:t>Ecosystem agnostic</a:t>
              </a:r>
            </a:p>
          </p:txBody>
        </p:sp>
        <p:sp>
          <p:nvSpPr>
            <p:cNvPr id="20" name="Triangle 12">
              <a:extLst>
                <a:ext uri="{FF2B5EF4-FFF2-40B4-BE49-F238E27FC236}">
                  <a16:creationId xmlns="" xmlns:a16="http://schemas.microsoft.com/office/drawing/2014/main" id="{04E65A42-CD70-46D2-84DA-7A2EEA7F9C45}"/>
                </a:ext>
              </a:extLst>
            </p:cNvPr>
            <p:cNvSpPr/>
            <p:nvPr/>
          </p:nvSpPr>
          <p:spPr>
            <a:xfrm rot="5400000">
              <a:off x="4046531" y="4030669"/>
              <a:ext cx="2667000" cy="701662"/>
            </a:xfrm>
            <a:prstGeom prst="triangle">
              <a:avLst>
                <a:gd name="adj" fmla="val 50520"/>
              </a:avLst>
            </a:prstGeom>
            <a:solidFill>
              <a:schemeClr val="bg1">
                <a:lumMod val="85000"/>
              </a:scheme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effectLst/>
                <a:uLnTx/>
                <a:uFillTx/>
                <a:latin typeface="Arial"/>
                <a:ea typeface="+mn-ea"/>
                <a:cs typeface="+mn-cs"/>
                <a:sym typeface="Arial"/>
              </a:endParaRPr>
            </a:p>
          </p:txBody>
        </p:sp>
        <p:grpSp>
          <p:nvGrpSpPr>
            <p:cNvPr id="3" name="Group 2"/>
            <p:cNvGrpSpPr/>
            <p:nvPr/>
          </p:nvGrpSpPr>
          <p:grpSpPr>
            <a:xfrm>
              <a:off x="6324600" y="2209800"/>
              <a:ext cx="3588301" cy="4465320"/>
              <a:chOff x="6324600" y="2209800"/>
              <a:chExt cx="3588301" cy="4465320"/>
            </a:xfrm>
          </p:grpSpPr>
          <p:sp>
            <p:nvSpPr>
              <p:cNvPr id="22" name="TextBox 21">
                <a:extLst>
                  <a:ext uri="{FF2B5EF4-FFF2-40B4-BE49-F238E27FC236}">
                    <a16:creationId xmlns="" xmlns:a16="http://schemas.microsoft.com/office/drawing/2014/main" id="{4B29B48C-2A61-483F-87A8-C2D8DCC92786}"/>
                  </a:ext>
                </a:extLst>
              </p:cNvPr>
              <p:cNvSpPr txBox="1"/>
              <p:nvPr/>
            </p:nvSpPr>
            <p:spPr>
              <a:xfrm>
                <a:off x="6934200" y="2419290"/>
                <a:ext cx="2565126"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Genetic Composition</a:t>
                </a:r>
              </a:p>
            </p:txBody>
          </p:sp>
          <p:sp>
            <p:nvSpPr>
              <p:cNvPr id="23" name="TextBox 22">
                <a:extLst>
                  <a:ext uri="{FF2B5EF4-FFF2-40B4-BE49-F238E27FC236}">
                    <a16:creationId xmlns="" xmlns:a16="http://schemas.microsoft.com/office/drawing/2014/main" id="{465C033C-F557-488B-A3ED-9F6F397C75F7}"/>
                  </a:ext>
                </a:extLst>
              </p:cNvPr>
              <p:cNvSpPr txBox="1"/>
              <p:nvPr/>
            </p:nvSpPr>
            <p:spPr>
              <a:xfrm>
                <a:off x="6934200" y="3181290"/>
                <a:ext cx="2510624"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Species Populations</a:t>
                </a:r>
              </a:p>
            </p:txBody>
          </p:sp>
          <p:sp>
            <p:nvSpPr>
              <p:cNvPr id="24" name="TextBox 23">
                <a:extLst>
                  <a:ext uri="{FF2B5EF4-FFF2-40B4-BE49-F238E27FC236}">
                    <a16:creationId xmlns="" xmlns:a16="http://schemas.microsoft.com/office/drawing/2014/main" id="{AAD91E1C-B77B-4207-B5D8-9F7C8CC1DFD9}"/>
                  </a:ext>
                </a:extLst>
              </p:cNvPr>
              <p:cNvSpPr txBox="1"/>
              <p:nvPr/>
            </p:nvSpPr>
            <p:spPr>
              <a:xfrm>
                <a:off x="6934200" y="3943290"/>
                <a:ext cx="1810111"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b="0" kern="0" dirty="0">
                    <a:latin typeface="Arial" panose="020B0604020202020204" pitchFamily="34" charset="0"/>
                    <a:cs typeface="Arial" panose="020B0604020202020204" pitchFamily="34" charset="0"/>
                    <a:sym typeface="Arial"/>
                  </a:rPr>
                  <a:t>Species Traits</a:t>
                </a:r>
              </a:p>
            </p:txBody>
          </p:sp>
          <p:sp>
            <p:nvSpPr>
              <p:cNvPr id="25" name="TextBox 24">
                <a:extLst>
                  <a:ext uri="{FF2B5EF4-FFF2-40B4-BE49-F238E27FC236}">
                    <a16:creationId xmlns="" xmlns:a16="http://schemas.microsoft.com/office/drawing/2014/main" id="{C1EFE841-777C-4E12-9C62-EB27D03E00C0}"/>
                  </a:ext>
                </a:extLst>
              </p:cNvPr>
              <p:cNvSpPr txBox="1"/>
              <p:nvPr/>
            </p:nvSpPr>
            <p:spPr>
              <a:xfrm>
                <a:off x="6934200" y="4705290"/>
                <a:ext cx="2978701"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Community Composition</a:t>
                </a:r>
              </a:p>
            </p:txBody>
          </p:sp>
          <p:sp>
            <p:nvSpPr>
              <p:cNvPr id="26" name="TextBox 25">
                <a:extLst>
                  <a:ext uri="{FF2B5EF4-FFF2-40B4-BE49-F238E27FC236}">
                    <a16:creationId xmlns="" xmlns:a16="http://schemas.microsoft.com/office/drawing/2014/main" id="{CE607ABC-33F9-4E8F-B999-DB7760C25979}"/>
                  </a:ext>
                </a:extLst>
              </p:cNvPr>
              <p:cNvSpPr txBox="1"/>
              <p:nvPr/>
            </p:nvSpPr>
            <p:spPr>
              <a:xfrm>
                <a:off x="6934200" y="5467290"/>
                <a:ext cx="2547492"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Ecosystem Structure</a:t>
                </a:r>
              </a:p>
            </p:txBody>
          </p:sp>
          <p:sp>
            <p:nvSpPr>
              <p:cNvPr id="27" name="TextBox 26">
                <a:extLst>
                  <a:ext uri="{FF2B5EF4-FFF2-40B4-BE49-F238E27FC236}">
                    <a16:creationId xmlns="" xmlns:a16="http://schemas.microsoft.com/office/drawing/2014/main" id="{FF093FD9-E5D5-43EE-8E73-7FFCC5786671}"/>
                  </a:ext>
                </a:extLst>
              </p:cNvPr>
              <p:cNvSpPr txBox="1"/>
              <p:nvPr/>
            </p:nvSpPr>
            <p:spPr>
              <a:xfrm>
                <a:off x="6934200" y="6153090"/>
                <a:ext cx="2621230" cy="400110"/>
              </a:xfrm>
              <a:prstGeom prst="rect">
                <a:avLst/>
              </a:prstGeom>
              <a:noFill/>
            </p:spPr>
            <p:txBody>
              <a:bodyPr wrap="none" rtlCol="0">
                <a:spAutoFit/>
              </a:bodyPr>
              <a:lstStyle/>
              <a:p>
                <a:pPr algn="l" fontAlgn="auto">
                  <a:lnSpc>
                    <a:spcPct val="100000"/>
                  </a:lnSpc>
                  <a:spcBef>
                    <a:spcPts val="0"/>
                  </a:spcBef>
                  <a:spcAft>
                    <a:spcPts val="0"/>
                  </a:spcAft>
                  <a:buClr>
                    <a:srgbClr val="000000"/>
                  </a:buClr>
                  <a:buSzTx/>
                  <a:buFont typeface="Arial"/>
                  <a:buNone/>
                </a:pPr>
                <a:r>
                  <a:rPr lang="en-US" sz="2000" kern="0" dirty="0">
                    <a:latin typeface="Arial" panose="020B0604020202020204" pitchFamily="34" charset="0"/>
                    <a:cs typeface="Arial" panose="020B0604020202020204" pitchFamily="34" charset="0"/>
                    <a:sym typeface="Arial"/>
                  </a:rPr>
                  <a:t>Ecosystem Functions</a:t>
                </a:r>
              </a:p>
            </p:txBody>
          </p:sp>
          <p:sp>
            <p:nvSpPr>
              <p:cNvPr id="32" name="AutoShape 3"/>
              <p:cNvSpPr>
                <a:spLocks noChangeAspect="1" noChangeArrowheads="1" noTextEdit="1"/>
              </p:cNvSpPr>
              <p:nvPr/>
            </p:nvSpPr>
            <p:spPr bwMode="auto">
              <a:xfrm>
                <a:off x="6324600" y="2209800"/>
                <a:ext cx="571500" cy="4465320"/>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0"/>
              </a:p>
            </p:txBody>
          </p:sp>
          <p:sp>
            <p:nvSpPr>
              <p:cNvPr id="33" name="Freeform 5"/>
              <p:cNvSpPr>
                <a:spLocks noEditPoints="1"/>
              </p:cNvSpPr>
              <p:nvPr/>
            </p:nvSpPr>
            <p:spPr bwMode="auto">
              <a:xfrm>
                <a:off x="6457950" y="2400009"/>
                <a:ext cx="276225" cy="419391"/>
              </a:xfrm>
              <a:custGeom>
                <a:avLst/>
                <a:gdLst>
                  <a:gd name="T0" fmla="*/ 203 w 380"/>
                  <a:gd name="T1" fmla="*/ 275 h 516"/>
                  <a:gd name="T2" fmla="*/ 65 w 380"/>
                  <a:gd name="T3" fmla="*/ 183 h 516"/>
                  <a:gd name="T4" fmla="*/ 66 w 380"/>
                  <a:gd name="T5" fmla="*/ 169 h 516"/>
                  <a:gd name="T6" fmla="*/ 77 w 380"/>
                  <a:gd name="T7" fmla="*/ 162 h 516"/>
                  <a:gd name="T8" fmla="*/ 95 w 380"/>
                  <a:gd name="T9" fmla="*/ 160 h 516"/>
                  <a:gd name="T10" fmla="*/ 113 w 380"/>
                  <a:gd name="T11" fmla="*/ 160 h 516"/>
                  <a:gd name="T12" fmla="*/ 282 w 380"/>
                  <a:gd name="T13" fmla="*/ 160 h 516"/>
                  <a:gd name="T14" fmla="*/ 301 w 380"/>
                  <a:gd name="T15" fmla="*/ 133 h 516"/>
                  <a:gd name="T16" fmla="*/ 129 w 380"/>
                  <a:gd name="T17" fmla="*/ 118 h 516"/>
                  <a:gd name="T18" fmla="*/ 102 w 380"/>
                  <a:gd name="T19" fmla="*/ 119 h 516"/>
                  <a:gd name="T20" fmla="*/ 81 w 380"/>
                  <a:gd name="T21" fmla="*/ 111 h 516"/>
                  <a:gd name="T22" fmla="*/ 100 w 380"/>
                  <a:gd name="T23" fmla="*/ 71 h 516"/>
                  <a:gd name="T24" fmla="*/ 79 w 380"/>
                  <a:gd name="T25" fmla="*/ 30 h 516"/>
                  <a:gd name="T26" fmla="*/ 38 w 380"/>
                  <a:gd name="T27" fmla="*/ 228 h 516"/>
                  <a:gd name="T28" fmla="*/ 277 w 380"/>
                  <a:gd name="T29" fmla="*/ 380 h 516"/>
                  <a:gd name="T30" fmla="*/ 156 w 380"/>
                  <a:gd name="T31" fmla="*/ 385 h 516"/>
                  <a:gd name="T32" fmla="*/ 150 w 380"/>
                  <a:gd name="T33" fmla="*/ 407 h 516"/>
                  <a:gd name="T34" fmla="*/ 224 w 380"/>
                  <a:gd name="T35" fmla="*/ 422 h 516"/>
                  <a:gd name="T36" fmla="*/ 300 w 380"/>
                  <a:gd name="T37" fmla="*/ 446 h 516"/>
                  <a:gd name="T38" fmla="*/ 290 w 380"/>
                  <a:gd name="T39" fmla="*/ 501 h 516"/>
                  <a:gd name="T40" fmla="*/ 350 w 380"/>
                  <a:gd name="T41" fmla="*/ 402 h 516"/>
                  <a:gd name="T42" fmla="*/ 203 w 380"/>
                  <a:gd name="T43" fmla="*/ 275 h 516"/>
                  <a:gd name="T44" fmla="*/ 158 w 380"/>
                  <a:gd name="T45" fmla="*/ 86 h 516"/>
                  <a:gd name="T46" fmla="*/ 281 w 380"/>
                  <a:gd name="T47" fmla="*/ 86 h 516"/>
                  <a:gd name="T48" fmla="*/ 326 w 380"/>
                  <a:gd name="T49" fmla="*/ 157 h 516"/>
                  <a:gd name="T50" fmla="*/ 313 w 380"/>
                  <a:gd name="T51" fmla="*/ 187 h 516"/>
                  <a:gd name="T52" fmla="*/ 265 w 380"/>
                  <a:gd name="T53" fmla="*/ 195 h 516"/>
                  <a:gd name="T54" fmla="*/ 143 w 380"/>
                  <a:gd name="T55" fmla="*/ 193 h 516"/>
                  <a:gd name="T56" fmla="*/ 124 w 380"/>
                  <a:gd name="T57" fmla="*/ 220 h 516"/>
                  <a:gd name="T58" fmla="*/ 143 w 380"/>
                  <a:gd name="T59" fmla="*/ 236 h 516"/>
                  <a:gd name="T60" fmla="*/ 259 w 380"/>
                  <a:gd name="T61" fmla="*/ 236 h 516"/>
                  <a:gd name="T62" fmla="*/ 271 w 380"/>
                  <a:gd name="T63" fmla="*/ 247 h 516"/>
                  <a:gd name="T64" fmla="*/ 255 w 380"/>
                  <a:gd name="T65" fmla="*/ 260 h 516"/>
                  <a:gd name="T66" fmla="*/ 239 w 380"/>
                  <a:gd name="T67" fmla="*/ 272 h 516"/>
                  <a:gd name="T68" fmla="*/ 261 w 380"/>
                  <a:gd name="T69" fmla="*/ 284 h 516"/>
                  <a:gd name="T70" fmla="*/ 279 w 380"/>
                  <a:gd name="T71" fmla="*/ 292 h 516"/>
                  <a:gd name="T72" fmla="*/ 380 w 380"/>
                  <a:gd name="T73" fmla="*/ 137 h 516"/>
                  <a:gd name="T74" fmla="*/ 299 w 380"/>
                  <a:gd name="T75" fmla="*/ 18 h 516"/>
                  <a:gd name="T76" fmla="*/ 263 w 380"/>
                  <a:gd name="T77" fmla="*/ 1 h 516"/>
                  <a:gd name="T78" fmla="*/ 278 w 380"/>
                  <a:gd name="T79" fmla="*/ 45 h 516"/>
                  <a:gd name="T80" fmla="*/ 139 w 380"/>
                  <a:gd name="T81" fmla="*/ 59 h 516"/>
                  <a:gd name="T82" fmla="*/ 158 w 380"/>
                  <a:gd name="T83" fmla="*/ 86 h 516"/>
                  <a:gd name="T84" fmla="*/ 232 w 380"/>
                  <a:gd name="T85" fmla="*/ 450 h 516"/>
                  <a:gd name="T86" fmla="*/ 111 w 380"/>
                  <a:gd name="T87" fmla="*/ 450 h 516"/>
                  <a:gd name="T88" fmla="*/ 104 w 380"/>
                  <a:gd name="T89" fmla="*/ 398 h 516"/>
                  <a:gd name="T90" fmla="*/ 172 w 380"/>
                  <a:gd name="T91" fmla="*/ 332 h 516"/>
                  <a:gd name="T92" fmla="*/ 46 w 380"/>
                  <a:gd name="T93" fmla="*/ 403 h 516"/>
                  <a:gd name="T94" fmla="*/ 36 w 380"/>
                  <a:gd name="T95" fmla="*/ 514 h 516"/>
                  <a:gd name="T96" fmla="*/ 77 w 380"/>
                  <a:gd name="T97" fmla="*/ 492 h 516"/>
                  <a:gd name="T98" fmla="*/ 250 w 380"/>
                  <a:gd name="T99" fmla="*/ 476 h 516"/>
                  <a:gd name="T100" fmla="*/ 246 w 380"/>
                  <a:gd name="T101" fmla="*/ 454 h 516"/>
                  <a:gd name="T102" fmla="*/ 232 w 380"/>
                  <a:gd name="T103" fmla="*/ 45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0" h="516">
                    <a:moveTo>
                      <a:pt x="203" y="275"/>
                    </a:moveTo>
                    <a:lnTo>
                      <a:pt x="203" y="275"/>
                    </a:lnTo>
                    <a:cubicBezTo>
                      <a:pt x="165" y="262"/>
                      <a:pt x="139" y="251"/>
                      <a:pt x="125" y="244"/>
                    </a:cubicBezTo>
                    <a:cubicBezTo>
                      <a:pt x="91" y="226"/>
                      <a:pt x="71" y="206"/>
                      <a:pt x="65" y="183"/>
                    </a:cubicBezTo>
                    <a:cubicBezTo>
                      <a:pt x="66" y="180"/>
                      <a:pt x="66" y="177"/>
                      <a:pt x="65" y="175"/>
                    </a:cubicBezTo>
                    <a:cubicBezTo>
                      <a:pt x="64" y="173"/>
                      <a:pt x="64" y="171"/>
                      <a:pt x="66" y="169"/>
                    </a:cubicBezTo>
                    <a:cubicBezTo>
                      <a:pt x="69" y="168"/>
                      <a:pt x="70" y="166"/>
                      <a:pt x="71" y="165"/>
                    </a:cubicBezTo>
                    <a:cubicBezTo>
                      <a:pt x="72" y="164"/>
                      <a:pt x="74" y="163"/>
                      <a:pt x="77" y="162"/>
                    </a:cubicBezTo>
                    <a:cubicBezTo>
                      <a:pt x="81" y="162"/>
                      <a:pt x="83" y="161"/>
                      <a:pt x="85" y="161"/>
                    </a:cubicBezTo>
                    <a:cubicBezTo>
                      <a:pt x="87" y="160"/>
                      <a:pt x="90" y="160"/>
                      <a:pt x="95" y="160"/>
                    </a:cubicBezTo>
                    <a:cubicBezTo>
                      <a:pt x="99" y="160"/>
                      <a:pt x="102" y="160"/>
                      <a:pt x="104" y="160"/>
                    </a:cubicBezTo>
                    <a:cubicBezTo>
                      <a:pt x="106" y="160"/>
                      <a:pt x="109" y="160"/>
                      <a:pt x="113" y="160"/>
                    </a:cubicBezTo>
                    <a:cubicBezTo>
                      <a:pt x="117" y="160"/>
                      <a:pt x="120" y="160"/>
                      <a:pt x="121" y="160"/>
                    </a:cubicBezTo>
                    <a:lnTo>
                      <a:pt x="282" y="160"/>
                    </a:lnTo>
                    <a:cubicBezTo>
                      <a:pt x="295" y="160"/>
                      <a:pt x="301" y="155"/>
                      <a:pt x="301" y="145"/>
                    </a:cubicBezTo>
                    <a:lnTo>
                      <a:pt x="301" y="133"/>
                    </a:lnTo>
                    <a:cubicBezTo>
                      <a:pt x="301" y="123"/>
                      <a:pt x="295" y="118"/>
                      <a:pt x="282" y="118"/>
                    </a:cubicBezTo>
                    <a:lnTo>
                      <a:pt x="129" y="118"/>
                    </a:lnTo>
                    <a:cubicBezTo>
                      <a:pt x="128" y="118"/>
                      <a:pt x="124" y="118"/>
                      <a:pt x="117" y="118"/>
                    </a:cubicBezTo>
                    <a:cubicBezTo>
                      <a:pt x="111" y="119"/>
                      <a:pt x="106" y="119"/>
                      <a:pt x="102" y="119"/>
                    </a:cubicBezTo>
                    <a:cubicBezTo>
                      <a:pt x="98" y="119"/>
                      <a:pt x="94" y="118"/>
                      <a:pt x="90" y="117"/>
                    </a:cubicBezTo>
                    <a:cubicBezTo>
                      <a:pt x="86" y="115"/>
                      <a:pt x="83" y="113"/>
                      <a:pt x="81" y="111"/>
                    </a:cubicBezTo>
                    <a:cubicBezTo>
                      <a:pt x="78" y="106"/>
                      <a:pt x="79" y="101"/>
                      <a:pt x="83" y="94"/>
                    </a:cubicBezTo>
                    <a:cubicBezTo>
                      <a:pt x="86" y="88"/>
                      <a:pt x="92" y="80"/>
                      <a:pt x="100" y="71"/>
                    </a:cubicBezTo>
                    <a:cubicBezTo>
                      <a:pt x="108" y="63"/>
                      <a:pt x="113" y="58"/>
                      <a:pt x="113" y="56"/>
                    </a:cubicBezTo>
                    <a:lnTo>
                      <a:pt x="79" y="30"/>
                    </a:lnTo>
                    <a:cubicBezTo>
                      <a:pt x="49" y="54"/>
                      <a:pt x="27" y="84"/>
                      <a:pt x="14" y="119"/>
                    </a:cubicBezTo>
                    <a:cubicBezTo>
                      <a:pt x="0" y="159"/>
                      <a:pt x="8" y="196"/>
                      <a:pt x="38" y="228"/>
                    </a:cubicBezTo>
                    <a:cubicBezTo>
                      <a:pt x="69" y="260"/>
                      <a:pt x="110" y="286"/>
                      <a:pt x="163" y="308"/>
                    </a:cubicBezTo>
                    <a:cubicBezTo>
                      <a:pt x="219" y="331"/>
                      <a:pt x="257" y="355"/>
                      <a:pt x="277" y="380"/>
                    </a:cubicBezTo>
                    <a:lnTo>
                      <a:pt x="171" y="380"/>
                    </a:lnTo>
                    <a:cubicBezTo>
                      <a:pt x="165" y="380"/>
                      <a:pt x="161" y="382"/>
                      <a:pt x="156" y="385"/>
                    </a:cubicBezTo>
                    <a:cubicBezTo>
                      <a:pt x="152" y="389"/>
                      <a:pt x="150" y="392"/>
                      <a:pt x="150" y="396"/>
                    </a:cubicBezTo>
                    <a:lnTo>
                      <a:pt x="150" y="407"/>
                    </a:lnTo>
                    <a:cubicBezTo>
                      <a:pt x="150" y="417"/>
                      <a:pt x="157" y="422"/>
                      <a:pt x="171" y="422"/>
                    </a:cubicBezTo>
                    <a:lnTo>
                      <a:pt x="224" y="422"/>
                    </a:lnTo>
                    <a:lnTo>
                      <a:pt x="277" y="422"/>
                    </a:lnTo>
                    <a:cubicBezTo>
                      <a:pt x="289" y="423"/>
                      <a:pt x="296" y="431"/>
                      <a:pt x="300" y="446"/>
                    </a:cubicBezTo>
                    <a:cubicBezTo>
                      <a:pt x="304" y="462"/>
                      <a:pt x="304" y="473"/>
                      <a:pt x="300" y="481"/>
                    </a:cubicBezTo>
                    <a:lnTo>
                      <a:pt x="290" y="501"/>
                    </a:lnTo>
                    <a:lnTo>
                      <a:pt x="351" y="499"/>
                    </a:lnTo>
                    <a:cubicBezTo>
                      <a:pt x="361" y="471"/>
                      <a:pt x="360" y="438"/>
                      <a:pt x="350" y="402"/>
                    </a:cubicBezTo>
                    <a:cubicBezTo>
                      <a:pt x="344" y="377"/>
                      <a:pt x="325" y="353"/>
                      <a:pt x="293" y="328"/>
                    </a:cubicBezTo>
                    <a:cubicBezTo>
                      <a:pt x="261" y="304"/>
                      <a:pt x="231" y="286"/>
                      <a:pt x="203" y="275"/>
                    </a:cubicBezTo>
                    <a:lnTo>
                      <a:pt x="203" y="275"/>
                    </a:lnTo>
                    <a:close/>
                    <a:moveTo>
                      <a:pt x="158" y="86"/>
                    </a:moveTo>
                    <a:lnTo>
                      <a:pt x="158" y="86"/>
                    </a:lnTo>
                    <a:lnTo>
                      <a:pt x="281" y="86"/>
                    </a:lnTo>
                    <a:cubicBezTo>
                      <a:pt x="307" y="86"/>
                      <a:pt x="323" y="94"/>
                      <a:pt x="327" y="110"/>
                    </a:cubicBezTo>
                    <a:cubicBezTo>
                      <a:pt x="331" y="122"/>
                      <a:pt x="331" y="138"/>
                      <a:pt x="326" y="157"/>
                    </a:cubicBezTo>
                    <a:cubicBezTo>
                      <a:pt x="325" y="164"/>
                      <a:pt x="323" y="170"/>
                      <a:pt x="322" y="174"/>
                    </a:cubicBezTo>
                    <a:cubicBezTo>
                      <a:pt x="321" y="178"/>
                      <a:pt x="318" y="182"/>
                      <a:pt x="313" y="187"/>
                    </a:cubicBezTo>
                    <a:cubicBezTo>
                      <a:pt x="308" y="191"/>
                      <a:pt x="302" y="193"/>
                      <a:pt x="293" y="193"/>
                    </a:cubicBezTo>
                    <a:cubicBezTo>
                      <a:pt x="293" y="194"/>
                      <a:pt x="284" y="195"/>
                      <a:pt x="265" y="195"/>
                    </a:cubicBezTo>
                    <a:lnTo>
                      <a:pt x="235" y="193"/>
                    </a:lnTo>
                    <a:lnTo>
                      <a:pt x="143" y="193"/>
                    </a:lnTo>
                    <a:cubicBezTo>
                      <a:pt x="130" y="193"/>
                      <a:pt x="124" y="198"/>
                      <a:pt x="124" y="208"/>
                    </a:cubicBezTo>
                    <a:lnTo>
                      <a:pt x="124" y="220"/>
                    </a:lnTo>
                    <a:cubicBezTo>
                      <a:pt x="124" y="224"/>
                      <a:pt x="126" y="227"/>
                      <a:pt x="129" y="231"/>
                    </a:cubicBezTo>
                    <a:cubicBezTo>
                      <a:pt x="133" y="234"/>
                      <a:pt x="138" y="236"/>
                      <a:pt x="143" y="236"/>
                    </a:cubicBezTo>
                    <a:lnTo>
                      <a:pt x="211" y="236"/>
                    </a:lnTo>
                    <a:lnTo>
                      <a:pt x="259" y="236"/>
                    </a:lnTo>
                    <a:cubicBezTo>
                      <a:pt x="266" y="236"/>
                      <a:pt x="270" y="237"/>
                      <a:pt x="272" y="239"/>
                    </a:cubicBezTo>
                    <a:cubicBezTo>
                      <a:pt x="274" y="241"/>
                      <a:pt x="274" y="244"/>
                      <a:pt x="271" y="247"/>
                    </a:cubicBezTo>
                    <a:cubicBezTo>
                      <a:pt x="269" y="250"/>
                      <a:pt x="266" y="253"/>
                      <a:pt x="261" y="256"/>
                    </a:cubicBezTo>
                    <a:cubicBezTo>
                      <a:pt x="260" y="256"/>
                      <a:pt x="258" y="258"/>
                      <a:pt x="255" y="260"/>
                    </a:cubicBezTo>
                    <a:cubicBezTo>
                      <a:pt x="251" y="263"/>
                      <a:pt x="248" y="265"/>
                      <a:pt x="244" y="268"/>
                    </a:cubicBezTo>
                    <a:lnTo>
                      <a:pt x="239" y="272"/>
                    </a:lnTo>
                    <a:cubicBezTo>
                      <a:pt x="241" y="274"/>
                      <a:pt x="242" y="275"/>
                      <a:pt x="244" y="275"/>
                    </a:cubicBezTo>
                    <a:cubicBezTo>
                      <a:pt x="248" y="277"/>
                      <a:pt x="253" y="280"/>
                      <a:pt x="261" y="284"/>
                    </a:cubicBezTo>
                    <a:cubicBezTo>
                      <a:pt x="269" y="288"/>
                      <a:pt x="274" y="291"/>
                      <a:pt x="277" y="293"/>
                    </a:cubicBezTo>
                    <a:cubicBezTo>
                      <a:pt x="278" y="293"/>
                      <a:pt x="279" y="293"/>
                      <a:pt x="279" y="292"/>
                    </a:cubicBezTo>
                    <a:cubicBezTo>
                      <a:pt x="280" y="291"/>
                      <a:pt x="281" y="290"/>
                      <a:pt x="282" y="290"/>
                    </a:cubicBezTo>
                    <a:cubicBezTo>
                      <a:pt x="347" y="236"/>
                      <a:pt x="380" y="185"/>
                      <a:pt x="380" y="137"/>
                    </a:cubicBezTo>
                    <a:cubicBezTo>
                      <a:pt x="380" y="100"/>
                      <a:pt x="369" y="71"/>
                      <a:pt x="347" y="51"/>
                    </a:cubicBezTo>
                    <a:cubicBezTo>
                      <a:pt x="334" y="37"/>
                      <a:pt x="318" y="26"/>
                      <a:pt x="299" y="18"/>
                    </a:cubicBezTo>
                    <a:cubicBezTo>
                      <a:pt x="297" y="16"/>
                      <a:pt x="291" y="12"/>
                      <a:pt x="282" y="7"/>
                    </a:cubicBezTo>
                    <a:cubicBezTo>
                      <a:pt x="273" y="2"/>
                      <a:pt x="266" y="0"/>
                      <a:pt x="263" y="1"/>
                    </a:cubicBezTo>
                    <a:lnTo>
                      <a:pt x="231" y="16"/>
                    </a:lnTo>
                    <a:cubicBezTo>
                      <a:pt x="247" y="22"/>
                      <a:pt x="262" y="32"/>
                      <a:pt x="278" y="45"/>
                    </a:cubicBezTo>
                    <a:lnTo>
                      <a:pt x="158" y="45"/>
                    </a:lnTo>
                    <a:cubicBezTo>
                      <a:pt x="145" y="45"/>
                      <a:pt x="139" y="50"/>
                      <a:pt x="139" y="59"/>
                    </a:cubicBezTo>
                    <a:lnTo>
                      <a:pt x="139" y="71"/>
                    </a:lnTo>
                    <a:cubicBezTo>
                      <a:pt x="139" y="81"/>
                      <a:pt x="145" y="86"/>
                      <a:pt x="158" y="86"/>
                    </a:cubicBezTo>
                    <a:lnTo>
                      <a:pt x="158" y="86"/>
                    </a:lnTo>
                    <a:close/>
                    <a:moveTo>
                      <a:pt x="232" y="450"/>
                    </a:moveTo>
                    <a:lnTo>
                      <a:pt x="232" y="450"/>
                    </a:lnTo>
                    <a:lnTo>
                      <a:pt x="111" y="450"/>
                    </a:lnTo>
                    <a:cubicBezTo>
                      <a:pt x="90" y="450"/>
                      <a:pt x="78" y="447"/>
                      <a:pt x="76" y="443"/>
                    </a:cubicBezTo>
                    <a:cubicBezTo>
                      <a:pt x="70" y="431"/>
                      <a:pt x="79" y="416"/>
                      <a:pt x="104" y="398"/>
                    </a:cubicBezTo>
                    <a:cubicBezTo>
                      <a:pt x="129" y="382"/>
                      <a:pt x="160" y="364"/>
                      <a:pt x="195" y="344"/>
                    </a:cubicBezTo>
                    <a:cubicBezTo>
                      <a:pt x="189" y="342"/>
                      <a:pt x="182" y="338"/>
                      <a:pt x="172" y="332"/>
                    </a:cubicBezTo>
                    <a:cubicBezTo>
                      <a:pt x="162" y="327"/>
                      <a:pt x="155" y="323"/>
                      <a:pt x="151" y="322"/>
                    </a:cubicBezTo>
                    <a:cubicBezTo>
                      <a:pt x="102" y="350"/>
                      <a:pt x="66" y="377"/>
                      <a:pt x="46" y="403"/>
                    </a:cubicBezTo>
                    <a:cubicBezTo>
                      <a:pt x="27" y="428"/>
                      <a:pt x="18" y="451"/>
                      <a:pt x="21" y="471"/>
                    </a:cubicBezTo>
                    <a:lnTo>
                      <a:pt x="36" y="514"/>
                    </a:lnTo>
                    <a:lnTo>
                      <a:pt x="88" y="516"/>
                    </a:lnTo>
                    <a:cubicBezTo>
                      <a:pt x="84" y="510"/>
                      <a:pt x="81" y="502"/>
                      <a:pt x="77" y="492"/>
                    </a:cubicBezTo>
                    <a:lnTo>
                      <a:pt x="230" y="492"/>
                    </a:lnTo>
                    <a:cubicBezTo>
                      <a:pt x="243" y="492"/>
                      <a:pt x="250" y="487"/>
                      <a:pt x="250" y="476"/>
                    </a:cubicBezTo>
                    <a:lnTo>
                      <a:pt x="250" y="465"/>
                    </a:lnTo>
                    <a:cubicBezTo>
                      <a:pt x="250" y="461"/>
                      <a:pt x="249" y="457"/>
                      <a:pt x="246" y="454"/>
                    </a:cubicBezTo>
                    <a:cubicBezTo>
                      <a:pt x="242" y="451"/>
                      <a:pt x="238" y="450"/>
                      <a:pt x="232" y="450"/>
                    </a:cubicBezTo>
                    <a:lnTo>
                      <a:pt x="232" y="450"/>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4" name="Freeform 6"/>
              <p:cNvSpPr>
                <a:spLocks noEditPoints="1"/>
              </p:cNvSpPr>
              <p:nvPr/>
            </p:nvSpPr>
            <p:spPr bwMode="auto">
              <a:xfrm>
                <a:off x="6407150" y="3154871"/>
                <a:ext cx="377825" cy="426529"/>
              </a:xfrm>
              <a:custGeom>
                <a:avLst/>
                <a:gdLst>
                  <a:gd name="T0" fmla="*/ 427 w 520"/>
                  <a:gd name="T1" fmla="*/ 390 h 524"/>
                  <a:gd name="T2" fmla="*/ 520 w 520"/>
                  <a:gd name="T3" fmla="*/ 305 h 524"/>
                  <a:gd name="T4" fmla="*/ 332 w 520"/>
                  <a:gd name="T5" fmla="*/ 237 h 524"/>
                  <a:gd name="T6" fmla="*/ 329 w 520"/>
                  <a:gd name="T7" fmla="*/ 251 h 524"/>
                  <a:gd name="T8" fmla="*/ 321 w 520"/>
                  <a:gd name="T9" fmla="*/ 307 h 524"/>
                  <a:gd name="T10" fmla="*/ 273 w 520"/>
                  <a:gd name="T11" fmla="*/ 312 h 524"/>
                  <a:gd name="T12" fmla="*/ 225 w 520"/>
                  <a:gd name="T13" fmla="*/ 346 h 524"/>
                  <a:gd name="T14" fmla="*/ 248 w 520"/>
                  <a:gd name="T15" fmla="*/ 352 h 524"/>
                  <a:gd name="T16" fmla="*/ 427 w 520"/>
                  <a:gd name="T17" fmla="*/ 449 h 524"/>
                  <a:gd name="T18" fmla="*/ 467 w 520"/>
                  <a:gd name="T19" fmla="*/ 495 h 524"/>
                  <a:gd name="T20" fmla="*/ 474 w 520"/>
                  <a:gd name="T21" fmla="*/ 488 h 524"/>
                  <a:gd name="T22" fmla="*/ 515 w 520"/>
                  <a:gd name="T23" fmla="*/ 480 h 524"/>
                  <a:gd name="T24" fmla="*/ 427 w 520"/>
                  <a:gd name="T25" fmla="*/ 390 h 524"/>
                  <a:gd name="T26" fmla="*/ 182 w 520"/>
                  <a:gd name="T27" fmla="*/ 331 h 524"/>
                  <a:gd name="T28" fmla="*/ 224 w 520"/>
                  <a:gd name="T29" fmla="*/ 292 h 524"/>
                  <a:gd name="T30" fmla="*/ 157 w 520"/>
                  <a:gd name="T31" fmla="*/ 271 h 524"/>
                  <a:gd name="T32" fmla="*/ 92 w 520"/>
                  <a:gd name="T33" fmla="*/ 198 h 524"/>
                  <a:gd name="T34" fmla="*/ 106 w 520"/>
                  <a:gd name="T35" fmla="*/ 277 h 524"/>
                  <a:gd name="T36" fmla="*/ 63 w 520"/>
                  <a:gd name="T37" fmla="*/ 254 h 524"/>
                  <a:gd name="T38" fmla="*/ 20 w 520"/>
                  <a:gd name="T39" fmla="*/ 277 h 524"/>
                  <a:gd name="T40" fmla="*/ 20 w 520"/>
                  <a:gd name="T41" fmla="*/ 295 h 524"/>
                  <a:gd name="T42" fmla="*/ 182 w 520"/>
                  <a:gd name="T43" fmla="*/ 382 h 524"/>
                  <a:gd name="T44" fmla="*/ 219 w 520"/>
                  <a:gd name="T45" fmla="*/ 425 h 524"/>
                  <a:gd name="T46" fmla="*/ 225 w 520"/>
                  <a:gd name="T47" fmla="*/ 420 h 524"/>
                  <a:gd name="T48" fmla="*/ 264 w 520"/>
                  <a:gd name="T49" fmla="*/ 412 h 524"/>
                  <a:gd name="T50" fmla="*/ 182 w 520"/>
                  <a:gd name="T51" fmla="*/ 331 h 524"/>
                  <a:gd name="T52" fmla="*/ 230 w 520"/>
                  <a:gd name="T53" fmla="*/ 136 h 524"/>
                  <a:gd name="T54" fmla="*/ 379 w 520"/>
                  <a:gd name="T55" fmla="*/ 214 h 524"/>
                  <a:gd name="T56" fmla="*/ 420 w 520"/>
                  <a:gd name="T57" fmla="*/ 261 h 524"/>
                  <a:gd name="T58" fmla="*/ 427 w 520"/>
                  <a:gd name="T59" fmla="*/ 255 h 524"/>
                  <a:gd name="T60" fmla="*/ 427 w 520"/>
                  <a:gd name="T61" fmla="*/ 229 h 524"/>
                  <a:gd name="T62" fmla="*/ 470 w 520"/>
                  <a:gd name="T63" fmla="*/ 246 h 524"/>
                  <a:gd name="T64" fmla="*/ 379 w 520"/>
                  <a:gd name="T65" fmla="*/ 156 h 524"/>
                  <a:gd name="T66" fmla="*/ 473 w 520"/>
                  <a:gd name="T67" fmla="*/ 69 h 524"/>
                  <a:gd name="T68" fmla="*/ 282 w 520"/>
                  <a:gd name="T69" fmla="*/ 2 h 524"/>
                  <a:gd name="T70" fmla="*/ 278 w 520"/>
                  <a:gd name="T71" fmla="*/ 15 h 524"/>
                  <a:gd name="T72" fmla="*/ 273 w 520"/>
                  <a:gd name="T73" fmla="*/ 76 h 524"/>
                  <a:gd name="T74" fmla="*/ 233 w 520"/>
                  <a:gd name="T75" fmla="*/ 72 h 524"/>
                  <a:gd name="T76" fmla="*/ 193 w 520"/>
                  <a:gd name="T77" fmla="*/ 97 h 524"/>
                  <a:gd name="T78" fmla="*/ 186 w 520"/>
                  <a:gd name="T79" fmla="*/ 114 h 524"/>
                  <a:gd name="T80" fmla="*/ 230 w 520"/>
                  <a:gd name="T81" fmla="*/ 13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524">
                    <a:moveTo>
                      <a:pt x="427" y="390"/>
                    </a:moveTo>
                    <a:lnTo>
                      <a:pt x="427" y="390"/>
                    </a:lnTo>
                    <a:cubicBezTo>
                      <a:pt x="437" y="382"/>
                      <a:pt x="452" y="368"/>
                      <a:pt x="472" y="348"/>
                    </a:cubicBezTo>
                    <a:cubicBezTo>
                      <a:pt x="493" y="327"/>
                      <a:pt x="508" y="313"/>
                      <a:pt x="520" y="305"/>
                    </a:cubicBezTo>
                    <a:cubicBezTo>
                      <a:pt x="472" y="305"/>
                      <a:pt x="432" y="311"/>
                      <a:pt x="400" y="323"/>
                    </a:cubicBezTo>
                    <a:cubicBezTo>
                      <a:pt x="383" y="276"/>
                      <a:pt x="360" y="248"/>
                      <a:pt x="332" y="237"/>
                    </a:cubicBezTo>
                    <a:cubicBezTo>
                      <a:pt x="331" y="236"/>
                      <a:pt x="329" y="237"/>
                      <a:pt x="328" y="240"/>
                    </a:cubicBezTo>
                    <a:cubicBezTo>
                      <a:pt x="327" y="243"/>
                      <a:pt x="327" y="247"/>
                      <a:pt x="329" y="251"/>
                    </a:cubicBezTo>
                    <a:cubicBezTo>
                      <a:pt x="359" y="290"/>
                      <a:pt x="364" y="316"/>
                      <a:pt x="343" y="330"/>
                    </a:cubicBezTo>
                    <a:cubicBezTo>
                      <a:pt x="336" y="319"/>
                      <a:pt x="329" y="312"/>
                      <a:pt x="321" y="307"/>
                    </a:cubicBezTo>
                    <a:cubicBezTo>
                      <a:pt x="314" y="302"/>
                      <a:pt x="305" y="301"/>
                      <a:pt x="296" y="304"/>
                    </a:cubicBezTo>
                    <a:cubicBezTo>
                      <a:pt x="286" y="307"/>
                      <a:pt x="278" y="309"/>
                      <a:pt x="273" y="312"/>
                    </a:cubicBezTo>
                    <a:cubicBezTo>
                      <a:pt x="267" y="315"/>
                      <a:pt x="259" y="321"/>
                      <a:pt x="247" y="330"/>
                    </a:cubicBezTo>
                    <a:cubicBezTo>
                      <a:pt x="235" y="339"/>
                      <a:pt x="228" y="344"/>
                      <a:pt x="225" y="346"/>
                    </a:cubicBezTo>
                    <a:cubicBezTo>
                      <a:pt x="227" y="347"/>
                      <a:pt x="231" y="348"/>
                      <a:pt x="236" y="349"/>
                    </a:cubicBezTo>
                    <a:cubicBezTo>
                      <a:pt x="241" y="350"/>
                      <a:pt x="245" y="351"/>
                      <a:pt x="248" y="352"/>
                    </a:cubicBezTo>
                    <a:cubicBezTo>
                      <a:pt x="259" y="351"/>
                      <a:pt x="270" y="358"/>
                      <a:pt x="281" y="372"/>
                    </a:cubicBezTo>
                    <a:cubicBezTo>
                      <a:pt x="314" y="423"/>
                      <a:pt x="363" y="449"/>
                      <a:pt x="427" y="449"/>
                    </a:cubicBezTo>
                    <a:cubicBezTo>
                      <a:pt x="433" y="449"/>
                      <a:pt x="438" y="453"/>
                      <a:pt x="445" y="462"/>
                    </a:cubicBezTo>
                    <a:cubicBezTo>
                      <a:pt x="451" y="471"/>
                      <a:pt x="459" y="482"/>
                      <a:pt x="467" y="495"/>
                    </a:cubicBezTo>
                    <a:cubicBezTo>
                      <a:pt x="476" y="508"/>
                      <a:pt x="484" y="518"/>
                      <a:pt x="491" y="524"/>
                    </a:cubicBezTo>
                    <a:cubicBezTo>
                      <a:pt x="489" y="515"/>
                      <a:pt x="483" y="503"/>
                      <a:pt x="474" y="488"/>
                    </a:cubicBezTo>
                    <a:cubicBezTo>
                      <a:pt x="464" y="473"/>
                      <a:pt x="458" y="462"/>
                      <a:pt x="456" y="455"/>
                    </a:cubicBezTo>
                    <a:cubicBezTo>
                      <a:pt x="486" y="470"/>
                      <a:pt x="506" y="478"/>
                      <a:pt x="515" y="480"/>
                    </a:cubicBezTo>
                    <a:cubicBezTo>
                      <a:pt x="502" y="472"/>
                      <a:pt x="487" y="457"/>
                      <a:pt x="470" y="435"/>
                    </a:cubicBezTo>
                    <a:cubicBezTo>
                      <a:pt x="452" y="412"/>
                      <a:pt x="438" y="397"/>
                      <a:pt x="427" y="390"/>
                    </a:cubicBezTo>
                    <a:lnTo>
                      <a:pt x="427" y="390"/>
                    </a:lnTo>
                    <a:close/>
                    <a:moveTo>
                      <a:pt x="182" y="331"/>
                    </a:moveTo>
                    <a:lnTo>
                      <a:pt x="182" y="331"/>
                    </a:lnTo>
                    <a:cubicBezTo>
                      <a:pt x="192" y="323"/>
                      <a:pt x="206" y="310"/>
                      <a:pt x="224" y="292"/>
                    </a:cubicBezTo>
                    <a:cubicBezTo>
                      <a:pt x="242" y="274"/>
                      <a:pt x="256" y="261"/>
                      <a:pt x="266" y="254"/>
                    </a:cubicBezTo>
                    <a:cubicBezTo>
                      <a:pt x="220" y="254"/>
                      <a:pt x="184" y="260"/>
                      <a:pt x="157" y="271"/>
                    </a:cubicBezTo>
                    <a:cubicBezTo>
                      <a:pt x="142" y="229"/>
                      <a:pt x="122" y="204"/>
                      <a:pt x="96" y="195"/>
                    </a:cubicBezTo>
                    <a:cubicBezTo>
                      <a:pt x="95" y="193"/>
                      <a:pt x="94" y="194"/>
                      <a:pt x="92" y="198"/>
                    </a:cubicBezTo>
                    <a:cubicBezTo>
                      <a:pt x="91" y="201"/>
                      <a:pt x="92" y="204"/>
                      <a:pt x="94" y="206"/>
                    </a:cubicBezTo>
                    <a:cubicBezTo>
                      <a:pt x="120" y="243"/>
                      <a:pt x="124" y="266"/>
                      <a:pt x="106" y="277"/>
                    </a:cubicBezTo>
                    <a:cubicBezTo>
                      <a:pt x="99" y="267"/>
                      <a:pt x="93" y="260"/>
                      <a:pt x="86" y="256"/>
                    </a:cubicBezTo>
                    <a:cubicBezTo>
                      <a:pt x="79" y="252"/>
                      <a:pt x="72" y="251"/>
                      <a:pt x="63" y="254"/>
                    </a:cubicBezTo>
                    <a:cubicBezTo>
                      <a:pt x="55" y="256"/>
                      <a:pt x="48" y="259"/>
                      <a:pt x="43" y="261"/>
                    </a:cubicBezTo>
                    <a:cubicBezTo>
                      <a:pt x="38" y="263"/>
                      <a:pt x="31" y="269"/>
                      <a:pt x="20" y="277"/>
                    </a:cubicBezTo>
                    <a:cubicBezTo>
                      <a:pt x="10" y="285"/>
                      <a:pt x="3" y="289"/>
                      <a:pt x="0" y="291"/>
                    </a:cubicBezTo>
                    <a:cubicBezTo>
                      <a:pt x="4" y="292"/>
                      <a:pt x="11" y="294"/>
                      <a:pt x="20" y="295"/>
                    </a:cubicBezTo>
                    <a:cubicBezTo>
                      <a:pt x="31" y="295"/>
                      <a:pt x="42" y="301"/>
                      <a:pt x="51" y="314"/>
                    </a:cubicBezTo>
                    <a:cubicBezTo>
                      <a:pt x="80" y="360"/>
                      <a:pt x="124" y="382"/>
                      <a:pt x="182" y="382"/>
                    </a:cubicBezTo>
                    <a:cubicBezTo>
                      <a:pt x="188" y="382"/>
                      <a:pt x="193" y="386"/>
                      <a:pt x="199" y="394"/>
                    </a:cubicBezTo>
                    <a:cubicBezTo>
                      <a:pt x="205" y="402"/>
                      <a:pt x="211" y="413"/>
                      <a:pt x="219" y="425"/>
                    </a:cubicBezTo>
                    <a:cubicBezTo>
                      <a:pt x="227" y="437"/>
                      <a:pt x="234" y="446"/>
                      <a:pt x="241" y="452"/>
                    </a:cubicBezTo>
                    <a:cubicBezTo>
                      <a:pt x="238" y="444"/>
                      <a:pt x="233" y="433"/>
                      <a:pt x="225" y="420"/>
                    </a:cubicBezTo>
                    <a:cubicBezTo>
                      <a:pt x="216" y="406"/>
                      <a:pt x="211" y="396"/>
                      <a:pt x="209" y="389"/>
                    </a:cubicBezTo>
                    <a:cubicBezTo>
                      <a:pt x="239" y="404"/>
                      <a:pt x="257" y="411"/>
                      <a:pt x="264" y="412"/>
                    </a:cubicBezTo>
                    <a:cubicBezTo>
                      <a:pt x="251" y="405"/>
                      <a:pt x="237" y="392"/>
                      <a:pt x="221" y="372"/>
                    </a:cubicBezTo>
                    <a:cubicBezTo>
                      <a:pt x="205" y="351"/>
                      <a:pt x="192" y="338"/>
                      <a:pt x="182" y="331"/>
                    </a:cubicBezTo>
                    <a:lnTo>
                      <a:pt x="182" y="331"/>
                    </a:lnTo>
                    <a:close/>
                    <a:moveTo>
                      <a:pt x="230" y="136"/>
                    </a:moveTo>
                    <a:lnTo>
                      <a:pt x="230" y="136"/>
                    </a:lnTo>
                    <a:cubicBezTo>
                      <a:pt x="263" y="188"/>
                      <a:pt x="313" y="214"/>
                      <a:pt x="379" y="214"/>
                    </a:cubicBezTo>
                    <a:cubicBezTo>
                      <a:pt x="385" y="214"/>
                      <a:pt x="391" y="219"/>
                      <a:pt x="397" y="227"/>
                    </a:cubicBezTo>
                    <a:cubicBezTo>
                      <a:pt x="404" y="236"/>
                      <a:pt x="411" y="247"/>
                      <a:pt x="420" y="261"/>
                    </a:cubicBezTo>
                    <a:cubicBezTo>
                      <a:pt x="429" y="275"/>
                      <a:pt x="437" y="285"/>
                      <a:pt x="444" y="292"/>
                    </a:cubicBezTo>
                    <a:cubicBezTo>
                      <a:pt x="442" y="283"/>
                      <a:pt x="436" y="271"/>
                      <a:pt x="427" y="255"/>
                    </a:cubicBezTo>
                    <a:cubicBezTo>
                      <a:pt x="418" y="240"/>
                      <a:pt x="412" y="228"/>
                      <a:pt x="409" y="220"/>
                    </a:cubicBezTo>
                    <a:cubicBezTo>
                      <a:pt x="412" y="221"/>
                      <a:pt x="418" y="225"/>
                      <a:pt x="427" y="229"/>
                    </a:cubicBezTo>
                    <a:cubicBezTo>
                      <a:pt x="435" y="234"/>
                      <a:pt x="443" y="237"/>
                      <a:pt x="450" y="241"/>
                    </a:cubicBezTo>
                    <a:cubicBezTo>
                      <a:pt x="456" y="244"/>
                      <a:pt x="463" y="246"/>
                      <a:pt x="470" y="246"/>
                    </a:cubicBezTo>
                    <a:cubicBezTo>
                      <a:pt x="456" y="239"/>
                      <a:pt x="440" y="223"/>
                      <a:pt x="423" y="200"/>
                    </a:cubicBezTo>
                    <a:cubicBezTo>
                      <a:pt x="405" y="178"/>
                      <a:pt x="391" y="163"/>
                      <a:pt x="379" y="156"/>
                    </a:cubicBezTo>
                    <a:cubicBezTo>
                      <a:pt x="391" y="147"/>
                      <a:pt x="407" y="132"/>
                      <a:pt x="427" y="112"/>
                    </a:cubicBezTo>
                    <a:cubicBezTo>
                      <a:pt x="448" y="92"/>
                      <a:pt x="463" y="77"/>
                      <a:pt x="473" y="69"/>
                    </a:cubicBezTo>
                    <a:cubicBezTo>
                      <a:pt x="423" y="69"/>
                      <a:pt x="382" y="75"/>
                      <a:pt x="351" y="88"/>
                    </a:cubicBezTo>
                    <a:cubicBezTo>
                      <a:pt x="333" y="41"/>
                      <a:pt x="310" y="12"/>
                      <a:pt x="282" y="2"/>
                    </a:cubicBezTo>
                    <a:cubicBezTo>
                      <a:pt x="280" y="0"/>
                      <a:pt x="278" y="1"/>
                      <a:pt x="277" y="6"/>
                    </a:cubicBezTo>
                    <a:cubicBezTo>
                      <a:pt x="277" y="10"/>
                      <a:pt x="277" y="13"/>
                      <a:pt x="278" y="15"/>
                    </a:cubicBezTo>
                    <a:cubicBezTo>
                      <a:pt x="310" y="55"/>
                      <a:pt x="314" y="82"/>
                      <a:pt x="292" y="96"/>
                    </a:cubicBezTo>
                    <a:cubicBezTo>
                      <a:pt x="287" y="87"/>
                      <a:pt x="281" y="80"/>
                      <a:pt x="273" y="76"/>
                    </a:cubicBezTo>
                    <a:cubicBezTo>
                      <a:pt x="266" y="71"/>
                      <a:pt x="260" y="68"/>
                      <a:pt x="254" y="68"/>
                    </a:cubicBezTo>
                    <a:cubicBezTo>
                      <a:pt x="248" y="67"/>
                      <a:pt x="241" y="68"/>
                      <a:pt x="233" y="72"/>
                    </a:cubicBezTo>
                    <a:cubicBezTo>
                      <a:pt x="225" y="76"/>
                      <a:pt x="219" y="80"/>
                      <a:pt x="214" y="83"/>
                    </a:cubicBezTo>
                    <a:cubicBezTo>
                      <a:pt x="209" y="86"/>
                      <a:pt x="202" y="91"/>
                      <a:pt x="193" y="97"/>
                    </a:cubicBezTo>
                    <a:cubicBezTo>
                      <a:pt x="183" y="104"/>
                      <a:pt x="177" y="109"/>
                      <a:pt x="173" y="111"/>
                    </a:cubicBezTo>
                    <a:cubicBezTo>
                      <a:pt x="175" y="112"/>
                      <a:pt x="180" y="113"/>
                      <a:pt x="186" y="114"/>
                    </a:cubicBezTo>
                    <a:cubicBezTo>
                      <a:pt x="192" y="115"/>
                      <a:pt x="196" y="116"/>
                      <a:pt x="197" y="117"/>
                    </a:cubicBezTo>
                    <a:cubicBezTo>
                      <a:pt x="208" y="115"/>
                      <a:pt x="219" y="122"/>
                      <a:pt x="230" y="136"/>
                    </a:cubicBezTo>
                    <a:lnTo>
                      <a:pt x="230" y="136"/>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5" name="Freeform 7"/>
              <p:cNvSpPr>
                <a:spLocks noEditPoints="1"/>
              </p:cNvSpPr>
              <p:nvPr/>
            </p:nvSpPr>
            <p:spPr bwMode="auto">
              <a:xfrm>
                <a:off x="6409531" y="3888856"/>
                <a:ext cx="373063" cy="378344"/>
              </a:xfrm>
              <a:custGeom>
                <a:avLst/>
                <a:gdLst>
                  <a:gd name="T0" fmla="*/ 495 w 513"/>
                  <a:gd name="T1" fmla="*/ 166 h 465"/>
                  <a:gd name="T2" fmla="*/ 399 w 513"/>
                  <a:gd name="T3" fmla="*/ 55 h 465"/>
                  <a:gd name="T4" fmla="*/ 355 w 513"/>
                  <a:gd name="T5" fmla="*/ 52 h 465"/>
                  <a:gd name="T6" fmla="*/ 308 w 513"/>
                  <a:gd name="T7" fmla="*/ 33 h 465"/>
                  <a:gd name="T8" fmla="*/ 237 w 513"/>
                  <a:gd name="T9" fmla="*/ 101 h 465"/>
                  <a:gd name="T10" fmla="*/ 291 w 513"/>
                  <a:gd name="T11" fmla="*/ 189 h 465"/>
                  <a:gd name="T12" fmla="*/ 262 w 513"/>
                  <a:gd name="T13" fmla="*/ 162 h 465"/>
                  <a:gd name="T14" fmla="*/ 217 w 513"/>
                  <a:gd name="T15" fmla="*/ 128 h 465"/>
                  <a:gd name="T16" fmla="*/ 110 w 513"/>
                  <a:gd name="T17" fmla="*/ 333 h 465"/>
                  <a:gd name="T18" fmla="*/ 310 w 513"/>
                  <a:gd name="T19" fmla="*/ 236 h 465"/>
                  <a:gd name="T20" fmla="*/ 292 w 513"/>
                  <a:gd name="T21" fmla="*/ 274 h 465"/>
                  <a:gd name="T22" fmla="*/ 203 w 513"/>
                  <a:gd name="T23" fmla="*/ 352 h 465"/>
                  <a:gd name="T24" fmla="*/ 179 w 513"/>
                  <a:gd name="T25" fmla="*/ 445 h 465"/>
                  <a:gd name="T26" fmla="*/ 300 w 513"/>
                  <a:gd name="T27" fmla="*/ 464 h 465"/>
                  <a:gd name="T28" fmla="*/ 365 w 513"/>
                  <a:gd name="T29" fmla="*/ 460 h 465"/>
                  <a:gd name="T30" fmla="*/ 438 w 513"/>
                  <a:gd name="T31" fmla="*/ 449 h 465"/>
                  <a:gd name="T32" fmla="*/ 502 w 513"/>
                  <a:gd name="T33" fmla="*/ 360 h 465"/>
                  <a:gd name="T34" fmla="*/ 495 w 513"/>
                  <a:gd name="T35" fmla="*/ 166 h 465"/>
                  <a:gd name="T36" fmla="*/ 322 w 513"/>
                  <a:gd name="T37" fmla="*/ 142 h 465"/>
                  <a:gd name="T38" fmla="*/ 301 w 513"/>
                  <a:gd name="T39" fmla="*/ 124 h 465"/>
                  <a:gd name="T40" fmla="*/ 318 w 513"/>
                  <a:gd name="T41" fmla="*/ 102 h 465"/>
                  <a:gd name="T42" fmla="*/ 322 w 513"/>
                  <a:gd name="T43" fmla="*/ 142 h 465"/>
                  <a:gd name="T44" fmla="*/ 166 w 513"/>
                  <a:gd name="T45" fmla="*/ 41 h 465"/>
                  <a:gd name="T46" fmla="*/ 149 w 513"/>
                  <a:gd name="T47" fmla="*/ 67 h 465"/>
                  <a:gd name="T48" fmla="*/ 162 w 513"/>
                  <a:gd name="T49" fmla="*/ 96 h 465"/>
                  <a:gd name="T50" fmla="*/ 118 w 513"/>
                  <a:gd name="T51" fmla="*/ 107 h 465"/>
                  <a:gd name="T52" fmla="*/ 131 w 513"/>
                  <a:gd name="T53" fmla="*/ 139 h 465"/>
                  <a:gd name="T54" fmla="*/ 88 w 513"/>
                  <a:gd name="T55" fmla="*/ 149 h 465"/>
                  <a:gd name="T56" fmla="*/ 101 w 513"/>
                  <a:gd name="T57" fmla="*/ 181 h 465"/>
                  <a:gd name="T58" fmla="*/ 58 w 513"/>
                  <a:gd name="T59" fmla="*/ 191 h 465"/>
                  <a:gd name="T60" fmla="*/ 70 w 513"/>
                  <a:gd name="T61" fmla="*/ 222 h 465"/>
                  <a:gd name="T62" fmla="*/ 27 w 513"/>
                  <a:gd name="T63" fmla="*/ 232 h 465"/>
                  <a:gd name="T64" fmla="*/ 40 w 513"/>
                  <a:gd name="T65" fmla="*/ 265 h 465"/>
                  <a:gd name="T66" fmla="*/ 0 w 513"/>
                  <a:gd name="T67" fmla="*/ 269 h 465"/>
                  <a:gd name="T68" fmla="*/ 211 w 513"/>
                  <a:gd name="T69" fmla="*/ 7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465">
                    <a:moveTo>
                      <a:pt x="495" y="166"/>
                    </a:moveTo>
                    <a:lnTo>
                      <a:pt x="495" y="166"/>
                    </a:lnTo>
                    <a:cubicBezTo>
                      <a:pt x="479" y="116"/>
                      <a:pt x="458" y="83"/>
                      <a:pt x="432" y="67"/>
                    </a:cubicBezTo>
                    <a:cubicBezTo>
                      <a:pt x="423" y="61"/>
                      <a:pt x="412" y="57"/>
                      <a:pt x="399" y="55"/>
                    </a:cubicBezTo>
                    <a:cubicBezTo>
                      <a:pt x="387" y="52"/>
                      <a:pt x="376" y="50"/>
                      <a:pt x="368" y="50"/>
                    </a:cubicBezTo>
                    <a:lnTo>
                      <a:pt x="355" y="52"/>
                    </a:lnTo>
                    <a:lnTo>
                      <a:pt x="375" y="0"/>
                    </a:lnTo>
                    <a:cubicBezTo>
                      <a:pt x="353" y="8"/>
                      <a:pt x="331" y="19"/>
                      <a:pt x="308" y="33"/>
                    </a:cubicBezTo>
                    <a:cubicBezTo>
                      <a:pt x="291" y="44"/>
                      <a:pt x="275" y="56"/>
                      <a:pt x="260" y="70"/>
                    </a:cubicBezTo>
                    <a:cubicBezTo>
                      <a:pt x="246" y="84"/>
                      <a:pt x="238" y="94"/>
                      <a:pt x="237" y="101"/>
                    </a:cubicBezTo>
                    <a:cubicBezTo>
                      <a:pt x="237" y="105"/>
                      <a:pt x="252" y="128"/>
                      <a:pt x="281" y="170"/>
                    </a:cubicBezTo>
                    <a:cubicBezTo>
                      <a:pt x="290" y="182"/>
                      <a:pt x="293" y="189"/>
                      <a:pt x="291" y="189"/>
                    </a:cubicBezTo>
                    <a:cubicBezTo>
                      <a:pt x="290" y="189"/>
                      <a:pt x="289" y="188"/>
                      <a:pt x="286" y="187"/>
                    </a:cubicBezTo>
                    <a:cubicBezTo>
                      <a:pt x="280" y="182"/>
                      <a:pt x="272" y="174"/>
                      <a:pt x="262" y="162"/>
                    </a:cubicBezTo>
                    <a:cubicBezTo>
                      <a:pt x="253" y="149"/>
                      <a:pt x="245" y="140"/>
                      <a:pt x="238" y="133"/>
                    </a:cubicBezTo>
                    <a:cubicBezTo>
                      <a:pt x="231" y="126"/>
                      <a:pt x="223" y="125"/>
                      <a:pt x="217" y="128"/>
                    </a:cubicBezTo>
                    <a:cubicBezTo>
                      <a:pt x="196" y="141"/>
                      <a:pt x="172" y="166"/>
                      <a:pt x="145" y="206"/>
                    </a:cubicBezTo>
                    <a:cubicBezTo>
                      <a:pt x="118" y="246"/>
                      <a:pt x="106" y="288"/>
                      <a:pt x="110" y="333"/>
                    </a:cubicBezTo>
                    <a:cubicBezTo>
                      <a:pt x="143" y="287"/>
                      <a:pt x="178" y="258"/>
                      <a:pt x="215" y="245"/>
                    </a:cubicBezTo>
                    <a:cubicBezTo>
                      <a:pt x="254" y="231"/>
                      <a:pt x="286" y="228"/>
                      <a:pt x="310" y="236"/>
                    </a:cubicBezTo>
                    <a:cubicBezTo>
                      <a:pt x="319" y="239"/>
                      <a:pt x="322" y="243"/>
                      <a:pt x="318" y="247"/>
                    </a:cubicBezTo>
                    <a:cubicBezTo>
                      <a:pt x="315" y="252"/>
                      <a:pt x="306" y="261"/>
                      <a:pt x="292" y="274"/>
                    </a:cubicBezTo>
                    <a:cubicBezTo>
                      <a:pt x="277" y="288"/>
                      <a:pt x="260" y="303"/>
                      <a:pt x="240" y="319"/>
                    </a:cubicBezTo>
                    <a:cubicBezTo>
                      <a:pt x="221" y="336"/>
                      <a:pt x="208" y="347"/>
                      <a:pt x="203" y="352"/>
                    </a:cubicBezTo>
                    <a:cubicBezTo>
                      <a:pt x="178" y="374"/>
                      <a:pt x="164" y="393"/>
                      <a:pt x="161" y="409"/>
                    </a:cubicBezTo>
                    <a:cubicBezTo>
                      <a:pt x="157" y="426"/>
                      <a:pt x="164" y="438"/>
                      <a:pt x="179" y="445"/>
                    </a:cubicBezTo>
                    <a:cubicBezTo>
                      <a:pt x="194" y="453"/>
                      <a:pt x="212" y="458"/>
                      <a:pt x="233" y="461"/>
                    </a:cubicBezTo>
                    <a:cubicBezTo>
                      <a:pt x="254" y="464"/>
                      <a:pt x="277" y="465"/>
                      <a:pt x="300" y="464"/>
                    </a:cubicBezTo>
                    <a:cubicBezTo>
                      <a:pt x="302" y="464"/>
                      <a:pt x="311" y="463"/>
                      <a:pt x="327" y="463"/>
                    </a:cubicBezTo>
                    <a:cubicBezTo>
                      <a:pt x="342" y="462"/>
                      <a:pt x="355" y="461"/>
                      <a:pt x="365" y="460"/>
                    </a:cubicBezTo>
                    <a:cubicBezTo>
                      <a:pt x="375" y="459"/>
                      <a:pt x="387" y="458"/>
                      <a:pt x="401" y="456"/>
                    </a:cubicBezTo>
                    <a:cubicBezTo>
                      <a:pt x="416" y="454"/>
                      <a:pt x="428" y="452"/>
                      <a:pt x="438" y="449"/>
                    </a:cubicBezTo>
                    <a:cubicBezTo>
                      <a:pt x="447" y="446"/>
                      <a:pt x="455" y="442"/>
                      <a:pt x="459" y="437"/>
                    </a:cubicBezTo>
                    <a:cubicBezTo>
                      <a:pt x="480" y="421"/>
                      <a:pt x="494" y="395"/>
                      <a:pt x="502" y="360"/>
                    </a:cubicBezTo>
                    <a:cubicBezTo>
                      <a:pt x="510" y="324"/>
                      <a:pt x="513" y="289"/>
                      <a:pt x="511" y="255"/>
                    </a:cubicBezTo>
                    <a:cubicBezTo>
                      <a:pt x="508" y="221"/>
                      <a:pt x="503" y="191"/>
                      <a:pt x="495" y="166"/>
                    </a:cubicBezTo>
                    <a:lnTo>
                      <a:pt x="495" y="166"/>
                    </a:lnTo>
                    <a:close/>
                    <a:moveTo>
                      <a:pt x="322" y="142"/>
                    </a:moveTo>
                    <a:lnTo>
                      <a:pt x="322" y="142"/>
                    </a:lnTo>
                    <a:cubicBezTo>
                      <a:pt x="310" y="144"/>
                      <a:pt x="303" y="137"/>
                      <a:pt x="301" y="124"/>
                    </a:cubicBezTo>
                    <a:cubicBezTo>
                      <a:pt x="301" y="118"/>
                      <a:pt x="302" y="113"/>
                      <a:pt x="305" y="109"/>
                    </a:cubicBezTo>
                    <a:cubicBezTo>
                      <a:pt x="309" y="104"/>
                      <a:pt x="313" y="102"/>
                      <a:pt x="318" y="102"/>
                    </a:cubicBezTo>
                    <a:cubicBezTo>
                      <a:pt x="331" y="100"/>
                      <a:pt x="339" y="107"/>
                      <a:pt x="340" y="121"/>
                    </a:cubicBezTo>
                    <a:cubicBezTo>
                      <a:pt x="342" y="134"/>
                      <a:pt x="336" y="141"/>
                      <a:pt x="322" y="142"/>
                    </a:cubicBezTo>
                    <a:lnTo>
                      <a:pt x="322" y="142"/>
                    </a:lnTo>
                    <a:close/>
                    <a:moveTo>
                      <a:pt x="166" y="41"/>
                    </a:moveTo>
                    <a:lnTo>
                      <a:pt x="166" y="41"/>
                    </a:lnTo>
                    <a:lnTo>
                      <a:pt x="149" y="67"/>
                    </a:lnTo>
                    <a:lnTo>
                      <a:pt x="172" y="84"/>
                    </a:lnTo>
                    <a:lnTo>
                      <a:pt x="162" y="96"/>
                    </a:lnTo>
                    <a:lnTo>
                      <a:pt x="139" y="79"/>
                    </a:lnTo>
                    <a:lnTo>
                      <a:pt x="118" y="107"/>
                    </a:lnTo>
                    <a:lnTo>
                      <a:pt x="142" y="125"/>
                    </a:lnTo>
                    <a:lnTo>
                      <a:pt x="131" y="139"/>
                    </a:lnTo>
                    <a:lnTo>
                      <a:pt x="108" y="121"/>
                    </a:lnTo>
                    <a:lnTo>
                      <a:pt x="88" y="149"/>
                    </a:lnTo>
                    <a:lnTo>
                      <a:pt x="111" y="167"/>
                    </a:lnTo>
                    <a:lnTo>
                      <a:pt x="101" y="181"/>
                    </a:lnTo>
                    <a:lnTo>
                      <a:pt x="77" y="164"/>
                    </a:lnTo>
                    <a:lnTo>
                      <a:pt x="58" y="191"/>
                    </a:lnTo>
                    <a:lnTo>
                      <a:pt x="80" y="208"/>
                    </a:lnTo>
                    <a:lnTo>
                      <a:pt x="70" y="222"/>
                    </a:lnTo>
                    <a:lnTo>
                      <a:pt x="47" y="204"/>
                    </a:lnTo>
                    <a:lnTo>
                      <a:pt x="27" y="232"/>
                    </a:lnTo>
                    <a:lnTo>
                      <a:pt x="51" y="250"/>
                    </a:lnTo>
                    <a:lnTo>
                      <a:pt x="40" y="265"/>
                    </a:lnTo>
                    <a:lnTo>
                      <a:pt x="16" y="246"/>
                    </a:lnTo>
                    <a:lnTo>
                      <a:pt x="0" y="269"/>
                    </a:lnTo>
                    <a:lnTo>
                      <a:pt x="45" y="301"/>
                    </a:lnTo>
                    <a:lnTo>
                      <a:pt x="211" y="75"/>
                    </a:lnTo>
                    <a:lnTo>
                      <a:pt x="166" y="41"/>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6" name="Freeform 8"/>
              <p:cNvSpPr>
                <a:spLocks noEditPoints="1"/>
              </p:cNvSpPr>
              <p:nvPr/>
            </p:nvSpPr>
            <p:spPr bwMode="auto">
              <a:xfrm>
                <a:off x="6400800" y="4649072"/>
                <a:ext cx="390525" cy="380128"/>
              </a:xfrm>
              <a:custGeom>
                <a:avLst/>
                <a:gdLst>
                  <a:gd name="T0" fmla="*/ 445 w 538"/>
                  <a:gd name="T1" fmla="*/ 300 h 468"/>
                  <a:gd name="T2" fmla="*/ 401 w 538"/>
                  <a:gd name="T3" fmla="*/ 280 h 468"/>
                  <a:gd name="T4" fmla="*/ 360 w 538"/>
                  <a:gd name="T5" fmla="*/ 253 h 468"/>
                  <a:gd name="T6" fmla="*/ 349 w 538"/>
                  <a:gd name="T7" fmla="*/ 259 h 468"/>
                  <a:gd name="T8" fmla="*/ 346 w 538"/>
                  <a:gd name="T9" fmla="*/ 321 h 468"/>
                  <a:gd name="T10" fmla="*/ 373 w 538"/>
                  <a:gd name="T11" fmla="*/ 379 h 468"/>
                  <a:gd name="T12" fmla="*/ 331 w 538"/>
                  <a:gd name="T13" fmla="*/ 451 h 468"/>
                  <a:gd name="T14" fmla="*/ 393 w 538"/>
                  <a:gd name="T15" fmla="*/ 404 h 468"/>
                  <a:gd name="T16" fmla="*/ 483 w 538"/>
                  <a:gd name="T17" fmla="*/ 380 h 468"/>
                  <a:gd name="T18" fmla="*/ 510 w 538"/>
                  <a:gd name="T19" fmla="*/ 277 h 468"/>
                  <a:gd name="T20" fmla="*/ 445 w 538"/>
                  <a:gd name="T21" fmla="*/ 300 h 468"/>
                  <a:gd name="T22" fmla="*/ 496 w 538"/>
                  <a:gd name="T23" fmla="*/ 105 h 468"/>
                  <a:gd name="T24" fmla="*/ 438 w 538"/>
                  <a:gd name="T25" fmla="*/ 94 h 468"/>
                  <a:gd name="T26" fmla="*/ 470 w 538"/>
                  <a:gd name="T27" fmla="*/ 59 h 468"/>
                  <a:gd name="T28" fmla="*/ 432 w 538"/>
                  <a:gd name="T29" fmla="*/ 83 h 468"/>
                  <a:gd name="T30" fmla="*/ 422 w 538"/>
                  <a:gd name="T31" fmla="*/ 75 h 468"/>
                  <a:gd name="T32" fmla="*/ 437 w 538"/>
                  <a:gd name="T33" fmla="*/ 42 h 468"/>
                  <a:gd name="T34" fmla="*/ 428 w 538"/>
                  <a:gd name="T35" fmla="*/ 37 h 468"/>
                  <a:gd name="T36" fmla="*/ 389 w 538"/>
                  <a:gd name="T37" fmla="*/ 74 h 468"/>
                  <a:gd name="T38" fmla="*/ 376 w 538"/>
                  <a:gd name="T39" fmla="*/ 20 h 468"/>
                  <a:gd name="T40" fmla="*/ 367 w 538"/>
                  <a:gd name="T41" fmla="*/ 5 h 468"/>
                  <a:gd name="T42" fmla="*/ 352 w 538"/>
                  <a:gd name="T43" fmla="*/ 0 h 468"/>
                  <a:gd name="T44" fmla="*/ 326 w 538"/>
                  <a:gd name="T45" fmla="*/ 67 h 468"/>
                  <a:gd name="T46" fmla="*/ 304 w 538"/>
                  <a:gd name="T47" fmla="*/ 111 h 468"/>
                  <a:gd name="T48" fmla="*/ 275 w 538"/>
                  <a:gd name="T49" fmla="*/ 138 h 468"/>
                  <a:gd name="T50" fmla="*/ 331 w 538"/>
                  <a:gd name="T51" fmla="*/ 159 h 468"/>
                  <a:gd name="T52" fmla="*/ 381 w 538"/>
                  <a:gd name="T53" fmla="*/ 194 h 468"/>
                  <a:gd name="T54" fmla="*/ 407 w 538"/>
                  <a:gd name="T55" fmla="*/ 241 h 468"/>
                  <a:gd name="T56" fmla="*/ 447 w 538"/>
                  <a:gd name="T57" fmla="*/ 201 h 468"/>
                  <a:gd name="T58" fmla="*/ 450 w 538"/>
                  <a:gd name="T59" fmla="*/ 177 h 468"/>
                  <a:gd name="T60" fmla="*/ 461 w 538"/>
                  <a:gd name="T61" fmla="*/ 162 h 468"/>
                  <a:gd name="T62" fmla="*/ 535 w 538"/>
                  <a:gd name="T63" fmla="*/ 134 h 468"/>
                  <a:gd name="T64" fmla="*/ 496 w 538"/>
                  <a:gd name="T65" fmla="*/ 105 h 468"/>
                  <a:gd name="T66" fmla="*/ 319 w 538"/>
                  <a:gd name="T67" fmla="*/ 222 h 468"/>
                  <a:gd name="T68" fmla="*/ 309 w 538"/>
                  <a:gd name="T69" fmla="*/ 195 h 468"/>
                  <a:gd name="T70" fmla="*/ 236 w 538"/>
                  <a:gd name="T71" fmla="*/ 227 h 468"/>
                  <a:gd name="T72" fmla="*/ 255 w 538"/>
                  <a:gd name="T73" fmla="*/ 75 h 468"/>
                  <a:gd name="T74" fmla="*/ 65 w 538"/>
                  <a:gd name="T75" fmla="*/ 203 h 468"/>
                  <a:gd name="T76" fmla="*/ 18 w 538"/>
                  <a:gd name="T77" fmla="*/ 255 h 468"/>
                  <a:gd name="T78" fmla="*/ 16 w 538"/>
                  <a:gd name="T79" fmla="*/ 317 h 468"/>
                  <a:gd name="T80" fmla="*/ 133 w 538"/>
                  <a:gd name="T81" fmla="*/ 423 h 468"/>
                  <a:gd name="T82" fmla="*/ 239 w 538"/>
                  <a:gd name="T83" fmla="*/ 428 h 468"/>
                  <a:gd name="T84" fmla="*/ 242 w 538"/>
                  <a:gd name="T85" fmla="*/ 326 h 468"/>
                  <a:gd name="T86" fmla="*/ 281 w 538"/>
                  <a:gd name="T87" fmla="*/ 337 h 468"/>
                  <a:gd name="T88" fmla="*/ 320 w 538"/>
                  <a:gd name="T89" fmla="*/ 333 h 468"/>
                  <a:gd name="T90" fmla="*/ 309 w 538"/>
                  <a:gd name="T91" fmla="*/ 255 h 468"/>
                  <a:gd name="T92" fmla="*/ 319 w 538"/>
                  <a:gd name="T93" fmla="*/ 222 h 468"/>
                  <a:gd name="T94" fmla="*/ 88 w 538"/>
                  <a:gd name="T95" fmla="*/ 257 h 468"/>
                  <a:gd name="T96" fmla="*/ 51 w 538"/>
                  <a:gd name="T97" fmla="*/ 257 h 468"/>
                  <a:gd name="T98" fmla="*/ 88 w 538"/>
                  <a:gd name="T99" fmla="*/ 25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468">
                    <a:moveTo>
                      <a:pt x="445" y="300"/>
                    </a:moveTo>
                    <a:lnTo>
                      <a:pt x="445" y="300"/>
                    </a:lnTo>
                    <a:lnTo>
                      <a:pt x="412" y="338"/>
                    </a:lnTo>
                    <a:cubicBezTo>
                      <a:pt x="424" y="316"/>
                      <a:pt x="420" y="297"/>
                      <a:pt x="401" y="280"/>
                    </a:cubicBezTo>
                    <a:cubicBezTo>
                      <a:pt x="392" y="272"/>
                      <a:pt x="384" y="266"/>
                      <a:pt x="376" y="262"/>
                    </a:cubicBezTo>
                    <a:cubicBezTo>
                      <a:pt x="368" y="257"/>
                      <a:pt x="363" y="254"/>
                      <a:pt x="360" y="253"/>
                    </a:cubicBezTo>
                    <a:lnTo>
                      <a:pt x="354" y="251"/>
                    </a:lnTo>
                    <a:cubicBezTo>
                      <a:pt x="353" y="253"/>
                      <a:pt x="351" y="256"/>
                      <a:pt x="349" y="259"/>
                    </a:cubicBezTo>
                    <a:cubicBezTo>
                      <a:pt x="346" y="263"/>
                      <a:pt x="344" y="271"/>
                      <a:pt x="341" y="284"/>
                    </a:cubicBezTo>
                    <a:cubicBezTo>
                      <a:pt x="338" y="296"/>
                      <a:pt x="339" y="308"/>
                      <a:pt x="346" y="321"/>
                    </a:cubicBezTo>
                    <a:cubicBezTo>
                      <a:pt x="350" y="333"/>
                      <a:pt x="355" y="345"/>
                      <a:pt x="362" y="357"/>
                    </a:cubicBezTo>
                    <a:cubicBezTo>
                      <a:pt x="368" y="369"/>
                      <a:pt x="372" y="376"/>
                      <a:pt x="373" y="379"/>
                    </a:cubicBezTo>
                    <a:cubicBezTo>
                      <a:pt x="373" y="381"/>
                      <a:pt x="373" y="385"/>
                      <a:pt x="373" y="392"/>
                    </a:cubicBezTo>
                    <a:lnTo>
                      <a:pt x="331" y="451"/>
                    </a:lnTo>
                    <a:lnTo>
                      <a:pt x="354" y="468"/>
                    </a:lnTo>
                    <a:cubicBezTo>
                      <a:pt x="367" y="434"/>
                      <a:pt x="380" y="413"/>
                      <a:pt x="393" y="404"/>
                    </a:cubicBezTo>
                    <a:cubicBezTo>
                      <a:pt x="399" y="399"/>
                      <a:pt x="414" y="395"/>
                      <a:pt x="436" y="392"/>
                    </a:cubicBezTo>
                    <a:cubicBezTo>
                      <a:pt x="459" y="389"/>
                      <a:pt x="474" y="385"/>
                      <a:pt x="483" y="380"/>
                    </a:cubicBezTo>
                    <a:cubicBezTo>
                      <a:pt x="501" y="368"/>
                      <a:pt x="510" y="340"/>
                      <a:pt x="510" y="296"/>
                    </a:cubicBezTo>
                    <a:lnTo>
                      <a:pt x="510" y="277"/>
                    </a:lnTo>
                    <a:cubicBezTo>
                      <a:pt x="483" y="275"/>
                      <a:pt x="461" y="283"/>
                      <a:pt x="445" y="300"/>
                    </a:cubicBezTo>
                    <a:lnTo>
                      <a:pt x="445" y="300"/>
                    </a:lnTo>
                    <a:close/>
                    <a:moveTo>
                      <a:pt x="496" y="105"/>
                    </a:moveTo>
                    <a:lnTo>
                      <a:pt x="496" y="105"/>
                    </a:lnTo>
                    <a:lnTo>
                      <a:pt x="441" y="105"/>
                    </a:lnTo>
                    <a:cubicBezTo>
                      <a:pt x="441" y="101"/>
                      <a:pt x="440" y="97"/>
                      <a:pt x="438" y="94"/>
                    </a:cubicBezTo>
                    <a:lnTo>
                      <a:pt x="469" y="68"/>
                    </a:lnTo>
                    <a:cubicBezTo>
                      <a:pt x="471" y="66"/>
                      <a:pt x="472" y="63"/>
                      <a:pt x="470" y="59"/>
                    </a:cubicBezTo>
                    <a:cubicBezTo>
                      <a:pt x="468" y="57"/>
                      <a:pt x="465" y="57"/>
                      <a:pt x="462" y="58"/>
                    </a:cubicBezTo>
                    <a:lnTo>
                      <a:pt x="432" y="83"/>
                    </a:lnTo>
                    <a:cubicBezTo>
                      <a:pt x="429" y="80"/>
                      <a:pt x="426" y="78"/>
                      <a:pt x="424" y="76"/>
                    </a:cubicBezTo>
                    <a:lnTo>
                      <a:pt x="422" y="75"/>
                    </a:lnTo>
                    <a:cubicBezTo>
                      <a:pt x="421" y="74"/>
                      <a:pt x="420" y="74"/>
                      <a:pt x="420" y="74"/>
                    </a:cubicBezTo>
                    <a:lnTo>
                      <a:pt x="437" y="42"/>
                    </a:lnTo>
                    <a:cubicBezTo>
                      <a:pt x="438" y="39"/>
                      <a:pt x="438" y="37"/>
                      <a:pt x="434" y="35"/>
                    </a:cubicBezTo>
                    <a:cubicBezTo>
                      <a:pt x="431" y="34"/>
                      <a:pt x="429" y="34"/>
                      <a:pt x="428" y="37"/>
                    </a:cubicBezTo>
                    <a:lnTo>
                      <a:pt x="409" y="73"/>
                    </a:lnTo>
                    <a:lnTo>
                      <a:pt x="389" y="74"/>
                    </a:lnTo>
                    <a:cubicBezTo>
                      <a:pt x="389" y="52"/>
                      <a:pt x="386" y="36"/>
                      <a:pt x="381" y="27"/>
                    </a:cubicBezTo>
                    <a:cubicBezTo>
                      <a:pt x="380" y="26"/>
                      <a:pt x="378" y="24"/>
                      <a:pt x="376" y="20"/>
                    </a:cubicBezTo>
                    <a:cubicBezTo>
                      <a:pt x="374" y="16"/>
                      <a:pt x="372" y="13"/>
                      <a:pt x="372" y="11"/>
                    </a:cubicBezTo>
                    <a:cubicBezTo>
                      <a:pt x="371" y="10"/>
                      <a:pt x="369" y="8"/>
                      <a:pt x="367" y="5"/>
                    </a:cubicBezTo>
                    <a:cubicBezTo>
                      <a:pt x="365" y="3"/>
                      <a:pt x="362" y="2"/>
                      <a:pt x="360" y="1"/>
                    </a:cubicBezTo>
                    <a:cubicBezTo>
                      <a:pt x="358" y="0"/>
                      <a:pt x="355" y="0"/>
                      <a:pt x="352" y="0"/>
                    </a:cubicBezTo>
                    <a:cubicBezTo>
                      <a:pt x="345" y="0"/>
                      <a:pt x="340" y="7"/>
                      <a:pt x="336" y="20"/>
                    </a:cubicBezTo>
                    <a:cubicBezTo>
                      <a:pt x="332" y="34"/>
                      <a:pt x="329" y="49"/>
                      <a:pt x="326" y="67"/>
                    </a:cubicBezTo>
                    <a:cubicBezTo>
                      <a:pt x="324" y="84"/>
                      <a:pt x="321" y="94"/>
                      <a:pt x="318" y="98"/>
                    </a:cubicBezTo>
                    <a:cubicBezTo>
                      <a:pt x="315" y="102"/>
                      <a:pt x="311" y="106"/>
                      <a:pt x="304" y="111"/>
                    </a:cubicBezTo>
                    <a:cubicBezTo>
                      <a:pt x="297" y="116"/>
                      <a:pt x="291" y="120"/>
                      <a:pt x="286" y="124"/>
                    </a:cubicBezTo>
                    <a:cubicBezTo>
                      <a:pt x="281" y="127"/>
                      <a:pt x="278" y="132"/>
                      <a:pt x="275" y="138"/>
                    </a:cubicBezTo>
                    <a:cubicBezTo>
                      <a:pt x="273" y="144"/>
                      <a:pt x="275" y="150"/>
                      <a:pt x="282" y="156"/>
                    </a:cubicBezTo>
                    <a:cubicBezTo>
                      <a:pt x="288" y="163"/>
                      <a:pt x="304" y="164"/>
                      <a:pt x="331" y="159"/>
                    </a:cubicBezTo>
                    <a:cubicBezTo>
                      <a:pt x="358" y="155"/>
                      <a:pt x="373" y="160"/>
                      <a:pt x="376" y="175"/>
                    </a:cubicBezTo>
                    <a:cubicBezTo>
                      <a:pt x="377" y="176"/>
                      <a:pt x="379" y="183"/>
                      <a:pt x="381" y="194"/>
                    </a:cubicBezTo>
                    <a:cubicBezTo>
                      <a:pt x="384" y="205"/>
                      <a:pt x="387" y="215"/>
                      <a:pt x="392" y="223"/>
                    </a:cubicBezTo>
                    <a:cubicBezTo>
                      <a:pt x="396" y="232"/>
                      <a:pt x="401" y="238"/>
                      <a:pt x="407" y="241"/>
                    </a:cubicBezTo>
                    <a:cubicBezTo>
                      <a:pt x="415" y="246"/>
                      <a:pt x="424" y="244"/>
                      <a:pt x="432" y="233"/>
                    </a:cubicBezTo>
                    <a:cubicBezTo>
                      <a:pt x="440" y="222"/>
                      <a:pt x="445" y="212"/>
                      <a:pt x="447" y="201"/>
                    </a:cubicBezTo>
                    <a:cubicBezTo>
                      <a:pt x="448" y="197"/>
                      <a:pt x="448" y="193"/>
                      <a:pt x="449" y="188"/>
                    </a:cubicBezTo>
                    <a:cubicBezTo>
                      <a:pt x="449" y="183"/>
                      <a:pt x="450" y="179"/>
                      <a:pt x="450" y="177"/>
                    </a:cubicBezTo>
                    <a:cubicBezTo>
                      <a:pt x="450" y="175"/>
                      <a:pt x="451" y="172"/>
                      <a:pt x="453" y="169"/>
                    </a:cubicBezTo>
                    <a:cubicBezTo>
                      <a:pt x="454" y="166"/>
                      <a:pt x="457" y="164"/>
                      <a:pt x="461" y="162"/>
                    </a:cubicBezTo>
                    <a:cubicBezTo>
                      <a:pt x="466" y="161"/>
                      <a:pt x="471" y="159"/>
                      <a:pt x="478" y="158"/>
                    </a:cubicBezTo>
                    <a:cubicBezTo>
                      <a:pt x="508" y="152"/>
                      <a:pt x="527" y="144"/>
                      <a:pt x="535" y="134"/>
                    </a:cubicBezTo>
                    <a:cubicBezTo>
                      <a:pt x="538" y="128"/>
                      <a:pt x="535" y="122"/>
                      <a:pt x="525" y="115"/>
                    </a:cubicBezTo>
                    <a:cubicBezTo>
                      <a:pt x="516" y="108"/>
                      <a:pt x="506" y="105"/>
                      <a:pt x="496" y="105"/>
                    </a:cubicBezTo>
                    <a:lnTo>
                      <a:pt x="496" y="105"/>
                    </a:lnTo>
                    <a:close/>
                    <a:moveTo>
                      <a:pt x="319" y="222"/>
                    </a:moveTo>
                    <a:lnTo>
                      <a:pt x="319" y="222"/>
                    </a:lnTo>
                    <a:cubicBezTo>
                      <a:pt x="325" y="203"/>
                      <a:pt x="322" y="195"/>
                      <a:pt x="309" y="195"/>
                    </a:cubicBezTo>
                    <a:cubicBezTo>
                      <a:pt x="299" y="195"/>
                      <a:pt x="287" y="201"/>
                      <a:pt x="273" y="211"/>
                    </a:cubicBezTo>
                    <a:cubicBezTo>
                      <a:pt x="254" y="225"/>
                      <a:pt x="242" y="230"/>
                      <a:pt x="236" y="227"/>
                    </a:cubicBezTo>
                    <a:cubicBezTo>
                      <a:pt x="230" y="223"/>
                      <a:pt x="231" y="206"/>
                      <a:pt x="238" y="174"/>
                    </a:cubicBezTo>
                    <a:cubicBezTo>
                      <a:pt x="253" y="119"/>
                      <a:pt x="259" y="86"/>
                      <a:pt x="255" y="75"/>
                    </a:cubicBezTo>
                    <a:cubicBezTo>
                      <a:pt x="250" y="61"/>
                      <a:pt x="233" y="63"/>
                      <a:pt x="203" y="81"/>
                    </a:cubicBezTo>
                    <a:cubicBezTo>
                      <a:pt x="160" y="107"/>
                      <a:pt x="114" y="148"/>
                      <a:pt x="65" y="203"/>
                    </a:cubicBezTo>
                    <a:cubicBezTo>
                      <a:pt x="60" y="209"/>
                      <a:pt x="52" y="217"/>
                      <a:pt x="41" y="228"/>
                    </a:cubicBezTo>
                    <a:cubicBezTo>
                      <a:pt x="30" y="239"/>
                      <a:pt x="22" y="248"/>
                      <a:pt x="18" y="255"/>
                    </a:cubicBezTo>
                    <a:cubicBezTo>
                      <a:pt x="6" y="270"/>
                      <a:pt x="1" y="281"/>
                      <a:pt x="0" y="288"/>
                    </a:cubicBezTo>
                    <a:cubicBezTo>
                      <a:pt x="0" y="294"/>
                      <a:pt x="5" y="304"/>
                      <a:pt x="16" y="317"/>
                    </a:cubicBezTo>
                    <a:cubicBezTo>
                      <a:pt x="20" y="321"/>
                      <a:pt x="27" y="329"/>
                      <a:pt x="36" y="340"/>
                    </a:cubicBezTo>
                    <a:cubicBezTo>
                      <a:pt x="75" y="383"/>
                      <a:pt x="108" y="411"/>
                      <a:pt x="133" y="423"/>
                    </a:cubicBezTo>
                    <a:cubicBezTo>
                      <a:pt x="163" y="438"/>
                      <a:pt x="189" y="445"/>
                      <a:pt x="211" y="445"/>
                    </a:cubicBezTo>
                    <a:cubicBezTo>
                      <a:pt x="224" y="445"/>
                      <a:pt x="234" y="439"/>
                      <a:pt x="239" y="428"/>
                    </a:cubicBezTo>
                    <a:cubicBezTo>
                      <a:pt x="245" y="416"/>
                      <a:pt x="245" y="402"/>
                      <a:pt x="240" y="385"/>
                    </a:cubicBezTo>
                    <a:cubicBezTo>
                      <a:pt x="230" y="353"/>
                      <a:pt x="231" y="333"/>
                      <a:pt x="242" y="326"/>
                    </a:cubicBezTo>
                    <a:cubicBezTo>
                      <a:pt x="246" y="324"/>
                      <a:pt x="251" y="324"/>
                      <a:pt x="258" y="326"/>
                    </a:cubicBezTo>
                    <a:cubicBezTo>
                      <a:pt x="264" y="328"/>
                      <a:pt x="272" y="332"/>
                      <a:pt x="281" y="337"/>
                    </a:cubicBezTo>
                    <a:cubicBezTo>
                      <a:pt x="290" y="343"/>
                      <a:pt x="296" y="346"/>
                      <a:pt x="299" y="348"/>
                    </a:cubicBezTo>
                    <a:cubicBezTo>
                      <a:pt x="313" y="354"/>
                      <a:pt x="320" y="350"/>
                      <a:pt x="320" y="333"/>
                    </a:cubicBezTo>
                    <a:cubicBezTo>
                      <a:pt x="321" y="324"/>
                      <a:pt x="319" y="314"/>
                      <a:pt x="315" y="302"/>
                    </a:cubicBezTo>
                    <a:cubicBezTo>
                      <a:pt x="311" y="277"/>
                      <a:pt x="309" y="261"/>
                      <a:pt x="309" y="255"/>
                    </a:cubicBezTo>
                    <a:cubicBezTo>
                      <a:pt x="310" y="250"/>
                      <a:pt x="313" y="238"/>
                      <a:pt x="319" y="222"/>
                    </a:cubicBezTo>
                    <a:lnTo>
                      <a:pt x="319" y="222"/>
                    </a:lnTo>
                    <a:close/>
                    <a:moveTo>
                      <a:pt x="88" y="257"/>
                    </a:moveTo>
                    <a:lnTo>
                      <a:pt x="88" y="257"/>
                    </a:lnTo>
                    <a:cubicBezTo>
                      <a:pt x="88" y="270"/>
                      <a:pt x="82" y="277"/>
                      <a:pt x="69" y="277"/>
                    </a:cubicBezTo>
                    <a:cubicBezTo>
                      <a:pt x="57" y="277"/>
                      <a:pt x="51" y="270"/>
                      <a:pt x="51" y="257"/>
                    </a:cubicBezTo>
                    <a:cubicBezTo>
                      <a:pt x="51" y="245"/>
                      <a:pt x="57" y="239"/>
                      <a:pt x="69" y="239"/>
                    </a:cubicBezTo>
                    <a:cubicBezTo>
                      <a:pt x="82" y="239"/>
                      <a:pt x="88" y="245"/>
                      <a:pt x="88" y="257"/>
                    </a:cubicBezTo>
                    <a:lnTo>
                      <a:pt x="88" y="257"/>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7" name="Freeform 9"/>
              <p:cNvSpPr>
                <a:spLocks noEditPoints="1"/>
              </p:cNvSpPr>
              <p:nvPr/>
            </p:nvSpPr>
            <p:spPr bwMode="auto">
              <a:xfrm>
                <a:off x="6417468" y="5393225"/>
                <a:ext cx="357188" cy="397975"/>
              </a:xfrm>
              <a:custGeom>
                <a:avLst/>
                <a:gdLst>
                  <a:gd name="T0" fmla="*/ 88 w 493"/>
                  <a:gd name="T1" fmla="*/ 271 h 490"/>
                  <a:gd name="T2" fmla="*/ 127 w 493"/>
                  <a:gd name="T3" fmla="*/ 422 h 490"/>
                  <a:gd name="T4" fmla="*/ 219 w 493"/>
                  <a:gd name="T5" fmla="*/ 262 h 490"/>
                  <a:gd name="T6" fmla="*/ 321 w 493"/>
                  <a:gd name="T7" fmla="*/ 247 h 490"/>
                  <a:gd name="T8" fmla="*/ 322 w 493"/>
                  <a:gd name="T9" fmla="*/ 128 h 490"/>
                  <a:gd name="T10" fmla="*/ 263 w 493"/>
                  <a:gd name="T11" fmla="*/ 85 h 490"/>
                  <a:gd name="T12" fmla="*/ 175 w 493"/>
                  <a:gd name="T13" fmla="*/ 0 h 490"/>
                  <a:gd name="T14" fmla="*/ 85 w 493"/>
                  <a:gd name="T15" fmla="*/ 85 h 490"/>
                  <a:gd name="T16" fmla="*/ 26 w 493"/>
                  <a:gd name="T17" fmla="*/ 128 h 490"/>
                  <a:gd name="T18" fmla="*/ 25 w 493"/>
                  <a:gd name="T19" fmla="*/ 247 h 490"/>
                  <a:gd name="T20" fmla="*/ 88 w 493"/>
                  <a:gd name="T21" fmla="*/ 271 h 490"/>
                  <a:gd name="T22" fmla="*/ 488 w 493"/>
                  <a:gd name="T23" fmla="*/ 388 h 490"/>
                  <a:gd name="T24" fmla="*/ 472 w 493"/>
                  <a:gd name="T25" fmla="*/ 380 h 490"/>
                  <a:gd name="T26" fmla="*/ 476 w 493"/>
                  <a:gd name="T27" fmla="*/ 362 h 490"/>
                  <a:gd name="T28" fmla="*/ 454 w 493"/>
                  <a:gd name="T29" fmla="*/ 361 h 490"/>
                  <a:gd name="T30" fmla="*/ 434 w 493"/>
                  <a:gd name="T31" fmla="*/ 363 h 490"/>
                  <a:gd name="T32" fmla="*/ 437 w 493"/>
                  <a:gd name="T33" fmla="*/ 353 h 490"/>
                  <a:gd name="T34" fmla="*/ 438 w 493"/>
                  <a:gd name="T35" fmla="*/ 340 h 490"/>
                  <a:gd name="T36" fmla="*/ 420 w 493"/>
                  <a:gd name="T37" fmla="*/ 337 h 490"/>
                  <a:gd name="T38" fmla="*/ 416 w 493"/>
                  <a:gd name="T39" fmla="*/ 334 h 490"/>
                  <a:gd name="T40" fmla="*/ 420 w 493"/>
                  <a:gd name="T41" fmla="*/ 311 h 490"/>
                  <a:gd name="T42" fmla="*/ 369 w 493"/>
                  <a:gd name="T43" fmla="*/ 309 h 490"/>
                  <a:gd name="T44" fmla="*/ 360 w 493"/>
                  <a:gd name="T45" fmla="*/ 326 h 490"/>
                  <a:gd name="T46" fmla="*/ 342 w 493"/>
                  <a:gd name="T47" fmla="*/ 306 h 490"/>
                  <a:gd name="T48" fmla="*/ 313 w 493"/>
                  <a:gd name="T49" fmla="*/ 315 h 490"/>
                  <a:gd name="T50" fmla="*/ 307 w 493"/>
                  <a:gd name="T51" fmla="*/ 328 h 490"/>
                  <a:gd name="T52" fmla="*/ 308 w 493"/>
                  <a:gd name="T53" fmla="*/ 339 h 490"/>
                  <a:gd name="T54" fmla="*/ 310 w 493"/>
                  <a:gd name="T55" fmla="*/ 345 h 490"/>
                  <a:gd name="T56" fmla="*/ 255 w 493"/>
                  <a:gd name="T57" fmla="*/ 371 h 490"/>
                  <a:gd name="T58" fmla="*/ 299 w 493"/>
                  <a:gd name="T59" fmla="*/ 419 h 490"/>
                  <a:gd name="T60" fmla="*/ 325 w 493"/>
                  <a:gd name="T61" fmla="*/ 401 h 490"/>
                  <a:gd name="T62" fmla="*/ 334 w 493"/>
                  <a:gd name="T63" fmla="*/ 403 h 490"/>
                  <a:gd name="T64" fmla="*/ 347 w 493"/>
                  <a:gd name="T65" fmla="*/ 414 h 490"/>
                  <a:gd name="T66" fmla="*/ 403 w 493"/>
                  <a:gd name="T67" fmla="*/ 402 h 490"/>
                  <a:gd name="T68" fmla="*/ 436 w 493"/>
                  <a:gd name="T69" fmla="*/ 407 h 490"/>
                  <a:gd name="T70" fmla="*/ 467 w 493"/>
                  <a:gd name="T71" fmla="*/ 422 h 490"/>
                  <a:gd name="T72" fmla="*/ 488 w 493"/>
                  <a:gd name="T73" fmla="*/ 388 h 490"/>
                  <a:gd name="T74" fmla="*/ 433 w 493"/>
                  <a:gd name="T75" fmla="*/ 427 h 490"/>
                  <a:gd name="T76" fmla="*/ 413 w 493"/>
                  <a:gd name="T77" fmla="*/ 462 h 490"/>
                  <a:gd name="T78" fmla="*/ 375 w 493"/>
                  <a:gd name="T79" fmla="*/ 462 h 490"/>
                  <a:gd name="T80" fmla="*/ 334 w 493"/>
                  <a:gd name="T81" fmla="*/ 461 h 490"/>
                  <a:gd name="T82" fmla="*/ 295 w 493"/>
                  <a:gd name="T83" fmla="*/ 446 h 490"/>
                  <a:gd name="T84" fmla="*/ 286 w 493"/>
                  <a:gd name="T85" fmla="*/ 464 h 490"/>
                  <a:gd name="T86" fmla="*/ 270 w 493"/>
                  <a:gd name="T87" fmla="*/ 450 h 490"/>
                  <a:gd name="T88" fmla="*/ 235 w 493"/>
                  <a:gd name="T89" fmla="*/ 466 h 490"/>
                  <a:gd name="T90" fmla="*/ 203 w 493"/>
                  <a:gd name="T91" fmla="*/ 467 h 490"/>
                  <a:gd name="T92" fmla="*/ 161 w 493"/>
                  <a:gd name="T93" fmla="*/ 460 h 490"/>
                  <a:gd name="T94" fmla="*/ 122 w 493"/>
                  <a:gd name="T95" fmla="*/ 462 h 490"/>
                  <a:gd name="T96" fmla="*/ 82 w 493"/>
                  <a:gd name="T97" fmla="*/ 461 h 490"/>
                  <a:gd name="T98" fmla="*/ 48 w 493"/>
                  <a:gd name="T99" fmla="*/ 466 h 490"/>
                  <a:gd name="T100" fmla="*/ 22 w 493"/>
                  <a:gd name="T101" fmla="*/ 490 h 490"/>
                  <a:gd name="T102" fmla="*/ 487 w 493"/>
                  <a:gd name="T103" fmla="*/ 438 h 490"/>
                  <a:gd name="T104" fmla="*/ 433 w 493"/>
                  <a:gd name="T105" fmla="*/ 42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490">
                    <a:moveTo>
                      <a:pt x="88" y="271"/>
                    </a:moveTo>
                    <a:lnTo>
                      <a:pt x="88" y="271"/>
                    </a:lnTo>
                    <a:cubicBezTo>
                      <a:pt x="97" y="271"/>
                      <a:pt x="110" y="268"/>
                      <a:pt x="127" y="262"/>
                    </a:cubicBezTo>
                    <a:lnTo>
                      <a:pt x="127" y="422"/>
                    </a:lnTo>
                    <a:lnTo>
                      <a:pt x="219" y="422"/>
                    </a:lnTo>
                    <a:lnTo>
                      <a:pt x="219" y="262"/>
                    </a:lnTo>
                    <a:cubicBezTo>
                      <a:pt x="236" y="268"/>
                      <a:pt x="249" y="271"/>
                      <a:pt x="258" y="271"/>
                    </a:cubicBezTo>
                    <a:cubicBezTo>
                      <a:pt x="283" y="271"/>
                      <a:pt x="304" y="263"/>
                      <a:pt x="321" y="247"/>
                    </a:cubicBezTo>
                    <a:cubicBezTo>
                      <a:pt x="339" y="230"/>
                      <a:pt x="347" y="210"/>
                      <a:pt x="347" y="187"/>
                    </a:cubicBezTo>
                    <a:cubicBezTo>
                      <a:pt x="347" y="164"/>
                      <a:pt x="339" y="144"/>
                      <a:pt x="322" y="128"/>
                    </a:cubicBezTo>
                    <a:cubicBezTo>
                      <a:pt x="305" y="111"/>
                      <a:pt x="285" y="103"/>
                      <a:pt x="260" y="102"/>
                    </a:cubicBezTo>
                    <a:cubicBezTo>
                      <a:pt x="262" y="94"/>
                      <a:pt x="263" y="89"/>
                      <a:pt x="263" y="85"/>
                    </a:cubicBezTo>
                    <a:cubicBezTo>
                      <a:pt x="263" y="61"/>
                      <a:pt x="254" y="41"/>
                      <a:pt x="237" y="25"/>
                    </a:cubicBezTo>
                    <a:cubicBezTo>
                      <a:pt x="220" y="8"/>
                      <a:pt x="199" y="0"/>
                      <a:pt x="175" y="0"/>
                    </a:cubicBezTo>
                    <a:cubicBezTo>
                      <a:pt x="150" y="0"/>
                      <a:pt x="129" y="8"/>
                      <a:pt x="112" y="25"/>
                    </a:cubicBezTo>
                    <a:cubicBezTo>
                      <a:pt x="94" y="41"/>
                      <a:pt x="85" y="61"/>
                      <a:pt x="85" y="85"/>
                    </a:cubicBezTo>
                    <a:cubicBezTo>
                      <a:pt x="85" y="89"/>
                      <a:pt x="86" y="94"/>
                      <a:pt x="88" y="102"/>
                    </a:cubicBezTo>
                    <a:cubicBezTo>
                      <a:pt x="63" y="103"/>
                      <a:pt x="43" y="111"/>
                      <a:pt x="26" y="128"/>
                    </a:cubicBezTo>
                    <a:cubicBezTo>
                      <a:pt x="9" y="144"/>
                      <a:pt x="1" y="164"/>
                      <a:pt x="1" y="187"/>
                    </a:cubicBezTo>
                    <a:cubicBezTo>
                      <a:pt x="0" y="210"/>
                      <a:pt x="8" y="230"/>
                      <a:pt x="25" y="247"/>
                    </a:cubicBezTo>
                    <a:cubicBezTo>
                      <a:pt x="42" y="263"/>
                      <a:pt x="63" y="271"/>
                      <a:pt x="88" y="271"/>
                    </a:cubicBezTo>
                    <a:lnTo>
                      <a:pt x="88" y="271"/>
                    </a:lnTo>
                    <a:close/>
                    <a:moveTo>
                      <a:pt x="488" y="388"/>
                    </a:moveTo>
                    <a:lnTo>
                      <a:pt x="488" y="388"/>
                    </a:lnTo>
                    <a:lnTo>
                      <a:pt x="478" y="388"/>
                    </a:lnTo>
                    <a:cubicBezTo>
                      <a:pt x="474" y="386"/>
                      <a:pt x="472" y="384"/>
                      <a:pt x="472" y="380"/>
                    </a:cubicBezTo>
                    <a:cubicBezTo>
                      <a:pt x="472" y="378"/>
                      <a:pt x="473" y="376"/>
                      <a:pt x="474" y="371"/>
                    </a:cubicBezTo>
                    <a:cubicBezTo>
                      <a:pt x="476" y="367"/>
                      <a:pt x="477" y="364"/>
                      <a:pt x="476" y="362"/>
                    </a:cubicBezTo>
                    <a:cubicBezTo>
                      <a:pt x="476" y="359"/>
                      <a:pt x="474" y="358"/>
                      <a:pt x="470" y="358"/>
                    </a:cubicBezTo>
                    <a:cubicBezTo>
                      <a:pt x="466" y="357"/>
                      <a:pt x="461" y="358"/>
                      <a:pt x="454" y="361"/>
                    </a:cubicBezTo>
                    <a:cubicBezTo>
                      <a:pt x="448" y="364"/>
                      <a:pt x="443" y="365"/>
                      <a:pt x="440" y="365"/>
                    </a:cubicBezTo>
                    <a:cubicBezTo>
                      <a:pt x="437" y="365"/>
                      <a:pt x="435" y="365"/>
                      <a:pt x="434" y="363"/>
                    </a:cubicBezTo>
                    <a:cubicBezTo>
                      <a:pt x="434" y="362"/>
                      <a:pt x="434" y="361"/>
                      <a:pt x="434" y="359"/>
                    </a:cubicBezTo>
                    <a:cubicBezTo>
                      <a:pt x="435" y="357"/>
                      <a:pt x="436" y="355"/>
                      <a:pt x="437" y="353"/>
                    </a:cubicBezTo>
                    <a:cubicBezTo>
                      <a:pt x="437" y="350"/>
                      <a:pt x="438" y="348"/>
                      <a:pt x="439" y="346"/>
                    </a:cubicBezTo>
                    <a:cubicBezTo>
                      <a:pt x="440" y="343"/>
                      <a:pt x="439" y="341"/>
                      <a:pt x="438" y="340"/>
                    </a:cubicBezTo>
                    <a:cubicBezTo>
                      <a:pt x="436" y="338"/>
                      <a:pt x="434" y="336"/>
                      <a:pt x="430" y="336"/>
                    </a:cubicBezTo>
                    <a:cubicBezTo>
                      <a:pt x="426" y="336"/>
                      <a:pt x="423" y="336"/>
                      <a:pt x="420" y="337"/>
                    </a:cubicBezTo>
                    <a:lnTo>
                      <a:pt x="414" y="339"/>
                    </a:lnTo>
                    <a:cubicBezTo>
                      <a:pt x="415" y="337"/>
                      <a:pt x="415" y="336"/>
                      <a:pt x="416" y="334"/>
                    </a:cubicBezTo>
                    <a:cubicBezTo>
                      <a:pt x="417" y="332"/>
                      <a:pt x="418" y="328"/>
                      <a:pt x="420" y="323"/>
                    </a:cubicBezTo>
                    <a:cubicBezTo>
                      <a:pt x="422" y="317"/>
                      <a:pt x="422" y="314"/>
                      <a:pt x="420" y="311"/>
                    </a:cubicBezTo>
                    <a:cubicBezTo>
                      <a:pt x="411" y="299"/>
                      <a:pt x="399" y="295"/>
                      <a:pt x="384" y="300"/>
                    </a:cubicBezTo>
                    <a:cubicBezTo>
                      <a:pt x="378" y="301"/>
                      <a:pt x="373" y="304"/>
                      <a:pt x="369" y="309"/>
                    </a:cubicBezTo>
                    <a:cubicBezTo>
                      <a:pt x="364" y="314"/>
                      <a:pt x="362" y="317"/>
                      <a:pt x="361" y="320"/>
                    </a:cubicBezTo>
                    <a:lnTo>
                      <a:pt x="360" y="326"/>
                    </a:lnTo>
                    <a:cubicBezTo>
                      <a:pt x="359" y="324"/>
                      <a:pt x="358" y="321"/>
                      <a:pt x="355" y="318"/>
                    </a:cubicBezTo>
                    <a:cubicBezTo>
                      <a:pt x="353" y="315"/>
                      <a:pt x="349" y="311"/>
                      <a:pt x="342" y="306"/>
                    </a:cubicBezTo>
                    <a:cubicBezTo>
                      <a:pt x="335" y="301"/>
                      <a:pt x="328" y="302"/>
                      <a:pt x="321" y="308"/>
                    </a:cubicBezTo>
                    <a:cubicBezTo>
                      <a:pt x="318" y="310"/>
                      <a:pt x="315" y="312"/>
                      <a:pt x="313" y="315"/>
                    </a:cubicBezTo>
                    <a:cubicBezTo>
                      <a:pt x="311" y="317"/>
                      <a:pt x="309" y="319"/>
                      <a:pt x="308" y="322"/>
                    </a:cubicBezTo>
                    <a:cubicBezTo>
                      <a:pt x="308" y="324"/>
                      <a:pt x="307" y="326"/>
                      <a:pt x="307" y="328"/>
                    </a:cubicBezTo>
                    <a:cubicBezTo>
                      <a:pt x="306" y="331"/>
                      <a:pt x="306" y="333"/>
                      <a:pt x="307" y="335"/>
                    </a:cubicBezTo>
                    <a:cubicBezTo>
                      <a:pt x="307" y="337"/>
                      <a:pt x="308" y="338"/>
                      <a:pt x="308" y="339"/>
                    </a:cubicBezTo>
                    <a:cubicBezTo>
                      <a:pt x="308" y="341"/>
                      <a:pt x="309" y="342"/>
                      <a:pt x="310" y="343"/>
                    </a:cubicBezTo>
                    <a:lnTo>
                      <a:pt x="310" y="345"/>
                    </a:lnTo>
                    <a:cubicBezTo>
                      <a:pt x="307" y="339"/>
                      <a:pt x="300" y="338"/>
                      <a:pt x="290" y="340"/>
                    </a:cubicBezTo>
                    <a:cubicBezTo>
                      <a:pt x="273" y="341"/>
                      <a:pt x="261" y="352"/>
                      <a:pt x="255" y="371"/>
                    </a:cubicBezTo>
                    <a:cubicBezTo>
                      <a:pt x="249" y="391"/>
                      <a:pt x="254" y="404"/>
                      <a:pt x="271" y="412"/>
                    </a:cubicBezTo>
                    <a:cubicBezTo>
                      <a:pt x="281" y="419"/>
                      <a:pt x="291" y="421"/>
                      <a:pt x="299" y="419"/>
                    </a:cubicBezTo>
                    <a:cubicBezTo>
                      <a:pt x="302" y="418"/>
                      <a:pt x="306" y="415"/>
                      <a:pt x="311" y="410"/>
                    </a:cubicBezTo>
                    <a:cubicBezTo>
                      <a:pt x="316" y="405"/>
                      <a:pt x="321" y="402"/>
                      <a:pt x="325" y="401"/>
                    </a:cubicBezTo>
                    <a:lnTo>
                      <a:pt x="328" y="401"/>
                    </a:lnTo>
                    <a:cubicBezTo>
                      <a:pt x="330" y="401"/>
                      <a:pt x="332" y="401"/>
                      <a:pt x="334" y="403"/>
                    </a:cubicBezTo>
                    <a:cubicBezTo>
                      <a:pt x="336" y="404"/>
                      <a:pt x="338" y="407"/>
                      <a:pt x="341" y="409"/>
                    </a:cubicBezTo>
                    <a:cubicBezTo>
                      <a:pt x="344" y="412"/>
                      <a:pt x="346" y="414"/>
                      <a:pt x="347" y="414"/>
                    </a:cubicBezTo>
                    <a:cubicBezTo>
                      <a:pt x="362" y="426"/>
                      <a:pt x="375" y="427"/>
                      <a:pt x="386" y="418"/>
                    </a:cubicBezTo>
                    <a:cubicBezTo>
                      <a:pt x="396" y="408"/>
                      <a:pt x="402" y="403"/>
                      <a:pt x="403" y="402"/>
                    </a:cubicBezTo>
                    <a:cubicBezTo>
                      <a:pt x="411" y="396"/>
                      <a:pt x="420" y="396"/>
                      <a:pt x="429" y="399"/>
                    </a:cubicBezTo>
                    <a:cubicBezTo>
                      <a:pt x="431" y="401"/>
                      <a:pt x="433" y="403"/>
                      <a:pt x="436" y="407"/>
                    </a:cubicBezTo>
                    <a:cubicBezTo>
                      <a:pt x="439" y="410"/>
                      <a:pt x="441" y="413"/>
                      <a:pt x="442" y="414"/>
                    </a:cubicBezTo>
                    <a:cubicBezTo>
                      <a:pt x="448" y="420"/>
                      <a:pt x="456" y="423"/>
                      <a:pt x="467" y="422"/>
                    </a:cubicBezTo>
                    <a:cubicBezTo>
                      <a:pt x="478" y="421"/>
                      <a:pt x="486" y="416"/>
                      <a:pt x="490" y="409"/>
                    </a:cubicBezTo>
                    <a:cubicBezTo>
                      <a:pt x="493" y="396"/>
                      <a:pt x="492" y="390"/>
                      <a:pt x="488" y="388"/>
                    </a:cubicBezTo>
                    <a:lnTo>
                      <a:pt x="488" y="388"/>
                    </a:lnTo>
                    <a:close/>
                    <a:moveTo>
                      <a:pt x="433" y="427"/>
                    </a:moveTo>
                    <a:lnTo>
                      <a:pt x="433" y="427"/>
                    </a:lnTo>
                    <a:lnTo>
                      <a:pt x="413" y="462"/>
                    </a:lnTo>
                    <a:lnTo>
                      <a:pt x="394" y="436"/>
                    </a:lnTo>
                    <a:lnTo>
                      <a:pt x="375" y="462"/>
                    </a:lnTo>
                    <a:cubicBezTo>
                      <a:pt x="368" y="444"/>
                      <a:pt x="362" y="434"/>
                      <a:pt x="358" y="433"/>
                    </a:cubicBezTo>
                    <a:lnTo>
                      <a:pt x="334" y="461"/>
                    </a:lnTo>
                    <a:lnTo>
                      <a:pt x="300" y="435"/>
                    </a:lnTo>
                    <a:cubicBezTo>
                      <a:pt x="298" y="437"/>
                      <a:pt x="296" y="441"/>
                      <a:pt x="295" y="446"/>
                    </a:cubicBezTo>
                    <a:cubicBezTo>
                      <a:pt x="293" y="451"/>
                      <a:pt x="292" y="455"/>
                      <a:pt x="290" y="458"/>
                    </a:cubicBezTo>
                    <a:cubicBezTo>
                      <a:pt x="289" y="462"/>
                      <a:pt x="287" y="464"/>
                      <a:pt x="286" y="464"/>
                    </a:cubicBezTo>
                    <a:cubicBezTo>
                      <a:pt x="284" y="464"/>
                      <a:pt x="282" y="463"/>
                      <a:pt x="279" y="461"/>
                    </a:cubicBezTo>
                    <a:cubicBezTo>
                      <a:pt x="277" y="458"/>
                      <a:pt x="273" y="454"/>
                      <a:pt x="270" y="450"/>
                    </a:cubicBezTo>
                    <a:cubicBezTo>
                      <a:pt x="266" y="445"/>
                      <a:pt x="262" y="442"/>
                      <a:pt x="259" y="440"/>
                    </a:cubicBezTo>
                    <a:lnTo>
                      <a:pt x="235" y="466"/>
                    </a:lnTo>
                    <a:lnTo>
                      <a:pt x="218" y="432"/>
                    </a:lnTo>
                    <a:lnTo>
                      <a:pt x="203" y="467"/>
                    </a:lnTo>
                    <a:lnTo>
                      <a:pt x="186" y="442"/>
                    </a:lnTo>
                    <a:lnTo>
                      <a:pt x="161" y="460"/>
                    </a:lnTo>
                    <a:lnTo>
                      <a:pt x="145" y="427"/>
                    </a:lnTo>
                    <a:lnTo>
                      <a:pt x="122" y="462"/>
                    </a:lnTo>
                    <a:lnTo>
                      <a:pt x="96" y="438"/>
                    </a:lnTo>
                    <a:lnTo>
                      <a:pt x="82" y="461"/>
                    </a:lnTo>
                    <a:lnTo>
                      <a:pt x="61" y="440"/>
                    </a:lnTo>
                    <a:lnTo>
                      <a:pt x="48" y="466"/>
                    </a:lnTo>
                    <a:lnTo>
                      <a:pt x="17" y="433"/>
                    </a:lnTo>
                    <a:lnTo>
                      <a:pt x="22" y="490"/>
                    </a:lnTo>
                    <a:lnTo>
                      <a:pt x="480" y="490"/>
                    </a:lnTo>
                    <a:lnTo>
                      <a:pt x="487" y="438"/>
                    </a:lnTo>
                    <a:lnTo>
                      <a:pt x="458" y="456"/>
                    </a:lnTo>
                    <a:lnTo>
                      <a:pt x="433" y="427"/>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sp>
            <p:nvSpPr>
              <p:cNvPr id="38" name="Freeform 10"/>
              <p:cNvSpPr>
                <a:spLocks noEditPoints="1"/>
              </p:cNvSpPr>
              <p:nvPr/>
            </p:nvSpPr>
            <p:spPr bwMode="auto">
              <a:xfrm>
                <a:off x="6407943" y="6141720"/>
                <a:ext cx="376238" cy="401544"/>
              </a:xfrm>
              <a:custGeom>
                <a:avLst/>
                <a:gdLst>
                  <a:gd name="T0" fmla="*/ 262 w 518"/>
                  <a:gd name="T1" fmla="*/ 460 h 494"/>
                  <a:gd name="T2" fmla="*/ 195 w 518"/>
                  <a:gd name="T3" fmla="*/ 454 h 494"/>
                  <a:gd name="T4" fmla="*/ 238 w 518"/>
                  <a:gd name="T5" fmla="*/ 430 h 494"/>
                  <a:gd name="T6" fmla="*/ 266 w 518"/>
                  <a:gd name="T7" fmla="*/ 369 h 494"/>
                  <a:gd name="T8" fmla="*/ 243 w 518"/>
                  <a:gd name="T9" fmla="*/ 352 h 494"/>
                  <a:gd name="T10" fmla="*/ 177 w 518"/>
                  <a:gd name="T11" fmla="*/ 375 h 494"/>
                  <a:gd name="T12" fmla="*/ 147 w 518"/>
                  <a:gd name="T13" fmla="*/ 417 h 494"/>
                  <a:gd name="T14" fmla="*/ 97 w 518"/>
                  <a:gd name="T15" fmla="*/ 395 h 494"/>
                  <a:gd name="T16" fmla="*/ 105 w 518"/>
                  <a:gd name="T17" fmla="*/ 340 h 494"/>
                  <a:gd name="T18" fmla="*/ 138 w 518"/>
                  <a:gd name="T19" fmla="*/ 333 h 494"/>
                  <a:gd name="T20" fmla="*/ 221 w 518"/>
                  <a:gd name="T21" fmla="*/ 208 h 494"/>
                  <a:gd name="T22" fmla="*/ 186 w 518"/>
                  <a:gd name="T23" fmla="*/ 217 h 494"/>
                  <a:gd name="T24" fmla="*/ 154 w 518"/>
                  <a:gd name="T25" fmla="*/ 224 h 494"/>
                  <a:gd name="T26" fmla="*/ 154 w 518"/>
                  <a:gd name="T27" fmla="*/ 205 h 494"/>
                  <a:gd name="T28" fmla="*/ 159 w 518"/>
                  <a:gd name="T29" fmla="*/ 180 h 494"/>
                  <a:gd name="T30" fmla="*/ 147 w 518"/>
                  <a:gd name="T31" fmla="*/ 171 h 494"/>
                  <a:gd name="T32" fmla="*/ 124 w 518"/>
                  <a:gd name="T33" fmla="*/ 181 h 494"/>
                  <a:gd name="T34" fmla="*/ 113 w 518"/>
                  <a:gd name="T35" fmla="*/ 172 h 494"/>
                  <a:gd name="T36" fmla="*/ 130 w 518"/>
                  <a:gd name="T37" fmla="*/ 140 h 494"/>
                  <a:gd name="T38" fmla="*/ 129 w 518"/>
                  <a:gd name="T39" fmla="*/ 118 h 494"/>
                  <a:gd name="T40" fmla="*/ 103 w 518"/>
                  <a:gd name="T41" fmla="*/ 121 h 494"/>
                  <a:gd name="T42" fmla="*/ 11 w 518"/>
                  <a:gd name="T43" fmla="*/ 202 h 494"/>
                  <a:gd name="T44" fmla="*/ 1 w 518"/>
                  <a:gd name="T45" fmla="*/ 260 h 494"/>
                  <a:gd name="T46" fmla="*/ 16 w 518"/>
                  <a:gd name="T47" fmla="*/ 301 h 494"/>
                  <a:gd name="T48" fmla="*/ 33 w 518"/>
                  <a:gd name="T49" fmla="*/ 324 h 494"/>
                  <a:gd name="T50" fmla="*/ 36 w 518"/>
                  <a:gd name="T51" fmla="*/ 351 h 494"/>
                  <a:gd name="T52" fmla="*/ 170 w 518"/>
                  <a:gd name="T53" fmla="*/ 480 h 494"/>
                  <a:gd name="T54" fmla="*/ 304 w 518"/>
                  <a:gd name="T55" fmla="*/ 464 h 494"/>
                  <a:gd name="T56" fmla="*/ 262 w 518"/>
                  <a:gd name="T57" fmla="*/ 460 h 494"/>
                  <a:gd name="T58" fmla="*/ 440 w 518"/>
                  <a:gd name="T59" fmla="*/ 116 h 494"/>
                  <a:gd name="T60" fmla="*/ 499 w 518"/>
                  <a:gd name="T61" fmla="*/ 63 h 494"/>
                  <a:gd name="T62" fmla="*/ 516 w 518"/>
                  <a:gd name="T63" fmla="*/ 14 h 494"/>
                  <a:gd name="T64" fmla="*/ 399 w 518"/>
                  <a:gd name="T65" fmla="*/ 27 h 494"/>
                  <a:gd name="T66" fmla="*/ 358 w 518"/>
                  <a:gd name="T67" fmla="*/ 74 h 494"/>
                  <a:gd name="T68" fmla="*/ 342 w 518"/>
                  <a:gd name="T69" fmla="*/ 87 h 494"/>
                  <a:gd name="T70" fmla="*/ 325 w 518"/>
                  <a:gd name="T71" fmla="*/ 83 h 494"/>
                  <a:gd name="T72" fmla="*/ 322 w 518"/>
                  <a:gd name="T73" fmla="*/ 69 h 494"/>
                  <a:gd name="T74" fmla="*/ 282 w 518"/>
                  <a:gd name="T75" fmla="*/ 43 h 494"/>
                  <a:gd name="T76" fmla="*/ 259 w 518"/>
                  <a:gd name="T77" fmla="*/ 31 h 494"/>
                  <a:gd name="T78" fmla="*/ 241 w 518"/>
                  <a:gd name="T79" fmla="*/ 4 h 494"/>
                  <a:gd name="T80" fmla="*/ 191 w 518"/>
                  <a:gd name="T81" fmla="*/ 37 h 494"/>
                  <a:gd name="T82" fmla="*/ 241 w 518"/>
                  <a:gd name="T83" fmla="*/ 43 h 494"/>
                  <a:gd name="T84" fmla="*/ 225 w 518"/>
                  <a:gd name="T85" fmla="*/ 64 h 494"/>
                  <a:gd name="T86" fmla="*/ 193 w 518"/>
                  <a:gd name="T87" fmla="*/ 105 h 494"/>
                  <a:gd name="T88" fmla="*/ 217 w 518"/>
                  <a:gd name="T89" fmla="*/ 167 h 494"/>
                  <a:gd name="T90" fmla="*/ 263 w 518"/>
                  <a:gd name="T91" fmla="*/ 147 h 494"/>
                  <a:gd name="T92" fmla="*/ 298 w 518"/>
                  <a:gd name="T93" fmla="*/ 238 h 494"/>
                  <a:gd name="T94" fmla="*/ 419 w 518"/>
                  <a:gd name="T95" fmla="*/ 280 h 494"/>
                  <a:gd name="T96" fmla="*/ 486 w 518"/>
                  <a:gd name="T97" fmla="*/ 313 h 494"/>
                  <a:gd name="T98" fmla="*/ 462 w 518"/>
                  <a:gd name="T99" fmla="*/ 218 h 494"/>
                  <a:gd name="T100" fmla="*/ 423 w 518"/>
                  <a:gd name="T101" fmla="*/ 237 h 494"/>
                  <a:gd name="T102" fmla="*/ 442 w 518"/>
                  <a:gd name="T103" fmla="*/ 157 h 494"/>
                  <a:gd name="T104" fmla="*/ 427 w 518"/>
                  <a:gd name="T105" fmla="*/ 154 h 494"/>
                  <a:gd name="T106" fmla="*/ 412 w 518"/>
                  <a:gd name="T107" fmla="*/ 175 h 494"/>
                  <a:gd name="T108" fmla="*/ 373 w 518"/>
                  <a:gd name="T109" fmla="*/ 210 h 494"/>
                  <a:gd name="T110" fmla="*/ 357 w 518"/>
                  <a:gd name="T111" fmla="*/ 186 h 494"/>
                  <a:gd name="T112" fmla="*/ 405 w 518"/>
                  <a:gd name="T113" fmla="*/ 137 h 494"/>
                  <a:gd name="T114" fmla="*/ 397 w 518"/>
                  <a:gd name="T115" fmla="*/ 122 h 494"/>
                  <a:gd name="T116" fmla="*/ 440 w 518"/>
                  <a:gd name="T117" fmla="*/ 116 h 494"/>
                  <a:gd name="T118" fmla="*/ 232 w 518"/>
                  <a:gd name="T119" fmla="*/ 113 h 494"/>
                  <a:gd name="T120" fmla="*/ 232 w 518"/>
                  <a:gd name="T121" fmla="*/ 85 h 494"/>
                  <a:gd name="T122" fmla="*/ 232 w 518"/>
                  <a:gd name="T123" fmla="*/ 11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 h="494">
                    <a:moveTo>
                      <a:pt x="262" y="460"/>
                    </a:moveTo>
                    <a:lnTo>
                      <a:pt x="262" y="460"/>
                    </a:lnTo>
                    <a:cubicBezTo>
                      <a:pt x="245" y="464"/>
                      <a:pt x="231" y="464"/>
                      <a:pt x="221" y="462"/>
                    </a:cubicBezTo>
                    <a:cubicBezTo>
                      <a:pt x="210" y="460"/>
                      <a:pt x="202" y="457"/>
                      <a:pt x="195" y="454"/>
                    </a:cubicBezTo>
                    <a:lnTo>
                      <a:pt x="187" y="448"/>
                    </a:lnTo>
                    <a:cubicBezTo>
                      <a:pt x="210" y="443"/>
                      <a:pt x="226" y="436"/>
                      <a:pt x="238" y="430"/>
                    </a:cubicBezTo>
                    <a:cubicBezTo>
                      <a:pt x="246" y="424"/>
                      <a:pt x="253" y="415"/>
                      <a:pt x="259" y="403"/>
                    </a:cubicBezTo>
                    <a:cubicBezTo>
                      <a:pt x="265" y="390"/>
                      <a:pt x="267" y="379"/>
                      <a:pt x="266" y="369"/>
                    </a:cubicBezTo>
                    <a:cubicBezTo>
                      <a:pt x="266" y="358"/>
                      <a:pt x="263" y="351"/>
                      <a:pt x="258" y="347"/>
                    </a:cubicBezTo>
                    <a:cubicBezTo>
                      <a:pt x="257" y="349"/>
                      <a:pt x="252" y="350"/>
                      <a:pt x="243" y="352"/>
                    </a:cubicBezTo>
                    <a:cubicBezTo>
                      <a:pt x="234" y="353"/>
                      <a:pt x="223" y="356"/>
                      <a:pt x="210" y="360"/>
                    </a:cubicBezTo>
                    <a:cubicBezTo>
                      <a:pt x="197" y="364"/>
                      <a:pt x="186" y="369"/>
                      <a:pt x="177" y="375"/>
                    </a:cubicBezTo>
                    <a:cubicBezTo>
                      <a:pt x="168" y="381"/>
                      <a:pt x="161" y="388"/>
                      <a:pt x="156" y="396"/>
                    </a:cubicBezTo>
                    <a:cubicBezTo>
                      <a:pt x="151" y="405"/>
                      <a:pt x="148" y="412"/>
                      <a:pt x="147" y="417"/>
                    </a:cubicBezTo>
                    <a:lnTo>
                      <a:pt x="147" y="425"/>
                    </a:lnTo>
                    <a:cubicBezTo>
                      <a:pt x="132" y="429"/>
                      <a:pt x="115" y="419"/>
                      <a:pt x="97" y="395"/>
                    </a:cubicBezTo>
                    <a:cubicBezTo>
                      <a:pt x="79" y="374"/>
                      <a:pt x="77" y="358"/>
                      <a:pt x="91" y="347"/>
                    </a:cubicBezTo>
                    <a:cubicBezTo>
                      <a:pt x="95" y="344"/>
                      <a:pt x="100" y="342"/>
                      <a:pt x="105" y="340"/>
                    </a:cubicBezTo>
                    <a:cubicBezTo>
                      <a:pt x="110" y="339"/>
                      <a:pt x="116" y="337"/>
                      <a:pt x="123" y="336"/>
                    </a:cubicBezTo>
                    <a:cubicBezTo>
                      <a:pt x="129" y="335"/>
                      <a:pt x="134" y="334"/>
                      <a:pt x="138" y="333"/>
                    </a:cubicBezTo>
                    <a:cubicBezTo>
                      <a:pt x="163" y="327"/>
                      <a:pt x="184" y="310"/>
                      <a:pt x="203" y="285"/>
                    </a:cubicBezTo>
                    <a:cubicBezTo>
                      <a:pt x="222" y="259"/>
                      <a:pt x="227" y="233"/>
                      <a:pt x="221" y="208"/>
                    </a:cubicBezTo>
                    <a:cubicBezTo>
                      <a:pt x="218" y="204"/>
                      <a:pt x="214" y="203"/>
                      <a:pt x="209" y="205"/>
                    </a:cubicBezTo>
                    <a:cubicBezTo>
                      <a:pt x="204" y="208"/>
                      <a:pt x="196" y="211"/>
                      <a:pt x="186" y="217"/>
                    </a:cubicBezTo>
                    <a:cubicBezTo>
                      <a:pt x="176" y="222"/>
                      <a:pt x="168" y="225"/>
                      <a:pt x="162" y="225"/>
                    </a:cubicBezTo>
                    <a:cubicBezTo>
                      <a:pt x="158" y="225"/>
                      <a:pt x="156" y="225"/>
                      <a:pt x="154" y="224"/>
                    </a:cubicBezTo>
                    <a:cubicBezTo>
                      <a:pt x="152" y="222"/>
                      <a:pt x="151" y="220"/>
                      <a:pt x="152" y="216"/>
                    </a:cubicBezTo>
                    <a:cubicBezTo>
                      <a:pt x="153" y="213"/>
                      <a:pt x="153" y="209"/>
                      <a:pt x="154" y="205"/>
                    </a:cubicBezTo>
                    <a:cubicBezTo>
                      <a:pt x="155" y="201"/>
                      <a:pt x="156" y="197"/>
                      <a:pt x="157" y="193"/>
                    </a:cubicBezTo>
                    <a:cubicBezTo>
                      <a:pt x="158" y="188"/>
                      <a:pt x="159" y="184"/>
                      <a:pt x="159" y="180"/>
                    </a:cubicBezTo>
                    <a:cubicBezTo>
                      <a:pt x="158" y="176"/>
                      <a:pt x="157" y="174"/>
                      <a:pt x="155" y="172"/>
                    </a:cubicBezTo>
                    <a:cubicBezTo>
                      <a:pt x="153" y="171"/>
                      <a:pt x="150" y="170"/>
                      <a:pt x="147" y="171"/>
                    </a:cubicBezTo>
                    <a:cubicBezTo>
                      <a:pt x="143" y="172"/>
                      <a:pt x="140" y="173"/>
                      <a:pt x="136" y="175"/>
                    </a:cubicBezTo>
                    <a:cubicBezTo>
                      <a:pt x="133" y="177"/>
                      <a:pt x="129" y="179"/>
                      <a:pt x="124" y="181"/>
                    </a:cubicBezTo>
                    <a:cubicBezTo>
                      <a:pt x="120" y="183"/>
                      <a:pt x="116" y="185"/>
                      <a:pt x="114" y="186"/>
                    </a:cubicBezTo>
                    <a:cubicBezTo>
                      <a:pt x="108" y="188"/>
                      <a:pt x="108" y="183"/>
                      <a:pt x="113" y="172"/>
                    </a:cubicBezTo>
                    <a:cubicBezTo>
                      <a:pt x="115" y="167"/>
                      <a:pt x="119" y="161"/>
                      <a:pt x="123" y="151"/>
                    </a:cubicBezTo>
                    <a:cubicBezTo>
                      <a:pt x="127" y="145"/>
                      <a:pt x="129" y="142"/>
                      <a:pt x="130" y="140"/>
                    </a:cubicBezTo>
                    <a:cubicBezTo>
                      <a:pt x="131" y="136"/>
                      <a:pt x="131" y="132"/>
                      <a:pt x="131" y="129"/>
                    </a:cubicBezTo>
                    <a:cubicBezTo>
                      <a:pt x="130" y="125"/>
                      <a:pt x="130" y="121"/>
                      <a:pt x="129" y="118"/>
                    </a:cubicBezTo>
                    <a:lnTo>
                      <a:pt x="128" y="114"/>
                    </a:lnTo>
                    <a:cubicBezTo>
                      <a:pt x="122" y="115"/>
                      <a:pt x="114" y="117"/>
                      <a:pt x="103" y="121"/>
                    </a:cubicBezTo>
                    <a:cubicBezTo>
                      <a:pt x="93" y="124"/>
                      <a:pt x="77" y="133"/>
                      <a:pt x="56" y="147"/>
                    </a:cubicBezTo>
                    <a:cubicBezTo>
                      <a:pt x="35" y="162"/>
                      <a:pt x="20" y="180"/>
                      <a:pt x="11" y="202"/>
                    </a:cubicBezTo>
                    <a:cubicBezTo>
                      <a:pt x="7" y="212"/>
                      <a:pt x="4" y="222"/>
                      <a:pt x="2" y="232"/>
                    </a:cubicBezTo>
                    <a:cubicBezTo>
                      <a:pt x="0" y="242"/>
                      <a:pt x="0" y="252"/>
                      <a:pt x="1" y="260"/>
                    </a:cubicBezTo>
                    <a:cubicBezTo>
                      <a:pt x="3" y="268"/>
                      <a:pt x="4" y="275"/>
                      <a:pt x="7" y="282"/>
                    </a:cubicBezTo>
                    <a:cubicBezTo>
                      <a:pt x="10" y="290"/>
                      <a:pt x="13" y="296"/>
                      <a:pt x="16" y="301"/>
                    </a:cubicBezTo>
                    <a:cubicBezTo>
                      <a:pt x="20" y="307"/>
                      <a:pt x="23" y="311"/>
                      <a:pt x="26" y="315"/>
                    </a:cubicBezTo>
                    <a:cubicBezTo>
                      <a:pt x="29" y="319"/>
                      <a:pt x="31" y="322"/>
                      <a:pt x="33" y="324"/>
                    </a:cubicBezTo>
                    <a:lnTo>
                      <a:pt x="36" y="328"/>
                    </a:lnTo>
                    <a:lnTo>
                      <a:pt x="36" y="351"/>
                    </a:lnTo>
                    <a:cubicBezTo>
                      <a:pt x="38" y="368"/>
                      <a:pt x="46" y="388"/>
                      <a:pt x="60" y="409"/>
                    </a:cubicBezTo>
                    <a:cubicBezTo>
                      <a:pt x="83" y="443"/>
                      <a:pt x="120" y="466"/>
                      <a:pt x="170" y="480"/>
                    </a:cubicBezTo>
                    <a:cubicBezTo>
                      <a:pt x="220" y="494"/>
                      <a:pt x="262" y="493"/>
                      <a:pt x="297" y="476"/>
                    </a:cubicBezTo>
                    <a:cubicBezTo>
                      <a:pt x="306" y="473"/>
                      <a:pt x="309" y="468"/>
                      <a:pt x="304" y="464"/>
                    </a:cubicBezTo>
                    <a:cubicBezTo>
                      <a:pt x="299" y="457"/>
                      <a:pt x="285" y="456"/>
                      <a:pt x="262" y="460"/>
                    </a:cubicBezTo>
                    <a:lnTo>
                      <a:pt x="262" y="460"/>
                    </a:lnTo>
                    <a:close/>
                    <a:moveTo>
                      <a:pt x="440" y="116"/>
                    </a:moveTo>
                    <a:lnTo>
                      <a:pt x="440" y="116"/>
                    </a:lnTo>
                    <a:cubicBezTo>
                      <a:pt x="450" y="114"/>
                      <a:pt x="460" y="107"/>
                      <a:pt x="472" y="95"/>
                    </a:cubicBezTo>
                    <a:cubicBezTo>
                      <a:pt x="484" y="84"/>
                      <a:pt x="493" y="73"/>
                      <a:pt x="499" y="63"/>
                    </a:cubicBezTo>
                    <a:cubicBezTo>
                      <a:pt x="502" y="59"/>
                      <a:pt x="505" y="51"/>
                      <a:pt x="508" y="41"/>
                    </a:cubicBezTo>
                    <a:cubicBezTo>
                      <a:pt x="512" y="31"/>
                      <a:pt x="514" y="22"/>
                      <a:pt x="516" y="14"/>
                    </a:cubicBezTo>
                    <a:lnTo>
                      <a:pt x="518" y="3"/>
                    </a:lnTo>
                    <a:cubicBezTo>
                      <a:pt x="457" y="6"/>
                      <a:pt x="417" y="14"/>
                      <a:pt x="399" y="27"/>
                    </a:cubicBezTo>
                    <a:cubicBezTo>
                      <a:pt x="391" y="31"/>
                      <a:pt x="383" y="39"/>
                      <a:pt x="375" y="48"/>
                    </a:cubicBezTo>
                    <a:cubicBezTo>
                      <a:pt x="367" y="58"/>
                      <a:pt x="361" y="67"/>
                      <a:pt x="358" y="74"/>
                    </a:cubicBezTo>
                    <a:lnTo>
                      <a:pt x="352" y="85"/>
                    </a:lnTo>
                    <a:cubicBezTo>
                      <a:pt x="351" y="86"/>
                      <a:pt x="348" y="86"/>
                      <a:pt x="342" y="87"/>
                    </a:cubicBezTo>
                    <a:cubicBezTo>
                      <a:pt x="336" y="87"/>
                      <a:pt x="332" y="87"/>
                      <a:pt x="331" y="86"/>
                    </a:cubicBezTo>
                    <a:cubicBezTo>
                      <a:pt x="328" y="85"/>
                      <a:pt x="326" y="84"/>
                      <a:pt x="325" y="83"/>
                    </a:cubicBezTo>
                    <a:cubicBezTo>
                      <a:pt x="324" y="81"/>
                      <a:pt x="324" y="79"/>
                      <a:pt x="324" y="76"/>
                    </a:cubicBezTo>
                    <a:cubicBezTo>
                      <a:pt x="324" y="73"/>
                      <a:pt x="323" y="71"/>
                      <a:pt x="322" y="69"/>
                    </a:cubicBezTo>
                    <a:cubicBezTo>
                      <a:pt x="320" y="62"/>
                      <a:pt x="317" y="58"/>
                      <a:pt x="313" y="55"/>
                    </a:cubicBezTo>
                    <a:cubicBezTo>
                      <a:pt x="306" y="47"/>
                      <a:pt x="296" y="43"/>
                      <a:pt x="282" y="43"/>
                    </a:cubicBezTo>
                    <a:cubicBezTo>
                      <a:pt x="270" y="43"/>
                      <a:pt x="264" y="43"/>
                      <a:pt x="264" y="44"/>
                    </a:cubicBezTo>
                    <a:cubicBezTo>
                      <a:pt x="263" y="42"/>
                      <a:pt x="262" y="37"/>
                      <a:pt x="259" y="31"/>
                    </a:cubicBezTo>
                    <a:cubicBezTo>
                      <a:pt x="256" y="24"/>
                      <a:pt x="253" y="18"/>
                      <a:pt x="250" y="14"/>
                    </a:cubicBezTo>
                    <a:cubicBezTo>
                      <a:pt x="247" y="9"/>
                      <a:pt x="244" y="5"/>
                      <a:pt x="241" y="4"/>
                    </a:cubicBezTo>
                    <a:cubicBezTo>
                      <a:pt x="233" y="0"/>
                      <a:pt x="220" y="3"/>
                      <a:pt x="203" y="14"/>
                    </a:cubicBezTo>
                    <a:cubicBezTo>
                      <a:pt x="184" y="27"/>
                      <a:pt x="179" y="35"/>
                      <a:pt x="191" y="37"/>
                    </a:cubicBezTo>
                    <a:cubicBezTo>
                      <a:pt x="198" y="39"/>
                      <a:pt x="207" y="37"/>
                      <a:pt x="219" y="34"/>
                    </a:cubicBezTo>
                    <a:cubicBezTo>
                      <a:pt x="233" y="30"/>
                      <a:pt x="240" y="33"/>
                      <a:pt x="241" y="43"/>
                    </a:cubicBezTo>
                    <a:cubicBezTo>
                      <a:pt x="241" y="47"/>
                      <a:pt x="240" y="51"/>
                      <a:pt x="237" y="55"/>
                    </a:cubicBezTo>
                    <a:cubicBezTo>
                      <a:pt x="234" y="58"/>
                      <a:pt x="230" y="61"/>
                      <a:pt x="225" y="64"/>
                    </a:cubicBezTo>
                    <a:cubicBezTo>
                      <a:pt x="220" y="67"/>
                      <a:pt x="216" y="69"/>
                      <a:pt x="214" y="71"/>
                    </a:cubicBezTo>
                    <a:cubicBezTo>
                      <a:pt x="208" y="78"/>
                      <a:pt x="201" y="89"/>
                      <a:pt x="193" y="105"/>
                    </a:cubicBezTo>
                    <a:cubicBezTo>
                      <a:pt x="174" y="143"/>
                      <a:pt x="175" y="164"/>
                      <a:pt x="197" y="169"/>
                    </a:cubicBezTo>
                    <a:cubicBezTo>
                      <a:pt x="202" y="170"/>
                      <a:pt x="209" y="170"/>
                      <a:pt x="217" y="167"/>
                    </a:cubicBezTo>
                    <a:cubicBezTo>
                      <a:pt x="225" y="164"/>
                      <a:pt x="234" y="160"/>
                      <a:pt x="244" y="155"/>
                    </a:cubicBezTo>
                    <a:cubicBezTo>
                      <a:pt x="253" y="150"/>
                      <a:pt x="260" y="148"/>
                      <a:pt x="263" y="147"/>
                    </a:cubicBezTo>
                    <a:cubicBezTo>
                      <a:pt x="265" y="150"/>
                      <a:pt x="267" y="164"/>
                      <a:pt x="269" y="189"/>
                    </a:cubicBezTo>
                    <a:cubicBezTo>
                      <a:pt x="269" y="208"/>
                      <a:pt x="279" y="224"/>
                      <a:pt x="298" y="238"/>
                    </a:cubicBezTo>
                    <a:cubicBezTo>
                      <a:pt x="317" y="252"/>
                      <a:pt x="339" y="261"/>
                      <a:pt x="366" y="265"/>
                    </a:cubicBezTo>
                    <a:cubicBezTo>
                      <a:pt x="381" y="267"/>
                      <a:pt x="399" y="272"/>
                      <a:pt x="419" y="280"/>
                    </a:cubicBezTo>
                    <a:cubicBezTo>
                      <a:pt x="439" y="288"/>
                      <a:pt x="456" y="296"/>
                      <a:pt x="468" y="303"/>
                    </a:cubicBezTo>
                    <a:lnTo>
                      <a:pt x="486" y="313"/>
                    </a:lnTo>
                    <a:cubicBezTo>
                      <a:pt x="480" y="304"/>
                      <a:pt x="476" y="291"/>
                      <a:pt x="474" y="272"/>
                    </a:cubicBezTo>
                    <a:lnTo>
                      <a:pt x="462" y="218"/>
                    </a:lnTo>
                    <a:cubicBezTo>
                      <a:pt x="453" y="229"/>
                      <a:pt x="445" y="238"/>
                      <a:pt x="437" y="244"/>
                    </a:cubicBezTo>
                    <a:cubicBezTo>
                      <a:pt x="430" y="249"/>
                      <a:pt x="425" y="246"/>
                      <a:pt x="423" y="237"/>
                    </a:cubicBezTo>
                    <a:cubicBezTo>
                      <a:pt x="421" y="227"/>
                      <a:pt x="424" y="218"/>
                      <a:pt x="434" y="210"/>
                    </a:cubicBezTo>
                    <a:cubicBezTo>
                      <a:pt x="452" y="194"/>
                      <a:pt x="454" y="176"/>
                      <a:pt x="442" y="157"/>
                    </a:cubicBezTo>
                    <a:cubicBezTo>
                      <a:pt x="438" y="153"/>
                      <a:pt x="436" y="151"/>
                      <a:pt x="434" y="151"/>
                    </a:cubicBezTo>
                    <a:cubicBezTo>
                      <a:pt x="431" y="150"/>
                      <a:pt x="429" y="152"/>
                      <a:pt x="427" y="154"/>
                    </a:cubicBezTo>
                    <a:cubicBezTo>
                      <a:pt x="424" y="157"/>
                      <a:pt x="422" y="160"/>
                      <a:pt x="420" y="163"/>
                    </a:cubicBezTo>
                    <a:cubicBezTo>
                      <a:pt x="418" y="166"/>
                      <a:pt x="416" y="170"/>
                      <a:pt x="412" y="175"/>
                    </a:cubicBezTo>
                    <a:cubicBezTo>
                      <a:pt x="409" y="180"/>
                      <a:pt x="406" y="184"/>
                      <a:pt x="403" y="187"/>
                    </a:cubicBezTo>
                    <a:cubicBezTo>
                      <a:pt x="393" y="197"/>
                      <a:pt x="383" y="205"/>
                      <a:pt x="373" y="210"/>
                    </a:cubicBezTo>
                    <a:cubicBezTo>
                      <a:pt x="363" y="216"/>
                      <a:pt x="354" y="214"/>
                      <a:pt x="345" y="205"/>
                    </a:cubicBezTo>
                    <a:cubicBezTo>
                      <a:pt x="345" y="198"/>
                      <a:pt x="348" y="192"/>
                      <a:pt x="357" y="186"/>
                    </a:cubicBezTo>
                    <a:cubicBezTo>
                      <a:pt x="384" y="166"/>
                      <a:pt x="400" y="154"/>
                      <a:pt x="403" y="149"/>
                    </a:cubicBezTo>
                    <a:cubicBezTo>
                      <a:pt x="405" y="145"/>
                      <a:pt x="406" y="141"/>
                      <a:pt x="405" y="137"/>
                    </a:cubicBezTo>
                    <a:cubicBezTo>
                      <a:pt x="404" y="133"/>
                      <a:pt x="403" y="129"/>
                      <a:pt x="400" y="126"/>
                    </a:cubicBezTo>
                    <a:lnTo>
                      <a:pt x="397" y="122"/>
                    </a:lnTo>
                    <a:cubicBezTo>
                      <a:pt x="412" y="123"/>
                      <a:pt x="427" y="121"/>
                      <a:pt x="440" y="116"/>
                    </a:cubicBezTo>
                    <a:lnTo>
                      <a:pt x="440" y="116"/>
                    </a:lnTo>
                    <a:close/>
                    <a:moveTo>
                      <a:pt x="232" y="113"/>
                    </a:moveTo>
                    <a:lnTo>
                      <a:pt x="232" y="113"/>
                    </a:lnTo>
                    <a:cubicBezTo>
                      <a:pt x="223" y="113"/>
                      <a:pt x="218" y="108"/>
                      <a:pt x="218" y="99"/>
                    </a:cubicBezTo>
                    <a:cubicBezTo>
                      <a:pt x="218" y="90"/>
                      <a:pt x="223" y="85"/>
                      <a:pt x="232" y="85"/>
                    </a:cubicBezTo>
                    <a:cubicBezTo>
                      <a:pt x="242" y="85"/>
                      <a:pt x="247" y="90"/>
                      <a:pt x="247" y="99"/>
                    </a:cubicBezTo>
                    <a:cubicBezTo>
                      <a:pt x="245" y="108"/>
                      <a:pt x="240" y="113"/>
                      <a:pt x="232" y="113"/>
                    </a:cubicBezTo>
                    <a:lnTo>
                      <a:pt x="232" y="113"/>
                    </a:lnTo>
                    <a:close/>
                  </a:path>
                </a:pathLst>
              </a:custGeom>
              <a:solidFill>
                <a:srgbClr val="125C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a:p>
            </p:txBody>
          </p:sp>
        </p:grpSp>
      </p:grpSp>
      <p:sp>
        <p:nvSpPr>
          <p:cNvPr id="5" name="Right Brace 4"/>
          <p:cNvSpPr/>
          <p:nvPr/>
        </p:nvSpPr>
        <p:spPr>
          <a:xfrm>
            <a:off x="9038292" y="4638502"/>
            <a:ext cx="365760" cy="1679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9396451" y="5298902"/>
            <a:ext cx="2416046" cy="369332"/>
          </a:xfrm>
          <a:prstGeom prst="rect">
            <a:avLst/>
          </a:prstGeom>
          <a:noFill/>
        </p:spPr>
        <p:txBody>
          <a:bodyPr wrap="none" rtlCol="0">
            <a:spAutoFit/>
          </a:bodyPr>
          <a:lstStyle/>
          <a:p>
            <a:r>
              <a:rPr lang="en-US" dirty="0"/>
              <a:t>EO: Core data source</a:t>
            </a:r>
          </a:p>
        </p:txBody>
      </p:sp>
      <p:sp>
        <p:nvSpPr>
          <p:cNvPr id="31" name="Right Brace 30"/>
          <p:cNvSpPr/>
          <p:nvPr/>
        </p:nvSpPr>
        <p:spPr>
          <a:xfrm>
            <a:off x="9020759" y="2573684"/>
            <a:ext cx="365760" cy="1679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a:off x="9378918" y="3234084"/>
            <a:ext cx="2890535" cy="369332"/>
          </a:xfrm>
          <a:prstGeom prst="rect">
            <a:avLst/>
          </a:prstGeom>
          <a:noFill/>
        </p:spPr>
        <p:txBody>
          <a:bodyPr wrap="none" rtlCol="0">
            <a:spAutoFit/>
          </a:bodyPr>
          <a:lstStyle/>
          <a:p>
            <a:r>
              <a:rPr lang="en-US" dirty="0"/>
              <a:t>EO: Important data source</a:t>
            </a:r>
          </a:p>
        </p:txBody>
      </p:sp>
    </p:spTree>
    <p:extLst>
      <p:ext uri="{BB962C8B-B14F-4D97-AF65-F5344CB8AC3E}">
        <p14:creationId xmlns:p14="http://schemas.microsoft.com/office/powerpoint/2010/main" val="87127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National, Regional, </a:t>
            </a:r>
            <a:r>
              <a:rPr lang="en-US" dirty="0" smtClean="0"/>
              <a:t>Thematic</a:t>
            </a:r>
          </a:p>
          <a:p>
            <a:pPr lvl="1"/>
            <a:r>
              <a:rPr lang="en-US" dirty="0" smtClean="0"/>
              <a:t>But—still much to do to get close to global coverage</a:t>
            </a:r>
            <a:endParaRPr lang="en-US" dirty="0"/>
          </a:p>
          <a:p>
            <a:r>
              <a:rPr lang="en-US" dirty="0"/>
              <a:t>Thematic</a:t>
            </a:r>
          </a:p>
          <a:p>
            <a:pPr lvl="1"/>
            <a:r>
              <a:rPr lang="en-US" dirty="0"/>
              <a:t>Marine</a:t>
            </a:r>
          </a:p>
          <a:p>
            <a:pPr lvl="1"/>
            <a:r>
              <a:rPr lang="en-US" dirty="0"/>
              <a:t>Freshwater</a:t>
            </a:r>
          </a:p>
          <a:p>
            <a:pPr lvl="1"/>
            <a:r>
              <a:rPr lang="en-US" dirty="0"/>
              <a:t>Soil</a:t>
            </a:r>
          </a:p>
          <a:p>
            <a:r>
              <a:rPr lang="en-US" dirty="0"/>
              <a:t>In situ data</a:t>
            </a:r>
          </a:p>
          <a:p>
            <a:pPr lvl="1"/>
            <a:r>
              <a:rPr lang="en-US" dirty="0"/>
              <a:t>What to monitor</a:t>
            </a:r>
          </a:p>
          <a:p>
            <a:pPr lvl="1"/>
            <a:r>
              <a:rPr lang="en-US" dirty="0"/>
              <a:t>Standards: collection protocols &amp; data formats</a:t>
            </a:r>
          </a:p>
          <a:p>
            <a:pPr lvl="1"/>
            <a:r>
              <a:rPr lang="en-US" dirty="0"/>
              <a:t>Coordination and knowledge sharing</a:t>
            </a:r>
          </a:p>
          <a:p>
            <a:r>
              <a:rPr lang="en-US" dirty="0"/>
              <a:t>Remote sensing data</a:t>
            </a:r>
          </a:p>
          <a:p>
            <a:pPr lvl="1"/>
            <a:r>
              <a:rPr lang="en-US" dirty="0"/>
              <a:t>Capacity building: where to find, how to use</a:t>
            </a:r>
          </a:p>
          <a:p>
            <a:endParaRPr lang="en-US" dirty="0"/>
          </a:p>
        </p:txBody>
      </p:sp>
      <p:sp>
        <p:nvSpPr>
          <p:cNvPr id="2" name="Title 1"/>
          <p:cNvSpPr>
            <a:spLocks noGrp="1"/>
          </p:cNvSpPr>
          <p:nvPr>
            <p:ph type="title"/>
          </p:nvPr>
        </p:nvSpPr>
        <p:spPr>
          <a:xfrm>
            <a:off x="324233" y="201339"/>
            <a:ext cx="9386864" cy="779002"/>
          </a:xfrm>
        </p:spPr>
        <p:txBody>
          <a:bodyPr/>
          <a:lstStyle/>
          <a:p>
            <a:r>
              <a:rPr lang="en-US" sz="4000" dirty="0"/>
              <a:t>Biodiversity Observation Networks</a:t>
            </a:r>
          </a:p>
        </p:txBody>
      </p:sp>
    </p:spTree>
    <p:extLst>
      <p:ext uri="{BB962C8B-B14F-4D97-AF65-F5344CB8AC3E}">
        <p14:creationId xmlns:p14="http://schemas.microsoft.com/office/powerpoint/2010/main" val="458161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Biodiversity: Variety of genes, species, and ecosystems</a:t>
            </a:r>
          </a:p>
          <a:p>
            <a:endParaRPr lang="en-US" sz="1050" dirty="0"/>
          </a:p>
          <a:p>
            <a:r>
              <a:rPr lang="en-US" dirty="0"/>
              <a:t>GEO Societal Benefit Area</a:t>
            </a:r>
          </a:p>
          <a:p>
            <a:r>
              <a:rPr lang="en-US" dirty="0"/>
              <a:t>GEO Biodiversity Observation Network (GEO BON—a flagship)</a:t>
            </a:r>
          </a:p>
          <a:p>
            <a:r>
              <a:rPr lang="en-US" dirty="0"/>
              <a:t>International Treaties</a:t>
            </a:r>
          </a:p>
          <a:p>
            <a:pPr lvl="1"/>
            <a:r>
              <a:rPr lang="en-US" dirty="0"/>
              <a:t>UN Convention on Biological Diversity</a:t>
            </a:r>
          </a:p>
          <a:p>
            <a:pPr lvl="1"/>
            <a:r>
              <a:rPr lang="en-US" dirty="0"/>
              <a:t>UN Sustainable Development Goals</a:t>
            </a:r>
          </a:p>
          <a:p>
            <a:pPr lvl="1"/>
            <a:r>
              <a:rPr lang="en-US" dirty="0"/>
              <a:t>UN Convention to Combat Desertification</a:t>
            </a:r>
          </a:p>
          <a:p>
            <a:pPr lvl="1"/>
            <a:r>
              <a:rPr lang="en-US" dirty="0" err="1"/>
              <a:t>Ramsar</a:t>
            </a:r>
            <a:r>
              <a:rPr lang="en-US" dirty="0"/>
              <a:t> Convention on Wetlands</a:t>
            </a:r>
          </a:p>
          <a:p>
            <a:pPr lvl="1"/>
            <a:r>
              <a:rPr lang="en-US" dirty="0"/>
              <a:t>Others…</a:t>
            </a:r>
          </a:p>
          <a:p>
            <a:r>
              <a:rPr lang="en-US" dirty="0"/>
              <a:t>Intergovernmental Panel on Biodiversity and Ecosystem Services</a:t>
            </a:r>
          </a:p>
          <a:p>
            <a:r>
              <a:rPr lang="en-US" dirty="0"/>
              <a:t>National government needs &amp; obligations</a:t>
            </a:r>
          </a:p>
          <a:p>
            <a:pPr lvl="1"/>
            <a:endParaRPr lang="en-US" dirty="0"/>
          </a:p>
          <a:p>
            <a:pPr lvl="1"/>
            <a:endParaRPr lang="en-US" dirty="0"/>
          </a:p>
        </p:txBody>
      </p:sp>
      <p:sp>
        <p:nvSpPr>
          <p:cNvPr id="2" name="Title 1"/>
          <p:cNvSpPr>
            <a:spLocks noGrp="1"/>
          </p:cNvSpPr>
          <p:nvPr>
            <p:ph type="title"/>
          </p:nvPr>
        </p:nvSpPr>
        <p:spPr>
          <a:xfrm>
            <a:off x="454343" y="202443"/>
            <a:ext cx="9386864" cy="779002"/>
          </a:xfrm>
        </p:spPr>
        <p:txBody>
          <a:bodyPr/>
          <a:lstStyle/>
          <a:p>
            <a:r>
              <a:rPr lang="en-US" sz="4000" dirty="0"/>
              <a:t>Biodiversity in the CEOS Context</a:t>
            </a:r>
          </a:p>
        </p:txBody>
      </p:sp>
    </p:spTree>
    <p:extLst>
      <p:ext uri="{BB962C8B-B14F-4D97-AF65-F5344CB8AC3E}">
        <p14:creationId xmlns:p14="http://schemas.microsoft.com/office/powerpoint/2010/main" val="661810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Both under threat…</a:t>
            </a:r>
          </a:p>
          <a:p>
            <a:r>
              <a:rPr lang="en-US" dirty="0"/>
              <a:t>Systemically intertwined</a:t>
            </a:r>
          </a:p>
          <a:p>
            <a:r>
              <a:rPr lang="en-US" dirty="0"/>
              <a:t>Many adaptations to climate are nature-based</a:t>
            </a:r>
          </a:p>
          <a:p>
            <a:endParaRPr lang="en-US" dirty="0"/>
          </a:p>
        </p:txBody>
      </p:sp>
      <p:sp>
        <p:nvSpPr>
          <p:cNvPr id="2" name="Title 1"/>
          <p:cNvSpPr>
            <a:spLocks noGrp="1"/>
          </p:cNvSpPr>
          <p:nvPr>
            <p:ph type="title"/>
          </p:nvPr>
        </p:nvSpPr>
        <p:spPr>
          <a:xfrm>
            <a:off x="324233" y="202444"/>
            <a:ext cx="9386864" cy="779002"/>
          </a:xfrm>
        </p:spPr>
        <p:txBody>
          <a:bodyPr/>
          <a:lstStyle/>
          <a:p>
            <a:r>
              <a:rPr lang="en-US" sz="4000" dirty="0"/>
              <a:t>Biodiversity &amp; Climate Commonalities </a:t>
            </a:r>
          </a:p>
        </p:txBody>
      </p:sp>
      <p:grpSp>
        <p:nvGrpSpPr>
          <p:cNvPr id="7" name="Group 6"/>
          <p:cNvGrpSpPr/>
          <p:nvPr/>
        </p:nvGrpSpPr>
        <p:grpSpPr>
          <a:xfrm>
            <a:off x="1922082" y="2929079"/>
            <a:ext cx="8299702" cy="3523972"/>
            <a:chOff x="1564525" y="2912904"/>
            <a:chExt cx="8170025" cy="3468913"/>
          </a:xfrm>
        </p:grpSpPr>
        <p:pic>
          <p:nvPicPr>
            <p:cNvPr id="4" name="Picture 3"/>
            <p:cNvPicPr>
              <a:picLocks noChangeAspect="1"/>
            </p:cNvPicPr>
            <p:nvPr/>
          </p:nvPicPr>
          <p:blipFill rotWithShape="1">
            <a:blip r:embed="rId3"/>
            <a:srcRect l="817"/>
            <a:stretch/>
          </p:blipFill>
          <p:spPr>
            <a:xfrm>
              <a:off x="1564525" y="3403316"/>
              <a:ext cx="8170025" cy="1527109"/>
            </a:xfrm>
            <a:prstGeom prst="rect">
              <a:avLst/>
            </a:prstGeom>
          </p:spPr>
        </p:pic>
        <p:sp>
          <p:nvSpPr>
            <p:cNvPr id="5" name="TextBox 4"/>
            <p:cNvSpPr txBox="1"/>
            <p:nvPr/>
          </p:nvSpPr>
          <p:spPr>
            <a:xfrm>
              <a:off x="2070839" y="2912904"/>
              <a:ext cx="7406996" cy="454452"/>
            </a:xfrm>
            <a:prstGeom prst="rect">
              <a:avLst/>
            </a:prstGeom>
            <a:noFill/>
          </p:spPr>
          <p:txBody>
            <a:bodyPr wrap="square" rtlCol="0">
              <a:spAutoFit/>
            </a:bodyPr>
            <a:lstStyle/>
            <a:p>
              <a:r>
                <a:rPr lang="en-US" sz="2400" b="1" dirty="0">
                  <a:solidFill>
                    <a:srgbClr val="000000"/>
                  </a:solidFill>
                </a:rPr>
                <a:t>World Economic Forum Global Risks Report 2021</a:t>
              </a:r>
              <a:endParaRPr lang="en-US" sz="2800" b="1" dirty="0">
                <a:solidFill>
                  <a:srgbClr val="000000"/>
                </a:solidFill>
              </a:endParaRPr>
            </a:p>
          </p:txBody>
        </p:sp>
        <p:pic>
          <p:nvPicPr>
            <p:cNvPr id="6" name="Picture 5"/>
            <p:cNvPicPr>
              <a:picLocks noChangeAspect="1"/>
            </p:cNvPicPr>
            <p:nvPr/>
          </p:nvPicPr>
          <p:blipFill rotWithShape="1">
            <a:blip r:embed="rId4"/>
            <a:srcRect r="15869"/>
            <a:stretch/>
          </p:blipFill>
          <p:spPr>
            <a:xfrm>
              <a:off x="1573160" y="4884235"/>
              <a:ext cx="8133622" cy="1497582"/>
            </a:xfrm>
            <a:prstGeom prst="rect">
              <a:avLst/>
            </a:prstGeom>
          </p:spPr>
        </p:pic>
      </p:grpSp>
    </p:spTree>
    <p:extLst>
      <p:ext uri="{BB962C8B-B14F-4D97-AF65-F5344CB8AC3E}">
        <p14:creationId xmlns:p14="http://schemas.microsoft.com/office/powerpoint/2010/main" val="3087870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CEOS already plays key role in space-based EO and measurements for Biodiversity</a:t>
            </a:r>
          </a:p>
          <a:p>
            <a:r>
              <a:rPr lang="en-US" dirty="0" smtClean="0"/>
              <a:t>But: CEOS can be even more pivotal to the overall Biodiversity effort</a:t>
            </a:r>
          </a:p>
          <a:p>
            <a:endParaRPr lang="en-US" dirty="0" smtClean="0"/>
          </a:p>
          <a:p>
            <a:pPr lvl="0"/>
            <a:r>
              <a:rPr lang="en-US" dirty="0" smtClean="0"/>
              <a:t>Challenges for CEOS to address:</a:t>
            </a:r>
          </a:p>
          <a:p>
            <a:pPr lvl="1"/>
            <a:r>
              <a:rPr lang="en-US" dirty="0"/>
              <a:t>Utilization of EO for biodiversity science and monitoring</a:t>
            </a:r>
          </a:p>
          <a:p>
            <a:pPr lvl="1"/>
            <a:r>
              <a:rPr lang="en-US" dirty="0" smtClean="0"/>
              <a:t>Awareness </a:t>
            </a:r>
            <a:r>
              <a:rPr lang="en-US" dirty="0" smtClean="0"/>
              <a:t>of its activities </a:t>
            </a:r>
            <a:r>
              <a:rPr lang="en-US" dirty="0" smtClean="0"/>
              <a:t>by Biodiversity </a:t>
            </a:r>
            <a:r>
              <a:rPr lang="en-US" dirty="0" smtClean="0"/>
              <a:t>community</a:t>
            </a:r>
          </a:p>
          <a:p>
            <a:pPr lvl="1"/>
            <a:r>
              <a:rPr lang="en-US" dirty="0" smtClean="0"/>
              <a:t>Agency </a:t>
            </a:r>
            <a:r>
              <a:rPr lang="en-US" dirty="0" smtClean="0"/>
              <a:t>support dedicated to CEOS Biodiversity Activity</a:t>
            </a:r>
          </a:p>
          <a:p>
            <a:pPr lvl="0"/>
            <a:r>
              <a:rPr lang="en-US" dirty="0" smtClean="0"/>
              <a:t>Many opportunities for engagement and action</a:t>
            </a:r>
          </a:p>
        </p:txBody>
      </p:sp>
      <p:sp>
        <p:nvSpPr>
          <p:cNvPr id="3" name="Title 2"/>
          <p:cNvSpPr>
            <a:spLocks noGrp="1"/>
          </p:cNvSpPr>
          <p:nvPr>
            <p:ph type="title"/>
          </p:nvPr>
        </p:nvSpPr>
        <p:spPr/>
        <p:txBody>
          <a:bodyPr/>
          <a:lstStyle/>
          <a:p>
            <a:r>
              <a:rPr lang="en-US" smtClean="0"/>
              <a:t>Considerations for CEOS Members</a:t>
            </a:r>
            <a:endParaRPr lang="en-US" dirty="0"/>
          </a:p>
        </p:txBody>
      </p:sp>
    </p:spTree>
    <p:extLst>
      <p:ext uri="{BB962C8B-B14F-4D97-AF65-F5344CB8AC3E}">
        <p14:creationId xmlns:p14="http://schemas.microsoft.com/office/powerpoint/2010/main" val="57056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Filling </a:t>
            </a:r>
            <a:r>
              <a:rPr lang="en-US" dirty="0" smtClean="0"/>
              <a:t>gaps in important </a:t>
            </a:r>
            <a:r>
              <a:rPr lang="en-US" dirty="0"/>
              <a:t>indicators</a:t>
            </a:r>
          </a:p>
          <a:p>
            <a:r>
              <a:rPr lang="en-US" dirty="0" smtClean="0"/>
              <a:t>Leveraging </a:t>
            </a:r>
            <a:r>
              <a:rPr lang="en-US" dirty="0"/>
              <a:t>CEOS &amp; agency connections to identify new </a:t>
            </a:r>
            <a:r>
              <a:rPr lang="en-US" dirty="0" smtClean="0"/>
              <a:t>collaborations</a:t>
            </a:r>
            <a:endParaRPr lang="en-US" dirty="0"/>
          </a:p>
          <a:p>
            <a:r>
              <a:rPr lang="en-US" dirty="0" smtClean="0"/>
              <a:t>Increasing utilization </a:t>
            </a:r>
            <a:r>
              <a:rPr lang="en-US" dirty="0"/>
              <a:t>of EBVs &amp; derived </a:t>
            </a:r>
            <a:r>
              <a:rPr lang="en-US" dirty="0" smtClean="0"/>
              <a:t>products</a:t>
            </a:r>
          </a:p>
          <a:p>
            <a:endParaRPr lang="en-US" sz="1100" dirty="0"/>
          </a:p>
          <a:p>
            <a:r>
              <a:rPr lang="en-US" dirty="0" smtClean="0"/>
              <a:t>All </a:t>
            </a:r>
            <a:r>
              <a:rPr lang="en-US" dirty="0"/>
              <a:t>of these double as engagement activities</a:t>
            </a:r>
          </a:p>
          <a:p>
            <a:endParaRPr lang="en-US" sz="1800" dirty="0" smtClean="0"/>
          </a:p>
          <a:p>
            <a:endParaRPr lang="en-US" sz="1800" dirty="0"/>
          </a:p>
          <a:p>
            <a:r>
              <a:rPr lang="en-US" b="1" dirty="0">
                <a:solidFill>
                  <a:srgbClr val="00B050"/>
                </a:solidFill>
              </a:rPr>
              <a:t>And, thinking Big…</a:t>
            </a:r>
          </a:p>
          <a:p>
            <a:pPr lvl="1"/>
            <a:r>
              <a:rPr lang="en-US" dirty="0"/>
              <a:t>New </a:t>
            </a:r>
            <a:r>
              <a:rPr lang="en-US" dirty="0" smtClean="0"/>
              <a:t>systems (</a:t>
            </a:r>
            <a:r>
              <a:rPr lang="en-US" dirty="0"/>
              <a:t>not just sensors or measurements</a:t>
            </a:r>
            <a:r>
              <a:rPr lang="en-US" dirty="0" smtClean="0"/>
              <a:t>)</a:t>
            </a:r>
          </a:p>
          <a:p>
            <a:pPr lvl="1"/>
            <a:r>
              <a:rPr lang="en-US" dirty="0" smtClean="0"/>
              <a:t>Explore </a:t>
            </a:r>
            <a:r>
              <a:rPr lang="en-US" dirty="0"/>
              <a:t>pathways towards a Global Biodiversity Monitoring System </a:t>
            </a:r>
          </a:p>
        </p:txBody>
      </p:sp>
      <p:sp>
        <p:nvSpPr>
          <p:cNvPr id="2" name="Title 1"/>
          <p:cNvSpPr>
            <a:spLocks noGrp="1"/>
          </p:cNvSpPr>
          <p:nvPr>
            <p:ph type="title"/>
          </p:nvPr>
        </p:nvSpPr>
        <p:spPr>
          <a:xfrm>
            <a:off x="324233" y="162686"/>
            <a:ext cx="9386864" cy="779002"/>
          </a:xfrm>
        </p:spPr>
        <p:txBody>
          <a:bodyPr/>
          <a:lstStyle/>
          <a:p>
            <a:r>
              <a:rPr lang="en-US" sz="4000" dirty="0" smtClean="0"/>
              <a:t>Activities </a:t>
            </a:r>
            <a:r>
              <a:rPr lang="en-US" sz="4000" dirty="0"/>
              <a:t>for You to Consider</a:t>
            </a:r>
          </a:p>
        </p:txBody>
      </p:sp>
    </p:spTree>
    <p:extLst>
      <p:ext uri="{BB962C8B-B14F-4D97-AF65-F5344CB8AC3E}">
        <p14:creationId xmlns:p14="http://schemas.microsoft.com/office/powerpoint/2010/main" val="1891645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Host a </a:t>
            </a:r>
            <a:r>
              <a:rPr lang="en-US" dirty="0" smtClean="0"/>
              <a:t>meeting</a:t>
            </a:r>
            <a:r>
              <a:rPr lang="en-US" dirty="0"/>
              <a:t> </a:t>
            </a:r>
            <a:r>
              <a:rPr lang="en-US" dirty="0" smtClean="0"/>
              <a:t>(we </a:t>
            </a:r>
            <a:r>
              <a:rPr lang="en-US" dirty="0"/>
              <a:t>can come to </a:t>
            </a:r>
            <a:r>
              <a:rPr lang="en-US" dirty="0" smtClean="0"/>
              <a:t>you)</a:t>
            </a:r>
            <a:endParaRPr lang="en-US" dirty="0"/>
          </a:p>
          <a:p>
            <a:r>
              <a:rPr lang="en-US" dirty="0"/>
              <a:t>Support experts’ time</a:t>
            </a:r>
          </a:p>
          <a:p>
            <a:r>
              <a:rPr lang="en-US" dirty="0"/>
              <a:t>Provide another co-lead (1/10th time)</a:t>
            </a:r>
          </a:p>
          <a:p>
            <a:endParaRPr lang="en-US" dirty="0"/>
          </a:p>
          <a:p>
            <a:r>
              <a:rPr lang="en-US" dirty="0"/>
              <a:t>Activities: Many to choose from…</a:t>
            </a:r>
          </a:p>
          <a:p>
            <a:r>
              <a:rPr lang="en-US" dirty="0"/>
              <a:t>Good starter: Develop CEOS Strategic Plan for Biodiversity</a:t>
            </a:r>
          </a:p>
          <a:p>
            <a:pPr lvl="1"/>
            <a:r>
              <a:rPr lang="en-US" dirty="0"/>
              <a:t>Build on previous </a:t>
            </a:r>
            <a:r>
              <a:rPr lang="en-US" dirty="0" smtClean="0"/>
              <a:t>work</a:t>
            </a:r>
            <a:endParaRPr lang="en-US" dirty="0"/>
          </a:p>
          <a:p>
            <a:pPr lvl="1"/>
            <a:r>
              <a:rPr lang="en-US" dirty="0" smtClean="0"/>
              <a:t>Complement </a:t>
            </a:r>
            <a:r>
              <a:rPr lang="en-US" dirty="0"/>
              <a:t>GEO BON Strategic Plan</a:t>
            </a:r>
          </a:p>
          <a:p>
            <a:pPr lvl="1"/>
            <a:r>
              <a:rPr lang="en-US" dirty="0" smtClean="0"/>
              <a:t>Key </a:t>
            </a:r>
            <a:r>
              <a:rPr lang="en-US" dirty="0"/>
              <a:t>value: in the process, not the product….</a:t>
            </a:r>
          </a:p>
        </p:txBody>
      </p:sp>
      <p:sp>
        <p:nvSpPr>
          <p:cNvPr id="3" name="Title 2"/>
          <p:cNvSpPr>
            <a:spLocks noGrp="1"/>
          </p:cNvSpPr>
          <p:nvPr>
            <p:ph type="title"/>
          </p:nvPr>
        </p:nvSpPr>
        <p:spPr>
          <a:xfrm>
            <a:off x="409575" y="175939"/>
            <a:ext cx="9153337" cy="779002"/>
          </a:xfrm>
        </p:spPr>
        <p:txBody>
          <a:bodyPr/>
          <a:lstStyle/>
          <a:p>
            <a:r>
              <a:rPr lang="en-US" sz="4000" dirty="0"/>
              <a:t>How to Support the Biodiversity Activity</a:t>
            </a:r>
          </a:p>
        </p:txBody>
      </p:sp>
    </p:spTree>
    <p:extLst>
      <p:ext uri="{BB962C8B-B14F-4D97-AF65-F5344CB8AC3E}">
        <p14:creationId xmlns:p14="http://schemas.microsoft.com/office/powerpoint/2010/main" val="399734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Backup Material</a:t>
            </a:r>
          </a:p>
        </p:txBody>
      </p:sp>
    </p:spTree>
    <p:extLst>
      <p:ext uri="{BB962C8B-B14F-4D97-AF65-F5344CB8AC3E}">
        <p14:creationId xmlns:p14="http://schemas.microsoft.com/office/powerpoint/2010/main" val="16210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GEO </a:t>
            </a:r>
            <a:r>
              <a:rPr lang="en-US" sz="2000" dirty="0" smtClean="0"/>
              <a:t>BON </a:t>
            </a:r>
            <a:r>
              <a:rPr lang="en-US" sz="2000" dirty="0" smtClean="0">
                <a:hlinkClick r:id="rId3"/>
              </a:rPr>
              <a:t>website</a:t>
            </a:r>
            <a:r>
              <a:rPr lang="en-US" sz="2000" dirty="0" smtClean="0"/>
              <a:t>, </a:t>
            </a:r>
            <a:r>
              <a:rPr lang="en-US" sz="2000" dirty="0"/>
              <a:t>and overview (</a:t>
            </a:r>
            <a:r>
              <a:rPr lang="en-US" sz="2000" dirty="0">
                <a:hlinkClick r:id="rId4"/>
              </a:rPr>
              <a:t>slides</a:t>
            </a:r>
            <a:r>
              <a:rPr lang="en-US" sz="2000" dirty="0"/>
              <a:t> and </a:t>
            </a:r>
            <a:r>
              <a:rPr lang="en-US" sz="2000" dirty="0">
                <a:hlinkClick r:id="rId5"/>
              </a:rPr>
              <a:t>video</a:t>
            </a:r>
            <a:r>
              <a:rPr lang="en-US" sz="2000" dirty="0"/>
              <a:t>)</a:t>
            </a:r>
          </a:p>
          <a:p>
            <a:r>
              <a:rPr lang="en-US" sz="2000" dirty="0"/>
              <a:t>Ecosystem Extent and Integrity (</a:t>
            </a:r>
            <a:r>
              <a:rPr lang="en-US" sz="2000" dirty="0">
                <a:hlinkClick r:id="rId6"/>
              </a:rPr>
              <a:t>slides</a:t>
            </a:r>
            <a:r>
              <a:rPr lang="en-US" sz="2000" dirty="0"/>
              <a:t> and </a:t>
            </a:r>
            <a:r>
              <a:rPr lang="en-US" sz="2000" dirty="0">
                <a:hlinkClick r:id="rId7"/>
              </a:rPr>
              <a:t>video</a:t>
            </a:r>
            <a:r>
              <a:rPr lang="en-US" sz="2000" dirty="0"/>
              <a:t>): key variables for which satellite EO is essential</a:t>
            </a:r>
          </a:p>
          <a:p>
            <a:r>
              <a:rPr lang="en-US" sz="2000" dirty="0"/>
              <a:t>UN SEEA: ecosystem accounting </a:t>
            </a:r>
            <a:r>
              <a:rPr lang="en-US" sz="2000" dirty="0">
                <a:hlinkClick r:id="rId8"/>
              </a:rPr>
              <a:t>variables </a:t>
            </a:r>
            <a:r>
              <a:rPr lang="en-US" sz="2000" dirty="0"/>
              <a:t>(extent, condition, services…)</a:t>
            </a:r>
          </a:p>
          <a:p>
            <a:r>
              <a:rPr lang="en-US" sz="2000" dirty="0">
                <a:hlinkClick r:id="rId9"/>
              </a:rPr>
              <a:t>Workshop </a:t>
            </a:r>
            <a:r>
              <a:rPr lang="en-US" sz="2000" dirty="0"/>
              <a:t>linking EO and </a:t>
            </a:r>
            <a:r>
              <a:rPr lang="en-US" sz="2000" i="1" dirty="0"/>
              <a:t>in situ</a:t>
            </a:r>
            <a:r>
              <a:rPr lang="en-US" sz="2000" dirty="0"/>
              <a:t> for a global system</a:t>
            </a:r>
          </a:p>
          <a:p>
            <a:r>
              <a:rPr lang="en-US" sz="2000" dirty="0"/>
              <a:t>Example dashboard highlighting products </a:t>
            </a:r>
            <a:r>
              <a:rPr lang="en-US" sz="2000" dirty="0">
                <a:hlinkClick r:id="rId10"/>
              </a:rPr>
              <a:t>ASEAN Biodiversity Dashboard </a:t>
            </a:r>
            <a:endParaRPr lang="en-US" sz="2000" dirty="0"/>
          </a:p>
          <a:p>
            <a:r>
              <a:rPr lang="en-US" sz="2000" dirty="0"/>
              <a:t>World Economic Forum </a:t>
            </a:r>
            <a:r>
              <a:rPr lang="en-US" sz="2000" dirty="0">
                <a:hlinkClick r:id="rId11"/>
              </a:rPr>
              <a:t>Global Risks Report </a:t>
            </a:r>
            <a:r>
              <a:rPr lang="en-US" sz="2000" dirty="0" smtClean="0">
                <a:hlinkClick r:id="rId11"/>
              </a:rPr>
              <a:t>2021</a:t>
            </a:r>
          </a:p>
          <a:p>
            <a:r>
              <a:rPr lang="en-US" sz="1800" dirty="0"/>
              <a:t>IUCN </a:t>
            </a:r>
            <a:r>
              <a:rPr lang="en-US" sz="1800" dirty="0">
                <a:hlinkClick r:id="rId12"/>
              </a:rPr>
              <a:t>position paper</a:t>
            </a:r>
            <a:r>
              <a:rPr lang="en-US" sz="1800" dirty="0"/>
              <a:t> for UNFCCC COP26 </a:t>
            </a:r>
            <a:endParaRPr lang="en-US" sz="1800" dirty="0">
              <a:hlinkClick r:id="rId11"/>
            </a:endParaRPr>
          </a:p>
        </p:txBody>
      </p:sp>
      <p:sp>
        <p:nvSpPr>
          <p:cNvPr id="3" name="Title 2"/>
          <p:cNvSpPr>
            <a:spLocks noGrp="1"/>
          </p:cNvSpPr>
          <p:nvPr>
            <p:ph type="title"/>
          </p:nvPr>
        </p:nvSpPr>
        <p:spPr>
          <a:xfrm>
            <a:off x="324233" y="175939"/>
            <a:ext cx="9386864" cy="779002"/>
          </a:xfrm>
        </p:spPr>
        <p:txBody>
          <a:bodyPr/>
          <a:lstStyle/>
          <a:p>
            <a:r>
              <a:rPr lang="en-US" sz="4000" dirty="0"/>
              <a:t>Additional Resources</a:t>
            </a:r>
          </a:p>
        </p:txBody>
      </p:sp>
    </p:spTree>
    <p:extLst>
      <p:ext uri="{BB962C8B-B14F-4D97-AF65-F5344CB8AC3E}">
        <p14:creationId xmlns:p14="http://schemas.microsoft.com/office/powerpoint/2010/main" val="332385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Threats…and societal dependency</a:t>
            </a:r>
          </a:p>
          <a:p>
            <a:r>
              <a:rPr lang="en-US" dirty="0"/>
              <a:t>Many measurements in common</a:t>
            </a:r>
          </a:p>
          <a:p>
            <a:pPr lvl="1"/>
            <a:r>
              <a:rPr lang="en-US" dirty="0"/>
              <a:t>Land Cover, ecosystem type</a:t>
            </a:r>
          </a:p>
          <a:p>
            <a:pPr lvl="1"/>
            <a:r>
              <a:rPr lang="en-US" dirty="0"/>
              <a:t>Environmental variables</a:t>
            </a:r>
          </a:p>
          <a:p>
            <a:r>
              <a:rPr lang="en-US" dirty="0" smtClean="0"/>
              <a:t>Biodiversity &amp; climate are </a:t>
            </a:r>
            <a:r>
              <a:rPr lang="en-US" dirty="0"/>
              <a:t>intertwined</a:t>
            </a:r>
          </a:p>
          <a:p>
            <a:pPr lvl="1"/>
            <a:r>
              <a:rPr lang="en-US" dirty="0"/>
              <a:t>Changes in one affect the other</a:t>
            </a:r>
          </a:p>
          <a:p>
            <a:endParaRPr lang="en-US" sz="2000" dirty="0"/>
          </a:p>
          <a:p>
            <a:r>
              <a:rPr lang="en-US" dirty="0"/>
              <a:t>Potential collaboration activities include</a:t>
            </a:r>
          </a:p>
          <a:p>
            <a:pPr lvl="1"/>
            <a:r>
              <a:rPr lang="en-US" i="1" dirty="0"/>
              <a:t>In situ</a:t>
            </a:r>
            <a:r>
              <a:rPr lang="en-US" dirty="0"/>
              <a:t> </a:t>
            </a:r>
            <a:r>
              <a:rPr lang="en-US" dirty="0" smtClean="0"/>
              <a:t>data collection </a:t>
            </a:r>
            <a:r>
              <a:rPr lang="en-US" dirty="0"/>
              <a:t>sites, data coordination &amp; collection</a:t>
            </a:r>
          </a:p>
          <a:p>
            <a:pPr lvl="1"/>
            <a:r>
              <a:rPr lang="en-US" dirty="0"/>
              <a:t>Cal/Val sites</a:t>
            </a:r>
          </a:p>
          <a:p>
            <a:pPr lvl="1"/>
            <a:r>
              <a:rPr lang="en-US" dirty="0"/>
              <a:t>Adaptation, nature-based solutions….</a:t>
            </a:r>
          </a:p>
          <a:p>
            <a:pPr lvl="1"/>
            <a:r>
              <a:rPr lang="en-US" dirty="0"/>
              <a:t>Modeling</a:t>
            </a:r>
          </a:p>
        </p:txBody>
      </p:sp>
      <p:sp>
        <p:nvSpPr>
          <p:cNvPr id="2" name="Title 1"/>
          <p:cNvSpPr>
            <a:spLocks noGrp="1"/>
          </p:cNvSpPr>
          <p:nvPr>
            <p:ph type="title"/>
          </p:nvPr>
        </p:nvSpPr>
        <p:spPr>
          <a:xfrm>
            <a:off x="324233" y="228948"/>
            <a:ext cx="9386864" cy="779002"/>
          </a:xfrm>
        </p:spPr>
        <p:txBody>
          <a:bodyPr/>
          <a:lstStyle/>
          <a:p>
            <a:r>
              <a:rPr lang="en-US" sz="4000" dirty="0"/>
              <a:t>Biodiversity &amp; Climate Commonalities </a:t>
            </a:r>
          </a:p>
        </p:txBody>
      </p:sp>
      <p:grpSp>
        <p:nvGrpSpPr>
          <p:cNvPr id="7" name="Group 6"/>
          <p:cNvGrpSpPr/>
          <p:nvPr/>
        </p:nvGrpSpPr>
        <p:grpSpPr>
          <a:xfrm>
            <a:off x="7867650" y="1230169"/>
            <a:ext cx="3247696" cy="1817898"/>
            <a:chOff x="1424390" y="2646502"/>
            <a:chExt cx="8814656" cy="3735315"/>
          </a:xfrm>
        </p:grpSpPr>
        <p:pic>
          <p:nvPicPr>
            <p:cNvPr id="4" name="Picture 3"/>
            <p:cNvPicPr>
              <a:picLocks noChangeAspect="1"/>
            </p:cNvPicPr>
            <p:nvPr/>
          </p:nvPicPr>
          <p:blipFill rotWithShape="1">
            <a:blip r:embed="rId3"/>
            <a:srcRect l="817"/>
            <a:stretch/>
          </p:blipFill>
          <p:spPr>
            <a:xfrm>
              <a:off x="1564525" y="3403316"/>
              <a:ext cx="8170025" cy="1527109"/>
            </a:xfrm>
            <a:prstGeom prst="rect">
              <a:avLst/>
            </a:prstGeom>
          </p:spPr>
        </p:pic>
        <p:sp>
          <p:nvSpPr>
            <p:cNvPr id="5" name="TextBox 4"/>
            <p:cNvSpPr txBox="1"/>
            <p:nvPr/>
          </p:nvSpPr>
          <p:spPr>
            <a:xfrm>
              <a:off x="1424390" y="2646502"/>
              <a:ext cx="8814656" cy="505921"/>
            </a:xfrm>
            <a:prstGeom prst="rect">
              <a:avLst/>
            </a:prstGeom>
            <a:noFill/>
          </p:spPr>
          <p:txBody>
            <a:bodyPr wrap="square" rtlCol="0">
              <a:spAutoFit/>
            </a:bodyPr>
            <a:lstStyle/>
            <a:p>
              <a:r>
                <a:rPr lang="en-US" sz="1000" b="1" dirty="0">
                  <a:solidFill>
                    <a:srgbClr val="000000"/>
                  </a:solidFill>
                </a:rPr>
                <a:t>World Economic Forum Global Risks Report 2021</a:t>
              </a:r>
            </a:p>
          </p:txBody>
        </p:sp>
        <p:pic>
          <p:nvPicPr>
            <p:cNvPr id="6" name="Picture 5"/>
            <p:cNvPicPr>
              <a:picLocks noChangeAspect="1"/>
            </p:cNvPicPr>
            <p:nvPr/>
          </p:nvPicPr>
          <p:blipFill rotWithShape="1">
            <a:blip r:embed="rId4"/>
            <a:srcRect r="15869"/>
            <a:stretch/>
          </p:blipFill>
          <p:spPr>
            <a:xfrm>
              <a:off x="1573160" y="4884235"/>
              <a:ext cx="8133622" cy="1497582"/>
            </a:xfrm>
            <a:prstGeom prst="rect">
              <a:avLst/>
            </a:prstGeom>
          </p:spPr>
        </p:pic>
      </p:grpSp>
    </p:spTree>
    <p:extLst>
      <p:ext uri="{BB962C8B-B14F-4D97-AF65-F5344CB8AC3E}">
        <p14:creationId xmlns:p14="http://schemas.microsoft.com/office/powerpoint/2010/main" val="1732890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ceos</Template>
  <TotalTime>2206</TotalTime>
  <Words>2382</Words>
  <Application>Microsoft Office PowerPoint</Application>
  <PresentationFormat>Widescreen</PresentationFormat>
  <Paragraphs>270</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Bold</vt:lpstr>
      <vt:lpstr>Calibri</vt:lpstr>
      <vt:lpstr>Courier New</vt:lpstr>
      <vt:lpstr>Helvetica Neue Condensed</vt:lpstr>
      <vt:lpstr>Helvetica Neue Light</vt:lpstr>
      <vt:lpstr>Quire Sans</vt:lpstr>
      <vt:lpstr>Wingdings</vt:lpstr>
      <vt:lpstr>ceos</vt:lpstr>
      <vt:lpstr>CEOS Biodiversity Activity:  Opportunities for More Robust CEOS Engagement</vt:lpstr>
      <vt:lpstr>Biodiversity in the CEOS Context</vt:lpstr>
      <vt:lpstr>Biodiversity &amp; Climate Commonalities </vt:lpstr>
      <vt:lpstr>Considerations for CEOS Members</vt:lpstr>
      <vt:lpstr>Activities for You to Consider</vt:lpstr>
      <vt:lpstr>How to Support the Biodiversity Activity</vt:lpstr>
      <vt:lpstr>Backup Material</vt:lpstr>
      <vt:lpstr>Additional Resources</vt:lpstr>
      <vt:lpstr>Biodiversity &amp; Climate Commonalities </vt:lpstr>
      <vt:lpstr>Some Thoughts on Thinking Big…</vt:lpstr>
      <vt:lpstr>New Systems or Approaches</vt:lpstr>
      <vt:lpstr>Global Monitoring Systems </vt:lpstr>
      <vt:lpstr>Global Monitoring Systems</vt:lpstr>
      <vt:lpstr>Global Biodiversity Monitoring System</vt:lpstr>
      <vt:lpstr>Global Biodiversity Monitoring System</vt:lpstr>
      <vt:lpstr>GEO BON  https://geobon.org/</vt:lpstr>
      <vt:lpstr>GEO BON Overview</vt:lpstr>
      <vt:lpstr>Essential Biodiversity Variables</vt:lpstr>
      <vt:lpstr>Biodiversity Observation Networks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Gary</cp:lastModifiedBy>
  <cp:revision>291</cp:revision>
  <dcterms:created xsi:type="dcterms:W3CDTF">2021-10-07T09:33:41Z</dcterms:created>
  <dcterms:modified xsi:type="dcterms:W3CDTF">2021-10-29T00:03:33Z</dcterms:modified>
</cp:coreProperties>
</file>