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4" r:id="rId2"/>
    <p:sldId id="267" r:id="rId3"/>
    <p:sldId id="268" r:id="rId4"/>
    <p:sldId id="276" r:id="rId5"/>
    <p:sldId id="271" r:id="rId6"/>
    <p:sldId id="270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AA696-B92D-5141-887A-FAF9876A87F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C55E-270F-8941-9ECB-B1E1EDE8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7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98373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mo-sat.info/oscar/satellites/view/metop_sg_b2" TargetMode="External"/><Relationship Id="rId13" Type="http://schemas.openxmlformats.org/officeDocument/2006/relationships/hyperlink" Target="https://www.wmo-sat.info/oscar/instruments/view/scat_cfosat" TargetMode="External"/><Relationship Id="rId18" Type="http://schemas.openxmlformats.org/officeDocument/2006/relationships/hyperlink" Target="https://www.wmo-sat.info/oscar/satellites/view/hy_2b" TargetMode="External"/><Relationship Id="rId26" Type="http://schemas.openxmlformats.org/officeDocument/2006/relationships/hyperlink" Target="https://www.wmo-sat.info/oscar/satellites/view/scatsat_1" TargetMode="External"/><Relationship Id="rId3" Type="http://schemas.openxmlformats.org/officeDocument/2006/relationships/hyperlink" Target="https://www.wmo-sat.info/oscar/satellites/view/metop_a" TargetMode="External"/><Relationship Id="rId21" Type="http://schemas.openxmlformats.org/officeDocument/2006/relationships/hyperlink" Target="https://www.wmo-sat.info/oscar/satellites/view/hy_2e" TargetMode="External"/><Relationship Id="rId7" Type="http://schemas.openxmlformats.org/officeDocument/2006/relationships/hyperlink" Target="https://www.wmo-sat.info/oscar/satellites/view/metop_sg_b1" TargetMode="External"/><Relationship Id="rId12" Type="http://schemas.openxmlformats.org/officeDocument/2006/relationships/hyperlink" Target="https://www.wmo-sat.info/oscar/satellites/view/fy_3i" TargetMode="External"/><Relationship Id="rId17" Type="http://schemas.openxmlformats.org/officeDocument/2006/relationships/hyperlink" Target="https://www.wmo-sat.info/oscar/satellites/view/hy_2a" TargetMode="External"/><Relationship Id="rId25" Type="http://schemas.openxmlformats.org/officeDocument/2006/relationships/hyperlink" Target="https://www.wmo-sat.info/oscar/satellites/view/oceansat_3" TargetMode="External"/><Relationship Id="rId2" Type="http://schemas.openxmlformats.org/officeDocument/2006/relationships/hyperlink" Target="https://www.wmo-sat.info/oscar/instruments/view/ascat" TargetMode="External"/><Relationship Id="rId16" Type="http://schemas.openxmlformats.org/officeDocument/2006/relationships/hyperlink" Target="https://www.wmo-sat.info/oscar/instruments/view/scat_hy_2a" TargetMode="External"/><Relationship Id="rId20" Type="http://schemas.openxmlformats.org/officeDocument/2006/relationships/hyperlink" Target="https://www.wmo-sat.info/oscar/satellites/view/hy_2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mo-sat.info/oscar/instruments/view/sca_scatterometer" TargetMode="External"/><Relationship Id="rId11" Type="http://schemas.openxmlformats.org/officeDocument/2006/relationships/hyperlink" Target="https://www.wmo-sat.info/oscar/satellites/view/fy_3e" TargetMode="External"/><Relationship Id="rId24" Type="http://schemas.openxmlformats.org/officeDocument/2006/relationships/hyperlink" Target="https://www.wmo-sat.info/oscar/instruments/view/oscat" TargetMode="External"/><Relationship Id="rId5" Type="http://schemas.openxmlformats.org/officeDocument/2006/relationships/hyperlink" Target="https://www.wmo-sat.info/oscar/satellites/view/metop_c" TargetMode="External"/><Relationship Id="rId15" Type="http://schemas.openxmlformats.org/officeDocument/2006/relationships/hyperlink" Target="https://www.wmo-sat.info/oscar/satellites/view/cfosat_follow_on" TargetMode="External"/><Relationship Id="rId23" Type="http://schemas.openxmlformats.org/officeDocument/2006/relationships/hyperlink" Target="https://www.wmo-sat.info/oscar/satellites/view/hy_2g" TargetMode="External"/><Relationship Id="rId10" Type="http://schemas.openxmlformats.org/officeDocument/2006/relationships/hyperlink" Target="https://www.wmo-sat.info/oscar/instruments/view/windrad" TargetMode="External"/><Relationship Id="rId19" Type="http://schemas.openxmlformats.org/officeDocument/2006/relationships/hyperlink" Target="https://www.wmo-sat.info/oscar/satellites/view/hy_2c" TargetMode="External"/><Relationship Id="rId4" Type="http://schemas.openxmlformats.org/officeDocument/2006/relationships/hyperlink" Target="https://www.wmo-sat.info/oscar/satellites/view/metop_b" TargetMode="External"/><Relationship Id="rId9" Type="http://schemas.openxmlformats.org/officeDocument/2006/relationships/hyperlink" Target="https://www.wmo-sat.info/oscar/satellites/view/metop_sg_b3" TargetMode="External"/><Relationship Id="rId14" Type="http://schemas.openxmlformats.org/officeDocument/2006/relationships/hyperlink" Target="https://www.wmo-sat.info/oscar/satellites/view/cfosat" TargetMode="External"/><Relationship Id="rId22" Type="http://schemas.openxmlformats.org/officeDocument/2006/relationships/hyperlink" Target="https://www.wmo-sat.info/oscar/satellites/view/hy_2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kern="0" dirty="0"/>
              <a:t>Virtual Constellation of Ocean Surface Vector Wind: Status and Recent Progress</a:t>
            </a:r>
            <a:br>
              <a:rPr lang="en-US" sz="4800" kern="0" dirty="0"/>
            </a:br>
            <a:endParaRPr lang="en-AU" sz="4800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305396" y="4485220"/>
            <a:ext cx="4832943" cy="260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r"/>
            <a:r>
              <a:rPr lang="en-US" sz="2000" b="1" dirty="0">
                <a:solidFill>
                  <a:schemeClr val="accent1"/>
                </a:solidFill>
              </a:rPr>
              <a:t>Stefanie </a:t>
            </a:r>
            <a:r>
              <a:rPr lang="en-US" sz="2000" b="1" dirty="0" err="1">
                <a:solidFill>
                  <a:schemeClr val="accent1"/>
                </a:solidFill>
              </a:rPr>
              <a:t>Linow</a:t>
            </a:r>
            <a:r>
              <a:rPr lang="en-US" sz="2000" b="1" dirty="0">
                <a:solidFill>
                  <a:schemeClr val="accent1"/>
                </a:solidFill>
              </a:rPr>
              <a:t> (EUMETSAT)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1"/>
                </a:solidFill>
              </a:rPr>
              <a:t>Raj </a:t>
            </a:r>
            <a:r>
              <a:rPr lang="en-US" sz="2000" dirty="0">
                <a:solidFill>
                  <a:schemeClr val="accent1"/>
                </a:solidFill>
              </a:rPr>
              <a:t>Kumar (ISRO)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1"/>
                </a:solidFill>
              </a:rPr>
              <a:t>and </a:t>
            </a:r>
            <a:r>
              <a:rPr lang="en-US" sz="2000" dirty="0">
                <a:solidFill>
                  <a:schemeClr val="accent1"/>
                </a:solidFill>
              </a:rPr>
              <a:t>Paul Chang (NOAA) </a:t>
            </a:r>
          </a:p>
          <a:p>
            <a:pPr lvl="0" algn="r" defTabSz="914400">
              <a:lnSpc>
                <a:spcPct val="120000"/>
              </a:lnSpc>
              <a:defRPr>
                <a:solidFill>
                  <a:srgbClr val="000000"/>
                </a:solidFill>
              </a:defRPr>
            </a:pPr>
            <a:r>
              <a:rPr lang="en-AU" sz="2000" b="1" dirty="0" smtClean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Conference </a:t>
            </a:r>
            <a:r>
              <a:rPr sz="20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 Item </a:t>
            </a:r>
            <a:r>
              <a:rPr lang="en-US" sz="2000" b="1" dirty="0" smtClean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35</a:t>
            </a:r>
            <a:endParaRPr sz="20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20000"/>
              </a:lnSpc>
              <a:defRPr>
                <a:solidFill>
                  <a:srgbClr val="000000"/>
                </a:solidFill>
              </a:defRPr>
            </a:pPr>
            <a:r>
              <a:rPr lang="en-AU" sz="20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</a:t>
            </a:r>
            <a:endParaRPr sz="20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20000"/>
              </a:lnSpc>
              <a:defRPr>
                <a:solidFill>
                  <a:srgbClr val="000000"/>
                </a:solidFill>
              </a:defRPr>
            </a:pPr>
            <a:r>
              <a:rPr lang="en-AU" sz="20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Virtual Meeting</a:t>
            </a:r>
            <a:endParaRPr sz="20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20000"/>
              </a:lnSpc>
              <a:defRPr>
                <a:solidFill>
                  <a:srgbClr val="000000"/>
                </a:solidFill>
              </a:defRPr>
            </a:pPr>
            <a:r>
              <a:rPr lang="en-AU" sz="20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0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44657" y="1150627"/>
            <a:ext cx="5669601" cy="329668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EUMETSAT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ASCAT (METOP-A, B and C) </a:t>
            </a:r>
          </a:p>
          <a:p>
            <a:pPr>
              <a:spcBef>
                <a:spcPts val="600"/>
              </a:spcBef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Open and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near real-time data access </a:t>
            </a:r>
          </a:p>
          <a:p>
            <a:pPr>
              <a:spcBef>
                <a:spcPts val="600"/>
              </a:spcBef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METOP-B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 METOP- C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phased for overlap versus maximizing coverage in tropics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METOP-A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will cease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 operations on November 15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, 2021</a:t>
            </a:r>
          </a:p>
          <a:p>
            <a:pPr>
              <a:spcBef>
                <a:spcPts val="600"/>
              </a:spcBef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ASCAT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available through the EPS-SG/SCA launch </a:t>
            </a:r>
            <a:endParaRPr lang="en-US" sz="18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SCA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(ASCAT Follow-On, EPS-SG, from ~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2025)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3616" y="4688247"/>
            <a:ext cx="5670642" cy="1686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68927" indent="-31172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88719" indent="-274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CMA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FY-3E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(launch July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4, 2021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OSVW measurements from WindRad (in commissioning)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201295" y="4222888"/>
            <a:ext cx="5670642" cy="2151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68927" indent="-31172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88719" indent="-274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ISRO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SCATSAT-1 (launched Sept 2016)</a:t>
            </a:r>
          </a:p>
          <a:p>
            <a:pPr>
              <a:spcBef>
                <a:spcPts val="600"/>
              </a:spcBef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Open and near real-time OSCAT data access from April 24, 2017 until unrecoverable anomaly on February 28, 2021</a:t>
            </a:r>
          </a:p>
          <a:p>
            <a:pPr>
              <a:spcBef>
                <a:spcPts val="600"/>
              </a:spcBef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OSCAT follow-on (OceanSat-3) now planned for Q1 / 2022 launch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201295" y="1150628"/>
            <a:ext cx="5670642" cy="1672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68927" indent="-31172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88719" indent="-274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NSOAS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HY2 series: HY-2B (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launch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25 Oct 2018), HY-2C (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launch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21 Sep 2021), HY-2D (launch 19 May 2021)</a:t>
            </a:r>
          </a:p>
          <a:p>
            <a:r>
              <a:rPr lang="en-GB" sz="1800" smtClean="0">
                <a:latin typeface="Calibri" panose="020F0502020204030204" pitchFamily="34" charset="0"/>
                <a:cs typeface="Calibri" panose="020F0502020204030204" pitchFamily="34" charset="0"/>
              </a:rPr>
              <a:t>HY-2B and HY-2C will be available via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EUMETCast from 4 November 2021</a:t>
            </a:r>
            <a:endParaRPr lang="en-GB" sz="18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201295" y="2977666"/>
            <a:ext cx="5670642" cy="1096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68927" indent="-31172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88719" indent="-274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CNSA + </a:t>
            </a:r>
            <a:r>
              <a:rPr lang="en-US" sz="1800" b="1">
                <a:latin typeface="Calibri" panose="020F0502020204030204" pitchFamily="34" charset="0"/>
                <a:cs typeface="Calibri" panose="020F0502020204030204" pitchFamily="34" charset="0"/>
              </a:rPr>
              <a:t>CNES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CFOSAT (launch on 29 October 2018), SWIM L2 data on EUMETCAST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80000" y="0"/>
            <a:ext cx="9386864" cy="1028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Vector Constellation Status</a:t>
            </a:r>
            <a:endParaRPr lang="en-US" sz="3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722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37964"/>
              </p:ext>
            </p:extLst>
          </p:nvPr>
        </p:nvGraphicFramePr>
        <p:xfrm>
          <a:off x="11" y="1470210"/>
          <a:ext cx="12191995" cy="4387935"/>
        </p:xfrm>
        <a:graphic>
          <a:graphicData uri="http://schemas.openxmlformats.org/drawingml/2006/table">
            <a:tbl>
              <a:tblPr/>
              <a:tblGrid>
                <a:gridCol w="624513">
                  <a:extLst>
                    <a:ext uri="{9D8B030D-6E8A-4147-A177-3AD203B41FA5}">
                      <a16:colId xmlns:a16="http://schemas.microsoft.com/office/drawing/2014/main" val="2723642511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569613052"/>
                    </a:ext>
                  </a:extLst>
                </a:gridCol>
                <a:gridCol w="1146495">
                  <a:extLst>
                    <a:ext uri="{9D8B030D-6E8A-4147-A177-3AD203B41FA5}">
                      <a16:colId xmlns:a16="http://schemas.microsoft.com/office/drawing/2014/main" val="243693508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2355729194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val="3540225373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3499756886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3630138680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3499434155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1317056279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4003536256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2683939378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2983074145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1056996373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1079246852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2255304647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3805102469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3284859085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105239603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4000025708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1026318686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2223994628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1021805127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1201068172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441118125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3887959264"/>
                    </a:ext>
                  </a:extLst>
                </a:gridCol>
                <a:gridCol w="372844">
                  <a:extLst>
                    <a:ext uri="{9D8B030D-6E8A-4147-A177-3AD203B41FA5}">
                      <a16:colId xmlns:a16="http://schemas.microsoft.com/office/drawing/2014/main" val="2687513198"/>
                    </a:ext>
                  </a:extLst>
                </a:gridCol>
              </a:tblGrid>
              <a:tr h="21173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Satellite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Orbit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2037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2038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443933"/>
                  </a:ext>
                </a:extLst>
              </a:tr>
              <a:tr h="21173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C-band</a:t>
                      </a:r>
                    </a:p>
                  </a:txBody>
                  <a:tcPr marL="36000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ASCAT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Metop-A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fan beam</a:t>
                      </a:r>
                    </a:p>
                  </a:txBody>
                  <a:tcPr marL="36000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08:46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launch 19 Oct 2006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194601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ASCAT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Metop-B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launch 17 Sep 2012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414522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ASCAT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Metop-C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590972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SCA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Metop-SG-B1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03987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SCA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Metop-SG-B2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18729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SCA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Metop-SG-B3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09556"/>
                  </a:ext>
                </a:extLst>
              </a:tr>
              <a:tr h="2117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C-/Ku-band</a:t>
                      </a:r>
                    </a:p>
                  </a:txBody>
                  <a:tcPr marL="36000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WindRAD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FY-3E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conical scanning</a:t>
                      </a:r>
                    </a:p>
                  </a:txBody>
                  <a:tcPr marL="36000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05:30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195008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WindRAD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FY-3I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05:30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43616"/>
                  </a:ext>
                </a:extLst>
              </a:tr>
              <a:tr h="21173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Ku-band</a:t>
                      </a:r>
                    </a:p>
                  </a:txBody>
                  <a:tcPr marL="36000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SCAT (CFOSAT)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CFOSAT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rotating fan beam</a:t>
                      </a:r>
                    </a:p>
                  </a:txBody>
                  <a:tcPr marL="36000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07:00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89533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SCAT (CFOSAT)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CFOSAT follow-on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07:00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510992"/>
                  </a:ext>
                </a:extLst>
              </a:tr>
              <a:tr h="3649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SCAT (HY-2A)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HY-2A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conical scanning</a:t>
                      </a:r>
                    </a:p>
                  </a:txBody>
                  <a:tcPr marL="36000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06:00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launch 15 Aug 2011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975403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SCAT (HY-2A)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HY-2B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06:00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542271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SCAT (HY-2A)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9"/>
                        </a:rPr>
                        <a:t>HY-2C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 °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050548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SCAT (HY-2A)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0"/>
                        </a:rPr>
                        <a:t>HY-2D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 °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172450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SCAT (HY-2A)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1"/>
                        </a:rPr>
                        <a:t>HY-2E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06:00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604624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SCAT (HY-2A)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2"/>
                        </a:rPr>
                        <a:t>HY-2F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 °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814910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SCAT (HY-2A)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3"/>
                        </a:rPr>
                        <a:t>HY-2G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 °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513991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4"/>
                        </a:rPr>
                        <a:t>OSCAT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5"/>
                        </a:rPr>
                        <a:t>OceanSat-3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990086"/>
                  </a:ext>
                </a:extLst>
              </a:tr>
              <a:tr h="211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4"/>
                        </a:rPr>
                        <a:t>OSCAT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6"/>
                        </a:rPr>
                        <a:t>ScatSat-1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898" marT="8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08:45 desc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launch 26 Sep 2016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8898" marT="8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6878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0534743" y="4096731"/>
          <a:ext cx="1524000" cy="762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42134492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459758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035112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operational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33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commissioning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485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planned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829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considered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2671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0394650" y="4038410"/>
            <a:ext cx="1647825" cy="904875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80000" y="0"/>
            <a:ext cx="9386864" cy="1028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Virtual Scatterometer Constellation</a:t>
            </a:r>
          </a:p>
        </p:txBody>
      </p:sp>
    </p:spTree>
    <p:extLst>
      <p:ext uri="{BB962C8B-B14F-4D97-AF65-F5344CB8AC3E}">
        <p14:creationId xmlns:p14="http://schemas.microsoft.com/office/powerpoint/2010/main" val="1659080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" y="1350529"/>
            <a:ext cx="5428879" cy="41524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76925" y="1869301"/>
            <a:ext cx="6001962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buSzPct val="100000"/>
            </a:pPr>
            <a:r>
              <a:rPr lang="en-GB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 Bold"/>
              </a:rPr>
              <a:t>Discussion </a:t>
            </a:r>
            <a: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 Bold"/>
              </a:rPr>
              <a:t>of 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  <a:sym typeface="Arial Bold"/>
              </a:rPr>
              <a:t>observing system requirements for </a:t>
            </a:r>
            <a:r>
              <a:rPr lang="en-US" b="1" kern="0" dirty="0">
                <a:latin typeface="Calibri" panose="020F0502020204030204" pitchFamily="34" charset="0"/>
                <a:cs typeface="Calibri" panose="020F0502020204030204" pitchFamily="34" charset="0"/>
                <a:sym typeface="Arial Bold"/>
              </a:rPr>
              <a:t>accuracy and </a:t>
            </a:r>
            <a:r>
              <a:rPr lang="en-US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 Bold"/>
              </a:rPr>
              <a:t>resolution(space and time)</a:t>
            </a:r>
            <a: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 Bold"/>
              </a:rPr>
              <a:t>:</a:t>
            </a:r>
          </a:p>
          <a:p>
            <a:pPr marL="342900" lvl="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  <a:sym typeface="Arial Bold"/>
              </a:rPr>
              <a:t>Observation requirements vary greatly depending on the spatial and temporal scales of phenomena that need to be captured in a model</a:t>
            </a:r>
            <a: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 Bold"/>
              </a:rPr>
              <a:t>.</a:t>
            </a:r>
          </a:p>
          <a:p>
            <a:pPr marL="342900" lvl="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  <a:sym typeface="Arial Bold"/>
              </a:rPr>
              <a:t>S</a:t>
            </a:r>
            <a: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 Bold"/>
              </a:rPr>
              <a:t>ampling 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  <a:sym typeface="Arial Bold"/>
              </a:rPr>
              <a:t>requirements in space and time are driven by the need to capture the variability</a:t>
            </a:r>
            <a:endParaRPr lang="en-GB" kern="0" dirty="0" smtClean="0">
              <a:latin typeface="Calibri" panose="020F0502020204030204" pitchFamily="34" charset="0"/>
              <a:cs typeface="Calibri" panose="020F0502020204030204" pitchFamily="34" charset="0"/>
              <a:sym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196" y="5699889"/>
            <a:ext cx="5030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kern="0" dirty="0" smtClean="0">
                <a:latin typeface="Helvetica"/>
                <a:cs typeface="Arial" panose="020B0604020202020204" pitchFamily="34" charset="0"/>
                <a:sym typeface="Arial Bold"/>
              </a:rPr>
              <a:t>Figure: OceanObs’19 </a:t>
            </a:r>
            <a:r>
              <a:rPr lang="en-GB" sz="1200" kern="0">
                <a:latin typeface="Helvetica"/>
                <a:cs typeface="Arial" panose="020B0604020202020204" pitchFamily="34" charset="0"/>
                <a:sym typeface="Arial Bold"/>
              </a:rPr>
              <a:t>White </a:t>
            </a:r>
            <a:r>
              <a:rPr lang="en-GB" sz="1200" kern="0" smtClean="0">
                <a:latin typeface="Helvetica"/>
                <a:cs typeface="Arial" panose="020B0604020202020204" pitchFamily="34" charset="0"/>
                <a:sym typeface="Arial Bold"/>
              </a:rPr>
              <a:t>Paper </a:t>
            </a:r>
          </a:p>
          <a:p>
            <a:r>
              <a:rPr lang="en-GB" sz="1200" kern="0" smtClean="0">
                <a:latin typeface="Helvetica"/>
                <a:cs typeface="Arial" panose="020B0604020202020204" pitchFamily="34" charset="0"/>
                <a:sym typeface="Arial Bold"/>
              </a:rPr>
              <a:t>https</a:t>
            </a:r>
            <a:r>
              <a:rPr lang="en-GB" sz="1200" kern="0">
                <a:latin typeface="Helvetica"/>
                <a:cs typeface="Arial" panose="020B0604020202020204" pitchFamily="34" charset="0"/>
                <a:sym typeface="Arial Bold"/>
              </a:rPr>
              <a:t>://</a:t>
            </a:r>
            <a:r>
              <a:rPr lang="en-GB" sz="1200" kern="0" smtClean="0">
                <a:latin typeface="Helvetica"/>
                <a:cs typeface="Arial" panose="020B0604020202020204" pitchFamily="34" charset="0"/>
                <a:sym typeface="Arial Bold"/>
              </a:rPr>
              <a:t>doi.org/10.3389/fmars.2019.00443</a:t>
            </a:r>
            <a:endParaRPr lang="en-GB" sz="1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876925" y="4253339"/>
            <a:ext cx="6001962" cy="19082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spcBef>
                <a:spcPts val="600"/>
              </a:spcBef>
              <a:defRPr sz="18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Minimum </a:t>
            </a: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Constellation</a:t>
            </a:r>
            <a:endParaRPr lang="en-US" kern="0" smtClean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 </a:t>
            </a:r>
            <a:r>
              <a:rPr lang="en-US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least 3 </a:t>
            </a:r>
            <a:r>
              <a:rPr lang="en-US" kern="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scatterometers</a:t>
            </a:r>
            <a:r>
              <a:rPr lang="en-US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orbits designed to roughly meet WMO </a:t>
            </a:r>
            <a:r>
              <a:rPr lang="en-US" ker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requirements </a:t>
            </a:r>
            <a:r>
              <a:rPr lang="en-US" kern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(observations </a:t>
            </a:r>
            <a:r>
              <a:rPr lang="en-US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 6 hours)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 instrument in a non-sun-synchronous orbit for sampling the diurnal cycle, better mid-</a:t>
            </a:r>
            <a:r>
              <a:rPr lang="en-US" kern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latitude </a:t>
            </a:r>
            <a:r>
              <a:rPr lang="en-US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sampling and provide inter-calibration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76925" y="1275498"/>
            <a:ext cx="600196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What is </a:t>
            </a:r>
            <a:r>
              <a:rPr lang="en-GB" sz="2000" b="1" smtClean="0">
                <a:solidFill>
                  <a:schemeClr val="bg1"/>
                </a:solidFill>
              </a:rPr>
              <a:t>really needed</a:t>
            </a:r>
            <a:r>
              <a:rPr lang="en-GB" sz="2000" b="1">
                <a:solidFill>
                  <a:schemeClr val="bg1"/>
                </a:solidFill>
              </a:rPr>
              <a:t>?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80000" y="0"/>
            <a:ext cx="9386864" cy="1028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Observing System </a:t>
            </a:r>
            <a:r>
              <a:rPr lang="en-GB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984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9999" y="1885951"/>
            <a:ext cx="5620726" cy="319641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Spaceborne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scatterometers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C-, Ku-band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trusted reference standard to provide global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ocean surface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vector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Other remote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sensing techniques have demonstrated varying capabilities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retrieving ocean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surface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winds: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Microwave radiometers: Multi-frequency / Polarimetric / L-band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Synthetic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Aperture Radar (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SAR) </a:t>
            </a:r>
          </a:p>
          <a:p>
            <a:pPr>
              <a:spcBef>
                <a:spcPts val="600"/>
              </a:spcBef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GNSS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-R 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HF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radars (regional coverage but frequent temporal refresh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80000" y="0"/>
            <a:ext cx="9386864" cy="1028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for the OSVW </a:t>
            </a:r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Constellation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000" y="1323945"/>
            <a:ext cx="562072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smtClean="0">
                <a:solidFill>
                  <a:schemeClr val="bg1"/>
                </a:solidFill>
              </a:rPr>
              <a:t>Instruments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999" y="5305395"/>
            <a:ext cx="562072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How do these other techniques compare with microwave scatterometry and where do they fit within the OSVW observing system portfolio?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500" y="1323945"/>
            <a:ext cx="58039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smtClean="0">
                <a:solidFill>
                  <a:schemeClr val="bg1"/>
                </a:solidFill>
              </a:rPr>
              <a:t>Applications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6286500" y="1885952"/>
            <a:ext cx="5803900" cy="37493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Weather forecasting: nowcasting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analysis) + short range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Climate observing / analysis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(seasonal, inter-annual and longer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time scales)</a:t>
            </a:r>
          </a:p>
          <a:p>
            <a:pPr>
              <a:spcBef>
                <a:spcPts val="600"/>
              </a:spcBef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Ocean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dynamics...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Needs analysis of: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Global statistics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Geographical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distribution  /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temporal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sampling </a:t>
            </a:r>
            <a:endParaRPr lang="en-US" sz="18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Spatial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resolution (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versus gridding resolution)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the extremes (low (&lt; 3m/s) and strong wind speeds (&gt; 30m/s))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Dependency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ancillary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00" y="5859393"/>
            <a:ext cx="58039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Need a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standard set of </a:t>
            </a: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metrics + validation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ethodologies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b="1"/>
          </a:p>
        </p:txBody>
      </p:sp>
      <p:grpSp>
        <p:nvGrpSpPr>
          <p:cNvPr id="15" name="Group 14"/>
          <p:cNvGrpSpPr/>
          <p:nvPr/>
        </p:nvGrpSpPr>
        <p:grpSpPr>
          <a:xfrm>
            <a:off x="5790092" y="3648134"/>
            <a:ext cx="421316" cy="685771"/>
            <a:chOff x="5780567" y="3457634"/>
            <a:chExt cx="421316" cy="685771"/>
          </a:xfrm>
        </p:grpSpPr>
        <p:sp>
          <p:nvSpPr>
            <p:cNvPr id="13" name="Right Arrow 12"/>
            <p:cNvSpPr/>
            <p:nvPr/>
          </p:nvSpPr>
          <p:spPr>
            <a:xfrm>
              <a:off x="5801833" y="3457634"/>
              <a:ext cx="40005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5780567" y="3762405"/>
              <a:ext cx="40005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6363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7" y="1402774"/>
            <a:ext cx="5490264" cy="4845626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Ongoing efforts in the OVWST community on the quality assessment of data products and wind retrievals: </a:t>
            </a:r>
          </a:p>
          <a:p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Wind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retrievals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extreme winds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(what is really being measured?)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GMF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development and validation 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Comparison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wind retrieval algorithms 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Assessment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rain effects in the tropics (particularly relevant for Ku-band instruments / radiometers)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Spatial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scaling effects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Generation of a quality-controlled wind reference dataset linking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dropsondes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/ buoys / SFMR (plane-based measurements) / SAR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Cross validation of C-band and Ku-band retrievals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80000" y="0"/>
            <a:ext cx="9386864" cy="1028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Cross-calibration of missions, Cal/Val </a:t>
            </a:r>
          </a:p>
          <a:p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data product standards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47906" y="1457297"/>
            <a:ext cx="6242493" cy="4791102"/>
            <a:chOff x="7070727" y="1445620"/>
            <a:chExt cx="5019674" cy="3764989"/>
          </a:xfrm>
        </p:grpSpPr>
        <p:sp>
          <p:nvSpPr>
            <p:cNvPr id="18" name="Rectangle 17"/>
            <p:cNvSpPr/>
            <p:nvPr/>
          </p:nvSpPr>
          <p:spPr>
            <a:xfrm>
              <a:off x="7070727" y="1445620"/>
              <a:ext cx="5019674" cy="3144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anchor="ctr">
              <a:spAutoFit/>
            </a:bodyPr>
            <a:lstStyle/>
            <a:p>
              <a:r>
                <a:rPr lang="en-GB" sz="2000" b="1" smtClean="0">
                  <a:solidFill>
                    <a:schemeClr val="bg1"/>
                  </a:solidFill>
                </a:rPr>
                <a:t>Recent activities / highlights: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70728" y="1935423"/>
              <a:ext cx="5019673" cy="32751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285750" lvl="0" indent="-285750"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kern="0" smtClea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CEOS OSVW-VC </a:t>
              </a:r>
              <a:r>
                <a:rPr lang="en-GB" kern="0" smtClea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special sessions @ </a:t>
              </a:r>
              <a:r>
                <a:rPr lang="en-GB" ker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IGARSS’21 </a:t>
              </a:r>
              <a:r>
                <a:rPr lang="en-US" kern="0" smtClea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:</a:t>
              </a:r>
              <a:endParaRPr lang="en-GB" kern="0" smtClean="0">
                <a:latin typeface="Calibri" panose="020F0502020204030204" pitchFamily="34" charset="0"/>
                <a:cs typeface="Calibri" panose="020F0502020204030204" pitchFamily="34" charset="0"/>
                <a:sym typeface="Arial Bold"/>
              </a:endParaRPr>
            </a:p>
            <a:p>
              <a:pPr marL="742950" lvl="1" indent="-285750"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kern="0" smtClea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Status </a:t>
              </a:r>
              <a:r>
                <a:rPr lang="en-US" ker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and Recent </a:t>
              </a:r>
              <a:r>
                <a:rPr lang="en-US" kern="0" smtClea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Progress </a:t>
              </a:r>
            </a:p>
            <a:p>
              <a:pPr marL="742950" lvl="1" indent="-285750"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kern="0" smtClea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Consolidation </a:t>
              </a:r>
              <a:r>
                <a:rPr lang="en-US" ker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of Standards and Metrics for Optimized Scientific and Operational Applications</a:t>
              </a:r>
              <a:endParaRPr lang="en-GB" kern="0" smtClean="0">
                <a:latin typeface="Calibri" panose="020F0502020204030204" pitchFamily="34" charset="0"/>
                <a:cs typeface="Calibri" panose="020F0502020204030204" pitchFamily="34" charset="0"/>
                <a:sym typeface="Arial Bold"/>
              </a:endParaRPr>
            </a:p>
            <a:p>
              <a:pPr marL="285750" lvl="0" indent="-285750"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GB" kern="0" smtClea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IOVWST’21</a:t>
              </a:r>
            </a:p>
            <a:p>
              <a:pPr lvl="0">
                <a:spcBef>
                  <a:spcPts val="1200"/>
                </a:spcBef>
                <a:buSzPct val="100000"/>
              </a:pPr>
              <a:r>
                <a:rPr lang="en-US" smtClean="0">
                  <a:latin typeface="Calibri" panose="020F0502020204030204" pitchFamily="34" charset="0"/>
                  <a:cs typeface="Calibri" panose="020F0502020204030204" pitchFamily="34" charset="0"/>
                </a:rPr>
                <a:t>Cross-cutting activities / synergies:</a:t>
              </a:r>
            </a:p>
            <a:p>
              <a:pPr marL="285750" indent="-285750"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mtClean="0">
                  <a:latin typeface="Calibri" panose="020F0502020204030204" pitchFamily="34" charset="0"/>
                  <a:cs typeface="Calibri" panose="020F0502020204030204" pitchFamily="34" charset="0"/>
                </a:rPr>
                <a:t>Within CGMS: Ocean </a:t>
              </a:r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Surface Wind Task Group (OSW TG) in the CGMS IWWG that coordinates </a:t>
              </a:r>
              <a:r>
                <a:rPr lang="en-US" smtClean="0">
                  <a:latin typeface="Calibri" panose="020F0502020204030204" pitchFamily="34" charset="0"/>
                  <a:cs typeface="Calibri" panose="020F0502020204030204" pitchFamily="34" charset="0"/>
                </a:rPr>
                <a:t>actions/recommendations </a:t>
              </a:r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with GSICS, </a:t>
              </a:r>
              <a:r>
                <a:rPr lang="en-US" smtClean="0">
                  <a:latin typeface="Calibri" panose="020F0502020204030204" pitchFamily="34" charset="0"/>
                  <a:cs typeface="Calibri" panose="020F0502020204030204" pitchFamily="34" charset="0"/>
                </a:rPr>
                <a:t>CEOS, the </a:t>
              </a:r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IOVWST and other relevant entities</a:t>
              </a:r>
            </a:p>
            <a:p>
              <a:pPr marL="285750" indent="-285750"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GB" ker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Within WGCV: </a:t>
              </a:r>
              <a:r>
                <a:rPr lang="en-GB" kern="0" smtClea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formed Working </a:t>
              </a:r>
              <a:r>
                <a:rPr lang="en-GB" ker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Team </a:t>
              </a:r>
              <a:r>
                <a:rPr lang="en-GB" kern="0" smtClea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to consolidate standards and metrics; preparation of draft work plan; shared </a:t>
              </a:r>
              <a:r>
                <a:rPr lang="en-GB" ker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datasets for intercalibration and </a:t>
              </a:r>
              <a:r>
                <a:rPr lang="en-GB" kern="0" smtClean="0">
                  <a:latin typeface="Calibri" panose="020F0502020204030204" pitchFamily="34" charset="0"/>
                  <a:cs typeface="Calibri" panose="020F0502020204030204" pitchFamily="34" charset="0"/>
                  <a:sym typeface="Arial Bold"/>
                </a:rPr>
                <a:t>consolidation of standards and metrics</a:t>
              </a:r>
              <a:endParaRPr lang="en-GB" kern="0">
                <a:latin typeface="Calibri" panose="020F0502020204030204" pitchFamily="34" charset="0"/>
                <a:cs typeface="Calibri" panose="020F050202020403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19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1505" y="1294575"/>
            <a:ext cx="5243945" cy="37771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 need to </a:t>
            </a: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clearly articulate: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we need to measure (speed and direction?) and why?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How often do we need to measure this? Times of the day?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 what environmental conditions do we need to measure it?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real spatial resolution is required?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One cannot resolve features that occur over spatial scales of kilometers with a measurement footprint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of 40km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80000" y="0"/>
            <a:ext cx="9386864" cy="1028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focus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6305106" y="1294575"/>
            <a:ext cx="5624623" cy="377715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this important?  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many competing technologies making various claims to be able to provide ocean wind products</a:t>
            </a:r>
            <a:r>
              <a:rPr lang="en-US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r>
              <a:rPr lang="en-US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be able to </a:t>
            </a:r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objectively evaluate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technologies based on a solid foundation based on data and facts</a:t>
            </a:r>
            <a:r>
              <a:rPr lang="en-US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</a:t>
            </a:r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differentiate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products that are developed to retrieve the </a:t>
            </a:r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winds</a:t>
            </a:r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</a:t>
            </a:r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 that are tuned to infer the </a:t>
            </a:r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wind speeds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71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rricane_Matthew_eyewall_wind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2576" y="-2822576"/>
            <a:ext cx="6546852" cy="1219200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9" idx="2"/>
          </p:cNvCxnSpPr>
          <p:nvPr/>
        </p:nvCxnSpPr>
        <p:spPr>
          <a:xfrm>
            <a:off x="2292422" y="3722815"/>
            <a:ext cx="1223760" cy="90261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1529009" y="3353485"/>
            <a:ext cx="1526826" cy="369330"/>
          </a:xfrm>
          <a:prstGeom prst="rect">
            <a:avLst/>
          </a:prstGeom>
          <a:solidFill>
            <a:srgbClr val="FFFFFF">
              <a:alpha val="32941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Eye </a:t>
            </a:r>
            <a:r>
              <a:rPr kumimoji="0" lang="en-US" sz="1800" b="0" i="0" u="none" strike="noStrike" cap="none" spc="0" normalizeH="0" baseline="0" smtClean="0">
                <a:ln>
                  <a:noFill/>
                </a:ln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Wall Winds</a:t>
            </a:r>
            <a:endParaRPr kumimoji="0" lang="en-US" sz="1800" b="0" i="0" u="none" strike="noStrike" cap="none" spc="0" normalizeH="0" baseline="0" dirty="0">
              <a:ln>
                <a:noFill/>
              </a:ln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8128" y="4028077"/>
            <a:ext cx="1342673" cy="369330"/>
          </a:xfrm>
          <a:prstGeom prst="rect">
            <a:avLst/>
          </a:prstGeom>
          <a:solidFill>
            <a:srgbClr val="FFFFFF">
              <a:alpha val="32941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Center of Eye</a:t>
            </a:r>
            <a:endParaRPr kumimoji="0" lang="en-US" sz="1800" b="0" i="0" u="none" strike="noStrike" cap="none" spc="0" normalizeH="0" baseline="0" dirty="0">
              <a:ln>
                <a:noFill/>
              </a:ln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9289465" y="4397407"/>
            <a:ext cx="1778585" cy="1365218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136" y="119414"/>
            <a:ext cx="9386864" cy="705605"/>
          </a:xfrm>
        </p:spPr>
        <p:txBody>
          <a:bodyPr/>
          <a:lstStyle/>
          <a:p>
            <a:pPr algn="r"/>
            <a:r>
              <a:rPr lang="en-US" sz="36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we need to remotely sense this?</a:t>
            </a:r>
            <a:br>
              <a:rPr lang="en-US" sz="36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673" y="5944901"/>
            <a:ext cx="2324547" cy="400110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none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Hurricane Matthew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3112</TotalTime>
  <Words>1199</Words>
  <Application>Microsoft Office PowerPoint</Application>
  <PresentationFormat>Widescreen</PresentationFormat>
  <Paragraphs>384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Bold</vt:lpstr>
      <vt:lpstr>Calibri</vt:lpstr>
      <vt:lpstr>Courier New</vt:lpstr>
      <vt:lpstr>Helvetica</vt:lpstr>
      <vt:lpstr>Quire Sans</vt:lpstr>
      <vt:lpstr>Tahoma</vt:lpstr>
      <vt:lpstr>Wingdings</vt:lpstr>
      <vt:lpstr>ceos</vt:lpstr>
      <vt:lpstr>Virtual Constellation of Ocean Surface Vector Wind: Status and Recent Progress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we need to remotely sense this?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Stefanie Linow</cp:lastModifiedBy>
  <cp:revision>159</cp:revision>
  <dcterms:created xsi:type="dcterms:W3CDTF">2021-10-07T09:33:41Z</dcterms:created>
  <dcterms:modified xsi:type="dcterms:W3CDTF">2021-10-26T13:28:54Z</dcterms:modified>
</cp:coreProperties>
</file>