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rim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LpBfh3rSfKTWSqSzvxAihOMnq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m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mo-italic.fntdata"/><Relationship Id="rId6" Type="http://schemas.openxmlformats.org/officeDocument/2006/relationships/slide" Target="slides/slide2.xml"/><Relationship Id="rId18" Type="http://schemas.openxmlformats.org/officeDocument/2006/relationships/font" Target="fonts/Arim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Space agencies are involved in actions for most of the themes (except in Country engagement, theme E). In several cases, they are the only implementers (e.g. A2, A3. B3…)</a:t>
            </a:r>
            <a:endParaRPr/>
          </a:p>
        </p:txBody>
      </p:sp>
      <p:sp>
        <p:nvSpPr>
          <p:cNvPr id="234" name="Google Shape;2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35AA9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ctrTitle"/>
          </p:nvPr>
        </p:nvSpPr>
        <p:spPr>
          <a:xfrm>
            <a:off x="2831805" y="8080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2831805" y="3294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29100"/>
            <a:ext cx="6197600" cy="2628900"/>
          </a:xfrm>
          <a:prstGeom prst="rect">
            <a:avLst/>
          </a:prstGeom>
          <a:solidFill>
            <a:srgbClr val="005BA9"/>
          </a:solidFill>
          <a:ln>
            <a:noFill/>
          </a:ln>
        </p:spPr>
      </p:pic>
      <p:sp>
        <p:nvSpPr>
          <p:cNvPr id="16" name="Google Shape;16;p14"/>
          <p:cNvSpPr/>
          <p:nvPr/>
        </p:nvSpPr>
        <p:spPr>
          <a:xfrm>
            <a:off x="9268287" y="5965794"/>
            <a:ext cx="2923713" cy="892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9447" y="6055961"/>
            <a:ext cx="2685618" cy="72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 rot="5400000">
            <a:off x="3294017" y="-1410789"/>
            <a:ext cx="5603965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838200" y="966651"/>
            <a:ext cx="5181600" cy="565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2" type="body"/>
          </p:nvPr>
        </p:nvSpPr>
        <p:spPr>
          <a:xfrm>
            <a:off x="6172200" y="966651"/>
            <a:ext cx="5181600" cy="565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641116" y="1058092"/>
            <a:ext cx="10515600" cy="560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9788" y="975769"/>
            <a:ext cx="5157787" cy="823912"/>
          </a:xfrm>
          <a:prstGeom prst="rect">
            <a:avLst/>
          </a:prstGeom>
          <a:solidFill>
            <a:srgbClr val="F5911E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839788" y="1799680"/>
            <a:ext cx="5157787" cy="4810125"/>
          </a:xfrm>
          <a:prstGeom prst="rect">
            <a:avLst/>
          </a:prstGeom>
          <a:solidFill>
            <a:srgbClr val="0CADE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3" type="body"/>
          </p:nvPr>
        </p:nvSpPr>
        <p:spPr>
          <a:xfrm>
            <a:off x="6172200" y="975769"/>
            <a:ext cx="5183188" cy="823912"/>
          </a:xfrm>
          <a:prstGeom prst="rect">
            <a:avLst/>
          </a:prstGeom>
          <a:solidFill>
            <a:srgbClr val="F5911E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8"/>
          <p:cNvSpPr txBox="1"/>
          <p:nvPr>
            <p:ph idx="4" type="body"/>
          </p:nvPr>
        </p:nvSpPr>
        <p:spPr>
          <a:xfrm>
            <a:off x="6172200" y="1799680"/>
            <a:ext cx="5183188" cy="4810125"/>
          </a:xfrm>
          <a:prstGeom prst="rect">
            <a:avLst/>
          </a:prstGeom>
          <a:solidFill>
            <a:srgbClr val="0CADE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A8F9D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rgbClr val="0CADE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solidFill>
            <a:srgbClr val="F5911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045028"/>
            <a:ext cx="10515600" cy="560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ne4bf-datap1.s3.eu-west-1.amazonaws.com/wmod8_gcos/s3fs-public/gcos-245_2022_gcos_ecvs_requirements_low-res.pdf?V0btEylKZXkkYTypj2VrnZV0Q.4b3XZ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type="ctrTitle"/>
          </p:nvPr>
        </p:nvSpPr>
        <p:spPr>
          <a:xfrm>
            <a:off x="4653419" y="808038"/>
            <a:ext cx="732238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/>
              <a:t>The GCOS Implementation Plan</a:t>
            </a:r>
            <a:br>
              <a:rPr lang="en-GB" sz="3200"/>
            </a:br>
            <a:r>
              <a:rPr lang="en-GB" sz="3200"/>
              <a:t>2022</a:t>
            </a:r>
            <a:endParaRPr/>
          </a:p>
        </p:txBody>
      </p:sp>
      <p:pic>
        <p:nvPicPr>
          <p:cNvPr descr="Diagram&#10;&#10;Description automatically generated" id="74" name="Google Shape;74;p1"/>
          <p:cNvPicPr preferRelativeResize="0"/>
          <p:nvPr/>
        </p:nvPicPr>
        <p:blipFill rotWithShape="1">
          <a:blip r:embed="rId3">
            <a:alphaModFix/>
          </a:blip>
          <a:srcRect b="26843" l="0" r="0" t="16072"/>
          <a:stretch/>
        </p:blipFill>
        <p:spPr>
          <a:xfrm>
            <a:off x="-1" y="136278"/>
            <a:ext cx="4861365" cy="392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type="title"/>
          </p:nvPr>
        </p:nvSpPr>
        <p:spPr>
          <a:xfrm rot="-5400000">
            <a:off x="-1846217" y="2980000"/>
            <a:ext cx="4737464" cy="612742"/>
          </a:xfrm>
          <a:prstGeom prst="rect">
            <a:avLst/>
          </a:prstGeom>
          <a:solidFill>
            <a:srgbClr val="FF9A2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Theme A: Ensuring Sustainability</a:t>
            </a:r>
            <a:endParaRPr b="1" sz="1800">
              <a:solidFill>
                <a:schemeClr val="lt1"/>
              </a:solidFill>
            </a:endParaRP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1981079" y="917654"/>
            <a:ext cx="9860660" cy="6118516"/>
            <a:chOff x="1026351" y="4221"/>
            <a:chExt cx="9860660" cy="6118516"/>
          </a:xfrm>
        </p:grpSpPr>
        <p:sp>
          <p:nvSpPr>
            <p:cNvPr id="238" name="Google Shape;238;p10"/>
            <p:cNvSpPr/>
            <p:nvPr/>
          </p:nvSpPr>
          <p:spPr>
            <a:xfrm>
              <a:off x="1026351" y="5488"/>
              <a:ext cx="3090718" cy="1854431"/>
            </a:xfrm>
            <a:prstGeom prst="rect">
              <a:avLst/>
            </a:prstGeom>
            <a:solidFill>
              <a:srgbClr val="FF9A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 txBox="1"/>
            <p:nvPr/>
          </p:nvSpPr>
          <p:spPr>
            <a:xfrm>
              <a:off x="1026351" y="5488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A2: Address gaps in satellite observations likely to occur in the near future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064244" y="4268306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1064244" y="4268306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B1:  Development of reference networks (in situ and satellite Fiducial Reference Measurement (FRM) programs)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420022" y="4197653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4420022" y="4197653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B10:  Identify gaps in the climat observing system to monitor the global energy, water and carbon cycles 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026351" y="2168991"/>
              <a:ext cx="3090718" cy="1854431"/>
            </a:xfrm>
            <a:prstGeom prst="rect">
              <a:avLst/>
            </a:prstGeom>
            <a:solidFill>
              <a:srgbClr val="FF9A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1026351" y="2168991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A3: Prepare follow-on plans for critical satellite missions 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426142" y="4221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4426142" y="4221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B3: New Earth observing satellite missions to fill gaps in the observing systems 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7796293" y="33873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7796293" y="33873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B7: Augmenting ship-based hydrography and fixed-point observations with biological and biogeochemical parameters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4347638" y="2197377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4347638" y="2197377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B5:  Implementing global hydrological networks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4420022" y="4197659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4420022" y="4197659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B6:  Expand and build a fully integrated global ocean observing system 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7746841" y="2197377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7746841" y="2197377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Noto Sans Symbols"/>
                <a:buNone/>
              </a:pPr>
              <a:r>
                <a:rPr lang="en-GB" sz="19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B9:  Improve estimates of latent and sensible heat fluxes and wind stress </a:t>
              </a:r>
              <a:endParaRPr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7906400" y="4863245"/>
            <a:ext cx="3090718" cy="1854431"/>
            <a:chOff x="0" y="4337983"/>
            <a:chExt cx="3090718" cy="1854431"/>
          </a:xfrm>
        </p:grpSpPr>
        <p:sp>
          <p:nvSpPr>
            <p:cNvPr id="257" name="Google Shape;257;p10"/>
            <p:cNvSpPr/>
            <p:nvPr/>
          </p:nvSpPr>
          <p:spPr>
            <a:xfrm>
              <a:off x="0" y="4337983"/>
              <a:ext cx="3090718" cy="1854431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0" y="4337983"/>
              <a:ext cx="3090718" cy="1854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 Symbols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Action B10:  Identify gaps in the climate observing system to monitor the global energy, water and carbon cycles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0"/>
          <p:cNvSpPr txBox="1"/>
          <p:nvPr/>
        </p:nvSpPr>
        <p:spPr>
          <a:xfrm rot="5400000">
            <a:off x="9048174" y="3398845"/>
            <a:ext cx="4974402" cy="612742"/>
          </a:xfrm>
          <a:prstGeom prst="rect">
            <a:avLst/>
          </a:prstGeom>
          <a:solidFill>
            <a:srgbClr val="1C9DD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Theme B: Filling Data Gaps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30627" y="132304"/>
            <a:ext cx="11943003" cy="430887"/>
          </a:xfrm>
          <a:prstGeom prst="rect">
            <a:avLst/>
          </a:prstGeom>
          <a:solidFill>
            <a:srgbClr val="005BAE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mo"/>
              <a:buNone/>
            </a:pPr>
            <a:r>
              <a:rPr b="1" lang="en-GB" sz="2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IP Actions with relevance for Space Agencies</a:t>
            </a:r>
            <a:endParaRPr b="1" sz="2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1"/>
          <p:cNvGrpSpPr/>
          <p:nvPr/>
        </p:nvGrpSpPr>
        <p:grpSpPr>
          <a:xfrm>
            <a:off x="3789438" y="1586954"/>
            <a:ext cx="7697762" cy="4695482"/>
            <a:chOff x="329423" y="779826"/>
            <a:chExt cx="7697762" cy="4695482"/>
          </a:xfrm>
        </p:grpSpPr>
        <p:sp>
          <p:nvSpPr>
            <p:cNvPr id="267" name="Google Shape;267;p11"/>
            <p:cNvSpPr/>
            <p:nvPr/>
          </p:nvSpPr>
          <p:spPr>
            <a:xfrm>
              <a:off x="1046762" y="779826"/>
              <a:ext cx="6980423" cy="581705"/>
            </a:xfrm>
            <a:prstGeom prst="rect">
              <a:avLst/>
            </a:prstGeom>
            <a:solidFill>
              <a:srgbClr val="FF9A2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1046762" y="779826"/>
              <a:ext cx="6980423" cy="581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GB" sz="1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Action D4:  Create a database of co-located in situ cal/val observations and satellite data for quality assurance of satellite products</a:t>
              </a:r>
              <a:endParaRPr sz="1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4058766" y="1641124"/>
              <a:ext cx="3968419" cy="1622550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4058766" y="1641124"/>
              <a:ext cx="3968419" cy="1622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GB" sz="1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Action F2: Improved ECV satellite observations in polar regions</a:t>
              </a:r>
              <a:endParaRPr sz="1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01332" y="1672818"/>
              <a:ext cx="3444296" cy="1605499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401332" y="1672818"/>
              <a:ext cx="3444296" cy="160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n-GB" sz="1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F1: Responding to user needs for higher resolution, near real time data</a:t>
              </a:r>
              <a:endParaRPr sz="1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329423" y="3387199"/>
              <a:ext cx="3765200" cy="2088109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329423" y="3387199"/>
              <a:ext cx="3765200" cy="2088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GB" sz="1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Action F3: Improve monitoring of coastal and Exclusive Economic Zones</a:t>
              </a:r>
              <a:endParaRPr sz="1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4228357" y="3490993"/>
              <a:ext cx="3697498" cy="1957752"/>
            </a:xfrm>
            <a:prstGeom prst="rect">
              <a:avLst/>
            </a:prstGeom>
            <a:solidFill>
              <a:srgbClr val="1C9DD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 txBox="1"/>
            <p:nvPr/>
          </p:nvSpPr>
          <p:spPr>
            <a:xfrm>
              <a:off x="4228357" y="3490993"/>
              <a:ext cx="3697498" cy="1957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GB" sz="1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Action F5: Develop an Integrated Operational Global GHG Monitoring System</a:t>
              </a:r>
              <a:endParaRPr sz="16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277" name="Google Shape;277;p11"/>
          <p:cNvGrpSpPr/>
          <p:nvPr/>
        </p:nvGrpSpPr>
        <p:grpSpPr>
          <a:xfrm>
            <a:off x="806117" y="918751"/>
            <a:ext cx="2775815" cy="1665489"/>
            <a:chOff x="9167187" y="326437"/>
            <a:chExt cx="2775815" cy="1665489"/>
          </a:xfrm>
        </p:grpSpPr>
        <p:sp>
          <p:nvSpPr>
            <p:cNvPr id="278" name="Google Shape;278;p11"/>
            <p:cNvSpPr/>
            <p:nvPr/>
          </p:nvSpPr>
          <p:spPr>
            <a:xfrm>
              <a:off x="9167187" y="326437"/>
              <a:ext cx="2775815" cy="1665489"/>
            </a:xfrm>
            <a:prstGeom prst="rect">
              <a:avLst/>
            </a:prstGeom>
            <a:solidFill>
              <a:srgbClr val="0C89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 txBox="1"/>
            <p:nvPr/>
          </p:nvSpPr>
          <p:spPr>
            <a:xfrm>
              <a:off x="9167187" y="326437"/>
              <a:ext cx="2775815" cy="1665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lang="en-GB" sz="1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C1: Develop monitoring standards, guidance and best practices for each ECV </a:t>
              </a:r>
              <a:endParaRPr b="0" sz="1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>
            <a:off x="806116" y="2650864"/>
            <a:ext cx="2775815" cy="1665489"/>
            <a:chOff x="9163689" y="2263462"/>
            <a:chExt cx="2775815" cy="1665489"/>
          </a:xfrm>
        </p:grpSpPr>
        <p:sp>
          <p:nvSpPr>
            <p:cNvPr id="281" name="Google Shape;281;p11"/>
            <p:cNvSpPr/>
            <p:nvPr/>
          </p:nvSpPr>
          <p:spPr>
            <a:xfrm>
              <a:off x="9163689" y="2263462"/>
              <a:ext cx="2775815" cy="1665489"/>
            </a:xfrm>
            <a:prstGeom prst="rect">
              <a:avLst/>
            </a:prstGeom>
            <a:solidFill>
              <a:srgbClr val="0C89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 txBox="1"/>
            <p:nvPr/>
          </p:nvSpPr>
          <p:spPr>
            <a:xfrm>
              <a:off x="9163689" y="2263462"/>
              <a:ext cx="2775815" cy="1665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n-GB" sz="1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C2: General Improvements to Satellite Data Processing Methods</a:t>
              </a:r>
              <a:endParaRPr sz="1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283" name="Google Shape;283;p11"/>
          <p:cNvGrpSpPr/>
          <p:nvPr/>
        </p:nvGrpSpPr>
        <p:grpSpPr>
          <a:xfrm>
            <a:off x="806117" y="4527730"/>
            <a:ext cx="2775815" cy="1665489"/>
            <a:chOff x="9163689" y="4206533"/>
            <a:chExt cx="2775815" cy="1665489"/>
          </a:xfrm>
        </p:grpSpPr>
        <p:sp>
          <p:nvSpPr>
            <p:cNvPr id="284" name="Google Shape;284;p11"/>
            <p:cNvSpPr/>
            <p:nvPr/>
          </p:nvSpPr>
          <p:spPr>
            <a:xfrm>
              <a:off x="9163689" y="4206533"/>
              <a:ext cx="2775815" cy="1665489"/>
            </a:xfrm>
            <a:prstGeom prst="rect">
              <a:avLst/>
            </a:prstGeom>
            <a:solidFill>
              <a:srgbClr val="0C89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9163689" y="4206533"/>
              <a:ext cx="2775815" cy="1665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n-GB" sz="1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Action C5: ECV-specific Satellite Data Processing Method Improvements </a:t>
              </a:r>
              <a:endParaRPr sz="1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86" name="Google Shape;286;p11"/>
          <p:cNvSpPr txBox="1"/>
          <p:nvPr/>
        </p:nvSpPr>
        <p:spPr>
          <a:xfrm rot="5400000">
            <a:off x="9886558" y="4002303"/>
            <a:ext cx="3894422" cy="612742"/>
          </a:xfrm>
          <a:prstGeom prst="rect">
            <a:avLst/>
          </a:prstGeom>
          <a:solidFill>
            <a:srgbClr val="1C9DD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Theme F: Emerging needs</a:t>
            </a:r>
            <a:endParaRPr b="1" i="0" sz="18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 rot="-5400000">
            <a:off x="-2086399" y="3504885"/>
            <a:ext cx="4889256" cy="612742"/>
          </a:xfrm>
          <a:prstGeom prst="rect">
            <a:avLst/>
          </a:prstGeom>
          <a:solidFill>
            <a:srgbClr val="0C89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Theme C: Improving Data Utiliy</a:t>
            </a:r>
            <a:endParaRPr b="1" i="0" sz="18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8" name="Google Shape;288;p11"/>
          <p:cNvSpPr txBox="1"/>
          <p:nvPr>
            <p:ph type="title"/>
          </p:nvPr>
        </p:nvSpPr>
        <p:spPr>
          <a:xfrm>
            <a:off x="4631100" y="967854"/>
            <a:ext cx="6609411" cy="494467"/>
          </a:xfrm>
          <a:prstGeom prst="rect">
            <a:avLst/>
          </a:prstGeom>
          <a:solidFill>
            <a:srgbClr val="FF9A2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mo"/>
              <a:buNone/>
            </a:pPr>
            <a:r>
              <a:rPr lang="en-GB" sz="2000">
                <a:latin typeface="Arimo"/>
                <a:ea typeface="Arimo"/>
                <a:cs typeface="Arimo"/>
                <a:sym typeface="Arimo"/>
              </a:rPr>
              <a:t>Theme D: Magaging Data</a:t>
            </a:r>
            <a:endParaRPr sz="20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130627" y="132304"/>
            <a:ext cx="11943003" cy="430887"/>
          </a:xfrm>
          <a:prstGeom prst="rect">
            <a:avLst/>
          </a:prstGeom>
          <a:solidFill>
            <a:srgbClr val="005BAE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mo"/>
              <a:buNone/>
            </a:pPr>
            <a:r>
              <a:rPr b="1" lang="en-GB" sz="2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IP Actions with relevance for Space Agencies</a:t>
            </a:r>
            <a:endParaRPr b="1" sz="2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>
            <p:ph type="ctrTitle"/>
          </p:nvPr>
        </p:nvSpPr>
        <p:spPr>
          <a:xfrm>
            <a:off x="2831805" y="8080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95" name="Google Shape;295;p12"/>
          <p:cNvSpPr txBox="1"/>
          <p:nvPr>
            <p:ph idx="1" type="subTitle"/>
          </p:nvPr>
        </p:nvSpPr>
        <p:spPr>
          <a:xfrm>
            <a:off x="2831805" y="3294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GCOS Implementation Plan</a:t>
            </a:r>
            <a:endParaRPr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288099" y="966651"/>
            <a:ext cx="5731701" cy="565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Produced every 5-6 years, GCOS Implementation Plans: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Are submitted to UNFCCC and the GCOS sponsors.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Provide recommendations for a sustained and fit for purpose Global Climate Observing System.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Cover climate monitoring needs over the entire Earth system from the atmosphere to the oceans, from the cryosphere to the biosphere.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Encompass the water, energy and carbon cycles.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This 2022 GCOS Implementation Plan has a different form to earlier plans, it has: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Fewer, more focused, and integrated actions.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Clearer means of assessment.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Clearer identification of the stakeholders who need to respond to the actions.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The updated ECVs requirements are presented in a separate document - </a:t>
            </a:r>
            <a:r>
              <a:rPr i="1" lang="en-GB" sz="1400"/>
              <a:t>The 2022 GCOS ECVs Requirements </a:t>
            </a:r>
            <a:r>
              <a:rPr lang="en-GB" sz="1400"/>
              <a:t>(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GCOS 245</a:t>
            </a:r>
            <a:r>
              <a:rPr lang="en-GB" sz="1400" u="sng"/>
              <a:t>)</a:t>
            </a:r>
            <a:r>
              <a:rPr lang="en-GB" sz="1400"/>
              <a:t>.</a:t>
            </a:r>
            <a:endParaRPr sz="1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Diagram&#10;&#10;Description automatically generated" id="81" name="Google Shape;81;p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5566" l="0" r="-1" t="8840"/>
          <a:stretch/>
        </p:blipFill>
        <p:spPr>
          <a:xfrm>
            <a:off x="6172200" y="966651"/>
            <a:ext cx="5181600" cy="565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>
            <a:off x="-11228" y="2912388"/>
            <a:ext cx="5411330" cy="3945603"/>
            <a:chOff x="0" y="1426174"/>
            <a:chExt cx="5411330" cy="3945603"/>
          </a:xfrm>
        </p:grpSpPr>
        <p:sp>
          <p:nvSpPr>
            <p:cNvPr id="87" name="Google Shape;87;p3"/>
            <p:cNvSpPr/>
            <p:nvPr/>
          </p:nvSpPr>
          <p:spPr>
            <a:xfrm>
              <a:off x="0" y="1426174"/>
              <a:ext cx="5411330" cy="394560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98126" y="15000"/>
                  </a:quadBezTo>
                  <a:lnTo>
                    <a:pt x="96894" y="0"/>
                  </a:lnTo>
                  <a:lnTo>
                    <a:pt x="120000" y="24000"/>
                  </a:lnTo>
                  <a:lnTo>
                    <a:pt x="101823" y="60000"/>
                  </a:lnTo>
                  <a:lnTo>
                    <a:pt x="100591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BD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9278" y="4338336"/>
              <a:ext cx="124460" cy="124460"/>
            </a:xfrm>
            <a:prstGeom prst="ellipse">
              <a:avLst/>
            </a:prstGeom>
            <a:solidFill>
              <a:srgbClr val="F5911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95246" y="4541781"/>
              <a:ext cx="708884" cy="80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595246" y="4541781"/>
              <a:ext cx="708884" cy="80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59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alibri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Earlier Status Reports and plans</a:t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212989" y="3640728"/>
              <a:ext cx="194807" cy="194807"/>
            </a:xfrm>
            <a:prstGeom prst="ellipse">
              <a:avLst/>
            </a:prstGeom>
            <a:solidFill>
              <a:srgbClr val="F5911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04130" y="3929625"/>
              <a:ext cx="898280" cy="141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304130" y="3929625"/>
              <a:ext cx="898280" cy="141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32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alibri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2015 Status Report</a:t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085066" y="3053410"/>
              <a:ext cx="259743" cy="259743"/>
            </a:xfrm>
            <a:prstGeom prst="ellipse">
              <a:avLst/>
            </a:prstGeom>
            <a:solidFill>
              <a:srgbClr val="F5911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148176" y="3445987"/>
              <a:ext cx="1152856" cy="1900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2148176" y="3445987"/>
              <a:ext cx="1152856" cy="1900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76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alibri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2016 Implementation Plan</a:t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06299" y="2559694"/>
              <a:ext cx="335502" cy="335502"/>
            </a:xfrm>
            <a:prstGeom prst="ellipse">
              <a:avLst/>
            </a:prstGeom>
            <a:solidFill>
              <a:srgbClr val="F5911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6798" y="3080722"/>
              <a:ext cx="1082266" cy="2265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3246798" y="3080722"/>
              <a:ext cx="1082266" cy="2265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7777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alibri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GCOS monitors performance of global climate observing system</a:t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115316" y="2236662"/>
              <a:ext cx="427495" cy="427495"/>
            </a:xfrm>
            <a:prstGeom prst="ellipse">
              <a:avLst/>
            </a:prstGeom>
            <a:solidFill>
              <a:srgbClr val="F5911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329064" y="2642885"/>
              <a:ext cx="1082266" cy="248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4329064" y="2642885"/>
              <a:ext cx="1082266" cy="248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265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alibri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 Status report</a:t>
              </a:r>
              <a:endParaRPr/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5348162" y="914400"/>
            <a:ext cx="6843838" cy="5893496"/>
          </a:xfrm>
          <a:prstGeom prst="roundRect">
            <a:avLst>
              <a:gd fmla="val 16667" name="adj"/>
            </a:avLst>
          </a:prstGeom>
          <a:solidFill>
            <a:srgbClr val="FBDD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>
            <p:ph type="title"/>
          </p:nvPr>
        </p:nvSpPr>
        <p:spPr>
          <a:xfrm>
            <a:off x="5348162" y="0"/>
            <a:ext cx="6843838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Producing the plan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199335" y="475094"/>
            <a:ext cx="5068624" cy="233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GCOS has a cycle or monitoring the climate observing system </a:t>
            </a: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GB" sz="1200"/>
              <a:t>  </a:t>
            </a:r>
            <a:r>
              <a:rPr lang="en-GB" sz="1800"/>
              <a:t>status reports </a:t>
            </a: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GB" sz="1200"/>
              <a:t> </a:t>
            </a:r>
            <a:r>
              <a:rPr lang="en-GB" sz="1800"/>
              <a:t> implementation plans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based on extensive consultation and public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drafted by expert panels and drafting team, overseen by editorial board and GCOS Steering Committee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7802834" y="1125302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txBody>
          <a:bodyPr anchorCtr="0" anchor="ctr" bIns="81925" lIns="81925" spcFirstLastPara="1" rIns="81925" wrap="square" tIns="81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Status Report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9997417" y="1125302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AAEEB"/>
          </a:solidFill>
          <a:ln>
            <a:noFill/>
          </a:ln>
        </p:spPr>
        <p:txBody>
          <a:bodyPr anchorCtr="0" anchor="ctr" bIns="84450" lIns="84450" spcFirstLastPara="1" rIns="84450" wrap="square" tIns="8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Consultations 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expert Panels get inputs from their communities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 rot="5400000">
            <a:off x="10646325" y="2610056"/>
            <a:ext cx="536441" cy="425946"/>
          </a:xfrm>
          <a:custGeom>
            <a:rect b="b" l="l" r="r" t="t"/>
            <a:pathLst>
              <a:path extrusionOk="0" h="425946" w="121325">
                <a:moveTo>
                  <a:pt x="0" y="85189"/>
                </a:moveTo>
                <a:lnTo>
                  <a:pt x="60663" y="85189"/>
                </a:lnTo>
                <a:lnTo>
                  <a:pt x="60663" y="0"/>
                </a:lnTo>
                <a:lnTo>
                  <a:pt x="121325" y="212973"/>
                </a:lnTo>
                <a:lnTo>
                  <a:pt x="60663" y="425946"/>
                </a:lnTo>
                <a:lnTo>
                  <a:pt x="60663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0" spcFirstLastPara="1" rIns="36375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9997417" y="3237589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txBody>
          <a:bodyPr anchorCtr="0" anchor="ctr" bIns="84450" lIns="84450" spcFirstLastPara="1" rIns="84450" wrap="square" tIns="8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Drafting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Led by a writing team 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Panels identify main actions needed in next 5-10 years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 rot="-5400000">
            <a:off x="10671521" y="4721048"/>
            <a:ext cx="486050" cy="425947"/>
          </a:xfrm>
          <a:custGeom>
            <a:rect b="b" l="l" r="r" t="t"/>
            <a:pathLst>
              <a:path extrusionOk="0" h="425946" w="255482">
                <a:moveTo>
                  <a:pt x="255481" y="340757"/>
                </a:moveTo>
                <a:lnTo>
                  <a:pt x="127741" y="340757"/>
                </a:lnTo>
                <a:lnTo>
                  <a:pt x="127741" y="425946"/>
                </a:lnTo>
                <a:lnTo>
                  <a:pt x="1" y="212973"/>
                </a:lnTo>
                <a:lnTo>
                  <a:pt x="127741" y="0"/>
                </a:lnTo>
                <a:lnTo>
                  <a:pt x="127741" y="85189"/>
                </a:lnTo>
                <a:lnTo>
                  <a:pt x="255481" y="85189"/>
                </a:lnTo>
                <a:lnTo>
                  <a:pt x="255481" y="340757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76625" spcFirstLastPara="1" rIns="0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9997417" y="5317979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AAEEB"/>
          </a:solidFill>
          <a:ln>
            <a:noFill/>
          </a:ln>
        </p:spPr>
        <p:txBody>
          <a:bodyPr anchorCtr="0" anchor="ctr" bIns="84450" lIns="84450" spcFirstLastPara="1" rIns="84450" wrap="square" tIns="8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review as broad as possible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7847809" y="5317979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txBody>
          <a:bodyPr anchorCtr="0" anchor="ctr" bIns="84450" lIns="84450" spcFirstLastPara="1" rIns="84450" wrap="square" tIns="8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comments addressed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final checks by panels, writing team, and GCOS Steering Committee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7569375" y="5736037"/>
            <a:ext cx="256728" cy="425946"/>
          </a:xfrm>
          <a:custGeom>
            <a:rect b="b" l="l" r="r" t="t"/>
            <a:pathLst>
              <a:path extrusionOk="0" h="425946" w="256727">
                <a:moveTo>
                  <a:pt x="256726" y="340757"/>
                </a:moveTo>
                <a:lnTo>
                  <a:pt x="128363" y="340757"/>
                </a:lnTo>
                <a:lnTo>
                  <a:pt x="128363" y="425946"/>
                </a:lnTo>
                <a:lnTo>
                  <a:pt x="1" y="212973"/>
                </a:lnTo>
                <a:lnTo>
                  <a:pt x="128363" y="0"/>
                </a:lnTo>
                <a:lnTo>
                  <a:pt x="128363" y="85189"/>
                </a:lnTo>
                <a:lnTo>
                  <a:pt x="256726" y="85189"/>
                </a:lnTo>
                <a:lnTo>
                  <a:pt x="256726" y="340757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77000" spcFirstLastPara="1" rIns="0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713413" y="5317979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/>
          </a:solidFill>
          <a:ln>
            <a:noFill/>
          </a:ln>
        </p:spPr>
        <p:txBody>
          <a:bodyPr anchorCtr="0" anchor="ctr" bIns="92075" lIns="92075" spcFirstLastPara="1" rIns="92075" wrap="square" tIns="92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1" marL="571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Published by GCOS</a:t>
            </a:r>
            <a:endParaRPr/>
          </a:p>
          <a:p>
            <a:pPr indent="-69850" lvl="1" marL="57150" marR="0" rtl="0" algn="l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•"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Submitted to Sponsors and UNFCCC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 rot="-5400000">
            <a:off x="6421640" y="4623972"/>
            <a:ext cx="404631" cy="425946"/>
          </a:xfrm>
          <a:custGeom>
            <a:rect b="b" l="l" r="r" t="t"/>
            <a:pathLst>
              <a:path extrusionOk="0" h="425946" w="105263">
                <a:moveTo>
                  <a:pt x="0" y="85189"/>
                </a:moveTo>
                <a:lnTo>
                  <a:pt x="52632" y="85189"/>
                </a:lnTo>
                <a:lnTo>
                  <a:pt x="52632" y="0"/>
                </a:lnTo>
                <a:lnTo>
                  <a:pt x="105263" y="212973"/>
                </a:lnTo>
                <a:lnTo>
                  <a:pt x="52632" y="425946"/>
                </a:lnTo>
                <a:lnTo>
                  <a:pt x="52632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>
              <a:alpha val="49803"/>
            </a:srgbClr>
          </a:solidFill>
          <a:ln>
            <a:noFill/>
          </a:ln>
        </p:spPr>
        <p:txBody>
          <a:bodyPr anchorCtr="0" anchor="ctr" bIns="85175" lIns="0" spcFirstLastPara="1" rIns="31575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684340" y="3230117"/>
            <a:ext cx="1834256" cy="1262062"/>
          </a:xfrm>
          <a:custGeom>
            <a:rect b="b" l="l" r="r" t="t"/>
            <a:pathLst>
              <a:path extrusionOk="0" h="1262062" w="1834256">
                <a:moveTo>
                  <a:pt x="0" y="210348"/>
                </a:moveTo>
                <a:cubicBezTo>
                  <a:pt x="0" y="94176"/>
                  <a:pt x="94176" y="0"/>
                  <a:pt x="210348" y="0"/>
                </a:cubicBezTo>
                <a:lnTo>
                  <a:pt x="1623908" y="0"/>
                </a:lnTo>
                <a:cubicBezTo>
                  <a:pt x="1740080" y="0"/>
                  <a:pt x="1834256" y="94176"/>
                  <a:pt x="1834256" y="210348"/>
                </a:cubicBezTo>
                <a:lnTo>
                  <a:pt x="1834256" y="1051714"/>
                </a:lnTo>
                <a:cubicBezTo>
                  <a:pt x="1834256" y="1167886"/>
                  <a:pt x="1740080" y="1262062"/>
                  <a:pt x="1623908" y="1262062"/>
                </a:cubicBezTo>
                <a:lnTo>
                  <a:pt x="210348" y="1262062"/>
                </a:lnTo>
                <a:cubicBezTo>
                  <a:pt x="94176" y="1262062"/>
                  <a:pt x="0" y="1167886"/>
                  <a:pt x="0" y="1051714"/>
                </a:cubicBezTo>
                <a:lnTo>
                  <a:pt x="0" y="210348"/>
                </a:lnTo>
                <a:close/>
              </a:path>
            </a:pathLst>
          </a:custGeom>
          <a:solidFill>
            <a:srgbClr val="06909D">
              <a:alpha val="49803"/>
            </a:srgbClr>
          </a:solidFill>
          <a:ln>
            <a:noFill/>
          </a:ln>
        </p:spPr>
        <p:txBody>
          <a:bodyPr anchorCtr="0" anchor="ctr" bIns="84450" lIns="84450" spcFirstLastPara="1" rIns="84450" wrap="square" tIns="84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Preparation of supplements for specific communities.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 rot="-5400000">
            <a:off x="3859678" y="3463631"/>
            <a:ext cx="3346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 GCOS Implementation Plan 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9696152" y="1549200"/>
            <a:ext cx="271939" cy="425946"/>
          </a:xfrm>
          <a:custGeom>
            <a:rect b="b" l="l" r="r" t="t"/>
            <a:pathLst>
              <a:path extrusionOk="0" h="425946" w="271939">
                <a:moveTo>
                  <a:pt x="0" y="85189"/>
                </a:moveTo>
                <a:lnTo>
                  <a:pt x="135970" y="85189"/>
                </a:lnTo>
                <a:lnTo>
                  <a:pt x="135970" y="0"/>
                </a:lnTo>
                <a:lnTo>
                  <a:pt x="271939" y="212973"/>
                </a:lnTo>
                <a:lnTo>
                  <a:pt x="135970" y="425946"/>
                </a:lnTo>
                <a:lnTo>
                  <a:pt x="135970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0" spcFirstLastPara="1" rIns="81575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10800000">
            <a:off x="9703771" y="5736037"/>
            <a:ext cx="271939" cy="425946"/>
          </a:xfrm>
          <a:custGeom>
            <a:rect b="b" l="l" r="r" t="t"/>
            <a:pathLst>
              <a:path extrusionOk="0" h="425946" w="271939">
                <a:moveTo>
                  <a:pt x="0" y="85189"/>
                </a:moveTo>
                <a:lnTo>
                  <a:pt x="135970" y="85189"/>
                </a:lnTo>
                <a:lnTo>
                  <a:pt x="135970" y="0"/>
                </a:lnTo>
                <a:lnTo>
                  <a:pt x="271939" y="212973"/>
                </a:lnTo>
                <a:lnTo>
                  <a:pt x="135970" y="425946"/>
                </a:lnTo>
                <a:lnTo>
                  <a:pt x="135970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0" spcFirstLastPara="1" rIns="81575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681284" y="1543360"/>
            <a:ext cx="271939" cy="425946"/>
          </a:xfrm>
          <a:custGeom>
            <a:rect b="b" l="l" r="r" t="t"/>
            <a:pathLst>
              <a:path extrusionOk="0" h="425946" w="271939">
                <a:moveTo>
                  <a:pt x="0" y="85189"/>
                </a:moveTo>
                <a:lnTo>
                  <a:pt x="135970" y="85189"/>
                </a:lnTo>
                <a:lnTo>
                  <a:pt x="135970" y="0"/>
                </a:lnTo>
                <a:lnTo>
                  <a:pt x="271939" y="212973"/>
                </a:lnTo>
                <a:lnTo>
                  <a:pt x="135970" y="425946"/>
                </a:lnTo>
                <a:lnTo>
                  <a:pt x="135970" y="340757"/>
                </a:lnTo>
                <a:lnTo>
                  <a:pt x="0" y="340757"/>
                </a:lnTo>
                <a:lnTo>
                  <a:pt x="0" y="85189"/>
                </a:lnTo>
                <a:close/>
              </a:path>
            </a:pathLst>
          </a:custGeom>
          <a:solidFill>
            <a:srgbClr val="115AA9"/>
          </a:solidFill>
          <a:ln>
            <a:noFill/>
          </a:ln>
        </p:spPr>
        <p:txBody>
          <a:bodyPr anchorCtr="0" anchor="ctr" bIns="85175" lIns="0" spcFirstLastPara="1" rIns="81575" wrap="square" tIns="851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 flipH="1">
            <a:off x="5485373" y="1672125"/>
            <a:ext cx="68400" cy="1697679"/>
          </a:xfrm>
          <a:prstGeom prst="rect">
            <a:avLst/>
          </a:prstGeom>
          <a:solidFill>
            <a:srgbClr val="0690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rot="10800000">
            <a:off x="5481237" y="4048144"/>
            <a:ext cx="68400" cy="1697679"/>
          </a:xfrm>
          <a:prstGeom prst="rect">
            <a:avLst/>
          </a:prstGeom>
          <a:solidFill>
            <a:srgbClr val="F590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3479899" y="2296367"/>
            <a:ext cx="1085471" cy="2768018"/>
            <a:chOff x="3479899" y="2296367"/>
            <a:chExt cx="1085471" cy="2768018"/>
          </a:xfrm>
        </p:grpSpPr>
        <p:sp>
          <p:nvSpPr>
            <p:cNvPr id="128" name="Google Shape;128;p4"/>
            <p:cNvSpPr/>
            <p:nvPr/>
          </p:nvSpPr>
          <p:spPr>
            <a:xfrm flipH="1" rot="-5400000">
              <a:off x="4337075" y="3360749"/>
              <a:ext cx="253558" cy="203032"/>
            </a:xfrm>
            <a:custGeom>
              <a:rect b="b" l="l" r="r" t="t"/>
              <a:pathLst>
                <a:path extrusionOk="0" h="535007" w="539497">
                  <a:moveTo>
                    <a:pt x="0" y="0"/>
                  </a:moveTo>
                  <a:cubicBezTo>
                    <a:pt x="260955" y="0"/>
                    <a:pt x="478676" y="185102"/>
                    <a:pt x="529029" y="431171"/>
                  </a:cubicBezTo>
                  <a:lnTo>
                    <a:pt x="539497" y="535007"/>
                  </a:lnTo>
                  <a:lnTo>
                    <a:pt x="359497" y="535007"/>
                  </a:lnTo>
                  <a:lnTo>
                    <a:pt x="352686" y="467447"/>
                  </a:lnTo>
                  <a:cubicBezTo>
                    <a:pt x="319118" y="303401"/>
                    <a:pt x="173970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flipH="1" rot="-5400000">
              <a:off x="4262509" y="3370670"/>
              <a:ext cx="338045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flipH="1">
              <a:off x="4364294" y="2631167"/>
              <a:ext cx="68246" cy="7108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flipH="1" rot="5400000">
              <a:off x="4131365" y="2329928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flipH="1" rot="5400000">
              <a:off x="3815944" y="2022310"/>
              <a:ext cx="82800" cy="6329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flipH="1" rot="5400000">
              <a:off x="4075067" y="3149009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flipH="1" rot="5400000">
              <a:off x="3759646" y="2841391"/>
              <a:ext cx="82800" cy="632955"/>
            </a:xfrm>
            <a:prstGeom prst="rect">
              <a:avLst/>
            </a:pr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-5400000">
              <a:off x="4332406" y="3796971"/>
              <a:ext cx="253558" cy="203032"/>
            </a:xfrm>
            <a:custGeom>
              <a:rect b="b" l="l" r="r" t="t"/>
              <a:pathLst>
                <a:path extrusionOk="0" h="535007" w="539497">
                  <a:moveTo>
                    <a:pt x="0" y="0"/>
                  </a:moveTo>
                  <a:cubicBezTo>
                    <a:pt x="260955" y="0"/>
                    <a:pt x="478676" y="185102"/>
                    <a:pt x="529029" y="431171"/>
                  </a:cubicBezTo>
                  <a:lnTo>
                    <a:pt x="539497" y="535007"/>
                  </a:lnTo>
                  <a:lnTo>
                    <a:pt x="359497" y="535007"/>
                  </a:lnTo>
                  <a:lnTo>
                    <a:pt x="352686" y="467447"/>
                  </a:lnTo>
                  <a:cubicBezTo>
                    <a:pt x="319118" y="303401"/>
                    <a:pt x="173970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-5400000">
              <a:off x="4257840" y="3722404"/>
              <a:ext cx="338045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4359625" y="4018730"/>
              <a:ext cx="68246" cy="7108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5400000">
              <a:off x="4126696" y="4763146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5400000">
              <a:off x="3811275" y="4705487"/>
              <a:ext cx="82800" cy="6329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5400000">
              <a:off x="4070398" y="3944065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5400000">
              <a:off x="3754977" y="3886406"/>
              <a:ext cx="82800" cy="632955"/>
            </a:xfrm>
            <a:prstGeom prst="rect">
              <a:avLst/>
            </a:pr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6396874" y="1336682"/>
            <a:ext cx="1085471" cy="4694871"/>
            <a:chOff x="6775052" y="1364703"/>
            <a:chExt cx="1085471" cy="4694871"/>
          </a:xfrm>
        </p:grpSpPr>
        <p:sp>
          <p:nvSpPr>
            <p:cNvPr id="143" name="Google Shape;143;p4"/>
            <p:cNvSpPr/>
            <p:nvPr/>
          </p:nvSpPr>
          <p:spPr>
            <a:xfrm>
              <a:off x="6844401" y="1669568"/>
              <a:ext cx="68400" cy="1697679"/>
            </a:xfrm>
            <a:prstGeom prst="rect">
              <a:avLst/>
            </a:pr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5400000">
              <a:off x="6757934" y="3384367"/>
              <a:ext cx="168960" cy="134723"/>
            </a:xfrm>
            <a:custGeom>
              <a:rect b="b" l="l" r="r" t="t"/>
              <a:pathLst>
                <a:path extrusionOk="0" h="355007" w="359497">
                  <a:moveTo>
                    <a:pt x="0" y="0"/>
                  </a:moveTo>
                  <a:cubicBezTo>
                    <a:pt x="173970" y="0"/>
                    <a:pt x="319118" y="123401"/>
                    <a:pt x="352686" y="287447"/>
                  </a:cubicBezTo>
                  <a:lnTo>
                    <a:pt x="359497" y="355007"/>
                  </a:lnTo>
                  <a:lnTo>
                    <a:pt x="179497" y="355007"/>
                  </a:lnTo>
                  <a:lnTo>
                    <a:pt x="176343" y="323724"/>
                  </a:lnTo>
                  <a:cubicBezTo>
                    <a:pt x="159559" y="241701"/>
                    <a:pt x="8698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5400000">
              <a:off x="6749790" y="3392511"/>
              <a:ext cx="253558" cy="203032"/>
            </a:xfrm>
            <a:custGeom>
              <a:rect b="b" l="l" r="r" t="t"/>
              <a:pathLst>
                <a:path extrusionOk="0" h="535007" w="539497">
                  <a:moveTo>
                    <a:pt x="0" y="0"/>
                  </a:moveTo>
                  <a:cubicBezTo>
                    <a:pt x="260955" y="0"/>
                    <a:pt x="478676" y="185102"/>
                    <a:pt x="529029" y="431171"/>
                  </a:cubicBezTo>
                  <a:lnTo>
                    <a:pt x="539497" y="535007"/>
                  </a:lnTo>
                  <a:lnTo>
                    <a:pt x="359497" y="535007"/>
                  </a:lnTo>
                  <a:lnTo>
                    <a:pt x="352686" y="467447"/>
                  </a:lnTo>
                  <a:cubicBezTo>
                    <a:pt x="319118" y="303401"/>
                    <a:pt x="173970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5400000">
              <a:off x="6739869" y="3402432"/>
              <a:ext cx="338045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5400000">
              <a:off x="6810685" y="1398332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-5400000">
              <a:off x="7382776" y="1089625"/>
              <a:ext cx="82800" cy="632955"/>
            </a:xfrm>
            <a:prstGeom prst="rect">
              <a:avLst/>
            </a:pr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907883" y="2662929"/>
              <a:ext cx="68246" cy="7108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-5400000">
              <a:off x="6874258" y="2361690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5400000">
              <a:off x="7441679" y="2054072"/>
              <a:ext cx="82800" cy="6329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5400000">
              <a:off x="6930556" y="3180771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rot="-5400000">
              <a:off x="7497977" y="2873153"/>
              <a:ext cx="82800" cy="632955"/>
            </a:xfrm>
            <a:prstGeom prst="rect">
              <a:avLst/>
            </a:pr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 rot="5400000">
              <a:off x="6762603" y="3905186"/>
              <a:ext cx="168960" cy="134723"/>
            </a:xfrm>
            <a:custGeom>
              <a:rect b="b" l="l" r="r" t="t"/>
              <a:pathLst>
                <a:path extrusionOk="0" h="355007" w="359497">
                  <a:moveTo>
                    <a:pt x="0" y="0"/>
                  </a:moveTo>
                  <a:cubicBezTo>
                    <a:pt x="173970" y="0"/>
                    <a:pt x="319118" y="123401"/>
                    <a:pt x="352686" y="287447"/>
                  </a:cubicBezTo>
                  <a:lnTo>
                    <a:pt x="359497" y="355007"/>
                  </a:lnTo>
                  <a:lnTo>
                    <a:pt x="179497" y="355007"/>
                  </a:lnTo>
                  <a:lnTo>
                    <a:pt x="176343" y="323724"/>
                  </a:lnTo>
                  <a:cubicBezTo>
                    <a:pt x="159559" y="241701"/>
                    <a:pt x="8698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 rot="5400000">
              <a:off x="6754459" y="3828733"/>
              <a:ext cx="253558" cy="203032"/>
            </a:xfrm>
            <a:custGeom>
              <a:rect b="b" l="l" r="r" t="t"/>
              <a:pathLst>
                <a:path extrusionOk="0" h="535007" w="539497">
                  <a:moveTo>
                    <a:pt x="0" y="0"/>
                  </a:moveTo>
                  <a:cubicBezTo>
                    <a:pt x="260955" y="0"/>
                    <a:pt x="478676" y="185102"/>
                    <a:pt x="529029" y="431171"/>
                  </a:cubicBezTo>
                  <a:lnTo>
                    <a:pt x="539497" y="535007"/>
                  </a:lnTo>
                  <a:lnTo>
                    <a:pt x="359497" y="535007"/>
                  </a:lnTo>
                  <a:lnTo>
                    <a:pt x="352686" y="467447"/>
                  </a:lnTo>
                  <a:cubicBezTo>
                    <a:pt x="319118" y="303401"/>
                    <a:pt x="173970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 rot="5400000">
              <a:off x="6744538" y="3754166"/>
              <a:ext cx="338045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 rot="-5400000">
              <a:off x="6815354" y="5758266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 rot="10800000">
              <a:off x="6849070" y="4057029"/>
              <a:ext cx="68400" cy="1697679"/>
            </a:xfrm>
            <a:prstGeom prst="rect">
              <a:avLst/>
            </a:pr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 rot="-5400000">
              <a:off x="7387445" y="5701696"/>
              <a:ext cx="82800" cy="632955"/>
            </a:xfrm>
            <a:prstGeom prst="rect">
              <a:avLst/>
            </a:prstGeom>
            <a:solidFill>
              <a:srgbClr val="F59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 rot="10800000">
              <a:off x="6912552" y="4050492"/>
              <a:ext cx="68246" cy="7108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 rot="-5400000">
              <a:off x="6878927" y="4794908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 rot="-5400000">
              <a:off x="7446348" y="4737249"/>
              <a:ext cx="82800" cy="632955"/>
            </a:xfrm>
            <a:prstGeom prst="rect">
              <a:avLst/>
            </a:prstGeom>
            <a:solidFill>
              <a:srgbClr val="0AAE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flipH="1" rot="-5400000">
              <a:off x="6935225" y="3975827"/>
              <a:ext cx="334800" cy="267678"/>
            </a:xfrm>
            <a:custGeom>
              <a:rect b="b" l="l" r="r" t="t"/>
              <a:pathLst>
                <a:path extrusionOk="0" h="705355" w="719261">
                  <a:moveTo>
                    <a:pt x="0" y="0"/>
                  </a:moveTo>
                  <a:cubicBezTo>
                    <a:pt x="372792" y="0"/>
                    <a:pt x="679412" y="283320"/>
                    <a:pt x="716283" y="646384"/>
                  </a:cubicBezTo>
                  <a:lnTo>
                    <a:pt x="719261" y="705355"/>
                  </a:lnTo>
                  <a:lnTo>
                    <a:pt x="538524" y="705355"/>
                  </a:lnTo>
                  <a:lnTo>
                    <a:pt x="529029" y="611171"/>
                  </a:lnTo>
                  <a:cubicBezTo>
                    <a:pt x="478676" y="365102"/>
                    <a:pt x="260955" y="180000"/>
                    <a:pt x="0" y="18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-5400000">
              <a:off x="7502646" y="3918168"/>
              <a:ext cx="82800" cy="632955"/>
            </a:xfrm>
            <a:prstGeom prst="rect">
              <a:avLst/>
            </a:prstGeom>
            <a:solidFill>
              <a:srgbClr val="0690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4"/>
          <p:cNvSpPr txBox="1"/>
          <p:nvPr>
            <p:ph type="title"/>
          </p:nvPr>
        </p:nvSpPr>
        <p:spPr>
          <a:xfrm>
            <a:off x="522514" y="6339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Wide range of views and inputs condensed into 6 themes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915368" y="1001503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06909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Ensuring Sustainability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Addressing in situ and satellite observations that are currently at risk.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6915368" y="1920879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0AAEE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Filling Data Gaps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Observations are consistently deficient  in parts of Africa, South America, Southeast Asia, the deep oceans and polar regions.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6915368" y="2796414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F5901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data quality, availability and utility, including reprocessing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Improvements in transforming observations into user-relevant information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66952" y="2787224"/>
            <a:ext cx="6275099" cy="752475"/>
          </a:xfrm>
          <a:custGeom>
            <a:rect b="b" l="l" r="r" t="t"/>
            <a:pathLst>
              <a:path extrusionOk="0" h="752475" w="6275099">
                <a:moveTo>
                  <a:pt x="0" y="0"/>
                </a:moveTo>
                <a:lnTo>
                  <a:pt x="6275099" y="0"/>
                </a:lnTo>
                <a:lnTo>
                  <a:pt x="6275099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6200" lvl="1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915368" y="3728316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06909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Managing 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Ensuring data is well-curated, discoverable, open and freely available and permanently archived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6915368" y="4660218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0AAEE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Engaging with Countries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Coordinating national efforts with global systems and support, understanding national needs.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6915368" y="5592118"/>
            <a:ext cx="5109618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F5901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Emerging Needs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new needs can already be identified and adressed (e.g. for adaptation and mitigation)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51773" y="2079885"/>
            <a:ext cx="3040738" cy="532377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GCOS 2021 Status Report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559031" y="2906687"/>
            <a:ext cx="3040738" cy="532377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UNFCCC Paris Agreement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549792" y="3960488"/>
            <a:ext cx="3040738" cy="532377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Implications of the IPCC 6</a:t>
            </a:r>
            <a:r>
              <a:rPr b="1" baseline="30000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Assessment Report and Special Reports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549792" y="4755775"/>
            <a:ext cx="3040738" cy="532377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Scientific studies of the climate cycles of carbon, water and energy 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2969105" y="1396585"/>
            <a:ext cx="3040738" cy="446088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Consultations with observing community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2906493" y="5535773"/>
            <a:ext cx="3040738" cy="446088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Review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4553832" y="3307903"/>
            <a:ext cx="1857469" cy="734765"/>
          </a:xfrm>
          <a:custGeom>
            <a:rect b="b" l="l" r="r" t="t"/>
            <a:pathLst>
              <a:path extrusionOk="0" h="752475" w="4183399">
                <a:moveTo>
                  <a:pt x="0" y="125415"/>
                </a:moveTo>
                <a:cubicBezTo>
                  <a:pt x="0" y="56150"/>
                  <a:pt x="56150" y="0"/>
                  <a:pt x="125415" y="0"/>
                </a:cubicBezTo>
                <a:lnTo>
                  <a:pt x="4057984" y="0"/>
                </a:lnTo>
                <a:cubicBezTo>
                  <a:pt x="4127249" y="0"/>
                  <a:pt x="4183399" y="56150"/>
                  <a:pt x="4183399" y="125415"/>
                </a:cubicBezTo>
                <a:lnTo>
                  <a:pt x="4183399" y="627060"/>
                </a:lnTo>
                <a:cubicBezTo>
                  <a:pt x="4183399" y="696325"/>
                  <a:pt x="4127249" y="752475"/>
                  <a:pt x="4057984" y="752475"/>
                </a:cubicBezTo>
                <a:lnTo>
                  <a:pt x="125415" y="752475"/>
                </a:lnTo>
                <a:cubicBezTo>
                  <a:pt x="56150" y="752475"/>
                  <a:pt x="0" y="696325"/>
                  <a:pt x="0" y="627060"/>
                </a:cubicBezTo>
                <a:lnTo>
                  <a:pt x="0" y="125415"/>
                </a:lnTo>
                <a:close/>
              </a:path>
            </a:pathLst>
          </a:custGeom>
          <a:solidFill>
            <a:srgbClr val="115A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75" lIns="46875" spcFirstLastPara="1" rIns="46875" wrap="square" tIns="46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Drafting by GCOS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964504" y="6384378"/>
            <a:ext cx="8885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Inputs        →             Broad Engagement                  →                            Themes for Action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Themes</a:t>
            </a:r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>
            <a:off x="75156" y="1302837"/>
            <a:ext cx="12116843" cy="4922467"/>
            <a:chOff x="0" y="739166"/>
            <a:chExt cx="12116843" cy="4922467"/>
          </a:xfrm>
        </p:grpSpPr>
        <p:sp>
          <p:nvSpPr>
            <p:cNvPr id="187" name="Google Shape;187;p5"/>
            <p:cNvSpPr/>
            <p:nvPr/>
          </p:nvSpPr>
          <p:spPr>
            <a:xfrm>
              <a:off x="0" y="739166"/>
              <a:ext cx="3786513" cy="2271908"/>
            </a:xfrm>
            <a:prstGeom prst="rect">
              <a:avLst/>
            </a:prstGeom>
            <a:solidFill>
              <a:srgbClr val="0AAEE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0" y="739166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GB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A: ENSURING SUSTAINABILITY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Ensure long-term support for in situ networks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 gaps is satellite observations likely to occur in near future – prepare follow-on plans</a:t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165165" y="739166"/>
              <a:ext cx="3786513" cy="2271908"/>
            </a:xfrm>
            <a:prstGeom prst="rect">
              <a:avLst/>
            </a:prstGeom>
            <a:solidFill>
              <a:srgbClr val="115AA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4165165" y="739166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GB" sz="18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B: FILLING DATA GAPS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of reference networks: in situ and satellite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GBON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Global reporting of hydrological observations,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 trace gas and aerosol, ocean biological, </a:t>
              </a: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biogeochemical, CO</a:t>
              </a:r>
              <a:r>
                <a:rPr b="0" baseline="-2500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and N</a:t>
              </a:r>
              <a:r>
                <a:rPr b="0" baseline="-2500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 observations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Improve estimates of latent and sensible heat fluxes and wind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Identify gaps in monitoring of </a:t>
              </a: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climate cycles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8243732" y="782468"/>
              <a:ext cx="3786513" cy="2271908"/>
            </a:xfrm>
            <a:prstGeom prst="rect">
              <a:avLst/>
            </a:prstGeom>
            <a:solidFill>
              <a:srgbClr val="0AAEEB"/>
            </a:solidFill>
            <a:ln cap="flat" cmpd="sng" w="12700">
              <a:solidFill>
                <a:srgbClr val="0690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8243732" y="782468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GB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C: IMPROVING DATA QUALITY, AVAILABILITY AND UTILITY, INCLUDING REPROCESSING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standards and best practices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Improvements to satellite and in situ products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New and improved reanalysis products</a:t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0" y="3389725"/>
              <a:ext cx="3786513" cy="2271908"/>
            </a:xfrm>
            <a:prstGeom prst="rect">
              <a:avLst/>
            </a:prstGeom>
            <a:solidFill>
              <a:srgbClr val="115AA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0" y="3389725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GB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D: MANAGING DATA</a:t>
              </a:r>
              <a:endParaRPr b="0" i="0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Define governance and requirements of data centre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Ensure in situ data centres exist for all ECV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discovery and access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rescue</a:t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165165" y="3389725"/>
              <a:ext cx="3786513" cy="2271908"/>
            </a:xfrm>
            <a:prstGeom prst="rect">
              <a:avLst/>
            </a:prstGeom>
            <a:solidFill>
              <a:srgbClr val="0AAEE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4165165" y="3389725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GB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E: ENGAGING WITH COUNTRIES</a:t>
              </a:r>
              <a:endParaRPr b="0" i="0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regional and national engagement in GCOS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Enhance support for national climate observations</a:t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8330330" y="3389725"/>
              <a:ext cx="3786513" cy="2271908"/>
            </a:xfrm>
            <a:prstGeom prst="rect">
              <a:avLst/>
            </a:prstGeom>
            <a:solidFill>
              <a:srgbClr val="115AA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8330330" y="3389725"/>
              <a:ext cx="3786513" cy="227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GB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F: OTHER EMERGING NEEDS</a:t>
              </a:r>
              <a:endParaRPr b="0" i="0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Higher resolution real time data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Improvements in urban, polar, coastal regions and EEZ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operational Global GHG Monitoring System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839788" y="975769"/>
            <a:ext cx="5157787" cy="823912"/>
          </a:xfrm>
          <a:prstGeom prst="rect">
            <a:avLst/>
          </a:prstGeom>
          <a:solidFill>
            <a:srgbClr val="115AA9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Who has to act?</a:t>
            </a:r>
            <a:endParaRPr/>
          </a:p>
        </p:txBody>
      </p:sp>
      <p:sp>
        <p:nvSpPr>
          <p:cNvPr id="204" name="Google Shape;204;p6"/>
          <p:cNvSpPr txBox="1"/>
          <p:nvPr>
            <p:ph idx="2" type="body"/>
          </p:nvPr>
        </p:nvSpPr>
        <p:spPr>
          <a:xfrm>
            <a:off x="839788" y="1799680"/>
            <a:ext cx="5157787" cy="4810125"/>
          </a:xfrm>
          <a:prstGeom prst="rect">
            <a:avLst/>
          </a:prstGeom>
          <a:solidFill>
            <a:srgbClr val="0CADE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WMO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NMHS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Space agencies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GOOS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Reanalysis Centres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Global Data Centres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Research organizations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National Agencies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Parties to UNFCCC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Academia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Funding Agencies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/>
              <a:t>GCOS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" name="Google Shape;205;p6"/>
          <p:cNvSpPr txBox="1"/>
          <p:nvPr>
            <p:ph idx="3" type="body"/>
          </p:nvPr>
        </p:nvSpPr>
        <p:spPr>
          <a:xfrm>
            <a:off x="6172200" y="975769"/>
            <a:ext cx="5183188" cy="823912"/>
          </a:xfrm>
          <a:prstGeom prst="rect">
            <a:avLst/>
          </a:prstGeom>
          <a:solidFill>
            <a:srgbClr val="115AA9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GCOS will</a:t>
            </a:r>
            <a:endParaRPr/>
          </a:p>
        </p:txBody>
      </p:sp>
      <p:sp>
        <p:nvSpPr>
          <p:cNvPr id="206" name="Google Shape;206;p6"/>
          <p:cNvSpPr txBox="1"/>
          <p:nvPr>
            <p:ph idx="4" type="body"/>
          </p:nvPr>
        </p:nvSpPr>
        <p:spPr>
          <a:xfrm>
            <a:off x="6172200" y="1799680"/>
            <a:ext cx="5183188" cy="4810125"/>
          </a:xfrm>
          <a:prstGeom prst="rect">
            <a:avLst/>
          </a:prstGeom>
          <a:solidFill>
            <a:srgbClr val="0CADE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Prepare supplements for several of these groups summarising the important relevant actions.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Address actions allocated to it in Implementation Plan.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Identify additional needs arising from Paris Agreement (i.e. adaptation &amp; mitigation).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Continue to monitor performance of global climate observing system.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Facilitate reviews of observations of climate cycles.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Review adequacy of ECV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Promote national engagement in GCOS.</a:t>
            </a:r>
            <a:endParaRPr/>
          </a:p>
        </p:txBody>
      </p:sp>
      <p:sp>
        <p:nvSpPr>
          <p:cNvPr id="207" name="Google Shape;207;p6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Next Steps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-94777"/>
            <a:ext cx="11963400" cy="60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 b="10915" l="0" r="536" t="3337"/>
          <a:stretch/>
        </p:blipFill>
        <p:spPr>
          <a:xfrm>
            <a:off x="131462" y="1396299"/>
            <a:ext cx="10619665" cy="538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1531828"/>
            <a:ext cx="12065000" cy="5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06" y="0"/>
            <a:ext cx="11850094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/>
          <p:nvPr>
            <p:ph idx="1" type="body"/>
          </p:nvPr>
        </p:nvSpPr>
        <p:spPr>
          <a:xfrm>
            <a:off x="839788" y="975769"/>
            <a:ext cx="5157787" cy="823912"/>
          </a:xfrm>
          <a:prstGeom prst="rect">
            <a:avLst/>
          </a:prstGeom>
          <a:solidFill>
            <a:srgbClr val="F5911E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 txBox="1"/>
          <p:nvPr>
            <p:ph idx="3" type="body"/>
          </p:nvPr>
        </p:nvSpPr>
        <p:spPr>
          <a:xfrm>
            <a:off x="6172200" y="975769"/>
            <a:ext cx="5183188" cy="823912"/>
          </a:xfrm>
          <a:prstGeom prst="rect">
            <a:avLst/>
          </a:prstGeom>
          <a:solidFill>
            <a:srgbClr val="F5911E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 txBox="1"/>
          <p:nvPr>
            <p:ph type="title"/>
          </p:nvPr>
        </p:nvSpPr>
        <p:spPr>
          <a:xfrm>
            <a:off x="522514" y="0"/>
            <a:ext cx="11669486" cy="862149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51774" l="0" r="0" t="0"/>
          <a:stretch/>
        </p:blipFill>
        <p:spPr>
          <a:xfrm>
            <a:off x="1333168" y="-1"/>
            <a:ext cx="9783132" cy="23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987" y="2696746"/>
            <a:ext cx="9564643" cy="364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COS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911E"/>
      </a:accent1>
      <a:accent2>
        <a:srgbClr val="09ADE9"/>
      </a:accent2>
      <a:accent3>
        <a:srgbClr val="0D8D9C"/>
      </a:accent3>
      <a:accent4>
        <a:srgbClr val="283173"/>
      </a:accent4>
      <a:accent5>
        <a:srgbClr val="FED6A4"/>
      </a:accent5>
      <a:accent6>
        <a:srgbClr val="AEDDF7"/>
      </a:accent6>
      <a:hlink>
        <a:srgbClr val="AAD2DA"/>
      </a:hlink>
      <a:folHlink>
        <a:srgbClr val="4E8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2022-11-29T19:47:13Z</dcterms:created>
  <dc:creator>Anthony Rea</dc:creator>
</cp:coreProperties>
</file>