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6858000" cy="9144000"/>
  <p:embeddedFontLst>
    <p:embeddedFont>
      <p:font typeface="Arial Narrow"/>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4C89806-456E-42EB-AA8E-026B549A902C}">
  <a:tblStyle styleId="{C4C89806-456E-42EB-AA8E-026B549A902C}" styleName="Table_0">
    <a:wholeTbl>
      <a:tcTxStyle>
        <a:font>
          <a:latin typeface="Arial"/>
          <a:ea typeface="Arial"/>
          <a:cs typeface="Arial"/>
        </a:font>
        <a:srgbClr val="000000"/>
      </a:tcTxStyle>
      <a:tcStyle>
        <a:tcBdr>
          <a:left>
            <a:ln cap="flat" cmpd="sng" w="6350">
              <a:solidFill>
                <a:srgbClr val="000000"/>
              </a:solidFill>
              <a:prstDash val="solid"/>
              <a:round/>
              <a:headEnd len="sm" w="sm" type="none"/>
              <a:tailEnd len="sm" w="sm" type="none"/>
            </a:ln>
          </a:left>
          <a:right>
            <a:ln cap="flat" cmpd="sng" w="6350">
              <a:solidFill>
                <a:srgbClr val="000000"/>
              </a:solidFill>
              <a:prstDash val="solid"/>
              <a:round/>
              <a:headEnd len="sm" w="sm" type="none"/>
              <a:tailEnd len="sm" w="sm" type="none"/>
            </a:ln>
          </a:right>
          <a:top>
            <a:ln cap="flat" cmpd="sng" w="6350">
              <a:solidFill>
                <a:srgbClr val="000000"/>
              </a:solidFill>
              <a:prstDash val="solid"/>
              <a:round/>
              <a:headEnd len="sm" w="sm" type="none"/>
              <a:tailEnd len="sm" w="sm" type="none"/>
            </a:ln>
          </a:top>
          <a:bottom>
            <a:ln cap="flat" cmpd="sng" w="6350">
              <a:solidFill>
                <a:srgbClr val="000000"/>
              </a:solidFill>
              <a:prstDash val="solid"/>
              <a:round/>
              <a:headEnd len="sm" w="sm" type="none"/>
              <a:tailEnd len="sm" w="sm" type="none"/>
            </a:ln>
          </a:bottom>
          <a:insideH>
            <a:ln cap="flat" cmpd="sng" w="6350">
              <a:solidFill>
                <a:srgbClr val="000000"/>
              </a:solidFill>
              <a:prstDash val="solid"/>
              <a:round/>
              <a:headEnd len="sm" w="sm" type="none"/>
              <a:tailEnd len="sm" w="sm" type="none"/>
            </a:ln>
          </a:insideH>
          <a:insideV>
            <a:ln cap="flat" cmpd="sng" w="635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ArialNarrow-bold.fntdata"/><Relationship Id="rId14" Type="http://schemas.openxmlformats.org/officeDocument/2006/relationships/slide" Target="slides/slide9.xml"/><Relationship Id="rId36" Type="http://schemas.openxmlformats.org/officeDocument/2006/relationships/font" Target="fonts/ArialNarrow-regular.fntdata"/><Relationship Id="rId17" Type="http://schemas.openxmlformats.org/officeDocument/2006/relationships/slide" Target="slides/slide12.xml"/><Relationship Id="rId39" Type="http://schemas.openxmlformats.org/officeDocument/2006/relationships/font" Target="fonts/ArialNarrow-boldItalic.fntdata"/><Relationship Id="rId16" Type="http://schemas.openxmlformats.org/officeDocument/2006/relationships/slide" Target="slides/slide11.xml"/><Relationship Id="rId38" Type="http://schemas.openxmlformats.org/officeDocument/2006/relationships/font" Target="fonts/ArialNarrow-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 name="Google Shape;7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745496dd7b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g1745496dd7b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5: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25: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5" name="Google Shape;15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26: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3" name="Google Shape;16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745496dd7b_0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745496dd7b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745496dd7b_0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g1745496dd7b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745496dd7b_0_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g1745496dd7b_0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745496dd7b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745496dd7b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745496dd7b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745496dd7b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 name="Google Shape;8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3" name="Google Shape;21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2: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8" name="Google Shape;23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Parameter: definitions such as ‘clouds’, land cover’, ‘spectral reflectance’, maybe also ‘Level 2’, or resolution classes (MR, HR, VHR), quality parameters etc.</a:t>
            </a:r>
            <a:endParaRPr/>
          </a:p>
          <a:p>
            <a:pPr indent="-298450" lvl="0" marL="457200" rtl="0" algn="l">
              <a:lnSpc>
                <a:spcPct val="100000"/>
              </a:lnSpc>
              <a:spcBef>
                <a:spcPts val="0"/>
              </a:spcBef>
              <a:spcAft>
                <a:spcPts val="0"/>
              </a:spcAft>
              <a:buSzPts val="1100"/>
              <a:buChar char="●"/>
            </a:pPr>
            <a:r>
              <a:rPr lang="en-GB"/>
              <a:t>Binary, continous, discontinuous, categorical, </a:t>
            </a:r>
            <a:endParaRPr/>
          </a:p>
          <a:p>
            <a:pPr indent="-228600" lvl="0" marL="45720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GB"/>
              <a:t> </a:t>
            </a:r>
            <a:endParaRPr/>
          </a:p>
        </p:txBody>
      </p:sp>
      <p:sp>
        <p:nvSpPr>
          <p:cNvPr id="245" name="Google Shape;245;p13:notes"/>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6" name="Google Shape;246;p1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7</a:t>
            </a:r>
            <a:endParaRPr/>
          </a:p>
        </p:txBody>
      </p:sp>
      <p:sp>
        <p:nvSpPr>
          <p:cNvPr id="262" name="Google Shape;262;p14:notes"/>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3" name="Google Shape;263;p1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8:notes"/>
          <p:cNvSpPr/>
          <p:nvPr>
            <p:ph idx="2" type="sldImg"/>
          </p:nvPr>
        </p:nvSpPr>
        <p:spPr>
          <a:xfrm>
            <a:off x="379413" y="692150"/>
            <a:ext cx="6146800" cy="3457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90" name="Google Shape;290;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GB"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7:notes"/>
          <p:cNvSpPr/>
          <p:nvPr>
            <p:ph idx="2" type="sldImg"/>
          </p:nvPr>
        </p:nvSpPr>
        <p:spPr>
          <a:xfrm>
            <a:off x="379413" y="692150"/>
            <a:ext cx="6146800" cy="3457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99" name="Google Shape;29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GB"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768f80ece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g1768f80ece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9: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8" name="Google Shape;30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2b786dc117_1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 name="Google Shape;95;g12b786dc117_1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2b786dc117_1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 name="Google Shape;101;g12b786dc117_1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745496dd7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g1745496dd7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745496dd7b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745496dd7b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8.jpg"/><Relationship Id="rId4" Type="http://schemas.openxmlformats.org/officeDocument/2006/relationships/image" Target="../media/image1.jpg"/><Relationship Id="rId5" Type="http://schemas.openxmlformats.org/officeDocument/2006/relationships/image" Target="../media/image9.png"/><Relationship Id="rId6"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Arial"/>
              <a:buNone/>
              <a:defRPr b="0" i="0" sz="8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28" name="Google Shape;28;p3"/>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lang="en-GB">
                <a:solidFill>
                  <a:schemeClr val="accent1"/>
                </a:solidFill>
              </a:rPr>
              <a:t>2022 CEOS Plenary</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sp>
        <p:nvSpPr>
          <p:cNvPr id="29" name="Google Shape;29;p3"/>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 name="Google Shape;3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38" name="Google Shape;38;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 name="Google Shape;39;p4"/>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lang="en-GB">
                <a:solidFill>
                  <a:schemeClr val="accent1"/>
                </a:solidFill>
              </a:rPr>
              <a:t>2022 CEOS Plenary</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40" name="Shape 40"/>
        <p:cNvGrpSpPr/>
        <p:nvPr/>
      </p:nvGrpSpPr>
      <p:grpSpPr>
        <a:xfrm>
          <a:off x="0" y="0"/>
          <a:ext cx="0" cy="0"/>
          <a:chOff x="0" y="0"/>
          <a:chExt cx="0" cy="0"/>
        </a:xfrm>
      </p:grpSpPr>
      <p:sp>
        <p:nvSpPr>
          <p:cNvPr id="41" name="Google Shape;41;p5"/>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2" name="Google Shape;42;p5"/>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3" name="Google Shape;43;p5"/>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4" name="Google Shape;44;p5"/>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5" name="Google Shape;45;p5"/>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6" name="Shape 46"/>
        <p:cNvGrpSpPr/>
        <p:nvPr/>
      </p:nvGrpSpPr>
      <p:grpSpPr>
        <a:xfrm>
          <a:off x="0" y="0"/>
          <a:ext cx="0" cy="0"/>
          <a:chOff x="0" y="0"/>
          <a:chExt cx="0" cy="0"/>
        </a:xfrm>
      </p:grpSpPr>
      <p:sp>
        <p:nvSpPr>
          <p:cNvPr id="47" name="Google Shape;47;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8" name="Google Shape;48;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9" name="Google Shape;49;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0" name="Google Shape;50;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1" name="Google Shape;51;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2" name="Google Shape;52;p6"/>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3" name="Google Shape;53;p6"/>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4" name="Google Shape;54;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55" name="Google Shape;55;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6" name="Google Shape;56;p6"/>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lang="en-GB">
                <a:solidFill>
                  <a:schemeClr val="accent1"/>
                </a:solidFill>
              </a:rPr>
              <a:t>2022 CEOS Plenary</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7" name="Shape 57"/>
        <p:cNvGrpSpPr/>
        <p:nvPr/>
      </p:nvGrpSpPr>
      <p:grpSpPr>
        <a:xfrm>
          <a:off x="0" y="0"/>
          <a:ext cx="0" cy="0"/>
          <a:chOff x="0" y="0"/>
          <a:chExt cx="0" cy="0"/>
        </a:xfrm>
      </p:grpSpPr>
      <p:sp>
        <p:nvSpPr>
          <p:cNvPr id="58" name="Google Shape;58;p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9" name="Google Shape;59;p7"/>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60" name="Google Shape;60;p7"/>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61" name="Google Shape;61;p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62" name="Google Shape;62;p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63" name="Google Shape;63;p7"/>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Noto Sans"/>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Noto Sans"/>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Courier New"/>
              <a:buChar char="o"/>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4" name="Google Shape;64;p7"/>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65" name="Google Shape;65;p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66" name="Google Shape;66;p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7" name="Google Shape;67;p7"/>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lang="en-GB">
                <a:solidFill>
                  <a:schemeClr val="accent1"/>
                </a:solidFill>
              </a:rPr>
              <a:t>2022 CEOS Plenary</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68" name="Shape 68"/>
        <p:cNvGrpSpPr/>
        <p:nvPr/>
      </p:nvGrpSpPr>
      <p:grpSpPr>
        <a:xfrm>
          <a:off x="0" y="0"/>
          <a:ext cx="0" cy="0"/>
          <a:chOff x="0" y="0"/>
          <a:chExt cx="0" cy="0"/>
        </a:xfrm>
      </p:grpSpPr>
      <p:sp>
        <p:nvSpPr>
          <p:cNvPr id="69" name="Google Shape;69;p8"/>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2569"/>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2569"/>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2569"/>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2569"/>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2569"/>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2569"/>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2569"/>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2569"/>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256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70" name="Google Shape;70;p8"/>
          <p:cNvSpPr txBox="1"/>
          <p:nvPr>
            <p:ph type="title"/>
          </p:nvPr>
        </p:nvSpPr>
        <p:spPr>
          <a:xfrm>
            <a:off x="2403566" y="152400"/>
            <a:ext cx="7733211" cy="990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71" name="Shape 71"/>
        <p:cNvGrpSpPr/>
        <p:nvPr/>
      </p:nvGrpSpPr>
      <p:grpSpPr>
        <a:xfrm>
          <a:off x="0" y="0"/>
          <a:ext cx="0" cy="0"/>
          <a:chOff x="0" y="0"/>
          <a:chExt cx="0" cy="0"/>
        </a:xfrm>
      </p:grpSpPr>
      <p:sp>
        <p:nvSpPr>
          <p:cNvPr id="72" name="Google Shape;72;p9"/>
          <p:cNvSpPr txBox="1"/>
          <p:nvPr>
            <p:ph idx="1" type="body"/>
          </p:nvPr>
        </p:nvSpPr>
        <p:spPr>
          <a:xfrm>
            <a:off x="967154" y="1825624"/>
            <a:ext cx="10267462" cy="41703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accent5"/>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1800"/>
              </a:spcBef>
              <a:spcAft>
                <a:spcPts val="0"/>
              </a:spcAft>
              <a:buClr>
                <a:schemeClr val="accent5"/>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1800"/>
              </a:spcBef>
              <a:spcAft>
                <a:spcPts val="0"/>
              </a:spcAft>
              <a:buClr>
                <a:schemeClr val="accent5"/>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1800"/>
              </a:spcBef>
              <a:spcAft>
                <a:spcPts val="0"/>
              </a:spcAft>
              <a:buClr>
                <a:schemeClr val="accent5"/>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1800"/>
              </a:spcBef>
              <a:spcAft>
                <a:spcPts val="0"/>
              </a:spcAft>
              <a:buClr>
                <a:schemeClr val="accent5"/>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180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cxnSp>
        <p:nvCxnSpPr>
          <p:cNvPr id="73" name="Google Shape;73;p9"/>
          <p:cNvCxnSpPr/>
          <p:nvPr/>
        </p:nvCxnSpPr>
        <p:spPr>
          <a:xfrm flipH="1">
            <a:off x="838201" y="0"/>
            <a:ext cx="1" cy="1365250"/>
          </a:xfrm>
          <a:prstGeom prst="straightConnector1">
            <a:avLst/>
          </a:prstGeom>
          <a:noFill/>
          <a:ln cap="flat" cmpd="sng" w="28575">
            <a:solidFill>
              <a:schemeClr val="accent5"/>
            </a:solidFill>
            <a:prstDash val="solid"/>
            <a:round/>
            <a:headEnd len="sm" w="sm" type="none"/>
            <a:tailEnd len="sm" w="sm" type="none"/>
          </a:ln>
        </p:spPr>
      </p:cxnSp>
      <p:sp>
        <p:nvSpPr>
          <p:cNvPr id="74" name="Google Shape;74;p9"/>
          <p:cNvSpPr txBox="1"/>
          <p:nvPr>
            <p:ph type="title"/>
          </p:nvPr>
        </p:nvSpPr>
        <p:spPr>
          <a:xfrm>
            <a:off x="970722" y="575220"/>
            <a:ext cx="10263893" cy="782357"/>
          </a:xfrm>
          <a:prstGeom prst="rect">
            <a:avLst/>
          </a:prstGeom>
          <a:noFill/>
          <a:ln>
            <a:noFill/>
          </a:ln>
        </p:spPr>
        <p:txBody>
          <a:bodyPr anchorCtr="0" anchor="b" bIns="0" lIns="91425" spcFirstLastPara="1" rIns="91425" wrap="square" tIns="45700">
            <a:noAutofit/>
          </a:bodyPr>
          <a:lstStyle>
            <a:lvl1pPr lvl="0" marR="0" rtl="0" algn="l">
              <a:lnSpc>
                <a:spcPct val="100000"/>
              </a:lnSpc>
              <a:spcBef>
                <a:spcPts val="0"/>
              </a:spcBef>
              <a:spcAft>
                <a:spcPts val="0"/>
              </a:spcAft>
              <a:buSzPts val="1400"/>
              <a:buNone/>
              <a:defRPr b="0" i="0" sz="3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7.pn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theme" Target="../theme/theme2.xml"/><Relationship Id="rId10" Type="http://schemas.openxmlformats.org/officeDocument/2006/relationships/slideLayout" Target="../slideLayouts/slideLayout8.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gif"/><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www.isko.org/cyclo/interoperability#ref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8.png"/><Relationship Id="rId4" Type="http://schemas.openxmlformats.org/officeDocument/2006/relationships/hyperlink" Target="https://eur-lex.europa.eu/resource.html?uri=cellar:2c2f2554-0faf-11e7-8a35-01aa75ed71a1.0017.02/DOC_3&amp;format=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op.europa.eu/en/publication-detail/-/publication/d787ea54-6a87-11eb-aeb5-01aa75ed71a1/language-en" TargetMode="External"/><Relationship Id="rId4" Type="http://schemas.openxmlformats.org/officeDocument/2006/relationships/hyperlink" Target="about:blank"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1.jpg"/><Relationship Id="rId4" Type="http://schemas.openxmlformats.org/officeDocument/2006/relationships/image" Target="../media/image15.jpg"/><Relationship Id="rId5" Type="http://schemas.openxmlformats.org/officeDocument/2006/relationships/image" Target="../media/image1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hyperlink" Target="https://publications.europa.eu/en/publication-detail/-/publication/78a7f64a-d3ee-11e7-a5b9-01aa75ed71a1/language-en" TargetMode="External"/><Relationship Id="rId4" Type="http://schemas.openxmlformats.org/officeDocument/2006/relationships/image" Target="../media/image22.jpg"/><Relationship Id="rId5" Type="http://schemas.openxmlformats.org/officeDocument/2006/relationships/image" Target="../media/image19.jpg"/><Relationship Id="rId6" Type="http://schemas.openxmlformats.org/officeDocument/2006/relationships/image" Target="../media/image2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hyperlink" Target="https://ceos.org/document_management/Meetings/Plenary/34/Documents/CEOS_Interoperability_Terminology_Report.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docs.google.com/document/d/10zwmWA6YDByxXnUW55ycokN5WroMCRi_52c5vUFdlwA/edit?usp=shari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ceos.org/document_management/Meetings/SIT-Technical-Workshop/2017-SIT-Tech-Workshop/Presentations/04_SITTWS2017_MRI%20Framework%20Document%20v1.1.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0"/>
          <p:cNvSpPr txBox="1"/>
          <p:nvPr>
            <p:ph type="title"/>
          </p:nvPr>
        </p:nvSpPr>
        <p:spPr>
          <a:xfrm>
            <a:off x="176051" y="175950"/>
            <a:ext cx="7228200" cy="3972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8000"/>
              <a:buFont typeface="Arial"/>
              <a:buNone/>
            </a:pPr>
            <a:r>
              <a:rPr lang="en-GB" sz="6700"/>
              <a:t>2.5: </a:t>
            </a:r>
            <a:r>
              <a:rPr lang="en-GB" sz="6700"/>
              <a:t>CEOS Interoperability Framework</a:t>
            </a:r>
            <a:endParaRPr sz="6700"/>
          </a:p>
          <a:p>
            <a:pPr indent="0" lvl="0" marL="0" rtl="0" algn="l">
              <a:lnSpc>
                <a:spcPct val="90000"/>
              </a:lnSpc>
              <a:spcBef>
                <a:spcPts val="0"/>
              </a:spcBef>
              <a:spcAft>
                <a:spcPts val="0"/>
              </a:spcAft>
              <a:buClr>
                <a:schemeClr val="lt1"/>
              </a:buClr>
              <a:buSzPts val="8000"/>
              <a:buFont typeface="Arial"/>
              <a:buNone/>
            </a:pPr>
            <a:r>
              <a:t/>
            </a:r>
            <a:endParaRPr i="1" sz="2000"/>
          </a:p>
        </p:txBody>
      </p:sp>
      <p:sp>
        <p:nvSpPr>
          <p:cNvPr id="80" name="Google Shape;80;p10"/>
          <p:cNvSpPr/>
          <p:nvPr/>
        </p:nvSpPr>
        <p:spPr>
          <a:xfrm>
            <a:off x="7222284" y="4252682"/>
            <a:ext cx="4832943" cy="2605318"/>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2200"/>
              <a:buFont typeface="Arial"/>
              <a:buNone/>
            </a:pPr>
            <a:r>
              <a:t/>
            </a:r>
            <a:endParaRPr b="1" i="0" sz="22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lang="en-GB" sz="2200">
                <a:solidFill>
                  <a:schemeClr val="accent1"/>
                </a:solidFill>
              </a:rPr>
              <a:t>LSI-VC</a:t>
            </a:r>
            <a:endParaRPr b="0" i="0" sz="14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Arial"/>
                <a:ea typeface="Arial"/>
                <a:cs typeface="Arial"/>
                <a:sym typeface="Arial"/>
              </a:rPr>
              <a:t>Agenda Item #2.5</a:t>
            </a:r>
            <a:endParaRPr b="0" i="0" sz="14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Arial"/>
                <a:ea typeface="Arial"/>
                <a:cs typeface="Arial"/>
                <a:sym typeface="Arial"/>
              </a:rPr>
              <a:t>2022 CEOS Plenary</a:t>
            </a:r>
            <a:endParaRPr b="1" i="0" sz="22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lang="en-GB" sz="2200">
                <a:solidFill>
                  <a:schemeClr val="accent1"/>
                </a:solidFill>
              </a:rPr>
              <a:t>1 December</a:t>
            </a:r>
            <a:r>
              <a:rPr b="1" i="0" lang="en-GB" sz="2200" u="none" cap="none" strike="noStrike">
                <a:solidFill>
                  <a:schemeClr val="accent1"/>
                </a:solidFill>
                <a:latin typeface="Arial"/>
                <a:ea typeface="Arial"/>
                <a:cs typeface="Arial"/>
                <a:sym typeface="Arial"/>
              </a:rPr>
              <a:t> 2022</a:t>
            </a:r>
            <a:endParaRPr b="1" i="0" sz="2200" u="none" cap="none" strike="noStrike">
              <a:solidFill>
                <a:schemeClr val="accen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9"/>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1000"/>
              </a:spcBef>
              <a:spcAft>
                <a:spcPts val="0"/>
              </a:spcAft>
              <a:buSzPts val="2800"/>
              <a:buChar char="❖"/>
            </a:pPr>
            <a:r>
              <a:rPr lang="en-GB"/>
              <a:t>One component is clear…Terminology!</a:t>
            </a:r>
            <a:endParaRPr/>
          </a:p>
          <a:p>
            <a:pPr indent="-406400" lvl="0" marL="457200" rtl="0" algn="l">
              <a:lnSpc>
                <a:spcPct val="90000"/>
              </a:lnSpc>
              <a:spcBef>
                <a:spcPts val="2400"/>
              </a:spcBef>
              <a:spcAft>
                <a:spcPts val="0"/>
              </a:spcAft>
              <a:buSzPts val="2800"/>
              <a:buChar char="❖"/>
            </a:pPr>
            <a:r>
              <a:rPr lang="en-GB"/>
              <a:t>Terminology and consistency across CEOS and the interoperability components is critical</a:t>
            </a:r>
            <a:endParaRPr/>
          </a:p>
          <a:p>
            <a:pPr indent="-406400" lvl="0" marL="457200" rtl="0" algn="l">
              <a:lnSpc>
                <a:spcPct val="90000"/>
              </a:lnSpc>
              <a:spcBef>
                <a:spcPts val="2400"/>
              </a:spcBef>
              <a:spcAft>
                <a:spcPts val="0"/>
              </a:spcAft>
              <a:buSzPts val="2800"/>
              <a:buChar char="❖"/>
            </a:pPr>
            <a:r>
              <a:rPr lang="en-GB"/>
              <a:t>Underpins the whole framework</a:t>
            </a:r>
            <a:endParaRPr/>
          </a:p>
          <a:p>
            <a:pPr indent="-406400" lvl="0" marL="457200" rtl="0" algn="l">
              <a:lnSpc>
                <a:spcPct val="90000"/>
              </a:lnSpc>
              <a:spcBef>
                <a:spcPts val="2400"/>
              </a:spcBef>
              <a:spcAft>
                <a:spcPts val="0"/>
              </a:spcAft>
              <a:buSzPts val="2800"/>
              <a:buChar char="❖"/>
            </a:pPr>
            <a:r>
              <a:rPr lang="en-GB"/>
              <a:t>Suggest CEOS Principals resource additional people to contribute to this activity already underway (a joint WGCV-WGISS-LSI activity)</a:t>
            </a:r>
            <a:endParaRPr/>
          </a:p>
          <a:p>
            <a:pPr indent="-381000" lvl="1" marL="914400" rtl="0" algn="l">
              <a:lnSpc>
                <a:spcPct val="90000"/>
              </a:lnSpc>
              <a:spcBef>
                <a:spcPts val="2400"/>
              </a:spcBef>
              <a:spcAft>
                <a:spcPts val="2400"/>
              </a:spcAft>
              <a:buSzPts val="2400"/>
              <a:buChar char="▪"/>
            </a:pPr>
            <a:r>
              <a:rPr lang="en-GB"/>
              <a:t>Suggest elevation and mechanism for broad adoption across CEOS? Discuss.</a:t>
            </a:r>
            <a:endParaRPr/>
          </a:p>
        </p:txBody>
      </p:sp>
      <p:sp>
        <p:nvSpPr>
          <p:cNvPr id="142" name="Google Shape;142;p19"/>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Terminology / Semantics / Dictionary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a:t>Why is Terminology important?</a:t>
            </a:r>
            <a:br>
              <a:rPr lang="en-GB"/>
            </a:br>
            <a:endParaRPr/>
          </a:p>
        </p:txBody>
      </p:sp>
      <p:sp>
        <p:nvSpPr>
          <p:cNvPr id="148" name="Google Shape;148;p20"/>
          <p:cNvSpPr txBox="1"/>
          <p:nvPr>
            <p:ph idx="1" type="body"/>
          </p:nvPr>
        </p:nvSpPr>
        <p:spPr>
          <a:xfrm>
            <a:off x="6034088" y="2374369"/>
            <a:ext cx="4237037" cy="3287713"/>
          </a:xfrm>
          <a:prstGeom prst="rect">
            <a:avLst/>
          </a:prstGeom>
          <a:noFill/>
          <a:ln>
            <a:noFill/>
          </a:ln>
        </p:spPr>
        <p:txBody>
          <a:bodyPr anchorCtr="0" anchor="t" bIns="45700" lIns="91425" spcFirstLastPara="1" rIns="91425" wrap="square" tIns="45700">
            <a:normAutofit lnSpcReduction="10000"/>
          </a:bodyPr>
          <a:lstStyle/>
          <a:p>
            <a:pPr indent="-457200" lvl="0" marL="457200" marR="0" rtl="0" algn="l">
              <a:lnSpc>
                <a:spcPct val="90000"/>
              </a:lnSpc>
              <a:spcBef>
                <a:spcPts val="1000"/>
              </a:spcBef>
              <a:spcAft>
                <a:spcPts val="0"/>
              </a:spcAft>
              <a:buClr>
                <a:schemeClr val="dk1"/>
              </a:buClr>
              <a:buSzPts val="2800"/>
              <a:buFont typeface="Arial"/>
              <a:buChar char="•"/>
            </a:pPr>
            <a:r>
              <a:rPr b="0" i="0" lang="en-GB" sz="2600" u="none" cap="none" strike="noStrike">
                <a:solidFill>
                  <a:schemeClr val="dk1"/>
                </a:solidFill>
                <a:latin typeface="Arial"/>
                <a:ea typeface="Arial"/>
                <a:cs typeface="Arial"/>
                <a:sym typeface="Arial"/>
              </a:rPr>
              <a:t>Harmonised use of a term</a:t>
            </a:r>
            <a:endParaRPr b="0" i="0" sz="2600" u="none" cap="none" strike="noStrike">
              <a:solidFill>
                <a:schemeClr val="dk1"/>
              </a:solidFill>
              <a:latin typeface="Arial"/>
              <a:ea typeface="Arial"/>
              <a:cs typeface="Arial"/>
              <a:sym typeface="Arial"/>
            </a:endParaRPr>
          </a:p>
          <a:p>
            <a:pPr indent="-457200" lvl="0" marL="457200" marR="0" rtl="0" algn="l">
              <a:lnSpc>
                <a:spcPct val="90000"/>
              </a:lnSpc>
              <a:spcBef>
                <a:spcPts val="1000"/>
              </a:spcBef>
              <a:spcAft>
                <a:spcPts val="0"/>
              </a:spcAft>
              <a:buClr>
                <a:schemeClr val="dk1"/>
              </a:buClr>
              <a:buSzPts val="2800"/>
              <a:buFont typeface="Arial"/>
              <a:buChar char="•"/>
            </a:pPr>
            <a:r>
              <a:rPr b="0" i="0" lang="en-GB" sz="2600" u="none" cap="none" strike="noStrike">
                <a:solidFill>
                  <a:schemeClr val="dk1"/>
                </a:solidFill>
                <a:latin typeface="Arial"/>
                <a:ea typeface="Arial"/>
                <a:cs typeface="Arial"/>
                <a:sym typeface="Arial"/>
              </a:rPr>
              <a:t>Clear outline of a technical concept</a:t>
            </a:r>
            <a:endParaRPr b="0" i="0" sz="2600" u="none" cap="none" strike="noStrike">
              <a:solidFill>
                <a:schemeClr val="dk1"/>
              </a:solidFill>
              <a:latin typeface="Arial"/>
              <a:ea typeface="Arial"/>
              <a:cs typeface="Arial"/>
              <a:sym typeface="Arial"/>
            </a:endParaRPr>
          </a:p>
          <a:p>
            <a:pPr indent="-457200" lvl="0" marL="457200" marR="0" rtl="0" algn="l">
              <a:lnSpc>
                <a:spcPct val="90000"/>
              </a:lnSpc>
              <a:spcBef>
                <a:spcPts val="1000"/>
              </a:spcBef>
              <a:spcAft>
                <a:spcPts val="0"/>
              </a:spcAft>
              <a:buClr>
                <a:schemeClr val="dk1"/>
              </a:buClr>
              <a:buSzPts val="2800"/>
              <a:buFont typeface="Arial"/>
              <a:buChar char="•"/>
            </a:pPr>
            <a:r>
              <a:rPr b="0" i="0" lang="en-GB" sz="2600" u="none" cap="none" strike="noStrike">
                <a:solidFill>
                  <a:schemeClr val="dk1"/>
                </a:solidFill>
                <a:latin typeface="Arial"/>
                <a:ea typeface="Arial"/>
                <a:cs typeface="Arial"/>
                <a:sym typeface="Arial"/>
              </a:rPr>
              <a:t>Facilitation of targeted discussions</a:t>
            </a:r>
            <a:endParaRPr b="0" i="0" sz="2600" u="none" cap="none" strike="noStrike">
              <a:solidFill>
                <a:schemeClr val="dk1"/>
              </a:solidFill>
              <a:latin typeface="Arial"/>
              <a:ea typeface="Arial"/>
              <a:cs typeface="Arial"/>
              <a:sym typeface="Arial"/>
            </a:endParaRPr>
          </a:p>
          <a:p>
            <a:pPr indent="-457200" lvl="0" marL="457200" marR="0" rtl="0" algn="l">
              <a:lnSpc>
                <a:spcPct val="90000"/>
              </a:lnSpc>
              <a:spcBef>
                <a:spcPts val="1000"/>
              </a:spcBef>
              <a:spcAft>
                <a:spcPts val="0"/>
              </a:spcAft>
              <a:buClr>
                <a:schemeClr val="dk1"/>
              </a:buClr>
              <a:buSzPts val="2800"/>
              <a:buFont typeface="Arial"/>
              <a:buChar char="•"/>
            </a:pPr>
            <a:r>
              <a:rPr b="0" i="0" lang="en-GB" sz="2600" u="none" cap="none" strike="noStrike">
                <a:solidFill>
                  <a:schemeClr val="dk1"/>
                </a:solidFill>
                <a:latin typeface="Arial"/>
                <a:ea typeface="Arial"/>
                <a:cs typeface="Arial"/>
                <a:sym typeface="Arial"/>
              </a:rPr>
              <a:t>Avoiding of misunderstanding</a:t>
            </a:r>
            <a:endParaRPr b="0" i="0" sz="2600" u="none" cap="none" strike="noStrike">
              <a:solidFill>
                <a:schemeClr val="dk1"/>
              </a:solidFill>
              <a:latin typeface="Arial"/>
              <a:ea typeface="Arial"/>
              <a:cs typeface="Arial"/>
              <a:sym typeface="Arial"/>
            </a:endParaRPr>
          </a:p>
          <a:p>
            <a:pPr indent="-64135" lvl="0" marL="228600" marR="0" rtl="0" algn="l">
              <a:lnSpc>
                <a:spcPct val="90000"/>
              </a:lnSpc>
              <a:spcBef>
                <a:spcPts val="1200"/>
              </a:spcBef>
              <a:spcAft>
                <a:spcPts val="0"/>
              </a:spcAft>
              <a:buClr>
                <a:schemeClr val="dk1"/>
              </a:buClr>
              <a:buSzPts val="1400"/>
              <a:buFont typeface="Arial"/>
              <a:buNone/>
            </a:pPr>
            <a:r>
              <a:t/>
            </a:r>
            <a:endParaRPr b="1" i="0" sz="1400" u="none" cap="none" strike="noStrike">
              <a:solidFill>
                <a:srgbClr val="000000"/>
              </a:solidFill>
              <a:latin typeface="Arial"/>
              <a:ea typeface="Arial"/>
              <a:cs typeface="Arial"/>
              <a:sym typeface="Arial"/>
            </a:endParaRPr>
          </a:p>
        </p:txBody>
      </p:sp>
      <p:pic>
        <p:nvPicPr>
          <p:cNvPr descr="dilbert_misinterpretation.gif" id="149" name="Google Shape;149;p20"/>
          <p:cNvPicPr preferRelativeResize="0"/>
          <p:nvPr/>
        </p:nvPicPr>
        <p:blipFill rotWithShape="1">
          <a:blip r:embed="rId3">
            <a:alphaModFix/>
          </a:blip>
          <a:srcRect b="0" l="0" r="0" t="0"/>
          <a:stretch/>
        </p:blipFill>
        <p:spPr>
          <a:xfrm>
            <a:off x="1991671" y="2280197"/>
            <a:ext cx="3520497" cy="3520497"/>
          </a:xfrm>
          <a:prstGeom prst="rect">
            <a:avLst/>
          </a:prstGeom>
          <a:noFill/>
          <a:ln>
            <a:noFill/>
          </a:ln>
        </p:spPr>
      </p:pic>
      <p:sp>
        <p:nvSpPr>
          <p:cNvPr id="150" name="Google Shape;150;p20"/>
          <p:cNvSpPr txBox="1"/>
          <p:nvPr/>
        </p:nvSpPr>
        <p:spPr>
          <a:xfrm>
            <a:off x="1919288" y="1482293"/>
            <a:ext cx="8229600" cy="535637"/>
          </a:xfrm>
          <a:prstGeom prst="rect">
            <a:avLst/>
          </a:prstGeom>
          <a:noFill/>
          <a:ln>
            <a:noFill/>
          </a:ln>
        </p:spPr>
        <p:txBody>
          <a:bodyPr anchorCtr="0" anchor="t" bIns="45700" lIns="91425" spcFirstLastPara="1" rIns="91425" wrap="square" tIns="45700">
            <a:noAutofit/>
          </a:bodyPr>
          <a:lstStyle/>
          <a:p>
            <a:pPr indent="0" lvl="0" marL="358775" marR="0" rtl="0" algn="ctr">
              <a:lnSpc>
                <a:spcPct val="100000"/>
              </a:lnSpc>
              <a:spcBef>
                <a:spcPts val="0"/>
              </a:spcBef>
              <a:spcAft>
                <a:spcPts val="0"/>
              </a:spcAft>
              <a:buClr>
                <a:srgbClr val="000000"/>
              </a:buClr>
              <a:buSzPts val="2800"/>
              <a:buFont typeface="Arial"/>
              <a:buNone/>
            </a:pPr>
            <a:r>
              <a:t/>
            </a:r>
            <a:endParaRPr b="1" i="0" sz="2800" u="none" cap="none" strike="noStrike">
              <a:solidFill>
                <a:srgbClr val="0F5494"/>
              </a:solidFill>
              <a:latin typeface="Calibri"/>
              <a:ea typeface="Calibri"/>
              <a:cs typeface="Calibri"/>
              <a:sym typeface="Calibri"/>
            </a:endParaRPr>
          </a:p>
        </p:txBody>
      </p:sp>
      <p:sp>
        <p:nvSpPr>
          <p:cNvPr id="151" name="Google Shape;151;p20"/>
          <p:cNvSpPr txBox="1"/>
          <p:nvPr/>
        </p:nvSpPr>
        <p:spPr>
          <a:xfrm>
            <a:off x="2022516" y="5662082"/>
            <a:ext cx="925825"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libri"/>
                <a:ea typeface="Calibri"/>
                <a:cs typeface="Calibri"/>
                <a:sym typeface="Calibri"/>
              </a:rPr>
              <a:t>© Dilbert</a:t>
            </a:r>
            <a:endParaRPr b="0" i="0" sz="1400" u="none" cap="none" strike="noStrike">
              <a:solidFill>
                <a:srgbClr val="000000"/>
              </a:solidFill>
              <a:latin typeface="Arial"/>
              <a:ea typeface="Arial"/>
              <a:cs typeface="Arial"/>
              <a:sym typeface="Arial"/>
            </a:endParaRPr>
          </a:p>
        </p:txBody>
      </p:sp>
      <p:pic>
        <p:nvPicPr>
          <p:cNvPr id="152" name="Google Shape;152;p20"/>
          <p:cNvPicPr preferRelativeResize="0"/>
          <p:nvPr/>
        </p:nvPicPr>
        <p:blipFill>
          <a:blip r:embed="rId4">
            <a:alphaModFix/>
          </a:blip>
          <a:stretch>
            <a:fillRect/>
          </a:stretch>
        </p:blipFill>
        <p:spPr>
          <a:xfrm>
            <a:off x="-1" y="1122300"/>
            <a:ext cx="12192000" cy="538299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1"/>
          <p:cNvSpPr txBox="1"/>
          <p:nvPr>
            <p:ph type="title"/>
          </p:nvPr>
        </p:nvSpPr>
        <p:spPr>
          <a:xfrm>
            <a:off x="176048" y="175939"/>
            <a:ext cx="9387000" cy="701700"/>
          </a:xfrm>
          <a:prstGeom prst="rect">
            <a:avLst/>
          </a:prstGeom>
          <a:noFill/>
          <a:ln>
            <a:noFill/>
          </a:ln>
        </p:spPr>
        <p:txBody>
          <a:bodyPr anchorCtr="0" anchor="ctr" bIns="45575" lIns="91175" spcFirstLastPara="1" rIns="91175" wrap="square" tIns="45575">
            <a:spAutoFit/>
          </a:bodyPr>
          <a:lstStyle/>
          <a:p>
            <a:pPr indent="0" lvl="0" marL="0" rtl="0" algn="l">
              <a:lnSpc>
                <a:spcPct val="90000"/>
              </a:lnSpc>
              <a:spcBef>
                <a:spcPts val="0"/>
              </a:spcBef>
              <a:spcAft>
                <a:spcPts val="0"/>
              </a:spcAft>
              <a:buClr>
                <a:schemeClr val="dk1"/>
              </a:buClr>
              <a:buSzPts val="4400"/>
              <a:buFont typeface="Calibri"/>
              <a:buNone/>
            </a:pPr>
            <a:r>
              <a:rPr lang="en-GB"/>
              <a:t>Example: CEOS Processing Levels</a:t>
            </a:r>
            <a:endParaRPr/>
          </a:p>
        </p:txBody>
      </p:sp>
      <p:sp>
        <p:nvSpPr>
          <p:cNvPr id="158" name="Google Shape;158;p21"/>
          <p:cNvSpPr txBox="1"/>
          <p:nvPr>
            <p:ph idx="12" type="sldNum"/>
          </p:nvPr>
        </p:nvSpPr>
        <p:spPr>
          <a:xfrm>
            <a:off x="0" y="9525"/>
            <a:ext cx="0" cy="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2569"/>
                </a:solidFill>
                <a:latin typeface="Arial"/>
                <a:ea typeface="Arial"/>
                <a:cs typeface="Arial"/>
                <a:sym typeface="Arial"/>
              </a:rPr>
              <a:t>‹#›</a:t>
            </a:fld>
            <a:endParaRPr b="0" i="0" sz="1400" u="none" cap="none" strike="noStrike">
              <a:solidFill>
                <a:srgbClr val="002569"/>
              </a:solidFill>
              <a:latin typeface="Arial"/>
              <a:ea typeface="Arial"/>
              <a:cs typeface="Arial"/>
              <a:sym typeface="Arial"/>
            </a:endParaRPr>
          </a:p>
        </p:txBody>
      </p:sp>
      <p:sp>
        <p:nvSpPr>
          <p:cNvPr id="159" name="Google Shape;159;p21"/>
          <p:cNvSpPr txBox="1"/>
          <p:nvPr/>
        </p:nvSpPr>
        <p:spPr>
          <a:xfrm>
            <a:off x="912473" y="1297075"/>
            <a:ext cx="10835593" cy="1856968"/>
          </a:xfrm>
          <a:prstGeom prst="rect">
            <a:avLst/>
          </a:prstGeom>
          <a:noFill/>
          <a:ln>
            <a:noFill/>
          </a:ln>
        </p:spPr>
        <p:txBody>
          <a:bodyPr anchorCtr="0" anchor="t" bIns="45575" lIns="45575" spcFirstLastPara="1" rIns="45575" wrap="square" tIns="45575">
            <a:spAutoFit/>
          </a:bodyPr>
          <a:lstStyle/>
          <a:p>
            <a:pPr indent="0" lvl="0" marL="0" marR="0" rtl="0" algn="l">
              <a:lnSpc>
                <a:spcPct val="100000"/>
              </a:lnSpc>
              <a:spcBef>
                <a:spcPts val="598"/>
              </a:spcBef>
              <a:spcAft>
                <a:spcPts val="0"/>
              </a:spcAft>
              <a:buClr>
                <a:srgbClr val="000000"/>
              </a:buClr>
              <a:buSzPts val="2094"/>
              <a:buFont typeface="Arial"/>
              <a:buNone/>
            </a:pPr>
            <a:r>
              <a:rPr b="0" i="0" lang="en-GB" sz="2094" u="none" cap="none" strike="noStrike">
                <a:solidFill>
                  <a:srgbClr val="002569"/>
                </a:solidFill>
                <a:latin typeface="Calibri"/>
                <a:ea typeface="Calibri"/>
                <a:cs typeface="Calibri"/>
                <a:sym typeface="Calibri"/>
              </a:rPr>
              <a:t>Processing Levels were so far defined as a more or less generic chain of refinement regarding the radiometry (or more general the 'measurand') and the geometry of the (satellite) observation data.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598"/>
              </a:spcBef>
              <a:spcAft>
                <a:spcPts val="0"/>
              </a:spcAft>
              <a:buClr>
                <a:srgbClr val="000000"/>
              </a:buClr>
              <a:buSzPts val="2094"/>
              <a:buFont typeface="Arial"/>
              <a:buNone/>
            </a:pPr>
            <a:r>
              <a:rPr b="0" i="0" lang="en-GB" sz="2094" u="none" cap="none" strike="noStrike">
                <a:solidFill>
                  <a:srgbClr val="002569"/>
                </a:solidFill>
                <a:latin typeface="Calibri"/>
                <a:ea typeface="Calibri"/>
                <a:cs typeface="Calibri"/>
                <a:sym typeface="Calibri"/>
              </a:rPr>
              <a:t>If one considers these two types of refinements separate, a matrix could be built in which classical Processing Levels would (roughly) appear as below: </a:t>
            </a:r>
            <a:endParaRPr b="0" i="0" sz="1400" u="none" cap="none" strike="noStrike">
              <a:solidFill>
                <a:srgbClr val="000000"/>
              </a:solidFill>
              <a:latin typeface="Arial"/>
              <a:ea typeface="Arial"/>
              <a:cs typeface="Arial"/>
              <a:sym typeface="Arial"/>
            </a:endParaRPr>
          </a:p>
        </p:txBody>
      </p:sp>
      <p:pic>
        <p:nvPicPr>
          <p:cNvPr id="160" name="Google Shape;160;p21"/>
          <p:cNvPicPr preferRelativeResize="0"/>
          <p:nvPr/>
        </p:nvPicPr>
        <p:blipFill>
          <a:blip r:embed="rId3">
            <a:alphaModFix/>
          </a:blip>
          <a:stretch>
            <a:fillRect/>
          </a:stretch>
        </p:blipFill>
        <p:spPr>
          <a:xfrm>
            <a:off x="1009650" y="3369275"/>
            <a:ext cx="10467975" cy="2394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2"/>
          <p:cNvSpPr txBox="1"/>
          <p:nvPr>
            <p:ph type="title"/>
          </p:nvPr>
        </p:nvSpPr>
        <p:spPr>
          <a:xfrm>
            <a:off x="176048" y="175939"/>
            <a:ext cx="9386864" cy="779002"/>
          </a:xfrm>
          <a:prstGeom prst="rect">
            <a:avLst/>
          </a:prstGeom>
          <a:noFill/>
          <a:ln>
            <a:noFill/>
          </a:ln>
        </p:spPr>
        <p:txBody>
          <a:bodyPr anchorCtr="0" anchor="ctr" bIns="45575" lIns="91175" spcFirstLastPara="1" rIns="91175" wrap="square" tIns="45575">
            <a:spAutoFit/>
          </a:bodyPr>
          <a:lstStyle/>
          <a:p>
            <a:pPr indent="0" lvl="0" marL="0" rtl="0" algn="l">
              <a:lnSpc>
                <a:spcPct val="90000"/>
              </a:lnSpc>
              <a:spcBef>
                <a:spcPts val="0"/>
              </a:spcBef>
              <a:spcAft>
                <a:spcPts val="0"/>
              </a:spcAft>
              <a:buClr>
                <a:schemeClr val="dk1"/>
              </a:buClr>
              <a:buSzPts val="4400"/>
              <a:buFont typeface="Calibri"/>
              <a:buNone/>
            </a:pPr>
            <a:r>
              <a:rPr lang="en-GB"/>
              <a:t>A new Processing Level matrix</a:t>
            </a:r>
            <a:endParaRPr/>
          </a:p>
        </p:txBody>
      </p:sp>
      <p:sp>
        <p:nvSpPr>
          <p:cNvPr id="166" name="Google Shape;166;p22"/>
          <p:cNvSpPr txBox="1"/>
          <p:nvPr>
            <p:ph idx="12" type="sldNum"/>
          </p:nvPr>
        </p:nvSpPr>
        <p:spPr>
          <a:xfrm>
            <a:off x="0" y="9525"/>
            <a:ext cx="0" cy="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2569"/>
                </a:solidFill>
                <a:latin typeface="Arial"/>
                <a:ea typeface="Arial"/>
                <a:cs typeface="Arial"/>
                <a:sym typeface="Arial"/>
              </a:rPr>
              <a:t>‹#›</a:t>
            </a:fld>
            <a:endParaRPr b="0" i="0" sz="1400" u="none" cap="none" strike="noStrike">
              <a:solidFill>
                <a:srgbClr val="002569"/>
              </a:solidFill>
              <a:latin typeface="Arial"/>
              <a:ea typeface="Arial"/>
              <a:cs typeface="Arial"/>
              <a:sym typeface="Arial"/>
            </a:endParaRPr>
          </a:p>
        </p:txBody>
      </p:sp>
      <p:sp>
        <p:nvSpPr>
          <p:cNvPr id="167" name="Google Shape;167;p22"/>
          <p:cNvSpPr txBox="1"/>
          <p:nvPr/>
        </p:nvSpPr>
        <p:spPr>
          <a:xfrm>
            <a:off x="912473" y="1339206"/>
            <a:ext cx="10835593" cy="1703500"/>
          </a:xfrm>
          <a:prstGeom prst="rect">
            <a:avLst/>
          </a:prstGeom>
          <a:noFill/>
          <a:ln>
            <a:noFill/>
          </a:ln>
        </p:spPr>
        <p:txBody>
          <a:bodyPr anchorCtr="0" anchor="t" bIns="45575" lIns="45575" spcFirstLastPara="1" rIns="45575" wrap="square" tIns="45575">
            <a:spAutoFit/>
          </a:bodyPr>
          <a:lstStyle/>
          <a:p>
            <a:pPr indent="0" lvl="0" marL="0" marR="0" rtl="0" algn="l">
              <a:lnSpc>
                <a:spcPct val="100000"/>
              </a:lnSpc>
              <a:spcBef>
                <a:spcPts val="0"/>
              </a:spcBef>
              <a:spcAft>
                <a:spcPts val="0"/>
              </a:spcAft>
              <a:buClr>
                <a:srgbClr val="000000"/>
              </a:buClr>
              <a:buSzPts val="2094"/>
              <a:buFont typeface="Arial"/>
              <a:buNone/>
            </a:pPr>
            <a:r>
              <a:rPr b="0" i="0" lang="en-GB" sz="2094" u="none" cap="none" strike="noStrike">
                <a:solidFill>
                  <a:srgbClr val="002569"/>
                </a:solidFill>
                <a:latin typeface="Calibri"/>
                <a:ea typeface="Calibri"/>
                <a:cs typeface="Calibri"/>
                <a:sym typeface="Calibri"/>
              </a:rPr>
              <a:t>For the discussion of 'Analysis Readiness' of data, a clearer separation of these two 'dimensions' of processing yields a chance to obtain a transparent scheme in which also recommendations about best possible paths (processing sequences) are feasible. This would be advantageous for defining 'Analysis Ready Data' standards at different processing Levels and for their respective interoperability.</a:t>
            </a:r>
            <a:endParaRPr b="0" i="0" sz="1400" u="none" cap="none" strike="noStrike">
              <a:solidFill>
                <a:srgbClr val="000000"/>
              </a:solidFill>
              <a:latin typeface="Arial"/>
              <a:ea typeface="Arial"/>
              <a:cs typeface="Arial"/>
              <a:sym typeface="Arial"/>
            </a:endParaRPr>
          </a:p>
        </p:txBody>
      </p:sp>
      <p:pic>
        <p:nvPicPr>
          <p:cNvPr id="168" name="Google Shape;168;p22"/>
          <p:cNvPicPr preferRelativeResize="0"/>
          <p:nvPr/>
        </p:nvPicPr>
        <p:blipFill>
          <a:blip r:embed="rId3">
            <a:alphaModFix/>
          </a:blip>
          <a:stretch>
            <a:fillRect/>
          </a:stretch>
        </p:blipFill>
        <p:spPr>
          <a:xfrm>
            <a:off x="986350" y="3361579"/>
            <a:ext cx="10504451" cy="3054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3"/>
          <p:cNvSpPr txBox="1"/>
          <p:nvPr>
            <p:ph type="title"/>
          </p:nvPr>
        </p:nvSpPr>
        <p:spPr>
          <a:xfrm>
            <a:off x="176047" y="175938"/>
            <a:ext cx="6157200" cy="3972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Summary, Decisions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4"/>
          <p:cNvSpPr txBox="1"/>
          <p:nvPr>
            <p:ph idx="1" type="body"/>
          </p:nvPr>
        </p:nvSpPr>
        <p:spPr>
          <a:xfrm>
            <a:off x="324233" y="1710933"/>
            <a:ext cx="11495400" cy="46629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0"/>
              </a:spcBef>
              <a:spcAft>
                <a:spcPts val="0"/>
              </a:spcAft>
              <a:buSzPts val="2800"/>
              <a:buChar char="❖"/>
            </a:pPr>
            <a:r>
              <a:rPr lang="en-GB" sz="2400"/>
              <a:t>Huge amount of data and growing</a:t>
            </a:r>
            <a:endParaRPr sz="2400"/>
          </a:p>
          <a:p>
            <a:pPr indent="-406400" lvl="0" marL="457200" rtl="0" algn="l">
              <a:lnSpc>
                <a:spcPct val="90000"/>
              </a:lnSpc>
              <a:spcBef>
                <a:spcPts val="2400"/>
              </a:spcBef>
              <a:spcAft>
                <a:spcPts val="0"/>
              </a:spcAft>
              <a:buSzPts val="2800"/>
              <a:buChar char="❖"/>
            </a:pPr>
            <a:r>
              <a:rPr lang="en-GB" sz="2400"/>
              <a:t>Enable interoperability in an open way for maximum uptake and societal benefit</a:t>
            </a:r>
            <a:endParaRPr sz="2400"/>
          </a:p>
          <a:p>
            <a:pPr indent="-381000" lvl="0" marL="457200" rtl="0" algn="l">
              <a:lnSpc>
                <a:spcPct val="90000"/>
              </a:lnSpc>
              <a:spcBef>
                <a:spcPts val="2400"/>
              </a:spcBef>
              <a:spcAft>
                <a:spcPts val="0"/>
              </a:spcAft>
              <a:buSzPts val="2400"/>
              <a:buChar char="❖"/>
            </a:pPr>
            <a:r>
              <a:rPr lang="en-GB" sz="2400"/>
              <a:t>Interoperability components are distributed across many CEOS groups</a:t>
            </a:r>
            <a:endParaRPr sz="2400"/>
          </a:p>
          <a:p>
            <a:pPr indent="-381000" lvl="0" marL="457200" rtl="0" algn="l">
              <a:lnSpc>
                <a:spcPct val="90000"/>
              </a:lnSpc>
              <a:spcBef>
                <a:spcPts val="2400"/>
              </a:spcBef>
              <a:spcAft>
                <a:spcPts val="0"/>
              </a:spcAft>
              <a:buSzPts val="2400"/>
              <a:buChar char="❖"/>
            </a:pPr>
            <a:r>
              <a:rPr lang="en-GB" sz="2400"/>
              <a:t>Need a robust framework and coordination mechanisms</a:t>
            </a:r>
            <a:endParaRPr sz="2400"/>
          </a:p>
          <a:p>
            <a:pPr indent="-381000" lvl="0" marL="457200" rtl="0" algn="l">
              <a:lnSpc>
                <a:spcPct val="90000"/>
              </a:lnSpc>
              <a:spcBef>
                <a:spcPts val="2400"/>
              </a:spcBef>
              <a:spcAft>
                <a:spcPts val="2400"/>
              </a:spcAft>
              <a:buSzPts val="2400"/>
              <a:buChar char="❖"/>
            </a:pPr>
            <a:r>
              <a:rPr lang="en-GB" sz="2400"/>
              <a:t>Consistent CEOS terminology will underpin the whole framework and existing work </a:t>
            </a:r>
            <a:r>
              <a:rPr lang="en-GB" sz="2400"/>
              <a:t>should</a:t>
            </a:r>
            <a:r>
              <a:rPr lang="en-GB" sz="2400"/>
              <a:t> should be prioritised and elevated.</a:t>
            </a:r>
            <a:endParaRPr sz="2400"/>
          </a:p>
        </p:txBody>
      </p:sp>
      <p:sp>
        <p:nvSpPr>
          <p:cNvPr id="179" name="Google Shape;179;p24"/>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Summary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5"/>
          <p:cNvSpPr txBox="1"/>
          <p:nvPr>
            <p:ph idx="1" type="body"/>
          </p:nvPr>
        </p:nvSpPr>
        <p:spPr>
          <a:xfrm>
            <a:off x="324233" y="1101333"/>
            <a:ext cx="11495400" cy="4662900"/>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0"/>
              </a:spcBef>
              <a:spcAft>
                <a:spcPts val="0"/>
              </a:spcAft>
              <a:buSzPts val="2000"/>
              <a:buChar char="❖"/>
            </a:pPr>
            <a:r>
              <a:rPr lang="en-GB" sz="2000"/>
              <a:t>Resource staff to participate in an Interoperability Task Team under LSI-VC to develop the initial concept of a CEOS Interoperability Framework.</a:t>
            </a:r>
            <a:endParaRPr sz="2000"/>
          </a:p>
          <a:p>
            <a:pPr indent="-355600" lvl="1" marL="914400" rtl="0" algn="l">
              <a:lnSpc>
                <a:spcPct val="90000"/>
              </a:lnSpc>
              <a:spcBef>
                <a:spcPts val="600"/>
              </a:spcBef>
              <a:spcAft>
                <a:spcPts val="0"/>
              </a:spcAft>
              <a:buSzPts val="2000"/>
              <a:buChar char="▪"/>
            </a:pPr>
            <a:r>
              <a:rPr lang="en-GB" sz="2000"/>
              <a:t>Between Plenary and SIT-38, the Task Team will:</a:t>
            </a:r>
            <a:endParaRPr sz="2000"/>
          </a:p>
          <a:p>
            <a:pPr indent="-355600" lvl="2" marL="1371600" rtl="0" algn="l">
              <a:lnSpc>
                <a:spcPct val="90000"/>
              </a:lnSpc>
              <a:spcBef>
                <a:spcPts val="600"/>
              </a:spcBef>
              <a:spcAft>
                <a:spcPts val="0"/>
              </a:spcAft>
              <a:buSzPts val="2000"/>
              <a:buChar char="o"/>
            </a:pPr>
            <a:r>
              <a:rPr lang="en-GB"/>
              <a:t>Propose an appropriate high-level framework</a:t>
            </a:r>
            <a:endParaRPr/>
          </a:p>
          <a:p>
            <a:pPr indent="-355600" lvl="2" marL="1371600" rtl="0" algn="l">
              <a:lnSpc>
                <a:spcPct val="90000"/>
              </a:lnSpc>
              <a:spcBef>
                <a:spcPts val="600"/>
              </a:spcBef>
              <a:spcAft>
                <a:spcPts val="0"/>
              </a:spcAft>
              <a:buSzPts val="2000"/>
              <a:buChar char="o"/>
            </a:pPr>
            <a:r>
              <a:rPr lang="en-GB"/>
              <a:t>Identify necessary components of the framework</a:t>
            </a:r>
            <a:endParaRPr/>
          </a:p>
          <a:p>
            <a:pPr indent="-355600" lvl="2" marL="1371600" rtl="0" algn="l">
              <a:lnSpc>
                <a:spcPct val="90000"/>
              </a:lnSpc>
              <a:spcBef>
                <a:spcPts val="600"/>
              </a:spcBef>
              <a:spcAft>
                <a:spcPts val="0"/>
              </a:spcAft>
              <a:buSzPts val="2000"/>
              <a:buChar char="o"/>
            </a:pPr>
            <a:r>
              <a:rPr lang="en-GB"/>
              <a:t>Make a preliminary mapping of CEOS activities / groups / people to each interoperability component</a:t>
            </a:r>
            <a:endParaRPr/>
          </a:p>
          <a:p>
            <a:pPr indent="-355600" lvl="0" marL="457200" rtl="0" algn="l">
              <a:lnSpc>
                <a:spcPct val="90000"/>
              </a:lnSpc>
              <a:spcBef>
                <a:spcPts val="600"/>
              </a:spcBef>
              <a:spcAft>
                <a:spcPts val="0"/>
              </a:spcAft>
              <a:buSzPts val="2000"/>
              <a:buChar char="❖"/>
            </a:pPr>
            <a:r>
              <a:rPr lang="en-GB" sz="2000"/>
              <a:t>Come to SIT-38 ready to discuss the suggested components of the framework and consider resources for the various activities.</a:t>
            </a:r>
            <a:endParaRPr sz="2000"/>
          </a:p>
          <a:p>
            <a:pPr indent="-355600" lvl="1" marL="914400" rtl="0" algn="l">
              <a:lnSpc>
                <a:spcPct val="90000"/>
              </a:lnSpc>
              <a:spcBef>
                <a:spcPts val="600"/>
              </a:spcBef>
              <a:spcAft>
                <a:spcPts val="0"/>
              </a:spcAft>
              <a:buSzPts val="2000"/>
              <a:buChar char="▪"/>
            </a:pPr>
            <a:r>
              <a:rPr lang="en-GB" sz="2000"/>
              <a:t>Agree the ‘home’ for each of these components in the CEOS organisational structure</a:t>
            </a:r>
            <a:endParaRPr sz="2000"/>
          </a:p>
          <a:p>
            <a:pPr indent="-355600" lvl="1" marL="914400" rtl="0" algn="l">
              <a:lnSpc>
                <a:spcPct val="90000"/>
              </a:lnSpc>
              <a:spcBef>
                <a:spcPts val="600"/>
              </a:spcBef>
              <a:spcAft>
                <a:spcPts val="0"/>
              </a:spcAft>
              <a:buSzPts val="2000"/>
              <a:buChar char="▪"/>
            </a:pPr>
            <a:r>
              <a:rPr lang="en-GB" sz="2000"/>
              <a:t>Agree the oversight/coordination mechanism for implementation (continued </a:t>
            </a:r>
            <a:r>
              <a:rPr lang="en-GB" sz="2000"/>
              <a:t>Interoperability</a:t>
            </a:r>
            <a:r>
              <a:rPr lang="en-GB" sz="2000"/>
              <a:t> Task Team under LSI-VC?)</a:t>
            </a:r>
            <a:endParaRPr sz="2000"/>
          </a:p>
          <a:p>
            <a:pPr indent="-355600" lvl="0" marL="457200" rtl="0" algn="l">
              <a:lnSpc>
                <a:spcPct val="90000"/>
              </a:lnSpc>
              <a:spcBef>
                <a:spcPts val="600"/>
              </a:spcBef>
              <a:spcAft>
                <a:spcPts val="0"/>
              </a:spcAft>
              <a:buSzPts val="2000"/>
              <a:buChar char="❖"/>
            </a:pPr>
            <a:r>
              <a:rPr lang="en-GB" sz="2000"/>
              <a:t>Resources to progress first core piece of Interoperability Framework: CEOS Common Dictionary</a:t>
            </a:r>
            <a:endParaRPr sz="2000"/>
          </a:p>
          <a:p>
            <a:pPr indent="-355600" lvl="1" marL="914400" rtl="0" algn="l">
              <a:lnSpc>
                <a:spcPct val="90000"/>
              </a:lnSpc>
              <a:spcBef>
                <a:spcPts val="600"/>
              </a:spcBef>
              <a:spcAft>
                <a:spcPts val="0"/>
              </a:spcAft>
              <a:buSzPts val="2000"/>
              <a:buChar char="▪"/>
            </a:pPr>
            <a:r>
              <a:rPr lang="en-GB" sz="2000"/>
              <a:t>Will underpin all further activity </a:t>
            </a:r>
            <a:endParaRPr sz="2000"/>
          </a:p>
          <a:p>
            <a:pPr indent="-355600" lvl="1" marL="914400" rtl="0" algn="l">
              <a:lnSpc>
                <a:spcPct val="90000"/>
              </a:lnSpc>
              <a:spcBef>
                <a:spcPts val="600"/>
              </a:spcBef>
              <a:spcAft>
                <a:spcPts val="600"/>
              </a:spcAft>
              <a:buSzPts val="2000"/>
              <a:buChar char="▪"/>
            </a:pPr>
            <a:r>
              <a:rPr lang="en-GB" sz="2000"/>
              <a:t>Underway in LSI-WGCV-WGISS, but needs more support, participation, elevation and (eventually) adoption!</a:t>
            </a:r>
            <a:endParaRPr sz="2000"/>
          </a:p>
        </p:txBody>
      </p:sp>
      <p:sp>
        <p:nvSpPr>
          <p:cNvPr id="185" name="Google Shape;185;p25"/>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Requests of CEOS Principals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6"/>
          <p:cNvSpPr txBox="1"/>
          <p:nvPr>
            <p:ph type="title"/>
          </p:nvPr>
        </p:nvSpPr>
        <p:spPr>
          <a:xfrm>
            <a:off x="176047" y="175938"/>
            <a:ext cx="6157200" cy="3972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Thanks!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7"/>
          <p:cNvSpPr txBox="1"/>
          <p:nvPr>
            <p:ph type="title"/>
          </p:nvPr>
        </p:nvSpPr>
        <p:spPr>
          <a:xfrm>
            <a:off x="176047" y="175938"/>
            <a:ext cx="6157200" cy="3972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Backup Slides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8"/>
          <p:cNvSpPr txBox="1"/>
          <p:nvPr>
            <p:ph type="title"/>
          </p:nvPr>
        </p:nvSpPr>
        <p:spPr>
          <a:xfrm>
            <a:off x="176048" y="175939"/>
            <a:ext cx="9386864" cy="779002"/>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4400"/>
              <a:buFont typeface="Arial"/>
              <a:buNone/>
            </a:pPr>
            <a:r>
              <a:rPr lang="en-GB"/>
              <a:t>What is Interoperability?</a:t>
            </a:r>
            <a:endParaRPr/>
          </a:p>
        </p:txBody>
      </p:sp>
      <p:sp>
        <p:nvSpPr>
          <p:cNvPr id="201" name="Google Shape;201;p28"/>
          <p:cNvSpPr txBox="1"/>
          <p:nvPr>
            <p:ph idx="1" type="body"/>
          </p:nvPr>
        </p:nvSpPr>
        <p:spPr>
          <a:xfrm>
            <a:off x="863170" y="4074402"/>
            <a:ext cx="10267950" cy="2251093"/>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2600"/>
              <a:buFont typeface="Arial"/>
              <a:buNone/>
            </a:pPr>
            <a:r>
              <a:rPr b="0" i="0" lang="en-GB" sz="2600" u="none" cap="none" strike="noStrike">
                <a:solidFill>
                  <a:schemeClr val="dk1"/>
                </a:solidFill>
                <a:latin typeface="Arial"/>
                <a:ea typeface="Arial"/>
                <a:cs typeface="Arial"/>
                <a:sym typeface="Arial"/>
              </a:rPr>
              <a:t>Interoperability has several aspects with different requirements, e.g:</a:t>
            </a:r>
            <a:endParaRPr/>
          </a:p>
          <a:p>
            <a:pPr indent="-457200" lvl="0" marL="457200" marR="0" rtl="0" algn="l">
              <a:lnSpc>
                <a:spcPct val="100000"/>
              </a:lnSpc>
              <a:spcBef>
                <a:spcPts val="1200"/>
              </a:spcBef>
              <a:spcAft>
                <a:spcPts val="0"/>
              </a:spcAft>
              <a:buClr>
                <a:srgbClr val="000000"/>
              </a:buClr>
              <a:buSzPts val="2600"/>
              <a:buFont typeface="Arial"/>
              <a:buChar char="•"/>
            </a:pPr>
            <a:r>
              <a:rPr b="0" i="0" lang="en-GB" sz="2600" u="none" cap="none" strike="noStrike">
                <a:solidFill>
                  <a:srgbClr val="FF0000"/>
                </a:solidFill>
                <a:latin typeface="Arial"/>
                <a:ea typeface="Arial"/>
                <a:cs typeface="Arial"/>
                <a:sym typeface="Arial"/>
              </a:rPr>
              <a:t>Exchange</a:t>
            </a:r>
            <a:r>
              <a:rPr b="0" i="0" lang="en-GB" sz="2600" u="none" cap="none" strike="noStrike">
                <a:solidFill>
                  <a:schemeClr val="dk1"/>
                </a:solidFill>
                <a:latin typeface="Arial"/>
                <a:ea typeface="Arial"/>
                <a:cs typeface="Arial"/>
                <a:sym typeface="Arial"/>
              </a:rPr>
              <a:t> requires technical and organisational connectivity</a:t>
            </a:r>
            <a:endParaRPr/>
          </a:p>
          <a:p>
            <a:pPr indent="-457200" lvl="0" marL="457200" marR="0" rtl="0" algn="l">
              <a:lnSpc>
                <a:spcPct val="100000"/>
              </a:lnSpc>
              <a:spcBef>
                <a:spcPts val="1200"/>
              </a:spcBef>
              <a:spcAft>
                <a:spcPts val="0"/>
              </a:spcAft>
              <a:buClr>
                <a:srgbClr val="000000"/>
              </a:buClr>
              <a:buSzPts val="2600"/>
              <a:buFont typeface="Arial"/>
              <a:buChar char="•"/>
            </a:pPr>
            <a:r>
              <a:rPr b="0" i="0" lang="en-GB" sz="2600" u="none" cap="none" strike="noStrike">
                <a:solidFill>
                  <a:srgbClr val="FF0000"/>
                </a:solidFill>
                <a:latin typeface="Arial"/>
                <a:ea typeface="Arial"/>
                <a:cs typeface="Arial"/>
                <a:sym typeface="Arial"/>
              </a:rPr>
              <a:t>Use</a:t>
            </a:r>
            <a:r>
              <a:rPr b="0" i="0" lang="en-GB" sz="2600" u="none" cap="none" strike="noStrike">
                <a:solidFill>
                  <a:schemeClr val="dk1"/>
                </a:solidFill>
                <a:latin typeface="Arial"/>
                <a:ea typeface="Arial"/>
                <a:cs typeface="Arial"/>
                <a:sym typeface="Arial"/>
              </a:rPr>
              <a:t> requires common understanding and legal agreement</a:t>
            </a:r>
            <a:endParaRPr/>
          </a:p>
          <a:p>
            <a:pPr indent="0" lvl="0" marL="0" marR="0" rtl="0" algn="l">
              <a:lnSpc>
                <a:spcPct val="100000"/>
              </a:lnSpc>
              <a:spcBef>
                <a:spcPts val="1200"/>
              </a:spcBef>
              <a:spcAft>
                <a:spcPts val="0"/>
              </a:spcAft>
              <a:buNone/>
            </a:pPr>
            <a:r>
              <a:rPr b="0" i="0" lang="en-GB" sz="2400" u="none" cap="none" strike="noStrike">
                <a:solidFill>
                  <a:schemeClr val="dk1"/>
                </a:solidFill>
                <a:latin typeface="Arial"/>
                <a:ea typeface="Arial"/>
                <a:cs typeface="Arial"/>
                <a:sym typeface="Arial"/>
              </a:rPr>
              <a:t>… and what exactly is ‘information’ btw?</a:t>
            </a:r>
            <a:endParaRPr/>
          </a:p>
        </p:txBody>
      </p:sp>
      <p:sp>
        <p:nvSpPr>
          <p:cNvPr id="202" name="Google Shape;202;p28"/>
          <p:cNvSpPr txBox="1"/>
          <p:nvPr/>
        </p:nvSpPr>
        <p:spPr>
          <a:xfrm>
            <a:off x="279790" y="1868753"/>
            <a:ext cx="11434711" cy="16730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2792" u="none" cap="none" strike="noStrike">
                <a:solidFill>
                  <a:srgbClr val="000000"/>
                </a:solidFill>
                <a:latin typeface="Arial"/>
                <a:ea typeface="Arial"/>
                <a:cs typeface="Arial"/>
                <a:sym typeface="Arial"/>
              </a:rPr>
              <a:t>Interoperability</a:t>
            </a:r>
            <a:r>
              <a:rPr b="0" i="0" lang="en-GB" sz="2792" u="none" cap="none" strike="noStrike">
                <a:solidFill>
                  <a:srgbClr val="000000"/>
                </a:solidFill>
                <a:latin typeface="Arial"/>
                <a:ea typeface="Arial"/>
                <a:cs typeface="Arial"/>
                <a:sym typeface="Arial"/>
              </a:rPr>
              <a:t> is the</a:t>
            </a:r>
            <a:br>
              <a:rPr b="0" i="0" lang="en-GB" sz="2792" u="none" cap="none" strike="noStrike">
                <a:solidFill>
                  <a:srgbClr val="000000"/>
                </a:solidFill>
                <a:latin typeface="Arial"/>
                <a:ea typeface="Arial"/>
                <a:cs typeface="Arial"/>
                <a:sym typeface="Arial"/>
              </a:rPr>
            </a:br>
            <a:r>
              <a:rPr b="0" i="0" lang="en-GB" sz="2792" u="none" cap="none" strike="noStrike">
                <a:solidFill>
                  <a:srgbClr val="000000"/>
                </a:solidFill>
                <a:latin typeface="Arial"/>
                <a:ea typeface="Arial"/>
                <a:cs typeface="Arial"/>
                <a:sym typeface="Arial"/>
              </a:rPr>
              <a:t>“</a:t>
            </a:r>
            <a:r>
              <a:rPr b="0" i="1" lang="en-GB" sz="2792" u="none" cap="none" strike="noStrike">
                <a:solidFill>
                  <a:srgbClr val="000000"/>
                </a:solidFill>
                <a:latin typeface="Arial"/>
                <a:ea typeface="Arial"/>
                <a:cs typeface="Arial"/>
                <a:sym typeface="Arial"/>
              </a:rPr>
              <a:t>ability of two or more systems or components to </a:t>
            </a:r>
            <a:r>
              <a:rPr b="0" i="1" lang="en-GB" sz="2792" u="none" cap="none" strike="noStrike">
                <a:solidFill>
                  <a:srgbClr val="FF0000"/>
                </a:solidFill>
                <a:latin typeface="Arial"/>
                <a:ea typeface="Arial"/>
                <a:cs typeface="Arial"/>
                <a:sym typeface="Arial"/>
              </a:rPr>
              <a:t>exchange</a:t>
            </a:r>
            <a:r>
              <a:rPr b="0" i="1" lang="en-GB" sz="2792" u="none" cap="none" strike="noStrike">
                <a:solidFill>
                  <a:srgbClr val="000000"/>
                </a:solidFill>
                <a:latin typeface="Arial"/>
                <a:ea typeface="Arial"/>
                <a:cs typeface="Arial"/>
                <a:sym typeface="Arial"/>
              </a:rPr>
              <a:t> information</a:t>
            </a:r>
            <a:br>
              <a:rPr b="0" i="1" lang="en-GB" sz="2792" u="none" cap="none" strike="noStrike">
                <a:solidFill>
                  <a:srgbClr val="000000"/>
                </a:solidFill>
                <a:latin typeface="Arial"/>
                <a:ea typeface="Arial"/>
                <a:cs typeface="Arial"/>
                <a:sym typeface="Arial"/>
              </a:rPr>
            </a:br>
            <a:r>
              <a:rPr b="0" i="1" lang="en-GB" sz="2792" u="none" cap="none" strike="noStrike">
                <a:solidFill>
                  <a:srgbClr val="000000"/>
                </a:solidFill>
                <a:latin typeface="Arial"/>
                <a:ea typeface="Arial"/>
                <a:cs typeface="Arial"/>
                <a:sym typeface="Arial"/>
              </a:rPr>
              <a:t> and to </a:t>
            </a:r>
            <a:r>
              <a:rPr b="0" i="1" lang="en-GB" sz="2792" u="none" cap="none" strike="noStrike">
                <a:solidFill>
                  <a:srgbClr val="FF0000"/>
                </a:solidFill>
                <a:latin typeface="Arial"/>
                <a:ea typeface="Arial"/>
                <a:cs typeface="Arial"/>
                <a:sym typeface="Arial"/>
              </a:rPr>
              <a:t>use</a:t>
            </a:r>
            <a:r>
              <a:rPr b="0" i="1" lang="en-GB" sz="2792" u="none" cap="none" strike="noStrike">
                <a:solidFill>
                  <a:srgbClr val="000000"/>
                </a:solidFill>
                <a:latin typeface="Arial"/>
                <a:ea typeface="Arial"/>
                <a:cs typeface="Arial"/>
                <a:sym typeface="Arial"/>
              </a:rPr>
              <a:t> the information that has been exchanged</a:t>
            </a:r>
            <a:r>
              <a:rPr b="0" i="0" lang="en-GB" sz="2792" u="none" cap="none" strike="noStrike">
                <a:solidFill>
                  <a:srgbClr val="000000"/>
                </a:solidFill>
                <a:latin typeface="Arial"/>
                <a:ea typeface="Arial"/>
                <a:cs typeface="Arial"/>
                <a:sym typeface="Arial"/>
              </a:rPr>
              <a:t>.”</a:t>
            </a:r>
            <a:endParaRPr/>
          </a:p>
          <a:p>
            <a:pPr indent="0" lvl="0" marL="0" marR="0" rtl="0" algn="r">
              <a:lnSpc>
                <a:spcPct val="100000"/>
              </a:lnSpc>
              <a:spcBef>
                <a:spcPts val="599"/>
              </a:spcBef>
              <a:spcAft>
                <a:spcPts val="0"/>
              </a:spcAft>
              <a:buNone/>
            </a:pPr>
            <a:r>
              <a:rPr b="0" i="0" lang="en-GB" sz="1396" u="none" cap="none" strike="noStrike">
                <a:solidFill>
                  <a:srgbClr val="000000"/>
                </a:solidFill>
                <a:latin typeface="Arial"/>
                <a:ea typeface="Arial"/>
                <a:cs typeface="Arial"/>
                <a:sym typeface="Arial"/>
              </a:rPr>
              <a:t>ISO 25964 </a:t>
            </a:r>
            <a:r>
              <a:rPr b="0" i="1" lang="en-GB" sz="1396" u="none" cap="none" strike="noStrike">
                <a:solidFill>
                  <a:srgbClr val="000000"/>
                </a:solidFill>
                <a:latin typeface="Arial"/>
                <a:ea typeface="Arial"/>
                <a:cs typeface="Arial"/>
                <a:sym typeface="Arial"/>
              </a:rPr>
              <a:t>Thesauri and Interoperability with other Vocabularies</a:t>
            </a:r>
            <a:r>
              <a:rPr b="0" i="0" lang="en-GB" sz="1396" u="none" cap="none" strike="noStrike">
                <a:solidFill>
                  <a:srgbClr val="000000"/>
                </a:solidFill>
                <a:latin typeface="Arial"/>
                <a:ea typeface="Arial"/>
                <a:cs typeface="Arial"/>
                <a:sym typeface="Arial"/>
              </a:rPr>
              <a:t> (</a:t>
            </a:r>
            <a:r>
              <a:rPr b="0" i="0" lang="en-GB" sz="1396" u="sng" cap="none" strike="noStrike">
                <a:solidFill>
                  <a:srgbClr val="000000"/>
                </a:solidFill>
                <a:latin typeface="Arial"/>
                <a:ea typeface="Arial"/>
                <a:cs typeface="Arial"/>
                <a:sym typeface="Arial"/>
                <a:hlinkClick r:id="rId3">
                  <a:extLst>
                    <a:ext uri="{A12FA001-AC4F-418D-AE19-62706E023703}">
                      <ahyp:hlinkClr val="tx"/>
                    </a:ext>
                  </a:extLst>
                </a:hlinkClick>
              </a:rPr>
              <a:t>ISO 25964-2:2013</a:t>
            </a:r>
            <a:r>
              <a:rPr b="0" i="0" lang="en-GB" sz="1396" u="none" cap="none" strike="noStrike">
                <a:solidFill>
                  <a:srgbClr val="000000"/>
                </a:solidFill>
                <a:latin typeface="Arial"/>
                <a:ea typeface="Arial"/>
                <a:cs typeface="Arial"/>
                <a:sym typeface="Arial"/>
              </a:rPr>
              <a: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1"/>
          <p:cNvSpPr txBox="1"/>
          <p:nvPr>
            <p:ph type="title"/>
          </p:nvPr>
        </p:nvSpPr>
        <p:spPr>
          <a:xfrm>
            <a:off x="167039" y="108373"/>
            <a:ext cx="9571546" cy="86458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GB"/>
              <a:t>SIT TW Action</a:t>
            </a:r>
            <a:endParaRPr/>
          </a:p>
        </p:txBody>
      </p:sp>
      <p:graphicFrame>
        <p:nvGraphicFramePr>
          <p:cNvPr id="86" name="Google Shape;86;p11"/>
          <p:cNvGraphicFramePr/>
          <p:nvPr/>
        </p:nvGraphicFramePr>
        <p:xfrm>
          <a:off x="536200" y="1576525"/>
          <a:ext cx="3000000" cy="3000000"/>
        </p:xfrm>
        <a:graphic>
          <a:graphicData uri="http://schemas.openxmlformats.org/drawingml/2006/table">
            <a:tbl>
              <a:tblPr bandCol="1" bandRow="1">
                <a:noFill/>
                <a:tableStyleId>{C4C89806-456E-42EB-AA8E-026B549A902C}</a:tableStyleId>
              </a:tblPr>
              <a:tblGrid>
                <a:gridCol w="2075050"/>
                <a:gridCol w="6916850"/>
                <a:gridCol w="1862225"/>
              </a:tblGrid>
              <a:tr h="2483600">
                <a:tc rowSpan="2">
                  <a:txBody>
                    <a:bodyPr/>
                    <a:lstStyle/>
                    <a:p>
                      <a:pPr indent="0" lvl="0" marL="0" rtl="0" algn="ctr">
                        <a:lnSpc>
                          <a:spcPct val="113750"/>
                        </a:lnSpc>
                        <a:spcBef>
                          <a:spcPts val="0"/>
                        </a:spcBef>
                        <a:spcAft>
                          <a:spcPts val="0"/>
                        </a:spcAft>
                        <a:buNone/>
                      </a:pPr>
                      <a:r>
                        <a:rPr b="1" lang="en-GB" sz="1800">
                          <a:solidFill>
                            <a:srgbClr val="FFFFFF"/>
                          </a:solidFill>
                          <a:latin typeface="Calibri"/>
                          <a:ea typeface="Calibri"/>
                          <a:cs typeface="Calibri"/>
                          <a:sym typeface="Calibri"/>
                        </a:rPr>
                        <a:t>SIT-TW-2022-09</a:t>
                      </a:r>
                      <a:endParaRPr b="1" sz="18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just">
                        <a:lnSpc>
                          <a:spcPct val="113750"/>
                        </a:lnSpc>
                        <a:spcBef>
                          <a:spcPts val="0"/>
                        </a:spcBef>
                        <a:spcAft>
                          <a:spcPts val="0"/>
                        </a:spcAft>
                        <a:buNone/>
                      </a:pPr>
                      <a:r>
                        <a:rPr lang="en-GB" sz="1800">
                          <a:latin typeface="Calibri"/>
                          <a:ea typeface="Calibri"/>
                          <a:cs typeface="Calibri"/>
                          <a:sym typeface="Calibri"/>
                        </a:rPr>
                        <a:t>LSI-VC Co-Leads to prepare an agenda item for the 2022 CEOS Plenary </a:t>
                      </a:r>
                      <a:r>
                        <a:rPr lang="en-GB" sz="1800">
                          <a:latin typeface="Calibri"/>
                          <a:ea typeface="Calibri"/>
                          <a:cs typeface="Calibri"/>
                          <a:sym typeface="Calibri"/>
                        </a:rPr>
                        <a:t>formulating an action for CEOS to further define and develop the concept of a CEOS Interoperability Framework with other interested parties (e.g., WGISS, WGCV) and to bring a concrete proposal for consideration at SIT-38.</a:t>
                      </a:r>
                      <a:endParaRPr sz="18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sz="1800">
                          <a:latin typeface="Calibri"/>
                          <a:ea typeface="Calibri"/>
                          <a:cs typeface="Calibri"/>
                          <a:sym typeface="Calibri"/>
                        </a:rPr>
                        <a:t>2022 CEOS Plenary</a:t>
                      </a:r>
                      <a:endParaRPr b="1" sz="18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2045300">
                <a:tc vMerge="1"/>
                <a:tc gridSpan="2">
                  <a:txBody>
                    <a:bodyPr/>
                    <a:lstStyle/>
                    <a:p>
                      <a:pPr indent="0" lvl="0" marL="0" rtl="0" algn="just">
                        <a:lnSpc>
                          <a:spcPct val="113750"/>
                        </a:lnSpc>
                        <a:spcBef>
                          <a:spcPts val="0"/>
                        </a:spcBef>
                        <a:spcAft>
                          <a:spcPts val="0"/>
                        </a:spcAft>
                        <a:buNone/>
                      </a:pPr>
                      <a:r>
                        <a:rPr i="1" lang="en-GB" sz="1800">
                          <a:latin typeface="Calibri"/>
                          <a:ea typeface="Calibri"/>
                          <a:cs typeface="Calibri"/>
                          <a:sym typeface="Calibri"/>
                        </a:rPr>
                        <a:t>Rationale: Given the scope of the EO data interoperability problem, with numerous components distributed across many CEOS groups (e.g., LSI-VC, WGISS, WGCV, etc.), a robust framework and coordination mechanisms are needed to address the problem in a systematic and comprehensive manner.</a:t>
                      </a:r>
                      <a:endParaRPr i="1" sz="18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hMerge="1"/>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9"/>
          <p:cNvSpPr txBox="1"/>
          <p:nvPr>
            <p:ph idx="1" type="body"/>
          </p:nvPr>
        </p:nvSpPr>
        <p:spPr>
          <a:xfrm>
            <a:off x="324230" y="1558525"/>
            <a:ext cx="4844700" cy="4662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lang="en-GB"/>
              <a:t>The CEOS-ARD Product Family Specifications (PFS) define parameters which facilitate interoperability</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rPr lang="en-GB"/>
              <a:t>Only a subset of what needs to be considered when trying to achieve full interoperability of datasets</a:t>
            </a:r>
            <a:endParaRPr/>
          </a:p>
        </p:txBody>
      </p:sp>
      <p:sp>
        <p:nvSpPr>
          <p:cNvPr id="208" name="Google Shape;208;p29"/>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GB"/>
              <a:t>Background</a:t>
            </a:r>
            <a:endParaRPr/>
          </a:p>
          <a:p>
            <a:pPr indent="0" lvl="0" marL="0" rtl="0" algn="l">
              <a:lnSpc>
                <a:spcPct val="90000"/>
              </a:lnSpc>
              <a:spcBef>
                <a:spcPts val="0"/>
              </a:spcBef>
              <a:spcAft>
                <a:spcPts val="0"/>
              </a:spcAft>
              <a:buClr>
                <a:schemeClr val="dk1"/>
              </a:buClr>
              <a:buSzPts val="1100"/>
              <a:buFont typeface="Arial"/>
              <a:buNone/>
            </a:pPr>
            <a:r>
              <a:t/>
            </a:r>
            <a:endParaRPr/>
          </a:p>
          <a:p>
            <a:pPr indent="0" lvl="0" marL="0" rtl="0" algn="l">
              <a:lnSpc>
                <a:spcPct val="90000"/>
              </a:lnSpc>
              <a:spcBef>
                <a:spcPts val="0"/>
              </a:spcBef>
              <a:spcAft>
                <a:spcPts val="0"/>
              </a:spcAft>
              <a:buSzPts val="4400"/>
              <a:buNone/>
            </a:pPr>
            <a:r>
              <a:t/>
            </a:r>
            <a:endParaRPr/>
          </a:p>
        </p:txBody>
      </p:sp>
      <p:pic>
        <p:nvPicPr>
          <p:cNvPr id="209" name="Google Shape;209;p29"/>
          <p:cNvPicPr preferRelativeResize="0"/>
          <p:nvPr/>
        </p:nvPicPr>
        <p:blipFill rotWithShape="1">
          <a:blip r:embed="rId3">
            <a:alphaModFix/>
          </a:blip>
          <a:srcRect b="0" l="0" r="0" t="0"/>
          <a:stretch/>
        </p:blipFill>
        <p:spPr>
          <a:xfrm>
            <a:off x="8568255" y="1239264"/>
            <a:ext cx="2762250" cy="4543425"/>
          </a:xfrm>
          <a:prstGeom prst="rect">
            <a:avLst/>
          </a:prstGeom>
          <a:noFill/>
          <a:ln>
            <a:noFill/>
          </a:ln>
        </p:spPr>
      </p:pic>
      <p:pic>
        <p:nvPicPr>
          <p:cNvPr id="210" name="Google Shape;210;p29"/>
          <p:cNvPicPr preferRelativeResize="0"/>
          <p:nvPr/>
        </p:nvPicPr>
        <p:blipFill rotWithShape="1">
          <a:blip r:embed="rId4">
            <a:alphaModFix/>
          </a:blip>
          <a:srcRect b="0" l="0" r="0" t="0"/>
          <a:stretch/>
        </p:blipFill>
        <p:spPr>
          <a:xfrm>
            <a:off x="5399549" y="1239265"/>
            <a:ext cx="2762250" cy="437946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descr="Interoperability (IEKO)" id="215" name="Google Shape;215;p30"/>
          <p:cNvPicPr preferRelativeResize="0"/>
          <p:nvPr/>
        </p:nvPicPr>
        <p:blipFill rotWithShape="1">
          <a:blip r:embed="rId3">
            <a:alphaModFix/>
          </a:blip>
          <a:srcRect b="0" l="0" r="0" t="0"/>
          <a:stretch/>
        </p:blipFill>
        <p:spPr>
          <a:xfrm>
            <a:off x="1304151" y="1047999"/>
            <a:ext cx="9583698" cy="5303251"/>
          </a:xfrm>
          <a:prstGeom prst="rect">
            <a:avLst/>
          </a:prstGeom>
          <a:noFill/>
          <a:ln>
            <a:noFill/>
          </a:ln>
        </p:spPr>
      </p:pic>
      <p:sp>
        <p:nvSpPr>
          <p:cNvPr id="216" name="Google Shape;216;p30"/>
          <p:cNvSpPr txBox="1"/>
          <p:nvPr/>
        </p:nvSpPr>
        <p:spPr>
          <a:xfrm>
            <a:off x="1304151" y="6168096"/>
            <a:ext cx="9812700" cy="3387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Example from knowledge organisation (KO), https://www.isko.org/cyclo/interoperability</a:t>
            </a:r>
            <a:endParaRPr b="0" i="0" sz="1900" u="none" cap="none" strike="noStrike">
              <a:solidFill>
                <a:srgbClr val="000000"/>
              </a:solidFill>
              <a:latin typeface="Arial"/>
              <a:ea typeface="Arial"/>
              <a:cs typeface="Arial"/>
              <a:sym typeface="Arial"/>
            </a:endParaRPr>
          </a:p>
        </p:txBody>
      </p:sp>
      <p:sp>
        <p:nvSpPr>
          <p:cNvPr id="217" name="Google Shape;217;p30"/>
          <p:cNvSpPr txBox="1"/>
          <p:nvPr>
            <p:ph type="title"/>
          </p:nvPr>
        </p:nvSpPr>
        <p:spPr>
          <a:xfrm>
            <a:off x="176048" y="175939"/>
            <a:ext cx="9386864" cy="779002"/>
          </a:xfrm>
          <a:prstGeom prst="rect">
            <a:avLst/>
          </a:prstGeom>
          <a:noFill/>
          <a:ln>
            <a:noFill/>
          </a:ln>
        </p:spPr>
        <p:txBody>
          <a:bodyPr anchorCtr="0" anchor="t" bIns="121900" lIns="121900" spcFirstLastPara="1" rIns="121900" wrap="square" tIns="121900">
            <a:normAutofit fontScale="90000"/>
          </a:bodyPr>
          <a:lstStyle/>
          <a:p>
            <a:pPr indent="0" lvl="0" marL="0" rtl="0" algn="ctr">
              <a:lnSpc>
                <a:spcPct val="100000"/>
              </a:lnSpc>
              <a:spcBef>
                <a:spcPts val="0"/>
              </a:spcBef>
              <a:spcAft>
                <a:spcPts val="0"/>
              </a:spcAft>
              <a:buSzPct val="110810"/>
              <a:buNone/>
            </a:pPr>
            <a:r>
              <a:rPr lang="en-GB"/>
              <a:t>Interoperability Layers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31"/>
          <p:cNvPicPr preferRelativeResize="0"/>
          <p:nvPr/>
        </p:nvPicPr>
        <p:blipFill rotWithShape="1">
          <a:blip r:embed="rId3">
            <a:alphaModFix/>
          </a:blip>
          <a:srcRect b="0" l="0" r="0" t="0"/>
          <a:stretch/>
        </p:blipFill>
        <p:spPr>
          <a:xfrm>
            <a:off x="1421652" y="1047375"/>
            <a:ext cx="9348695" cy="5261429"/>
          </a:xfrm>
          <a:prstGeom prst="rect">
            <a:avLst/>
          </a:prstGeom>
          <a:noFill/>
          <a:ln>
            <a:noFill/>
          </a:ln>
        </p:spPr>
      </p:pic>
      <p:sp>
        <p:nvSpPr>
          <p:cNvPr id="223" name="Google Shape;223;p31"/>
          <p:cNvSpPr txBox="1"/>
          <p:nvPr/>
        </p:nvSpPr>
        <p:spPr>
          <a:xfrm>
            <a:off x="141515" y="6221928"/>
            <a:ext cx="11963700" cy="3693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sng" cap="none" strike="noStrike">
                <a:solidFill>
                  <a:srgbClr val="000000"/>
                </a:solidFill>
                <a:latin typeface="Arial"/>
                <a:ea typeface="Arial"/>
                <a:cs typeface="Arial"/>
                <a:sym typeface="Arial"/>
                <a:hlinkClick r:id="rId4">
                  <a:extLst>
                    <a:ext uri="{A12FA001-AC4F-418D-AE19-62706E023703}">
                      <ahyp:hlinkClr val="tx"/>
                    </a:ext>
                  </a:extLst>
                </a:hlinkClick>
              </a:rPr>
              <a:t>https://eur-lex.europa.eu/resource.html?uri=cellar:2c2f2554-0faf-11e7-8a35-01aa75ed71a1.0017.02/DOC_3&amp;format=PDF</a:t>
            </a:r>
            <a:endParaRPr b="0" i="0" sz="1600" u="none" cap="none" strike="noStrike">
              <a:solidFill>
                <a:srgbClr val="000000"/>
              </a:solidFill>
              <a:latin typeface="Arial"/>
              <a:ea typeface="Arial"/>
              <a:cs typeface="Arial"/>
              <a:sym typeface="Arial"/>
            </a:endParaRPr>
          </a:p>
        </p:txBody>
      </p:sp>
      <p:sp>
        <p:nvSpPr>
          <p:cNvPr id="224" name="Google Shape;224;p31"/>
          <p:cNvSpPr txBox="1"/>
          <p:nvPr>
            <p:ph type="title"/>
          </p:nvPr>
        </p:nvSpPr>
        <p:spPr>
          <a:xfrm>
            <a:off x="176048" y="175939"/>
            <a:ext cx="9386864" cy="779002"/>
          </a:xfrm>
          <a:prstGeom prst="rect">
            <a:avLst/>
          </a:prstGeom>
          <a:noFill/>
          <a:ln>
            <a:noFill/>
          </a:ln>
        </p:spPr>
        <p:txBody>
          <a:bodyPr anchorCtr="0" anchor="t" bIns="121900" lIns="121900" spcFirstLastPara="1" rIns="121900" wrap="square" tIns="121900">
            <a:normAutofit fontScale="90000"/>
          </a:bodyPr>
          <a:lstStyle/>
          <a:p>
            <a:pPr indent="0" lvl="0" marL="0" rtl="0" algn="ctr">
              <a:lnSpc>
                <a:spcPct val="100000"/>
              </a:lnSpc>
              <a:spcBef>
                <a:spcPts val="0"/>
              </a:spcBef>
              <a:spcAft>
                <a:spcPts val="0"/>
              </a:spcAft>
              <a:buSzPct val="110810"/>
              <a:buNone/>
            </a:pPr>
            <a:r>
              <a:rPr lang="en-GB"/>
              <a:t>European Interoperability Framework</a:t>
            </a:r>
            <a:endParaRPr/>
          </a:p>
        </p:txBody>
      </p:sp>
      <p:sp>
        <p:nvSpPr>
          <p:cNvPr id="225" name="Google Shape;225;p31"/>
          <p:cNvSpPr/>
          <p:nvPr/>
        </p:nvSpPr>
        <p:spPr>
          <a:xfrm>
            <a:off x="3344193" y="4758332"/>
            <a:ext cx="5894100" cy="864300"/>
          </a:xfrm>
          <a:prstGeom prst="rect">
            <a:avLst/>
          </a:prstGeom>
          <a:solidFill>
            <a:schemeClr val="accent1">
              <a:alpha val="17647"/>
            </a:schemeClr>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70C0"/>
              </a:solidFill>
              <a:latin typeface="Arial"/>
              <a:ea typeface="Arial"/>
              <a:cs typeface="Arial"/>
              <a:sym typeface="Arial"/>
            </a:endParaRPr>
          </a:p>
        </p:txBody>
      </p:sp>
      <p:sp>
        <p:nvSpPr>
          <p:cNvPr id="226" name="Google Shape;226;p31"/>
          <p:cNvSpPr/>
          <p:nvPr/>
        </p:nvSpPr>
        <p:spPr>
          <a:xfrm>
            <a:off x="3344193" y="2193309"/>
            <a:ext cx="5894100" cy="763500"/>
          </a:xfrm>
          <a:prstGeom prst="rect">
            <a:avLst/>
          </a:prstGeom>
          <a:solidFill>
            <a:srgbClr val="7030A0">
              <a:alpha val="17647"/>
            </a:srgbClr>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27" name="Google Shape;227;p31"/>
          <p:cNvSpPr/>
          <p:nvPr/>
        </p:nvSpPr>
        <p:spPr>
          <a:xfrm>
            <a:off x="3344193" y="2977616"/>
            <a:ext cx="5894100" cy="874800"/>
          </a:xfrm>
          <a:prstGeom prst="rect">
            <a:avLst/>
          </a:prstGeom>
          <a:solidFill>
            <a:srgbClr val="FF0000">
              <a:alpha val="17647"/>
            </a:srgbClr>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28" name="Google Shape;228;p31"/>
          <p:cNvSpPr/>
          <p:nvPr/>
        </p:nvSpPr>
        <p:spPr>
          <a:xfrm>
            <a:off x="3344193" y="3873151"/>
            <a:ext cx="5894100" cy="864300"/>
          </a:xfrm>
          <a:prstGeom prst="rect">
            <a:avLst/>
          </a:prstGeom>
          <a:solidFill>
            <a:srgbClr val="00B050">
              <a:alpha val="17647"/>
            </a:srgbClr>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2"/>
          <p:cNvSpPr txBox="1"/>
          <p:nvPr/>
        </p:nvSpPr>
        <p:spPr>
          <a:xfrm>
            <a:off x="141515" y="5952985"/>
            <a:ext cx="11963700" cy="6156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sng" cap="none" strike="noStrike">
                <a:solidFill>
                  <a:srgbClr val="000000"/>
                </a:solidFill>
                <a:latin typeface="Arial"/>
                <a:ea typeface="Arial"/>
                <a:cs typeface="Arial"/>
                <a:sym typeface="Arial"/>
                <a:hlinkClick r:id="rId3">
                  <a:extLst>
                    <a:ext uri="{A12FA001-AC4F-418D-AE19-62706E023703}">
                      <ahyp:hlinkClr val="tx"/>
                    </a:ext>
                  </a:extLst>
                </a:hlinkClick>
              </a:rPr>
              <a:t>https://op.europa.eu/en/publication-detail/-/publication/d787ea54-6a87-11eb-aeb5-01aa75ed71a1/language-en</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GB" sz="1600" u="sng" cap="none" strike="noStrike">
                <a:solidFill>
                  <a:srgbClr val="000000"/>
                </a:solidFill>
                <a:latin typeface="Arial"/>
                <a:ea typeface="Arial"/>
                <a:cs typeface="Arial"/>
                <a:sym typeface="Arial"/>
                <a:hlinkClick r:id="rId4">
                  <a:extLst>
                    <a:ext uri="{A12FA001-AC4F-418D-AE19-62706E023703}">
                      <ahyp:hlinkClr val="tx"/>
                    </a:ext>
                  </a:extLst>
                </a:hlinkClick>
              </a:rPr>
              <a:t>*https://joinup.ec.europa.eu/collection/nifo-national-interoperability-framework-observatory/glossary</a:t>
            </a:r>
            <a:endParaRPr b="0" i="0" sz="1600" u="none" cap="none" strike="noStrike">
              <a:solidFill>
                <a:srgbClr val="000000"/>
              </a:solidFill>
              <a:latin typeface="Arial"/>
              <a:ea typeface="Arial"/>
              <a:cs typeface="Arial"/>
              <a:sym typeface="Arial"/>
            </a:endParaRPr>
          </a:p>
        </p:txBody>
      </p:sp>
      <p:sp>
        <p:nvSpPr>
          <p:cNvPr id="234" name="Google Shape;234;p32"/>
          <p:cNvSpPr txBox="1"/>
          <p:nvPr>
            <p:ph type="title"/>
          </p:nvPr>
        </p:nvSpPr>
        <p:spPr>
          <a:xfrm>
            <a:off x="176048" y="175939"/>
            <a:ext cx="9386864" cy="779002"/>
          </a:xfrm>
          <a:prstGeom prst="rect">
            <a:avLst/>
          </a:prstGeom>
          <a:noFill/>
          <a:ln>
            <a:noFill/>
          </a:ln>
        </p:spPr>
        <p:txBody>
          <a:bodyPr anchorCtr="0" anchor="t" bIns="121900" lIns="121900" spcFirstLastPara="1" rIns="121900" wrap="square" tIns="121900">
            <a:normAutofit fontScale="90000"/>
          </a:bodyPr>
          <a:lstStyle/>
          <a:p>
            <a:pPr indent="0" lvl="0" marL="0" rtl="0" algn="ctr">
              <a:lnSpc>
                <a:spcPct val="100000"/>
              </a:lnSpc>
              <a:spcBef>
                <a:spcPts val="0"/>
              </a:spcBef>
              <a:spcAft>
                <a:spcPts val="0"/>
              </a:spcAft>
              <a:buSzPct val="110810"/>
              <a:buNone/>
            </a:pPr>
            <a:r>
              <a:rPr lang="en-GB"/>
              <a:t>European Open Science Cloud - Interoperability Framework</a:t>
            </a:r>
            <a:endParaRPr/>
          </a:p>
        </p:txBody>
      </p:sp>
      <p:sp>
        <p:nvSpPr>
          <p:cNvPr id="235" name="Google Shape;235;p32"/>
          <p:cNvSpPr txBox="1"/>
          <p:nvPr/>
        </p:nvSpPr>
        <p:spPr>
          <a:xfrm>
            <a:off x="87085" y="1003477"/>
            <a:ext cx="11702100" cy="5109020"/>
          </a:xfrm>
          <a:prstGeom prst="rect">
            <a:avLst/>
          </a:prstGeom>
          <a:noFill/>
          <a:ln>
            <a:noFill/>
          </a:ln>
        </p:spPr>
        <p:txBody>
          <a:bodyPr anchorCtr="0" anchor="t" bIns="60925" lIns="121900" spcFirstLastPara="1" rIns="121900" wrap="square" tIns="60925">
            <a:spAutoFit/>
          </a:bodyPr>
          <a:lstStyle/>
          <a:p>
            <a:pPr indent="-381000" lvl="0" marL="381000" marR="0" rtl="0" algn="l">
              <a:lnSpc>
                <a:spcPct val="100000"/>
              </a:lnSpc>
              <a:spcBef>
                <a:spcPts val="0"/>
              </a:spcBef>
              <a:spcAft>
                <a:spcPts val="0"/>
              </a:spcAft>
              <a:buClr>
                <a:srgbClr val="000000"/>
              </a:buClr>
              <a:buSzPts val="1900"/>
              <a:buFont typeface="Noto Sans"/>
              <a:buChar char="❑"/>
            </a:pPr>
            <a:r>
              <a:rPr b="1" i="0" lang="en-GB" sz="1800" u="none" cap="none" strike="noStrike">
                <a:solidFill>
                  <a:srgbClr val="7030A0"/>
                </a:solidFill>
                <a:latin typeface="Verdana"/>
                <a:ea typeface="Verdana"/>
                <a:cs typeface="Verdana"/>
                <a:sym typeface="Verdana"/>
              </a:rPr>
              <a:t>Legal interoperability</a:t>
            </a:r>
            <a:r>
              <a:rPr b="1" baseline="30000" i="0" lang="en-GB" sz="1800" u="none" cap="none" strike="noStrike">
                <a:solidFill>
                  <a:srgbClr val="7030A0"/>
                </a:solidFill>
                <a:latin typeface="Verdana"/>
                <a:ea typeface="Verdana"/>
                <a:cs typeface="Verdana"/>
                <a:sym typeface="Verdana"/>
              </a:rPr>
              <a:t>*</a:t>
            </a:r>
            <a:r>
              <a:rPr b="1" i="0" lang="en-GB" sz="1800" u="none" cap="none" strike="noStrike">
                <a:solidFill>
                  <a:srgbClr val="7030A0"/>
                </a:solidFill>
                <a:latin typeface="Verdana"/>
                <a:ea typeface="Verdana"/>
                <a:cs typeface="Verdana"/>
                <a:sym typeface="Verdana"/>
              </a:rPr>
              <a:t> </a:t>
            </a:r>
            <a:r>
              <a:rPr b="0" i="0" lang="en-GB" sz="1800" u="none" cap="none" strike="noStrike">
                <a:solidFill>
                  <a:srgbClr val="7030A0"/>
                </a:solidFill>
                <a:latin typeface="Verdana"/>
                <a:ea typeface="Verdana"/>
                <a:cs typeface="Verdana"/>
                <a:sym typeface="Verdana"/>
              </a:rPr>
              <a:t>is about ensuring that organisations operating under different legal frameworks, policies and strategies are able to work together. This might require that legislation does not block the establishment of European public services within and between Member States and that there are clear agreements about how to deal with differences in legislation across borders, including the option of putting in place new legislation.</a:t>
            </a:r>
            <a:r>
              <a:rPr b="0" i="0" lang="en-GB" sz="1800" u="none" cap="none" strike="noStrike">
                <a:solidFill>
                  <a:srgbClr val="000000"/>
                </a:solidFill>
                <a:latin typeface="Verdana"/>
                <a:ea typeface="Verdana"/>
                <a:cs typeface="Verdana"/>
                <a:sym typeface="Verdana"/>
              </a:rPr>
              <a:t> </a:t>
            </a:r>
            <a:endParaRPr b="0" i="0" sz="1800" u="none" cap="none" strike="noStrike">
              <a:solidFill>
                <a:srgbClr val="000000"/>
              </a:solidFill>
              <a:latin typeface="Arial"/>
              <a:ea typeface="Arial"/>
              <a:cs typeface="Arial"/>
              <a:sym typeface="Arial"/>
            </a:endParaRPr>
          </a:p>
          <a:p>
            <a:pPr indent="-381000" lvl="0" marL="381000" marR="0" rtl="0" algn="l">
              <a:lnSpc>
                <a:spcPct val="100000"/>
              </a:lnSpc>
              <a:spcBef>
                <a:spcPts val="0"/>
              </a:spcBef>
              <a:spcAft>
                <a:spcPts val="0"/>
              </a:spcAft>
              <a:buClr>
                <a:srgbClr val="000000"/>
              </a:buClr>
              <a:buSzPts val="1900"/>
              <a:buFont typeface="Noto Sans"/>
              <a:buChar char="❑"/>
            </a:pPr>
            <a:r>
              <a:rPr b="1" i="0" lang="en-GB" sz="1800" u="none" cap="none" strike="noStrike">
                <a:solidFill>
                  <a:srgbClr val="FF0000"/>
                </a:solidFill>
                <a:latin typeface="Verdana"/>
                <a:ea typeface="Verdana"/>
                <a:cs typeface="Verdana"/>
                <a:sym typeface="Verdana"/>
              </a:rPr>
              <a:t>Organisational interoperability </a:t>
            </a:r>
            <a:r>
              <a:rPr b="0" i="0" lang="en-GB" sz="1800" u="none" cap="none" strike="noStrike">
                <a:solidFill>
                  <a:srgbClr val="FF0000"/>
                </a:solidFill>
                <a:latin typeface="Verdana"/>
                <a:ea typeface="Verdana"/>
                <a:cs typeface="Verdana"/>
                <a:sym typeface="Verdana"/>
              </a:rPr>
              <a:t>refers to the way in which organisations align their business processes, responsibilities and expectations to achieve commonly agreed and mutually beneficial goals (source: European Interoperability Framework). </a:t>
            </a:r>
            <a:endParaRPr b="0" i="0" sz="1800" u="none" cap="none" strike="noStrike">
              <a:solidFill>
                <a:srgbClr val="000000"/>
              </a:solidFill>
              <a:latin typeface="Arial"/>
              <a:ea typeface="Arial"/>
              <a:cs typeface="Arial"/>
              <a:sym typeface="Arial"/>
            </a:endParaRPr>
          </a:p>
          <a:p>
            <a:pPr indent="-381000" lvl="0" marL="381000" marR="0" rtl="0" algn="l">
              <a:lnSpc>
                <a:spcPct val="100000"/>
              </a:lnSpc>
              <a:spcBef>
                <a:spcPts val="0"/>
              </a:spcBef>
              <a:spcAft>
                <a:spcPts val="0"/>
              </a:spcAft>
              <a:buClr>
                <a:srgbClr val="000000"/>
              </a:buClr>
              <a:buSzPts val="1900"/>
              <a:buFont typeface="Noto Sans"/>
              <a:buChar char="❑"/>
            </a:pPr>
            <a:r>
              <a:rPr b="1" i="0" lang="en-GB" sz="1800" u="none" cap="none" strike="noStrike">
                <a:solidFill>
                  <a:srgbClr val="00B050"/>
                </a:solidFill>
                <a:latin typeface="Verdana"/>
                <a:ea typeface="Verdana"/>
                <a:cs typeface="Verdana"/>
                <a:sym typeface="Verdana"/>
              </a:rPr>
              <a:t>Semantic Interoperability. </a:t>
            </a:r>
            <a:r>
              <a:rPr b="0" i="0" lang="en-GB" sz="1800" u="none" cap="none" strike="noStrike">
                <a:solidFill>
                  <a:srgbClr val="00B050"/>
                </a:solidFill>
                <a:latin typeface="Verdana"/>
                <a:ea typeface="Verdana"/>
                <a:cs typeface="Verdana"/>
                <a:sym typeface="Verdana"/>
              </a:rPr>
              <a:t>It ensures that the precise format and meaning of exchanged data and information is preserved and understood throughout exchanges between parties, in other words ‘what is sent is what is understood’.</a:t>
            </a:r>
            <a:r>
              <a:rPr b="0" baseline="30000" i="0" lang="en-GB" sz="1800" u="none" cap="none" strike="noStrike">
                <a:solidFill>
                  <a:srgbClr val="00B050"/>
                </a:solidFill>
                <a:latin typeface="Verdana"/>
                <a:ea typeface="Verdana"/>
                <a:cs typeface="Verdana"/>
                <a:sym typeface="Verdana"/>
              </a:rPr>
              <a:t>* </a:t>
            </a:r>
            <a:endParaRPr b="0" i="0" sz="1800" u="none" cap="none" strike="noStrike">
              <a:solidFill>
                <a:srgbClr val="000000"/>
              </a:solidFill>
              <a:latin typeface="Arial"/>
              <a:ea typeface="Arial"/>
              <a:cs typeface="Arial"/>
              <a:sym typeface="Arial"/>
            </a:endParaRPr>
          </a:p>
          <a:p>
            <a:pPr indent="-374650" lvl="1" marL="723900" marR="0" rtl="0" algn="l">
              <a:lnSpc>
                <a:spcPct val="100000"/>
              </a:lnSpc>
              <a:spcBef>
                <a:spcPts val="0"/>
              </a:spcBef>
              <a:spcAft>
                <a:spcPts val="0"/>
              </a:spcAft>
              <a:buClr>
                <a:srgbClr val="000000"/>
              </a:buClr>
              <a:buSzPts val="1900"/>
              <a:buFont typeface="Arial"/>
              <a:buChar char="•"/>
            </a:pPr>
            <a:r>
              <a:rPr b="1" i="0" lang="en-GB" sz="1800" u="none" cap="none" strike="noStrike">
                <a:solidFill>
                  <a:srgbClr val="92D050"/>
                </a:solidFill>
                <a:latin typeface="Verdana"/>
                <a:ea typeface="Verdana"/>
                <a:cs typeface="Verdana"/>
                <a:sym typeface="Verdana"/>
              </a:rPr>
              <a:t>Syntactic interoperability. </a:t>
            </a:r>
            <a:r>
              <a:rPr b="0" i="0" lang="en-GB" sz="1800" u="none" cap="none" strike="noStrike">
                <a:solidFill>
                  <a:srgbClr val="92D050"/>
                </a:solidFill>
                <a:latin typeface="Verdana"/>
                <a:ea typeface="Verdana"/>
                <a:cs typeface="Verdana"/>
                <a:sym typeface="Verdana"/>
              </a:rPr>
              <a:t>If two or more systems use common data formats and communication protocols and are capable of communicating with each other using open standards (source: Interoperability - Wikipedia) </a:t>
            </a:r>
            <a:endParaRPr b="0" i="0" sz="1800" u="none" cap="none" strike="noStrike">
              <a:solidFill>
                <a:srgbClr val="000000"/>
              </a:solidFill>
              <a:latin typeface="Arial"/>
              <a:ea typeface="Arial"/>
              <a:cs typeface="Arial"/>
              <a:sym typeface="Arial"/>
            </a:endParaRPr>
          </a:p>
          <a:p>
            <a:pPr indent="-381000" lvl="0" marL="381000" marR="0" rtl="0" algn="l">
              <a:lnSpc>
                <a:spcPct val="100000"/>
              </a:lnSpc>
              <a:spcBef>
                <a:spcPts val="0"/>
              </a:spcBef>
              <a:spcAft>
                <a:spcPts val="0"/>
              </a:spcAft>
              <a:buClr>
                <a:srgbClr val="000000"/>
              </a:buClr>
              <a:buSzPts val="1900"/>
              <a:buFont typeface="Noto Sans"/>
              <a:buChar char="❑"/>
            </a:pPr>
            <a:r>
              <a:rPr b="1" i="0" lang="en-GB" sz="1800" u="none" cap="none" strike="noStrike">
                <a:solidFill>
                  <a:srgbClr val="0C5ADB"/>
                </a:solidFill>
                <a:latin typeface="Verdana"/>
                <a:ea typeface="Verdana"/>
                <a:cs typeface="Verdana"/>
                <a:sym typeface="Verdana"/>
              </a:rPr>
              <a:t>Technical interoperability</a:t>
            </a:r>
            <a:r>
              <a:rPr b="0" i="0" lang="en-GB" sz="1800" u="none" cap="none" strike="noStrike">
                <a:solidFill>
                  <a:srgbClr val="0C5ADB"/>
                </a:solidFill>
                <a:latin typeface="Verdana"/>
                <a:ea typeface="Verdana"/>
                <a:cs typeface="Verdana"/>
                <a:sym typeface="Verdana"/>
              </a:rPr>
              <a:t>. A characteristic of an Information Technology (IT) system, whose interfaces are completely understood, to work with other IT systems, at present or in the future, in either implementation or access, without any restrictions or with a controlled access (source: Interoperability - Wikipedia).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a:t>An early geospatial (EO) IF</a:t>
            </a:r>
            <a:endParaRPr/>
          </a:p>
        </p:txBody>
      </p:sp>
      <p:pic>
        <p:nvPicPr>
          <p:cNvPr id="241" name="Google Shape;241;p33"/>
          <p:cNvPicPr preferRelativeResize="0"/>
          <p:nvPr>
            <p:ph idx="1" type="body"/>
          </p:nvPr>
        </p:nvPicPr>
        <p:blipFill rotWithShape="1">
          <a:blip r:embed="rId3">
            <a:alphaModFix/>
          </a:blip>
          <a:srcRect b="0" l="0" r="0" t="0"/>
          <a:stretch/>
        </p:blipFill>
        <p:spPr>
          <a:xfrm>
            <a:off x="1370147" y="1151068"/>
            <a:ext cx="8656802" cy="512601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grpSp>
        <p:nvGrpSpPr>
          <p:cNvPr id="248" name="Google Shape;248;p34"/>
          <p:cNvGrpSpPr/>
          <p:nvPr/>
        </p:nvGrpSpPr>
        <p:grpSpPr>
          <a:xfrm>
            <a:off x="3551768" y="943112"/>
            <a:ext cx="5268270" cy="5040000"/>
            <a:chOff x="1118300" y="-271656"/>
            <a:chExt cx="6950600" cy="6649435"/>
          </a:xfrm>
        </p:grpSpPr>
        <p:sp>
          <p:nvSpPr>
            <p:cNvPr id="249" name="Google Shape;249;p34"/>
            <p:cNvSpPr/>
            <p:nvPr/>
          </p:nvSpPr>
          <p:spPr>
            <a:xfrm>
              <a:off x="2635258" y="-271656"/>
              <a:ext cx="3916685" cy="3941545"/>
            </a:xfrm>
            <a:prstGeom prst="roundRect">
              <a:avLst>
                <a:gd fmla="val 16667" name="adj"/>
              </a:avLst>
            </a:prstGeom>
            <a:blipFill rotWithShape="1">
              <a:blip r:embed="rId3">
                <a:alphaModFix/>
              </a:blip>
              <a:stretch>
                <a:fillRect b="0" l="0" r="0" t="0"/>
              </a:stretch>
            </a:blipFill>
            <a:ln cap="flat" cmpd="sng" w="9525">
              <a:solidFill>
                <a:schemeClr val="dk1"/>
              </a:solidFill>
              <a:prstDash val="solid"/>
              <a:round/>
              <a:headEnd len="sm" w="sm" type="none"/>
              <a:tailEnd len="sm" w="sm" type="none"/>
            </a:ln>
            <a:effectLst>
              <a:outerShdw blurRad="43180" rotWithShape="0" dir="5400000" dist="35687">
                <a:srgbClr val="000000">
                  <a:alpha val="4196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000" u="none" cap="none" strike="noStrike">
                <a:solidFill>
                  <a:schemeClr val="accent3"/>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p:txBody>
        </p:sp>
        <p:grpSp>
          <p:nvGrpSpPr>
            <p:cNvPr id="250" name="Google Shape;250;p34"/>
            <p:cNvGrpSpPr/>
            <p:nvPr/>
          </p:nvGrpSpPr>
          <p:grpSpPr>
            <a:xfrm>
              <a:off x="1118300" y="2436234"/>
              <a:ext cx="6950600" cy="3941545"/>
              <a:chOff x="1106088" y="2436234"/>
              <a:chExt cx="6950600" cy="3941545"/>
            </a:xfrm>
          </p:grpSpPr>
          <p:sp>
            <p:nvSpPr>
              <p:cNvPr id="251" name="Google Shape;251;p34"/>
              <p:cNvSpPr/>
              <p:nvPr/>
            </p:nvSpPr>
            <p:spPr>
              <a:xfrm>
                <a:off x="1106088" y="2436234"/>
                <a:ext cx="3916685" cy="3941545"/>
              </a:xfrm>
              <a:prstGeom prst="roundRect">
                <a:avLst>
                  <a:gd fmla="val 16667" name="adj"/>
                </a:avLst>
              </a:prstGeom>
              <a:blipFill rotWithShape="1">
                <a:blip r:embed="rId4">
                  <a:alphaModFix/>
                </a:blip>
                <a:stretch>
                  <a:fillRect b="0" l="0" r="0" t="0"/>
                </a:stretch>
              </a:blip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p:txBody>
          </p:sp>
          <p:sp>
            <p:nvSpPr>
              <p:cNvPr id="252" name="Google Shape;252;p34"/>
              <p:cNvSpPr/>
              <p:nvPr/>
            </p:nvSpPr>
            <p:spPr>
              <a:xfrm>
                <a:off x="4140003" y="2436234"/>
                <a:ext cx="3916685" cy="3941545"/>
              </a:xfrm>
              <a:prstGeom prst="roundRect">
                <a:avLst>
                  <a:gd fmla="val 16667" name="adj"/>
                </a:avLst>
              </a:prstGeom>
              <a:blipFill rotWithShape="1">
                <a:blip r:embed="rId5">
                  <a:alphaModFix/>
                </a:blip>
                <a:stretch>
                  <a:fillRect b="0" l="0" r="0" t="0"/>
                </a:stretch>
              </a:blip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p:txBody>
          </p:sp>
        </p:grpSp>
      </p:grpSp>
      <p:sp>
        <p:nvSpPr>
          <p:cNvPr id="253" name="Google Shape;253;p34"/>
          <p:cNvSpPr/>
          <p:nvPr/>
        </p:nvSpPr>
        <p:spPr>
          <a:xfrm>
            <a:off x="2105044" y="1438533"/>
            <a:ext cx="3410856" cy="954107"/>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rgbClr val="263347"/>
                </a:solidFill>
                <a:latin typeface="Arial"/>
                <a:ea typeface="Arial"/>
                <a:cs typeface="Arial"/>
                <a:sym typeface="Arial"/>
              </a:rPr>
              <a:t>Parametrisation</a:t>
            </a:r>
            <a:endParaRPr b="0" i="1" sz="2800" u="none" cap="none" strike="noStrike">
              <a:solidFill>
                <a:srgbClr val="263347"/>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rgbClr val="263347"/>
                </a:solidFill>
                <a:latin typeface="Arial"/>
                <a:ea typeface="Arial"/>
                <a:cs typeface="Arial"/>
                <a:sym typeface="Arial"/>
              </a:rPr>
              <a:t>Semantics</a:t>
            </a:r>
            <a:endParaRPr/>
          </a:p>
        </p:txBody>
      </p:sp>
      <p:sp>
        <p:nvSpPr>
          <p:cNvPr id="254" name="Google Shape;254;p34"/>
          <p:cNvSpPr/>
          <p:nvPr/>
        </p:nvSpPr>
        <p:spPr>
          <a:xfrm>
            <a:off x="7178095" y="1340965"/>
            <a:ext cx="3410856" cy="954107"/>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rgbClr val="263347"/>
                </a:solidFill>
                <a:latin typeface="Arial"/>
                <a:ea typeface="Arial"/>
                <a:cs typeface="Arial"/>
                <a:sym typeface="Arial"/>
              </a:rPr>
              <a:t>Quality metrics</a:t>
            </a:r>
            <a:endParaRPr/>
          </a:p>
          <a:p>
            <a:pPr indent="-252412" lvl="0" marL="887413" marR="0" rtl="0" algn="l">
              <a:lnSpc>
                <a:spcPct val="100000"/>
              </a:lnSpc>
              <a:spcBef>
                <a:spcPts val="0"/>
              </a:spcBef>
              <a:spcAft>
                <a:spcPts val="0"/>
              </a:spcAft>
              <a:buClr>
                <a:srgbClr val="000000"/>
              </a:buClr>
              <a:buSzPts val="2800"/>
              <a:buFont typeface="Arial"/>
              <a:buChar char="•"/>
            </a:pPr>
            <a:r>
              <a:rPr b="0" i="1" lang="en-GB" sz="2800" u="none" cap="none" strike="noStrike">
                <a:solidFill>
                  <a:srgbClr val="263347"/>
                </a:solidFill>
                <a:latin typeface="Arial"/>
                <a:ea typeface="Arial"/>
                <a:cs typeface="Arial"/>
                <a:sym typeface="Arial"/>
              </a:rPr>
              <a:t>Metadata</a:t>
            </a:r>
            <a:endParaRPr/>
          </a:p>
        </p:txBody>
      </p:sp>
      <p:sp>
        <p:nvSpPr>
          <p:cNvPr id="255" name="Google Shape;255;p34"/>
          <p:cNvSpPr/>
          <p:nvPr/>
        </p:nvSpPr>
        <p:spPr>
          <a:xfrm>
            <a:off x="1272560" y="3051816"/>
            <a:ext cx="2793998" cy="224676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rgbClr val="DAEAAC"/>
                </a:solidFill>
                <a:latin typeface="Arial"/>
                <a:ea typeface="Arial"/>
                <a:cs typeface="Arial"/>
                <a:sym typeface="Arial"/>
              </a:rPr>
              <a:t>Discretisation</a:t>
            </a:r>
            <a:endParaRPr b="0" i="1" sz="2800" u="none" cap="none" strike="noStrike">
              <a:solidFill>
                <a:srgbClr val="DAEAAC"/>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rgbClr val="DAEAAC"/>
                </a:solidFill>
                <a:latin typeface="Arial"/>
                <a:ea typeface="Arial"/>
                <a:cs typeface="Arial"/>
                <a:sym typeface="Arial"/>
              </a:rPr>
              <a:t>Digitisation</a:t>
            </a:r>
            <a:endParaRPr b="0" i="1" sz="2800" u="none" cap="none" strike="noStrike">
              <a:solidFill>
                <a:srgbClr val="DAEAAC"/>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rgbClr val="DAEAAC"/>
                </a:solidFill>
                <a:latin typeface="Arial"/>
                <a:ea typeface="Arial"/>
                <a:cs typeface="Arial"/>
                <a:sym typeface="Arial"/>
              </a:rPr>
              <a:t>Binning (1D)</a:t>
            </a:r>
            <a:endParaRPr/>
          </a:p>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rgbClr val="DAEAAC"/>
                </a:solidFill>
                <a:latin typeface="Arial"/>
                <a:ea typeface="Arial"/>
                <a:cs typeface="Arial"/>
                <a:sym typeface="Arial"/>
              </a:rPr>
              <a:t>Gridding (2D) </a:t>
            </a:r>
            <a:endParaRPr/>
          </a:p>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rgbClr val="DAEAAC"/>
                </a:solidFill>
                <a:latin typeface="Arial"/>
                <a:ea typeface="Arial"/>
                <a:cs typeface="Arial"/>
                <a:sym typeface="Arial"/>
              </a:rPr>
              <a:t>Encoding</a:t>
            </a:r>
            <a:endParaRPr/>
          </a:p>
        </p:txBody>
      </p:sp>
      <p:sp>
        <p:nvSpPr>
          <p:cNvPr id="256" name="Google Shape;256;p34"/>
          <p:cNvSpPr/>
          <p:nvPr/>
        </p:nvSpPr>
        <p:spPr>
          <a:xfrm>
            <a:off x="8446270" y="3062675"/>
            <a:ext cx="2881532" cy="224676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chemeClr val="accent3"/>
                </a:solidFill>
                <a:latin typeface="Arial"/>
                <a:ea typeface="Arial"/>
                <a:cs typeface="Arial"/>
                <a:sym typeface="Arial"/>
              </a:rPr>
              <a:t>Formats</a:t>
            </a:r>
            <a:endParaRPr/>
          </a:p>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chemeClr val="accent3"/>
                </a:solidFill>
                <a:latin typeface="Arial"/>
                <a:ea typeface="Arial"/>
                <a:cs typeface="Arial"/>
                <a:sym typeface="Arial"/>
              </a:rPr>
              <a:t>File systems</a:t>
            </a:r>
            <a:endParaRPr/>
          </a:p>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chemeClr val="accent3"/>
                </a:solidFill>
                <a:latin typeface="Arial"/>
                <a:ea typeface="Arial"/>
                <a:cs typeface="Arial"/>
                <a:sym typeface="Arial"/>
              </a:rPr>
              <a:t>Databases</a:t>
            </a:r>
            <a:endParaRPr/>
          </a:p>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chemeClr val="accent3"/>
                </a:solidFill>
                <a:latin typeface="Arial"/>
                <a:ea typeface="Arial"/>
                <a:cs typeface="Arial"/>
                <a:sym typeface="Arial"/>
              </a:rPr>
              <a:t>Tiling</a:t>
            </a:r>
            <a:endParaRPr/>
          </a:p>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chemeClr val="accent3"/>
                </a:solidFill>
                <a:latin typeface="Arial"/>
                <a:ea typeface="Arial"/>
                <a:cs typeface="Arial"/>
                <a:sym typeface="Arial"/>
              </a:rPr>
              <a:t>Organisation</a:t>
            </a:r>
            <a:endParaRPr b="0" i="1" sz="2800" u="none" cap="none" strike="noStrike">
              <a:solidFill>
                <a:schemeClr val="accent3"/>
              </a:solidFill>
              <a:latin typeface="Arial"/>
              <a:ea typeface="Arial"/>
              <a:cs typeface="Arial"/>
              <a:sym typeface="Arial"/>
            </a:endParaRPr>
          </a:p>
        </p:txBody>
      </p:sp>
      <p:sp>
        <p:nvSpPr>
          <p:cNvPr id="257" name="Google Shape;257;p34"/>
          <p:cNvSpPr txBox="1"/>
          <p:nvPr/>
        </p:nvSpPr>
        <p:spPr>
          <a:xfrm>
            <a:off x="6815514" y="6202441"/>
            <a:ext cx="3865946" cy="233014"/>
          </a:xfrm>
          <a:prstGeom prst="rect">
            <a:avLst/>
          </a:prstGeom>
          <a:solidFill>
            <a:srgbClr val="FFFFFF"/>
          </a:solidFill>
          <a:ln>
            <a:noFill/>
          </a:ln>
        </p:spPr>
        <p:txBody>
          <a:bodyPr anchorCtr="0" anchor="t" bIns="46800" lIns="90000" spcFirstLastPara="1" rIns="90000" wrap="square" tIns="46800">
            <a:spAutoFit/>
          </a:bodyPr>
          <a:lstStyle/>
          <a:p>
            <a:pPr indent="0" lvl="0" marL="0" marR="0" rtl="0" algn="l">
              <a:lnSpc>
                <a:spcPct val="100000"/>
              </a:lnSpc>
              <a:spcBef>
                <a:spcPts val="0"/>
              </a:spcBef>
              <a:spcAft>
                <a:spcPts val="0"/>
              </a:spcAft>
              <a:buNone/>
            </a:pPr>
            <a:r>
              <a:rPr b="0" i="0" lang="en-GB" sz="900" u="none" cap="none" strike="noStrike">
                <a:solidFill>
                  <a:srgbClr val="000000"/>
                </a:solidFill>
                <a:latin typeface="Arial"/>
                <a:ea typeface="Arial"/>
                <a:cs typeface="Arial"/>
                <a:sym typeface="Arial"/>
              </a:rPr>
              <a:t>[some illustrations courtesy: </a:t>
            </a:r>
            <a:r>
              <a:rPr b="0" i="1" lang="en-GB" sz="900" u="none" cap="none" strike="noStrike">
                <a:solidFill>
                  <a:srgbClr val="000000"/>
                </a:solidFill>
                <a:latin typeface="Arial"/>
                <a:ea typeface="Arial"/>
                <a:cs typeface="Arial"/>
                <a:sym typeface="Arial"/>
              </a:rPr>
              <a:t>R. Gibb; P. Baumann/rasdaman</a:t>
            </a:r>
            <a:r>
              <a:rPr b="0" i="0" lang="en-GB" sz="900" u="none" cap="none" strike="noStrike">
                <a:solidFill>
                  <a:srgbClr val="000000"/>
                </a:solidFill>
                <a:latin typeface="Arial"/>
                <a:ea typeface="Arial"/>
                <a:cs typeface="Arial"/>
                <a:sym typeface="Arial"/>
              </a:rPr>
              <a:t>]</a:t>
            </a:r>
            <a:endParaRPr b="0" i="0" sz="900" u="none" cap="none" strike="noStrike">
              <a:solidFill>
                <a:srgbClr val="000000"/>
              </a:solidFill>
              <a:latin typeface="Arial Narrow"/>
              <a:ea typeface="Arial Narrow"/>
              <a:cs typeface="Arial Narrow"/>
              <a:sym typeface="Arial Narrow"/>
            </a:endParaRPr>
          </a:p>
        </p:txBody>
      </p:sp>
      <p:sp>
        <p:nvSpPr>
          <p:cNvPr id="258" name="Google Shape;258;p3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GB" sz="4400">
                <a:solidFill>
                  <a:schemeClr val="lt1"/>
                </a:solidFill>
              </a:rPr>
              <a:t>Faces 1-3</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5"/>
          <p:cNvSpPr txBox="1"/>
          <p:nvPr/>
        </p:nvSpPr>
        <p:spPr>
          <a:xfrm>
            <a:off x="1522440" y="5947435"/>
            <a:ext cx="8219587" cy="510012"/>
          </a:xfrm>
          <a:prstGeom prst="rect">
            <a:avLst/>
          </a:prstGeom>
          <a:solidFill>
            <a:srgbClr val="FFFFFF"/>
          </a:solidFill>
          <a:ln>
            <a:noFill/>
          </a:ln>
        </p:spPr>
        <p:txBody>
          <a:bodyPr anchorCtr="0" anchor="t" bIns="46800" lIns="90000" spcFirstLastPara="1" rIns="90000" wrap="square" tIns="46800">
            <a:spAutoFit/>
          </a:bodyPr>
          <a:lstStyle/>
          <a:p>
            <a:pPr indent="0" lvl="0" marL="0" marR="0" rtl="0" algn="l">
              <a:lnSpc>
                <a:spcPct val="100000"/>
              </a:lnSpc>
              <a:spcBef>
                <a:spcPts val="0"/>
              </a:spcBef>
              <a:spcAft>
                <a:spcPts val="0"/>
              </a:spcAft>
              <a:buNone/>
            </a:pPr>
            <a:r>
              <a:rPr b="0" i="0" lang="en-GB" sz="900" u="none" cap="none" strike="noStrike">
                <a:solidFill>
                  <a:srgbClr val="000000"/>
                </a:solidFill>
                <a:latin typeface="Times New Roman"/>
                <a:ea typeface="Times New Roman"/>
                <a:cs typeface="Times New Roman"/>
                <a:sym typeface="Times New Roman"/>
              </a:rPr>
              <a:t>P. Strobl, P. Baumann, A. Lewis, Z. Szantoi, B. Killough, M. Purss,</a:t>
            </a:r>
            <a:br>
              <a:rPr b="0" i="0" lang="en-GB" sz="900" u="none" cap="none" strike="noStrike">
                <a:solidFill>
                  <a:srgbClr val="000000"/>
                </a:solidFill>
                <a:latin typeface="Times New Roman"/>
                <a:ea typeface="Times New Roman"/>
                <a:cs typeface="Times New Roman"/>
                <a:sym typeface="Times New Roman"/>
              </a:rPr>
            </a:br>
            <a:r>
              <a:rPr b="0" i="0" lang="en-GB" sz="900" u="none" cap="none" strike="noStrike">
                <a:solidFill>
                  <a:srgbClr val="000000"/>
                </a:solidFill>
                <a:latin typeface="Times New Roman"/>
                <a:ea typeface="Times New Roman"/>
                <a:cs typeface="Times New Roman"/>
                <a:sym typeface="Times New Roman"/>
              </a:rPr>
              <a:t>M. Craglia, S. Nativi, A. Held and T. Dhu, (2017), "The Six Faces of the Data Cube”</a:t>
            </a:r>
            <a:br>
              <a:rPr b="0" i="0" lang="en-GB" sz="900" u="none" cap="none" strike="noStrike">
                <a:solidFill>
                  <a:srgbClr val="000000"/>
                </a:solidFill>
                <a:latin typeface="Times New Roman"/>
                <a:ea typeface="Times New Roman"/>
                <a:cs typeface="Times New Roman"/>
                <a:sym typeface="Times New Roman"/>
              </a:rPr>
            </a:br>
            <a:r>
              <a:rPr b="0" i="0" lang="en-GB" sz="900" u="none" cap="none" strike="noStrike">
                <a:solidFill>
                  <a:srgbClr val="000000"/>
                </a:solidFill>
                <a:latin typeface="Times New Roman"/>
                <a:ea typeface="Times New Roman"/>
                <a:cs typeface="Times New Roman"/>
                <a:sym typeface="Times New Roman"/>
              </a:rPr>
              <a:t>BiDS’17, Toulouse (France), </a:t>
            </a:r>
            <a:r>
              <a:rPr b="0" i="0" lang="en-GB" sz="900" u="sng" cap="none" strike="noStrike">
                <a:solidFill>
                  <a:srgbClr val="000000"/>
                </a:solidFill>
                <a:latin typeface="Times New Roman"/>
                <a:ea typeface="Times New Roman"/>
                <a:cs typeface="Times New Roman"/>
                <a:sym typeface="Times New Roman"/>
                <a:hlinkClick r:id="rId3">
                  <a:extLst>
                    <a:ext uri="{A12FA001-AC4F-418D-AE19-62706E023703}">
                      <ahyp:hlinkClr val="tx"/>
                    </a:ext>
                  </a:extLst>
                </a:hlinkClick>
              </a:rPr>
              <a:t>https://publications.europa.eu/en/publication-detail/-/publication/78a7f64a-d3ee-11e7-a5b9-01aa75ed71a1/language-en</a:t>
            </a:r>
            <a:endParaRPr b="0" i="0" sz="900" u="none" cap="none" strike="noStrike">
              <a:solidFill>
                <a:srgbClr val="000000"/>
              </a:solidFill>
              <a:latin typeface="Times New Roman"/>
              <a:ea typeface="Times New Roman"/>
              <a:cs typeface="Times New Roman"/>
              <a:sym typeface="Times New Roman"/>
            </a:endParaRPr>
          </a:p>
        </p:txBody>
      </p:sp>
      <p:grpSp>
        <p:nvGrpSpPr>
          <p:cNvPr id="266" name="Google Shape;266;p35"/>
          <p:cNvGrpSpPr/>
          <p:nvPr/>
        </p:nvGrpSpPr>
        <p:grpSpPr>
          <a:xfrm>
            <a:off x="3556006" y="943225"/>
            <a:ext cx="5268270" cy="5040000"/>
            <a:chOff x="1118300" y="-271656"/>
            <a:chExt cx="6950600" cy="6649435"/>
          </a:xfrm>
        </p:grpSpPr>
        <p:sp>
          <p:nvSpPr>
            <p:cNvPr id="267" name="Google Shape;267;p35"/>
            <p:cNvSpPr/>
            <p:nvPr/>
          </p:nvSpPr>
          <p:spPr>
            <a:xfrm>
              <a:off x="2635258" y="-271656"/>
              <a:ext cx="3916685" cy="3941545"/>
            </a:xfrm>
            <a:prstGeom prst="roundRect">
              <a:avLst>
                <a:gd fmla="val 16667" name="adj"/>
              </a:avLst>
            </a:prstGeom>
            <a:blipFill rotWithShape="1">
              <a:blip r:embed="rId4">
                <a:alphaModFix/>
              </a:blip>
              <a:stretch>
                <a:fillRect b="0" l="0" r="0" t="0"/>
              </a:stretch>
            </a:blipFill>
            <a:ln cap="flat" cmpd="sng" w="9525">
              <a:solidFill>
                <a:schemeClr val="dk1"/>
              </a:solidFill>
              <a:prstDash val="solid"/>
              <a:round/>
              <a:headEnd len="sm" w="sm" type="none"/>
              <a:tailEnd len="sm" w="sm" type="none"/>
            </a:ln>
            <a:effectLst>
              <a:outerShdw blurRad="43180" rotWithShape="0" dir="5400000" dist="35687">
                <a:srgbClr val="000000">
                  <a:alpha val="4196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000" u="none" cap="none" strike="noStrike">
                <a:solidFill>
                  <a:schemeClr val="accent3"/>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p:txBody>
        </p:sp>
        <p:grpSp>
          <p:nvGrpSpPr>
            <p:cNvPr id="268" name="Google Shape;268;p35"/>
            <p:cNvGrpSpPr/>
            <p:nvPr/>
          </p:nvGrpSpPr>
          <p:grpSpPr>
            <a:xfrm>
              <a:off x="1118300" y="2436234"/>
              <a:ext cx="6950600" cy="3941545"/>
              <a:chOff x="1106088" y="2436234"/>
              <a:chExt cx="6950600" cy="3941545"/>
            </a:xfrm>
          </p:grpSpPr>
          <p:sp>
            <p:nvSpPr>
              <p:cNvPr id="269" name="Google Shape;269;p35"/>
              <p:cNvSpPr/>
              <p:nvPr/>
            </p:nvSpPr>
            <p:spPr>
              <a:xfrm>
                <a:off x="1106088" y="2436234"/>
                <a:ext cx="3916685" cy="3941545"/>
              </a:xfrm>
              <a:prstGeom prst="roundRect">
                <a:avLst>
                  <a:gd fmla="val 16667" name="adj"/>
                </a:avLst>
              </a:prstGeom>
              <a:blipFill rotWithShape="1">
                <a:blip r:embed="rId5">
                  <a:alphaModFix/>
                </a:blip>
                <a:stretch>
                  <a:fillRect b="0" l="0" r="0" t="0"/>
                </a:stretch>
              </a:blip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p:txBody>
          </p:sp>
          <p:sp>
            <p:nvSpPr>
              <p:cNvPr id="270" name="Google Shape;270;p35"/>
              <p:cNvSpPr/>
              <p:nvPr/>
            </p:nvSpPr>
            <p:spPr>
              <a:xfrm>
                <a:off x="4140003" y="2436234"/>
                <a:ext cx="3916685" cy="3941545"/>
              </a:xfrm>
              <a:prstGeom prst="roundRect">
                <a:avLst>
                  <a:gd fmla="val 16667" name="adj"/>
                </a:avLst>
              </a:prstGeom>
              <a:blipFill rotWithShape="1">
                <a:blip r:embed="rId6">
                  <a:alphaModFix/>
                </a:blip>
                <a:stretch>
                  <a:fillRect b="0" l="0" r="0" t="0"/>
                </a:stretch>
              </a:blip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p:txBody>
          </p:sp>
        </p:grpSp>
      </p:grpSp>
      <p:sp>
        <p:nvSpPr>
          <p:cNvPr id="271" name="Google Shape;271;p35"/>
          <p:cNvSpPr/>
          <p:nvPr/>
        </p:nvSpPr>
        <p:spPr>
          <a:xfrm>
            <a:off x="1302918" y="2727594"/>
            <a:ext cx="3025289" cy="3108543"/>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rgbClr val="AF1CFF"/>
                </a:solidFill>
                <a:latin typeface="Arial"/>
                <a:ea typeface="Arial"/>
                <a:cs typeface="Arial"/>
                <a:sym typeface="Arial"/>
              </a:rPr>
              <a:t>Functionality:</a:t>
            </a:r>
            <a:endParaRPr/>
          </a:p>
          <a:p>
            <a:pPr indent="-285750" lvl="1" marL="573088" marR="0" rtl="0" algn="l">
              <a:lnSpc>
                <a:spcPct val="100000"/>
              </a:lnSpc>
              <a:spcBef>
                <a:spcPts val="0"/>
              </a:spcBef>
              <a:spcAft>
                <a:spcPts val="0"/>
              </a:spcAft>
              <a:buClr>
                <a:srgbClr val="000000"/>
              </a:buClr>
              <a:buSzPts val="2800"/>
              <a:buFont typeface="Courier New"/>
              <a:buChar char="o"/>
            </a:pPr>
            <a:r>
              <a:rPr b="0" i="1" lang="en-GB" sz="2800" u="none" cap="none" strike="noStrike">
                <a:solidFill>
                  <a:srgbClr val="AF1CFF"/>
                </a:solidFill>
                <a:latin typeface="Arial"/>
                <a:ea typeface="Arial"/>
                <a:cs typeface="Arial"/>
                <a:sym typeface="Arial"/>
              </a:rPr>
              <a:t>Querying</a:t>
            </a:r>
            <a:endParaRPr/>
          </a:p>
          <a:p>
            <a:pPr indent="-285750" lvl="1" marL="573088" marR="0" rtl="0" algn="l">
              <a:lnSpc>
                <a:spcPct val="100000"/>
              </a:lnSpc>
              <a:spcBef>
                <a:spcPts val="0"/>
              </a:spcBef>
              <a:spcAft>
                <a:spcPts val="0"/>
              </a:spcAft>
              <a:buClr>
                <a:srgbClr val="000000"/>
              </a:buClr>
              <a:buSzPts val="2800"/>
              <a:buFont typeface="Courier New"/>
              <a:buChar char="o"/>
            </a:pPr>
            <a:r>
              <a:rPr b="0" i="1" lang="en-GB" sz="2800" u="none" cap="none" strike="noStrike">
                <a:solidFill>
                  <a:srgbClr val="AF1CFF"/>
                </a:solidFill>
                <a:latin typeface="Arial"/>
                <a:ea typeface="Arial"/>
                <a:cs typeface="Arial"/>
                <a:sym typeface="Arial"/>
              </a:rPr>
              <a:t>I/O</a:t>
            </a:r>
            <a:endParaRPr/>
          </a:p>
          <a:p>
            <a:pPr indent="-285750" lvl="1" marL="573088" marR="0" rtl="0" algn="l">
              <a:lnSpc>
                <a:spcPct val="100000"/>
              </a:lnSpc>
              <a:spcBef>
                <a:spcPts val="0"/>
              </a:spcBef>
              <a:spcAft>
                <a:spcPts val="0"/>
              </a:spcAft>
              <a:buClr>
                <a:srgbClr val="000000"/>
              </a:buClr>
              <a:buSzPts val="2800"/>
              <a:buFont typeface="Courier New"/>
              <a:buChar char="o"/>
            </a:pPr>
            <a:r>
              <a:rPr b="0" i="1" lang="en-GB" sz="2800" u="none" cap="none" strike="noStrike">
                <a:solidFill>
                  <a:srgbClr val="AF1CFF"/>
                </a:solidFill>
                <a:latin typeface="Arial"/>
                <a:ea typeface="Arial"/>
                <a:cs typeface="Arial"/>
                <a:sym typeface="Arial"/>
              </a:rPr>
              <a:t>Manipulation</a:t>
            </a:r>
            <a:endParaRPr/>
          </a:p>
          <a:p>
            <a:pPr indent="-285750" lvl="1" marL="573088" marR="0" rtl="0" algn="l">
              <a:lnSpc>
                <a:spcPct val="100000"/>
              </a:lnSpc>
              <a:spcBef>
                <a:spcPts val="0"/>
              </a:spcBef>
              <a:spcAft>
                <a:spcPts val="0"/>
              </a:spcAft>
              <a:buClr>
                <a:srgbClr val="000000"/>
              </a:buClr>
              <a:buSzPts val="2800"/>
              <a:buFont typeface="Courier New"/>
              <a:buChar char="o"/>
            </a:pPr>
            <a:r>
              <a:rPr b="0" i="1" lang="en-GB" sz="2800" u="none" cap="none" strike="noStrike">
                <a:solidFill>
                  <a:srgbClr val="AF1CFF"/>
                </a:solidFill>
                <a:latin typeface="Arial"/>
                <a:ea typeface="Arial"/>
                <a:cs typeface="Arial"/>
                <a:sym typeface="Arial"/>
              </a:rPr>
              <a:t>Analysis</a:t>
            </a:r>
            <a:endParaRPr/>
          </a:p>
          <a:p>
            <a:pPr indent="-285750" lvl="1" marL="573088" marR="0" rtl="0" algn="l">
              <a:lnSpc>
                <a:spcPct val="100000"/>
              </a:lnSpc>
              <a:spcBef>
                <a:spcPts val="0"/>
              </a:spcBef>
              <a:spcAft>
                <a:spcPts val="0"/>
              </a:spcAft>
              <a:buClr>
                <a:srgbClr val="000000"/>
              </a:buClr>
              <a:buSzPts val="2800"/>
              <a:buFont typeface="Courier New"/>
              <a:buChar char="o"/>
            </a:pPr>
            <a:r>
              <a:rPr b="0" i="1" lang="en-GB" sz="2800" u="none" cap="none" strike="noStrike">
                <a:solidFill>
                  <a:srgbClr val="AF1CFF"/>
                </a:solidFill>
                <a:latin typeface="Arial"/>
                <a:ea typeface="Arial"/>
                <a:cs typeface="Arial"/>
                <a:sym typeface="Arial"/>
              </a:rPr>
              <a:t>Visualisation</a:t>
            </a:r>
            <a:endParaRPr b="0" i="1" sz="2800" u="none" cap="none" strike="noStrike">
              <a:solidFill>
                <a:srgbClr val="AF1CFF"/>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rgbClr val="AF1CFF"/>
                </a:solidFill>
                <a:latin typeface="Arial"/>
                <a:ea typeface="Arial"/>
                <a:cs typeface="Arial"/>
                <a:sym typeface="Arial"/>
              </a:rPr>
              <a:t>APIs</a:t>
            </a:r>
            <a:endParaRPr/>
          </a:p>
        </p:txBody>
      </p:sp>
      <p:sp>
        <p:nvSpPr>
          <p:cNvPr id="272" name="Google Shape;272;p35"/>
          <p:cNvSpPr/>
          <p:nvPr/>
        </p:nvSpPr>
        <p:spPr>
          <a:xfrm>
            <a:off x="7653332" y="5460005"/>
            <a:ext cx="2652040" cy="523220"/>
          </a:xfrm>
          <a:prstGeom prst="rect">
            <a:avLst/>
          </a:prstGeom>
          <a:noFill/>
          <a:ln>
            <a:noFill/>
          </a:ln>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rgbClr val="000000"/>
              </a:buClr>
              <a:buSzPts val="2800"/>
              <a:buFont typeface="Noto Sans Symbols"/>
              <a:buChar char="⮚"/>
            </a:pPr>
            <a:r>
              <a:rPr b="0" i="1" lang="en-GB" sz="2800" u="none" cap="none" strike="noStrike">
                <a:solidFill>
                  <a:srgbClr val="C6A625"/>
                </a:solidFill>
                <a:latin typeface="Arial"/>
                <a:ea typeface="Arial"/>
                <a:cs typeface="Arial"/>
                <a:sym typeface="Arial"/>
              </a:rPr>
              <a:t>Standards</a:t>
            </a:r>
            <a:endParaRPr/>
          </a:p>
        </p:txBody>
      </p:sp>
      <p:sp>
        <p:nvSpPr>
          <p:cNvPr id="273" name="Google Shape;273;p35"/>
          <p:cNvSpPr/>
          <p:nvPr/>
        </p:nvSpPr>
        <p:spPr>
          <a:xfrm>
            <a:off x="2534519" y="977794"/>
            <a:ext cx="3693211" cy="138499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rgbClr val="3F3F3F"/>
                </a:solidFill>
                <a:latin typeface="Arial"/>
                <a:ea typeface="Arial"/>
                <a:cs typeface="Arial"/>
                <a:sym typeface="Arial"/>
              </a:rPr>
              <a:t>IT Hardware</a:t>
            </a:r>
            <a:br>
              <a:rPr b="0" i="1" lang="en-GB" sz="2800" u="none" cap="none" strike="noStrike">
                <a:solidFill>
                  <a:srgbClr val="3F3F3F"/>
                </a:solidFill>
                <a:latin typeface="Arial"/>
                <a:ea typeface="Arial"/>
                <a:cs typeface="Arial"/>
                <a:sym typeface="Arial"/>
              </a:rPr>
            </a:br>
            <a:r>
              <a:rPr b="0" i="1" lang="en-GB" sz="2800" u="none" cap="none" strike="noStrike">
                <a:solidFill>
                  <a:srgbClr val="3F3F3F"/>
                </a:solidFill>
                <a:latin typeface="Arial"/>
                <a:ea typeface="Arial"/>
                <a:cs typeface="Arial"/>
                <a:sym typeface="Arial"/>
              </a:rPr>
              <a:t>(storage, proc.</a:t>
            </a:r>
            <a:br>
              <a:rPr b="0" i="1" lang="en-GB" sz="2800" u="none" cap="none" strike="noStrike">
                <a:solidFill>
                  <a:srgbClr val="3F3F3F"/>
                </a:solidFill>
                <a:latin typeface="Arial"/>
                <a:ea typeface="Arial"/>
                <a:cs typeface="Arial"/>
                <a:sym typeface="Arial"/>
              </a:rPr>
            </a:br>
            <a:r>
              <a:rPr b="0" i="1" lang="en-GB" sz="2800" u="none" cap="none" strike="noStrike">
                <a:solidFill>
                  <a:srgbClr val="3F3F3F"/>
                </a:solidFill>
                <a:latin typeface="Arial"/>
                <a:ea typeface="Arial"/>
                <a:cs typeface="Arial"/>
                <a:sym typeface="Arial"/>
              </a:rPr>
              <a:t>network)</a:t>
            </a:r>
            <a:endParaRPr/>
          </a:p>
        </p:txBody>
      </p:sp>
      <p:sp>
        <p:nvSpPr>
          <p:cNvPr id="274" name="Google Shape;274;p35"/>
          <p:cNvSpPr/>
          <p:nvPr/>
        </p:nvSpPr>
        <p:spPr>
          <a:xfrm>
            <a:off x="7291983" y="1143040"/>
            <a:ext cx="3968237" cy="954107"/>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800"/>
              <a:buFont typeface="Arial"/>
              <a:buChar char="•"/>
            </a:pPr>
            <a:r>
              <a:rPr b="0" i="1" lang="en-GB" sz="2800" u="none" cap="none" strike="noStrike">
                <a:solidFill>
                  <a:srgbClr val="3F3F3F"/>
                </a:solidFill>
                <a:latin typeface="Arial"/>
                <a:ea typeface="Arial"/>
                <a:cs typeface="Arial"/>
                <a:sym typeface="Arial"/>
              </a:rPr>
              <a:t>Facilities</a:t>
            </a:r>
            <a:br>
              <a:rPr b="0" i="1" lang="en-GB" sz="2800" u="none" cap="none" strike="noStrike">
                <a:solidFill>
                  <a:srgbClr val="3F3F3F"/>
                </a:solidFill>
                <a:latin typeface="Arial"/>
                <a:ea typeface="Arial"/>
                <a:cs typeface="Arial"/>
                <a:sym typeface="Arial"/>
              </a:rPr>
            </a:br>
            <a:r>
              <a:rPr b="0" i="1" lang="en-GB" sz="2800" u="none" cap="none" strike="noStrike">
                <a:solidFill>
                  <a:srgbClr val="3F3F3F"/>
                </a:solidFill>
                <a:latin typeface="Arial"/>
                <a:ea typeface="Arial"/>
                <a:cs typeface="Arial"/>
                <a:sym typeface="Arial"/>
              </a:rPr>
              <a:t>(buildings, power, …)</a:t>
            </a:r>
            <a:endParaRPr/>
          </a:p>
        </p:txBody>
      </p:sp>
      <p:cxnSp>
        <p:nvCxnSpPr>
          <p:cNvPr id="275" name="Google Shape;275;p35"/>
          <p:cNvCxnSpPr/>
          <p:nvPr/>
        </p:nvCxnSpPr>
        <p:spPr>
          <a:xfrm flipH="1" rot="10800000">
            <a:off x="6524693" y="5207431"/>
            <a:ext cx="1472432" cy="628706"/>
          </a:xfrm>
          <a:prstGeom prst="straightConnector1">
            <a:avLst/>
          </a:prstGeom>
          <a:noFill/>
          <a:ln cap="flat" cmpd="sng" w="38100">
            <a:solidFill>
              <a:srgbClr val="FF0000"/>
            </a:solidFill>
            <a:prstDash val="solid"/>
            <a:round/>
            <a:headEnd len="sm" w="sm" type="none"/>
            <a:tailEnd len="sm" w="sm" type="none"/>
          </a:ln>
        </p:spPr>
      </p:cxnSp>
      <p:cxnSp>
        <p:nvCxnSpPr>
          <p:cNvPr id="276" name="Google Shape;276;p35"/>
          <p:cNvCxnSpPr/>
          <p:nvPr/>
        </p:nvCxnSpPr>
        <p:spPr>
          <a:xfrm flipH="1" rot="10800000">
            <a:off x="6679769" y="4990454"/>
            <a:ext cx="1317356" cy="992771"/>
          </a:xfrm>
          <a:prstGeom prst="straightConnector1">
            <a:avLst/>
          </a:prstGeom>
          <a:noFill/>
          <a:ln cap="flat" cmpd="sng" w="38100">
            <a:solidFill>
              <a:srgbClr val="FF0000"/>
            </a:solidFill>
            <a:prstDash val="solid"/>
            <a:round/>
            <a:headEnd len="sm" w="sm" type="none"/>
            <a:tailEnd len="sm" w="sm" type="none"/>
          </a:ln>
        </p:spPr>
      </p:cxnSp>
      <p:sp>
        <p:nvSpPr>
          <p:cNvPr id="277" name="Google Shape;277;p3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GB" sz="4400">
                <a:solidFill>
                  <a:schemeClr val="lt1"/>
                </a:solidFill>
              </a:rPr>
              <a:t>Faces 4-6</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par>
                                <p:cTn fill="hold" nodeType="with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a:t>Terminology Example: “In-situ”</a:t>
            </a:r>
            <a:endParaRPr/>
          </a:p>
        </p:txBody>
      </p:sp>
      <p:sp>
        <p:nvSpPr>
          <p:cNvPr id="283" name="Google Shape;283;p36"/>
          <p:cNvSpPr txBox="1"/>
          <p:nvPr>
            <p:ph idx="12" type="sldNum"/>
          </p:nvPr>
        </p:nvSpPr>
        <p:spPr>
          <a:xfrm>
            <a:off x="0" y="0"/>
            <a:ext cx="0" cy="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GB" sz="1400" u="none" cap="none" strike="noStrike">
                <a:solidFill>
                  <a:srgbClr val="002569"/>
                </a:solidFill>
                <a:latin typeface="Arial"/>
                <a:ea typeface="Arial"/>
                <a:cs typeface="Arial"/>
                <a:sym typeface="Arial"/>
              </a:rPr>
              <a:t>‹#›</a:t>
            </a:fld>
            <a:endParaRPr b="0" i="0" sz="1400" u="none" cap="none" strike="noStrike">
              <a:solidFill>
                <a:srgbClr val="002569"/>
              </a:solidFill>
              <a:latin typeface="Arial"/>
              <a:ea typeface="Arial"/>
              <a:cs typeface="Arial"/>
              <a:sym typeface="Arial"/>
            </a:endParaRPr>
          </a:p>
        </p:txBody>
      </p:sp>
      <p:sp>
        <p:nvSpPr>
          <p:cNvPr id="284" name="Google Shape;284;p36"/>
          <p:cNvSpPr txBox="1"/>
          <p:nvPr/>
        </p:nvSpPr>
        <p:spPr>
          <a:xfrm>
            <a:off x="223709" y="4009287"/>
            <a:ext cx="11277600" cy="1286686"/>
          </a:xfrm>
          <a:prstGeom prst="rect">
            <a:avLst/>
          </a:prstGeom>
          <a:noFill/>
          <a:ln>
            <a:noFill/>
          </a:ln>
        </p:spPr>
        <p:txBody>
          <a:bodyPr anchorCtr="0" anchor="t" bIns="60925" lIns="121900" spcFirstLastPara="1" rIns="121900" wrap="square" tIns="60925">
            <a:noAutofit/>
          </a:bodyPr>
          <a:lstStyle/>
          <a:p>
            <a:pPr indent="0" lvl="0" marL="12700" marR="0" rtl="0" algn="l">
              <a:lnSpc>
                <a:spcPct val="100000"/>
              </a:lnSpc>
              <a:spcBef>
                <a:spcPts val="600"/>
              </a:spcBef>
              <a:spcAft>
                <a:spcPts val="0"/>
              </a:spcAft>
              <a:buClr>
                <a:srgbClr val="092E5C"/>
              </a:buClr>
              <a:buSzPts val="2800"/>
              <a:buFont typeface="Arial"/>
              <a:buNone/>
            </a:pPr>
            <a:r>
              <a:rPr b="0" i="0" lang="en-GB" sz="2800" u="none" cap="none" strike="noStrike">
                <a:solidFill>
                  <a:srgbClr val="092745"/>
                </a:solidFill>
                <a:latin typeface="Arial"/>
                <a:ea typeface="Arial"/>
                <a:cs typeface="Arial"/>
                <a:sym typeface="Arial"/>
              </a:rPr>
              <a:t>INSPIRE</a:t>
            </a:r>
            <a:r>
              <a:rPr b="0" i="0" lang="en-GB" sz="2400" u="none" cap="none" strike="noStrike">
                <a:solidFill>
                  <a:srgbClr val="092E5C"/>
                </a:solidFill>
                <a:latin typeface="Arial"/>
                <a:ea typeface="Arial"/>
                <a:cs typeface="Arial"/>
                <a:sym typeface="Arial"/>
              </a:rPr>
              <a:t>:</a:t>
            </a:r>
            <a:endParaRPr/>
          </a:p>
          <a:p>
            <a:pPr indent="-277813" lvl="0" marL="290513" marR="0" rtl="0" algn="l">
              <a:lnSpc>
                <a:spcPct val="100000"/>
              </a:lnSpc>
              <a:spcBef>
                <a:spcPts val="600"/>
              </a:spcBef>
              <a:spcAft>
                <a:spcPts val="0"/>
              </a:spcAft>
              <a:buClr>
                <a:srgbClr val="092E5C"/>
              </a:buClr>
              <a:buSzPts val="1800"/>
              <a:buFont typeface="Arial"/>
              <a:buChar char="•"/>
            </a:pPr>
            <a:r>
              <a:rPr b="0" i="0" lang="en-GB" sz="1800" u="none" cap="none" strike="noStrike">
                <a:solidFill>
                  <a:srgbClr val="092E5C"/>
                </a:solidFill>
                <a:latin typeface="Arial"/>
                <a:ea typeface="Arial"/>
                <a:cs typeface="Arial"/>
                <a:sym typeface="Arial"/>
              </a:rPr>
              <a:t>The FeatureOfInterest is a sampling feature which is co-located with the ultimate FeatureOfInterest (i.e. the sampledFeature).</a:t>
            </a:r>
            <a:endParaRPr b="0" i="0" sz="1800" u="none" cap="none" strike="noStrike">
              <a:solidFill>
                <a:srgbClr val="092745"/>
              </a:solidFill>
              <a:latin typeface="Arial"/>
              <a:ea typeface="Arial"/>
              <a:cs typeface="Arial"/>
              <a:sym typeface="Arial"/>
            </a:endParaRPr>
          </a:p>
        </p:txBody>
      </p:sp>
      <p:sp>
        <p:nvSpPr>
          <p:cNvPr id="285" name="Google Shape;285;p36"/>
          <p:cNvSpPr txBox="1"/>
          <p:nvPr/>
        </p:nvSpPr>
        <p:spPr>
          <a:xfrm>
            <a:off x="223709" y="2899755"/>
            <a:ext cx="11277600" cy="1431459"/>
          </a:xfrm>
          <a:prstGeom prst="rect">
            <a:avLst/>
          </a:prstGeom>
          <a:noFill/>
          <a:ln>
            <a:noFill/>
          </a:ln>
        </p:spPr>
        <p:txBody>
          <a:bodyPr anchorCtr="0" anchor="t" bIns="60925" lIns="121900" spcFirstLastPara="1" rIns="121900" wrap="square" tIns="60925">
            <a:noAutofit/>
          </a:bodyPr>
          <a:lstStyle/>
          <a:p>
            <a:pPr indent="0" lvl="0" marL="12700" marR="0" rtl="0" algn="l">
              <a:lnSpc>
                <a:spcPct val="100000"/>
              </a:lnSpc>
              <a:spcBef>
                <a:spcPts val="600"/>
              </a:spcBef>
              <a:spcAft>
                <a:spcPts val="0"/>
              </a:spcAft>
              <a:buClr>
                <a:srgbClr val="092E5C"/>
              </a:buClr>
              <a:buSzPts val="2800"/>
              <a:buFont typeface="Arial"/>
              <a:buNone/>
            </a:pPr>
            <a:r>
              <a:rPr b="0" i="0" lang="en-GB" sz="2800" u="none" cap="none" strike="noStrike">
                <a:solidFill>
                  <a:srgbClr val="092745"/>
                </a:solidFill>
                <a:latin typeface="Arial"/>
                <a:ea typeface="Arial"/>
                <a:cs typeface="Arial"/>
                <a:sym typeface="Arial"/>
              </a:rPr>
              <a:t>NASA</a:t>
            </a:r>
            <a:r>
              <a:rPr b="0" i="0" lang="en-GB" sz="2400" u="none" cap="none" strike="noStrike">
                <a:solidFill>
                  <a:srgbClr val="092E5C"/>
                </a:solidFill>
                <a:latin typeface="Arial"/>
                <a:ea typeface="Arial"/>
                <a:cs typeface="Arial"/>
                <a:sym typeface="Arial"/>
              </a:rPr>
              <a:t>:</a:t>
            </a:r>
            <a:endParaRPr/>
          </a:p>
          <a:p>
            <a:pPr indent="-277813" lvl="0" marL="290513" marR="0" rtl="0" algn="l">
              <a:lnSpc>
                <a:spcPct val="100000"/>
              </a:lnSpc>
              <a:spcBef>
                <a:spcPts val="600"/>
              </a:spcBef>
              <a:spcAft>
                <a:spcPts val="0"/>
              </a:spcAft>
              <a:buClr>
                <a:srgbClr val="092E5C"/>
              </a:buClr>
              <a:buSzPts val="1800"/>
              <a:buFont typeface="Arial"/>
              <a:buChar char="•"/>
            </a:pPr>
            <a:r>
              <a:rPr b="0" i="0" lang="en-GB" sz="1800" u="none" cap="none" strike="noStrike">
                <a:solidFill>
                  <a:srgbClr val="092E5C"/>
                </a:solidFill>
                <a:latin typeface="Arial"/>
                <a:ea typeface="Arial"/>
                <a:cs typeface="Arial"/>
                <a:sym typeface="Arial"/>
              </a:rPr>
              <a:t>Latin for 'in original place.' Refers to measurements made at the actual location of the object or material measured. Compare remote sensing. </a:t>
            </a:r>
            <a:endParaRPr b="0" i="0" sz="1200" u="none" cap="none" strike="noStrike">
              <a:solidFill>
                <a:srgbClr val="092745"/>
              </a:solidFill>
              <a:latin typeface="Arial"/>
              <a:ea typeface="Arial"/>
              <a:cs typeface="Arial"/>
              <a:sym typeface="Arial"/>
            </a:endParaRPr>
          </a:p>
        </p:txBody>
      </p:sp>
      <p:sp>
        <p:nvSpPr>
          <p:cNvPr id="286" name="Google Shape;286;p36"/>
          <p:cNvSpPr txBox="1"/>
          <p:nvPr/>
        </p:nvSpPr>
        <p:spPr>
          <a:xfrm>
            <a:off x="223709" y="5188826"/>
            <a:ext cx="11277600" cy="1358025"/>
          </a:xfrm>
          <a:prstGeom prst="rect">
            <a:avLst/>
          </a:prstGeom>
          <a:noFill/>
          <a:ln>
            <a:noFill/>
          </a:ln>
        </p:spPr>
        <p:txBody>
          <a:bodyPr anchorCtr="0" anchor="t" bIns="60925" lIns="121900" spcFirstLastPara="1" rIns="121900" wrap="square" tIns="60925">
            <a:noAutofit/>
          </a:bodyPr>
          <a:lstStyle/>
          <a:p>
            <a:pPr indent="0" lvl="0" marL="12700" marR="0" rtl="0" algn="l">
              <a:lnSpc>
                <a:spcPct val="100000"/>
              </a:lnSpc>
              <a:spcBef>
                <a:spcPts val="600"/>
              </a:spcBef>
              <a:spcAft>
                <a:spcPts val="0"/>
              </a:spcAft>
              <a:buClr>
                <a:srgbClr val="092E5C"/>
              </a:buClr>
              <a:buSzPts val="2800"/>
              <a:buFont typeface="Arial"/>
              <a:buNone/>
            </a:pPr>
            <a:r>
              <a:rPr b="0" i="0" lang="en-GB" sz="2800" u="none" cap="none" strike="noStrike">
                <a:solidFill>
                  <a:srgbClr val="092745"/>
                </a:solidFill>
                <a:latin typeface="Arial"/>
                <a:ea typeface="Arial"/>
                <a:cs typeface="Arial"/>
                <a:sym typeface="Arial"/>
              </a:rPr>
              <a:t>OGC</a:t>
            </a:r>
            <a:r>
              <a:rPr b="0" i="0" lang="en-GB" sz="2400" u="none" cap="none" strike="noStrike">
                <a:solidFill>
                  <a:srgbClr val="092E5C"/>
                </a:solidFill>
                <a:latin typeface="Arial"/>
                <a:ea typeface="Arial"/>
                <a:cs typeface="Arial"/>
                <a:sym typeface="Arial"/>
              </a:rPr>
              <a:t>:</a:t>
            </a:r>
            <a:endParaRPr b="0" i="0" sz="1800" u="none" cap="none" strike="noStrike">
              <a:solidFill>
                <a:srgbClr val="092745"/>
              </a:solidFill>
              <a:latin typeface="Arial"/>
              <a:ea typeface="Arial"/>
              <a:cs typeface="Arial"/>
              <a:sym typeface="Arial"/>
            </a:endParaRPr>
          </a:p>
          <a:p>
            <a:pPr indent="-277813" lvl="0" marL="290513" marR="0" rtl="0" algn="l">
              <a:lnSpc>
                <a:spcPct val="100000"/>
              </a:lnSpc>
              <a:spcBef>
                <a:spcPts val="600"/>
              </a:spcBef>
              <a:spcAft>
                <a:spcPts val="0"/>
              </a:spcAft>
              <a:buClr>
                <a:srgbClr val="092E5C"/>
              </a:buClr>
              <a:buSzPts val="1800"/>
              <a:buFont typeface="Arial"/>
              <a:buChar char="•"/>
            </a:pPr>
            <a:r>
              <a:rPr b="0" i="0" lang="en-GB" sz="1800" u="none" cap="none" strike="noStrike">
                <a:solidFill>
                  <a:srgbClr val="092745"/>
                </a:solidFill>
                <a:latin typeface="Arial"/>
                <a:ea typeface="Arial"/>
                <a:cs typeface="Arial"/>
                <a:sym typeface="Arial"/>
              </a:rPr>
              <a:t>Not available</a:t>
            </a:r>
            <a:endParaRPr/>
          </a:p>
          <a:p>
            <a:pPr indent="-277813" lvl="0" marL="290513" marR="0" rtl="0" algn="r">
              <a:lnSpc>
                <a:spcPct val="100000"/>
              </a:lnSpc>
              <a:spcBef>
                <a:spcPts val="600"/>
              </a:spcBef>
              <a:spcAft>
                <a:spcPts val="0"/>
              </a:spcAft>
              <a:buClr>
                <a:srgbClr val="092E5C"/>
              </a:buClr>
              <a:buSzPts val="1800"/>
              <a:buFont typeface="Noto Sans Symbols"/>
              <a:buChar char="⮚"/>
            </a:pPr>
            <a:r>
              <a:rPr b="0" i="0" lang="en-GB" sz="1800" u="none" cap="none" strike="noStrike">
                <a:solidFill>
                  <a:srgbClr val="092745"/>
                </a:solidFill>
                <a:latin typeface="Arial"/>
                <a:ea typeface="Arial"/>
                <a:cs typeface="Arial"/>
                <a:sym typeface="Arial"/>
              </a:rPr>
              <a:t>No consistent spelling: in</a:t>
            </a:r>
            <a:r>
              <a:rPr b="0" i="0" lang="en-GB" sz="1800" u="none" cap="none" strike="noStrike">
                <a:solidFill>
                  <a:srgbClr val="FF0000"/>
                </a:solidFill>
                <a:latin typeface="Arial"/>
                <a:ea typeface="Arial"/>
                <a:cs typeface="Arial"/>
                <a:sym typeface="Arial"/>
              </a:rPr>
              <a:t>_</a:t>
            </a:r>
            <a:r>
              <a:rPr b="0" i="0" lang="en-GB" sz="1800" u="none" cap="none" strike="noStrike">
                <a:solidFill>
                  <a:srgbClr val="092745"/>
                </a:solidFill>
                <a:latin typeface="Arial"/>
                <a:ea typeface="Arial"/>
                <a:cs typeface="Arial"/>
                <a:sym typeface="Arial"/>
              </a:rPr>
              <a:t>situ, in</a:t>
            </a:r>
            <a:r>
              <a:rPr b="0" i="0" lang="en-GB" sz="1800" u="none" cap="none" strike="noStrike">
                <a:solidFill>
                  <a:srgbClr val="FF0000"/>
                </a:solidFill>
                <a:latin typeface="Arial"/>
                <a:ea typeface="Arial"/>
                <a:cs typeface="Arial"/>
                <a:sym typeface="Arial"/>
              </a:rPr>
              <a:t>-</a:t>
            </a:r>
            <a:r>
              <a:rPr b="0" i="0" lang="en-GB" sz="1800" u="none" cap="none" strike="noStrike">
                <a:solidFill>
                  <a:srgbClr val="092745"/>
                </a:solidFill>
                <a:latin typeface="Arial"/>
                <a:ea typeface="Arial"/>
                <a:cs typeface="Arial"/>
                <a:sym typeface="Arial"/>
              </a:rPr>
              <a:t>situ, in</a:t>
            </a:r>
            <a:r>
              <a:rPr b="0" i="0" lang="en-GB" sz="1800" u="none" cap="none" strike="noStrike">
                <a:solidFill>
                  <a:srgbClr val="092745"/>
                </a:solidFill>
                <a:highlight>
                  <a:srgbClr val="FF0000"/>
                </a:highlight>
                <a:latin typeface="Arial"/>
                <a:ea typeface="Arial"/>
                <a:cs typeface="Arial"/>
                <a:sym typeface="Arial"/>
              </a:rPr>
              <a:t> </a:t>
            </a:r>
            <a:r>
              <a:rPr b="0" i="0" lang="en-GB" sz="1800" u="none" cap="none" strike="noStrike">
                <a:solidFill>
                  <a:srgbClr val="092745"/>
                </a:solidFill>
                <a:latin typeface="Arial"/>
                <a:ea typeface="Arial"/>
                <a:cs typeface="Arial"/>
                <a:sym typeface="Arial"/>
              </a:rPr>
              <a:t>situ, in</a:t>
            </a:r>
            <a:r>
              <a:rPr b="0" i="0" lang="en-GB" sz="1800" u="none" cap="none" strike="noStrike">
                <a:solidFill>
                  <a:srgbClr val="FF0000"/>
                </a:solidFill>
                <a:latin typeface="Arial"/>
                <a:ea typeface="Arial"/>
                <a:cs typeface="Arial"/>
                <a:sym typeface="Arial"/>
              </a:rPr>
              <a:t>-S</a:t>
            </a:r>
            <a:r>
              <a:rPr b="0" i="0" lang="en-GB" sz="1800" u="none" cap="none" strike="noStrike">
                <a:solidFill>
                  <a:srgbClr val="092745"/>
                </a:solidFill>
                <a:latin typeface="Arial"/>
                <a:ea typeface="Arial"/>
                <a:cs typeface="Arial"/>
                <a:sym typeface="Arial"/>
              </a:rPr>
              <a:t>itu, insitu,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7"/>
          <p:cNvSpPr txBox="1"/>
          <p:nvPr>
            <p:ph type="title"/>
          </p:nvPr>
        </p:nvSpPr>
        <p:spPr>
          <a:xfrm>
            <a:off x="176048" y="175939"/>
            <a:ext cx="9386864" cy="7790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Calibri"/>
              <a:buNone/>
            </a:pPr>
            <a:r>
              <a:rPr lang="en-GB"/>
              <a:t>Terminology </a:t>
            </a:r>
            <a:r>
              <a:rPr lang="en-GB"/>
              <a:t>Example: “Resolution”</a:t>
            </a:r>
            <a:endParaRPr/>
          </a:p>
        </p:txBody>
      </p:sp>
      <p:sp>
        <p:nvSpPr>
          <p:cNvPr id="293" name="Google Shape;293;p37"/>
          <p:cNvSpPr txBox="1"/>
          <p:nvPr>
            <p:ph idx="1" type="body"/>
          </p:nvPr>
        </p:nvSpPr>
        <p:spPr>
          <a:xfrm>
            <a:off x="408793" y="1156425"/>
            <a:ext cx="10515600" cy="4351337"/>
          </a:xfrm>
          <a:prstGeom prst="rect">
            <a:avLst/>
          </a:prstGeom>
          <a:noFill/>
          <a:ln>
            <a:noFill/>
          </a:ln>
        </p:spPr>
        <p:txBody>
          <a:bodyPr anchorCtr="0" anchor="t" bIns="45700" lIns="91425" spcFirstLastPara="1" rIns="91425" wrap="square" tIns="45700">
            <a:normAutofit/>
          </a:bodyPr>
          <a:lstStyle/>
          <a:p>
            <a:pPr indent="0" lvl="0" marL="12700" marR="0" rtl="0" algn="l">
              <a:lnSpc>
                <a:spcPct val="90000"/>
              </a:lnSpc>
              <a:spcBef>
                <a:spcPts val="0"/>
              </a:spcBef>
              <a:spcAft>
                <a:spcPts val="0"/>
              </a:spcAft>
              <a:buClr>
                <a:schemeClr val="dk1"/>
              </a:buClr>
              <a:buSzPts val="2800"/>
              <a:buFont typeface="Arial"/>
              <a:buNone/>
            </a:pPr>
            <a:r>
              <a:rPr b="0" i="0" lang="en-GB" sz="2800" u="none" cap="none" strike="noStrike">
                <a:solidFill>
                  <a:srgbClr val="092745"/>
                </a:solidFill>
                <a:latin typeface="Arial"/>
                <a:ea typeface="Arial"/>
                <a:cs typeface="Arial"/>
                <a:sym typeface="Arial"/>
              </a:rPr>
              <a:t>ISO - resolution (a. of a sensor) (b. of imagery)</a:t>
            </a:r>
            <a:endParaRPr b="0" i="0" sz="2800" u="none" cap="none" strike="noStrike">
              <a:solidFill>
                <a:srgbClr val="092745"/>
              </a:solidFill>
              <a:latin typeface="Arial"/>
              <a:ea typeface="Arial"/>
              <a:cs typeface="Arial"/>
              <a:sym typeface="Arial"/>
            </a:endParaRPr>
          </a:p>
          <a:p>
            <a:pPr indent="-457200" lvl="0" marL="469900" marR="0" rtl="0" algn="l">
              <a:lnSpc>
                <a:spcPct val="90000"/>
              </a:lnSpc>
              <a:spcBef>
                <a:spcPts val="1000"/>
              </a:spcBef>
              <a:spcAft>
                <a:spcPts val="0"/>
              </a:spcAft>
              <a:buClr>
                <a:schemeClr val="dk1"/>
              </a:buClr>
              <a:buSzPts val="2000"/>
              <a:buFont typeface="Calibri"/>
              <a:buAutoNum type="alphaLcPeriod"/>
            </a:pPr>
            <a:r>
              <a:rPr b="0" i="0" lang="en-GB" sz="2000" u="none" cap="none" strike="noStrike">
                <a:solidFill>
                  <a:srgbClr val="000000"/>
                </a:solidFill>
                <a:latin typeface="Arial"/>
                <a:ea typeface="Arial"/>
                <a:cs typeface="Arial"/>
                <a:sym typeface="Arial"/>
              </a:rPr>
              <a:t>smallest difference between indications of a sensor that can be meaningfully distinguished</a:t>
            </a:r>
            <a:br>
              <a:rPr b="0" i="0" lang="en-GB" sz="2000" u="none" cap="none" strike="noStrike">
                <a:solidFill>
                  <a:srgbClr val="000000"/>
                </a:solidFill>
                <a:latin typeface="Arial"/>
                <a:ea typeface="Arial"/>
                <a:cs typeface="Arial"/>
                <a:sym typeface="Arial"/>
              </a:rPr>
            </a:br>
            <a:r>
              <a:rPr b="0" i="0" lang="en-GB" sz="2000" u="none" cap="none" strike="noStrike">
                <a:solidFill>
                  <a:srgbClr val="000000"/>
                </a:solidFill>
                <a:latin typeface="Arial"/>
                <a:ea typeface="Arial"/>
                <a:cs typeface="Arial"/>
                <a:sym typeface="Arial"/>
              </a:rPr>
              <a:t>Note to entry: For imagery, resolution refers to radiometric, spectral, spatial and temporal resolutions.</a:t>
            </a:r>
            <a:endParaRPr b="0" i="0" sz="1400" u="none" cap="none" strike="noStrike">
              <a:solidFill>
                <a:srgbClr val="000000"/>
              </a:solidFill>
              <a:latin typeface="Arial"/>
              <a:ea typeface="Arial"/>
              <a:cs typeface="Arial"/>
              <a:sym typeface="Arial"/>
            </a:endParaRPr>
          </a:p>
          <a:p>
            <a:pPr indent="-457200" lvl="0" marL="469900" marR="0" rtl="0" algn="l">
              <a:lnSpc>
                <a:spcPct val="90000"/>
              </a:lnSpc>
              <a:spcBef>
                <a:spcPts val="1000"/>
              </a:spcBef>
              <a:spcAft>
                <a:spcPts val="0"/>
              </a:spcAft>
              <a:buClr>
                <a:schemeClr val="dk1"/>
              </a:buClr>
              <a:buSzPts val="2000"/>
              <a:buFont typeface="Calibri"/>
              <a:buAutoNum type="alphaLcPeriod"/>
            </a:pPr>
            <a:r>
              <a:rPr b="0" i="0" lang="en-GB" sz="2000" u="none" cap="none" strike="noStrike">
                <a:solidFill>
                  <a:srgbClr val="000000"/>
                </a:solidFill>
                <a:latin typeface="Arial"/>
                <a:ea typeface="Arial"/>
                <a:cs typeface="Arial"/>
                <a:sym typeface="Arial"/>
              </a:rPr>
              <a:t>smallest distance between two uniformly illuminated objects that can be separately resolved in an image</a:t>
            </a:r>
            <a:endParaRPr b="0" i="0" sz="1400" u="none" cap="none" strike="noStrike">
              <a:solidFill>
                <a:srgbClr val="000000"/>
              </a:solidFill>
              <a:latin typeface="Arial"/>
              <a:ea typeface="Arial"/>
              <a:cs typeface="Arial"/>
              <a:sym typeface="Arial"/>
            </a:endParaRPr>
          </a:p>
          <a:p>
            <a:pPr indent="-101600" lvl="0" marL="228600" marR="0" rtl="0" algn="l">
              <a:lnSpc>
                <a:spcPct val="90000"/>
              </a:lnSpc>
              <a:spcBef>
                <a:spcPts val="100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294" name="Google Shape;294;p37"/>
          <p:cNvSpPr txBox="1"/>
          <p:nvPr/>
        </p:nvSpPr>
        <p:spPr>
          <a:xfrm>
            <a:off x="334107" y="4845349"/>
            <a:ext cx="11277600" cy="1657185"/>
          </a:xfrm>
          <a:prstGeom prst="rect">
            <a:avLst/>
          </a:prstGeom>
          <a:noFill/>
          <a:ln>
            <a:noFill/>
          </a:ln>
        </p:spPr>
        <p:txBody>
          <a:bodyPr anchorCtr="0" anchor="t" bIns="60925" lIns="121900" spcFirstLastPara="1" rIns="121900" wrap="square" tIns="60925">
            <a:noAutofit/>
          </a:bodyPr>
          <a:lstStyle/>
          <a:p>
            <a:pPr indent="0" lvl="0" marL="12700" marR="0" rtl="0" algn="l">
              <a:lnSpc>
                <a:spcPct val="100000"/>
              </a:lnSpc>
              <a:spcBef>
                <a:spcPts val="600"/>
              </a:spcBef>
              <a:spcAft>
                <a:spcPts val="0"/>
              </a:spcAft>
              <a:buClr>
                <a:srgbClr val="092E5C"/>
              </a:buClr>
              <a:buSzPts val="2800"/>
              <a:buFont typeface="Arial"/>
              <a:buNone/>
            </a:pPr>
            <a:r>
              <a:rPr b="0" i="0" lang="en-GB" sz="2800" u="none" cap="none" strike="noStrike">
                <a:solidFill>
                  <a:srgbClr val="092745"/>
                </a:solidFill>
                <a:latin typeface="Arial"/>
                <a:ea typeface="Arial"/>
                <a:cs typeface="Arial"/>
                <a:sym typeface="Arial"/>
              </a:rPr>
              <a:t>INSPIRE</a:t>
            </a:r>
            <a:r>
              <a:rPr b="0" i="0" lang="en-GB" sz="2400" u="none" cap="none" strike="noStrike">
                <a:solidFill>
                  <a:srgbClr val="092E5C"/>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277813" lvl="0" marL="290513" marR="0" rtl="0" algn="l">
              <a:lnSpc>
                <a:spcPct val="100000"/>
              </a:lnSpc>
              <a:spcBef>
                <a:spcPts val="600"/>
              </a:spcBef>
              <a:spcAft>
                <a:spcPts val="0"/>
              </a:spcAft>
              <a:buClr>
                <a:srgbClr val="092E5C"/>
              </a:buClr>
              <a:buSzPts val="2000"/>
              <a:buFont typeface="Arial"/>
              <a:buChar char="•"/>
            </a:pPr>
            <a:r>
              <a:rPr b="0" i="0" lang="en-GB" sz="2000" u="none" cap="none" strike="noStrike">
                <a:solidFill>
                  <a:srgbClr val="092745"/>
                </a:solidFill>
                <a:latin typeface="Arial"/>
                <a:ea typeface="Arial"/>
                <a:cs typeface="Arial"/>
                <a:sym typeface="Arial"/>
              </a:rPr>
              <a:t>Resolution expresses the size of the smallest object in a spatial data set that can be described. It refers to the amount of detail that can be discerned. It is also known as granularity. Resolution is also limited because geo-spatial databases are intent</a:t>
            </a:r>
            <a:endParaRPr b="0" i="0" sz="2000" u="none" cap="none" strike="noStrike">
              <a:solidFill>
                <a:srgbClr val="092745"/>
              </a:solidFill>
              <a:latin typeface="Arial"/>
              <a:ea typeface="Arial"/>
              <a:cs typeface="Arial"/>
              <a:sym typeface="Arial"/>
            </a:endParaRPr>
          </a:p>
        </p:txBody>
      </p:sp>
      <p:sp>
        <p:nvSpPr>
          <p:cNvPr id="295" name="Google Shape;295;p37"/>
          <p:cNvSpPr txBox="1"/>
          <p:nvPr/>
        </p:nvSpPr>
        <p:spPr>
          <a:xfrm>
            <a:off x="334107" y="3329715"/>
            <a:ext cx="11277600" cy="1648247"/>
          </a:xfrm>
          <a:prstGeom prst="rect">
            <a:avLst/>
          </a:prstGeom>
          <a:noFill/>
          <a:ln>
            <a:noFill/>
          </a:ln>
        </p:spPr>
        <p:txBody>
          <a:bodyPr anchorCtr="0" anchor="t" bIns="60925" lIns="121900" spcFirstLastPara="1" rIns="121900" wrap="square" tIns="60925">
            <a:noAutofit/>
          </a:bodyPr>
          <a:lstStyle/>
          <a:p>
            <a:pPr indent="0" lvl="0" marL="12700" marR="0" rtl="0" algn="l">
              <a:lnSpc>
                <a:spcPct val="100000"/>
              </a:lnSpc>
              <a:spcBef>
                <a:spcPts val="600"/>
              </a:spcBef>
              <a:spcAft>
                <a:spcPts val="0"/>
              </a:spcAft>
              <a:buClr>
                <a:srgbClr val="092E5C"/>
              </a:buClr>
              <a:buSzPts val="2800"/>
              <a:buFont typeface="Arial"/>
              <a:buNone/>
            </a:pPr>
            <a:r>
              <a:rPr b="0" i="0" lang="en-GB" sz="2800" u="none" cap="none" strike="noStrike">
                <a:solidFill>
                  <a:srgbClr val="092745"/>
                </a:solidFill>
                <a:latin typeface="Arial"/>
                <a:ea typeface="Arial"/>
                <a:cs typeface="Arial"/>
                <a:sym typeface="Arial"/>
              </a:rPr>
              <a:t>NASA</a:t>
            </a:r>
            <a:r>
              <a:rPr b="0" i="0" lang="en-GB" sz="2400" u="none" cap="none" strike="noStrike">
                <a:solidFill>
                  <a:srgbClr val="092E5C"/>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277813" lvl="0" marL="290513" marR="0" rtl="0" algn="l">
              <a:lnSpc>
                <a:spcPct val="100000"/>
              </a:lnSpc>
              <a:spcBef>
                <a:spcPts val="600"/>
              </a:spcBef>
              <a:spcAft>
                <a:spcPts val="0"/>
              </a:spcAft>
              <a:buClr>
                <a:srgbClr val="092E5C"/>
              </a:buClr>
              <a:buSzPts val="2000"/>
              <a:buFont typeface="Arial"/>
              <a:buChar char="•"/>
            </a:pPr>
            <a:r>
              <a:rPr b="0" i="0" lang="en-GB" sz="2000" u="none" cap="none" strike="noStrike">
                <a:solidFill>
                  <a:srgbClr val="092745"/>
                </a:solidFill>
                <a:latin typeface="Arial"/>
                <a:ea typeface="Arial"/>
                <a:cs typeface="Arial"/>
                <a:sym typeface="Arial"/>
              </a:rPr>
              <a:t>A measure of the ability to separate observable quantities. In the case of imagery, it describes the area represented by each pixel of an image. The smaller the area represented by a pixel, the more accurate and detailed the image. </a:t>
            </a:r>
            <a:endParaRPr b="0" i="0" sz="2000" u="none" cap="none" strike="noStrike">
              <a:solidFill>
                <a:srgbClr val="092745"/>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8"/>
          <p:cNvSpPr txBox="1"/>
          <p:nvPr>
            <p:ph type="title"/>
          </p:nvPr>
        </p:nvSpPr>
        <p:spPr>
          <a:xfrm>
            <a:off x="176048" y="175939"/>
            <a:ext cx="9386864" cy="77900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63636"/>
              <a:buFont typeface="Calibri"/>
              <a:buNone/>
            </a:pPr>
            <a:r>
              <a:rPr lang="en-GB"/>
              <a:t>Terminology </a:t>
            </a:r>
            <a:r>
              <a:rPr lang="en-GB"/>
              <a:t>Example: “Remote sensing”</a:t>
            </a:r>
            <a:endParaRPr/>
          </a:p>
        </p:txBody>
      </p:sp>
      <p:sp>
        <p:nvSpPr>
          <p:cNvPr id="302" name="Google Shape;302;p38"/>
          <p:cNvSpPr txBox="1"/>
          <p:nvPr>
            <p:ph idx="1" type="body"/>
          </p:nvPr>
        </p:nvSpPr>
        <p:spPr>
          <a:xfrm>
            <a:off x="333489" y="1031723"/>
            <a:ext cx="11277600" cy="4351338"/>
          </a:xfrm>
          <a:prstGeom prst="rect">
            <a:avLst/>
          </a:prstGeom>
          <a:noFill/>
          <a:ln>
            <a:noFill/>
          </a:ln>
        </p:spPr>
        <p:txBody>
          <a:bodyPr anchorCtr="0" anchor="t" bIns="45700" lIns="91425" spcFirstLastPara="1" rIns="91425" wrap="square" tIns="45700">
            <a:normAutofit/>
          </a:bodyPr>
          <a:lstStyle/>
          <a:p>
            <a:pPr indent="0" lvl="0" marL="12700" marR="0" rtl="0" algn="l">
              <a:lnSpc>
                <a:spcPct val="90000"/>
              </a:lnSpc>
              <a:spcBef>
                <a:spcPts val="0"/>
              </a:spcBef>
              <a:spcAft>
                <a:spcPts val="0"/>
              </a:spcAft>
              <a:buClr>
                <a:schemeClr val="dk1"/>
              </a:buClr>
              <a:buSzPts val="2800"/>
              <a:buFont typeface="Arial"/>
              <a:buNone/>
            </a:pPr>
            <a:r>
              <a:rPr b="0" i="0" lang="en-GB" sz="2800" u="none" cap="none" strike="noStrike">
                <a:solidFill>
                  <a:srgbClr val="092745"/>
                </a:solidFill>
                <a:latin typeface="Arial"/>
                <a:ea typeface="Arial"/>
                <a:cs typeface="Arial"/>
                <a:sym typeface="Arial"/>
              </a:rPr>
              <a:t>ISO:</a:t>
            </a:r>
            <a:endParaRPr b="0" i="0" sz="2800" u="none" cap="none" strike="noStrike">
              <a:solidFill>
                <a:srgbClr val="092745"/>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1800"/>
              <a:buFont typeface="Arial"/>
              <a:buChar char="•"/>
            </a:pPr>
            <a:r>
              <a:rPr b="0" i="0" lang="en-GB" sz="1800" u="none" cap="none" strike="noStrike">
                <a:solidFill>
                  <a:srgbClr val="000000"/>
                </a:solidFill>
                <a:latin typeface="Arial"/>
                <a:ea typeface="Arial"/>
                <a:cs typeface="Arial"/>
                <a:sym typeface="Arial"/>
              </a:rPr>
              <a:t>collection and interpretation of information about an object without being in physical contact with the object</a:t>
            </a:r>
            <a:endParaRPr b="0" i="0" sz="1400" u="none" cap="none" strike="noStrike">
              <a:solidFill>
                <a:srgbClr val="000000"/>
              </a:solidFill>
              <a:latin typeface="Arial"/>
              <a:ea typeface="Arial"/>
              <a:cs typeface="Arial"/>
              <a:sym typeface="Arial"/>
            </a:endParaRPr>
          </a:p>
        </p:txBody>
      </p:sp>
      <p:sp>
        <p:nvSpPr>
          <p:cNvPr id="303" name="Google Shape;303;p38"/>
          <p:cNvSpPr txBox="1"/>
          <p:nvPr/>
        </p:nvSpPr>
        <p:spPr>
          <a:xfrm>
            <a:off x="223709" y="4048767"/>
            <a:ext cx="11277600" cy="1286686"/>
          </a:xfrm>
          <a:prstGeom prst="rect">
            <a:avLst/>
          </a:prstGeom>
          <a:noFill/>
          <a:ln>
            <a:noFill/>
          </a:ln>
        </p:spPr>
        <p:txBody>
          <a:bodyPr anchorCtr="0" anchor="t" bIns="60925" lIns="121900" spcFirstLastPara="1" rIns="121900" wrap="square" tIns="60925">
            <a:noAutofit/>
          </a:bodyPr>
          <a:lstStyle/>
          <a:p>
            <a:pPr indent="0" lvl="0" marL="12700" marR="0" rtl="0" algn="l">
              <a:lnSpc>
                <a:spcPct val="100000"/>
              </a:lnSpc>
              <a:spcBef>
                <a:spcPts val="600"/>
              </a:spcBef>
              <a:spcAft>
                <a:spcPts val="0"/>
              </a:spcAft>
              <a:buClr>
                <a:srgbClr val="092E5C"/>
              </a:buClr>
              <a:buSzPts val="2800"/>
              <a:buFont typeface="Arial"/>
              <a:buNone/>
            </a:pPr>
            <a:r>
              <a:rPr b="0" i="0" lang="en-GB" sz="2800" u="none" cap="none" strike="noStrike">
                <a:solidFill>
                  <a:srgbClr val="092745"/>
                </a:solidFill>
                <a:latin typeface="Arial"/>
                <a:ea typeface="Arial"/>
                <a:cs typeface="Arial"/>
                <a:sym typeface="Arial"/>
              </a:rPr>
              <a:t>INSPIRE</a:t>
            </a:r>
            <a:r>
              <a:rPr b="0" i="0" lang="en-GB" sz="2400" u="none" cap="none" strike="noStrike">
                <a:solidFill>
                  <a:srgbClr val="092E5C"/>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277813" lvl="0" marL="290513" marR="0" rtl="0" algn="l">
              <a:lnSpc>
                <a:spcPct val="100000"/>
              </a:lnSpc>
              <a:spcBef>
                <a:spcPts val="600"/>
              </a:spcBef>
              <a:spcAft>
                <a:spcPts val="0"/>
              </a:spcAft>
              <a:buClr>
                <a:srgbClr val="092E5C"/>
              </a:buClr>
              <a:buSzPts val="1800"/>
              <a:buFont typeface="Arial"/>
              <a:buChar char="•"/>
            </a:pPr>
            <a:r>
              <a:rPr b="0" i="0" lang="en-GB" sz="1800" u="none" cap="none" strike="noStrike">
                <a:solidFill>
                  <a:srgbClr val="092745"/>
                </a:solidFill>
                <a:latin typeface="Arial"/>
                <a:ea typeface="Arial"/>
                <a:cs typeface="Arial"/>
                <a:sym typeface="Arial"/>
              </a:rPr>
              <a:t>The FeatureOfInterest is a sampling feature which is also the ultimate FeatureOfInterest (i.e. the sampledFeature).</a:t>
            </a:r>
            <a:endParaRPr b="0" i="0" sz="1800" u="none" cap="none" strike="noStrike">
              <a:solidFill>
                <a:srgbClr val="092745"/>
              </a:solidFill>
              <a:latin typeface="Arial"/>
              <a:ea typeface="Arial"/>
              <a:cs typeface="Arial"/>
              <a:sym typeface="Arial"/>
            </a:endParaRPr>
          </a:p>
        </p:txBody>
      </p:sp>
      <p:sp>
        <p:nvSpPr>
          <p:cNvPr id="304" name="Google Shape;304;p38"/>
          <p:cNvSpPr txBox="1"/>
          <p:nvPr/>
        </p:nvSpPr>
        <p:spPr>
          <a:xfrm>
            <a:off x="223709" y="1703627"/>
            <a:ext cx="11277600" cy="2521492"/>
          </a:xfrm>
          <a:prstGeom prst="rect">
            <a:avLst/>
          </a:prstGeom>
          <a:noFill/>
          <a:ln>
            <a:noFill/>
          </a:ln>
        </p:spPr>
        <p:txBody>
          <a:bodyPr anchorCtr="0" anchor="t" bIns="60925" lIns="121900" spcFirstLastPara="1" rIns="121900" wrap="square" tIns="60925">
            <a:noAutofit/>
          </a:bodyPr>
          <a:lstStyle/>
          <a:p>
            <a:pPr indent="0" lvl="0" marL="12700" marR="0" rtl="0" algn="l">
              <a:lnSpc>
                <a:spcPct val="100000"/>
              </a:lnSpc>
              <a:spcBef>
                <a:spcPts val="600"/>
              </a:spcBef>
              <a:spcAft>
                <a:spcPts val="0"/>
              </a:spcAft>
              <a:buClr>
                <a:srgbClr val="092E5C"/>
              </a:buClr>
              <a:buSzPts val="2800"/>
              <a:buFont typeface="Arial"/>
              <a:buNone/>
            </a:pPr>
            <a:r>
              <a:rPr b="0" i="0" lang="en-GB" sz="2800" u="none" cap="none" strike="noStrike">
                <a:solidFill>
                  <a:srgbClr val="092745"/>
                </a:solidFill>
                <a:latin typeface="Arial"/>
                <a:ea typeface="Arial"/>
                <a:cs typeface="Arial"/>
                <a:sym typeface="Arial"/>
              </a:rPr>
              <a:t>NASA</a:t>
            </a:r>
            <a:r>
              <a:rPr b="0" i="0" lang="en-GB" sz="2400" u="none" cap="none" strike="noStrike">
                <a:solidFill>
                  <a:srgbClr val="092E5C"/>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277813" lvl="0" marL="290513" marR="0" rtl="0" algn="l">
              <a:lnSpc>
                <a:spcPct val="100000"/>
              </a:lnSpc>
              <a:spcBef>
                <a:spcPts val="600"/>
              </a:spcBef>
              <a:spcAft>
                <a:spcPts val="0"/>
              </a:spcAft>
              <a:buClr>
                <a:srgbClr val="092E5C"/>
              </a:buClr>
              <a:buSzPts val="1800"/>
              <a:buFont typeface="Arial"/>
              <a:buChar char="•"/>
            </a:pPr>
            <a:r>
              <a:rPr b="0" i="0" lang="en-GB" sz="1800" u="none" cap="none" strike="noStrike">
                <a:solidFill>
                  <a:srgbClr val="092745"/>
                </a:solidFill>
                <a:latin typeface="Arial"/>
                <a:ea typeface="Arial"/>
                <a:cs typeface="Arial"/>
                <a:sym typeface="Arial"/>
              </a:rPr>
              <a:t>The technology of acquiring data and information about an object or phenomena by a device that is not in physical contact with it. </a:t>
            </a:r>
            <a:r>
              <a:rPr b="0" i="0" lang="en-GB" sz="1200" u="none" cap="none" strike="noStrike">
                <a:solidFill>
                  <a:srgbClr val="092745"/>
                </a:solidFill>
                <a:latin typeface="Arial"/>
                <a:ea typeface="Arial"/>
                <a:cs typeface="Arial"/>
                <a:sym typeface="Arial"/>
              </a:rPr>
              <a:t>In other words, remote sensing refers to gathering information about the Earth and its environment from a distance, a critical capability of the Earth Observing System. For example, spacecraft in low-Earth orbit pass through the outer thermosphere, enabling direct sampling of chemical species there. These samples have been used extensively to develop an understanding of thermospheric properties. Explorer-17, launched in 1963, was the first satellite to return quantitative measurements of gaseous stratification in the thermosphere. However, the mesosphere and lower layers cannot be probed directly in this way--global observations from space require remote sensing from a spacecraft at an altitude well above the mesopause. The formidable technological challenges of atmospheric remote sensing, many of which are now being overcome, have delayed detailed study of the stratosphere and mesosphere by comparison with thermospheric research advances.</a:t>
            </a:r>
            <a:br>
              <a:rPr b="0" i="0" lang="en-GB" sz="1200" u="none" cap="none" strike="noStrike">
                <a:solidFill>
                  <a:srgbClr val="092745"/>
                </a:solidFill>
                <a:latin typeface="Arial"/>
                <a:ea typeface="Arial"/>
                <a:cs typeface="Arial"/>
                <a:sym typeface="Arial"/>
              </a:rPr>
            </a:br>
            <a:r>
              <a:rPr b="0" i="0" lang="en-GB" sz="1200" u="none" cap="none" strike="noStrike">
                <a:solidFill>
                  <a:srgbClr val="092745"/>
                </a:solidFill>
                <a:latin typeface="Arial"/>
                <a:ea typeface="Arial"/>
                <a:cs typeface="Arial"/>
                <a:sym typeface="Arial"/>
              </a:rPr>
              <a:t>Some remote-sensing systems encountered in everyday life include the human eye and brain, and photographic and video cameras. </a:t>
            </a:r>
            <a:endParaRPr b="0" i="0" sz="1400" u="none" cap="none" strike="noStrike">
              <a:solidFill>
                <a:srgbClr val="000000"/>
              </a:solidFill>
              <a:latin typeface="Arial"/>
              <a:ea typeface="Arial"/>
              <a:cs typeface="Arial"/>
              <a:sym typeface="Arial"/>
            </a:endParaRPr>
          </a:p>
        </p:txBody>
      </p:sp>
      <p:sp>
        <p:nvSpPr>
          <p:cNvPr id="305" name="Google Shape;305;p38"/>
          <p:cNvSpPr txBox="1"/>
          <p:nvPr/>
        </p:nvSpPr>
        <p:spPr>
          <a:xfrm>
            <a:off x="223709" y="5128949"/>
            <a:ext cx="11277600" cy="1531568"/>
          </a:xfrm>
          <a:prstGeom prst="rect">
            <a:avLst/>
          </a:prstGeom>
          <a:noFill/>
          <a:ln>
            <a:noFill/>
          </a:ln>
        </p:spPr>
        <p:txBody>
          <a:bodyPr anchorCtr="0" anchor="t" bIns="60925" lIns="121900" spcFirstLastPara="1" rIns="121900" wrap="square" tIns="60925">
            <a:noAutofit/>
          </a:bodyPr>
          <a:lstStyle/>
          <a:p>
            <a:pPr indent="0" lvl="0" marL="12700" marR="0" rtl="0" algn="l">
              <a:lnSpc>
                <a:spcPct val="100000"/>
              </a:lnSpc>
              <a:spcBef>
                <a:spcPts val="600"/>
              </a:spcBef>
              <a:spcAft>
                <a:spcPts val="0"/>
              </a:spcAft>
              <a:buClr>
                <a:srgbClr val="092E5C"/>
              </a:buClr>
              <a:buSzPts val="2800"/>
              <a:buFont typeface="Arial"/>
              <a:buNone/>
            </a:pPr>
            <a:r>
              <a:rPr b="0" i="0" lang="en-GB" sz="2800" u="none" cap="none" strike="noStrike">
                <a:solidFill>
                  <a:srgbClr val="092745"/>
                </a:solidFill>
                <a:latin typeface="Arial"/>
                <a:ea typeface="Arial"/>
                <a:cs typeface="Arial"/>
                <a:sym typeface="Arial"/>
              </a:rPr>
              <a:t>OGC</a:t>
            </a:r>
            <a:r>
              <a:rPr b="0" i="0" lang="en-GB" sz="2400" u="none" cap="none" strike="noStrike">
                <a:solidFill>
                  <a:srgbClr val="092E5C"/>
                </a:solidFill>
                <a:latin typeface="Arial"/>
                <a:ea typeface="Arial"/>
                <a:cs typeface="Arial"/>
                <a:sym typeface="Arial"/>
              </a:rPr>
              <a:t>:</a:t>
            </a:r>
            <a:endParaRPr b="0" i="0" sz="1800" u="none" cap="none" strike="noStrike">
              <a:solidFill>
                <a:srgbClr val="092745"/>
              </a:solidFill>
              <a:latin typeface="Arial"/>
              <a:ea typeface="Arial"/>
              <a:cs typeface="Arial"/>
              <a:sym typeface="Arial"/>
            </a:endParaRPr>
          </a:p>
          <a:p>
            <a:pPr indent="-277813" lvl="0" marL="290513" marR="0" rtl="0" algn="l">
              <a:lnSpc>
                <a:spcPct val="100000"/>
              </a:lnSpc>
              <a:spcBef>
                <a:spcPts val="600"/>
              </a:spcBef>
              <a:spcAft>
                <a:spcPts val="0"/>
              </a:spcAft>
              <a:buClr>
                <a:srgbClr val="092E5C"/>
              </a:buClr>
              <a:buSzPts val="1800"/>
              <a:buFont typeface="Arial"/>
              <a:buChar char="•"/>
            </a:pPr>
            <a:r>
              <a:rPr b="0" i="0" lang="en-GB" sz="1800" u="none" cap="none" strike="noStrike">
                <a:solidFill>
                  <a:srgbClr val="092745"/>
                </a:solidFill>
                <a:latin typeface="Arial"/>
                <a:ea typeface="Arial"/>
                <a:cs typeface="Arial"/>
                <a:sym typeface="Arial"/>
              </a:rPr>
              <a:t>Acquisition of raster images of the Earth, often involving spectral frequencies other than the visible band, by devices typically carried on airborne or satellite platforms. Sometimes refers also to image analysis of these images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2"/>
          <p:cNvSpPr txBox="1"/>
          <p:nvPr>
            <p:ph idx="1" type="body"/>
          </p:nvPr>
        </p:nvSpPr>
        <p:spPr>
          <a:xfrm>
            <a:off x="324233" y="1101333"/>
            <a:ext cx="11495400" cy="4662900"/>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0"/>
              </a:spcBef>
              <a:spcAft>
                <a:spcPts val="0"/>
              </a:spcAft>
              <a:buSzPts val="2000"/>
              <a:buChar char="❖"/>
            </a:pPr>
            <a:r>
              <a:rPr lang="en-GB" sz="2000"/>
              <a:t>Resource staff to participate in an Interoperability Task Team under LSI-VC to develop the initial concept of a CEOS Interoperability Framework.</a:t>
            </a:r>
            <a:endParaRPr sz="2000"/>
          </a:p>
          <a:p>
            <a:pPr indent="-355600" lvl="1" marL="914400" rtl="0" algn="l">
              <a:lnSpc>
                <a:spcPct val="90000"/>
              </a:lnSpc>
              <a:spcBef>
                <a:spcPts val="600"/>
              </a:spcBef>
              <a:spcAft>
                <a:spcPts val="0"/>
              </a:spcAft>
              <a:buSzPts val="2000"/>
              <a:buChar char="▪"/>
            </a:pPr>
            <a:r>
              <a:rPr lang="en-GB" sz="2000"/>
              <a:t>Between Plenary and SIT-38, the Task Team will:</a:t>
            </a:r>
            <a:endParaRPr sz="2000"/>
          </a:p>
          <a:p>
            <a:pPr indent="-355600" lvl="2" marL="1371600" rtl="0" algn="l">
              <a:lnSpc>
                <a:spcPct val="90000"/>
              </a:lnSpc>
              <a:spcBef>
                <a:spcPts val="600"/>
              </a:spcBef>
              <a:spcAft>
                <a:spcPts val="0"/>
              </a:spcAft>
              <a:buSzPts val="2000"/>
              <a:buChar char="o"/>
            </a:pPr>
            <a:r>
              <a:rPr lang="en-GB"/>
              <a:t>Propose an appropriate high-level framework</a:t>
            </a:r>
            <a:endParaRPr/>
          </a:p>
          <a:p>
            <a:pPr indent="-355600" lvl="2" marL="1371600" rtl="0" algn="l">
              <a:lnSpc>
                <a:spcPct val="90000"/>
              </a:lnSpc>
              <a:spcBef>
                <a:spcPts val="600"/>
              </a:spcBef>
              <a:spcAft>
                <a:spcPts val="0"/>
              </a:spcAft>
              <a:buSzPts val="2000"/>
              <a:buChar char="o"/>
            </a:pPr>
            <a:r>
              <a:rPr lang="en-GB"/>
              <a:t>Identify necessary components of the framework</a:t>
            </a:r>
            <a:endParaRPr/>
          </a:p>
          <a:p>
            <a:pPr indent="-355600" lvl="2" marL="1371600" rtl="0" algn="l">
              <a:lnSpc>
                <a:spcPct val="90000"/>
              </a:lnSpc>
              <a:spcBef>
                <a:spcPts val="600"/>
              </a:spcBef>
              <a:spcAft>
                <a:spcPts val="0"/>
              </a:spcAft>
              <a:buSzPts val="2000"/>
              <a:buChar char="o"/>
            </a:pPr>
            <a:r>
              <a:rPr lang="en-GB"/>
              <a:t>Make a preliminary mapping of CEOS activities / groups / people to each interoperability component</a:t>
            </a:r>
            <a:endParaRPr/>
          </a:p>
          <a:p>
            <a:pPr indent="-355600" lvl="0" marL="457200" rtl="0" algn="l">
              <a:lnSpc>
                <a:spcPct val="90000"/>
              </a:lnSpc>
              <a:spcBef>
                <a:spcPts val="600"/>
              </a:spcBef>
              <a:spcAft>
                <a:spcPts val="0"/>
              </a:spcAft>
              <a:buSzPts val="2000"/>
              <a:buChar char="❖"/>
            </a:pPr>
            <a:r>
              <a:rPr lang="en-GB" sz="2000"/>
              <a:t>Come to SIT-38 ready to discuss the suggested components of the framework and consider resources for the various activities.</a:t>
            </a:r>
            <a:endParaRPr sz="2000"/>
          </a:p>
          <a:p>
            <a:pPr indent="-355600" lvl="1" marL="914400" rtl="0" algn="l">
              <a:lnSpc>
                <a:spcPct val="90000"/>
              </a:lnSpc>
              <a:spcBef>
                <a:spcPts val="600"/>
              </a:spcBef>
              <a:spcAft>
                <a:spcPts val="0"/>
              </a:spcAft>
              <a:buSzPts val="2000"/>
              <a:buChar char="▪"/>
            </a:pPr>
            <a:r>
              <a:rPr lang="en-GB" sz="2000"/>
              <a:t>Agree the ‘home’ for each of these components in the CEOS organisational structure</a:t>
            </a:r>
            <a:endParaRPr sz="2000"/>
          </a:p>
          <a:p>
            <a:pPr indent="-355600" lvl="1" marL="914400" rtl="0" algn="l">
              <a:lnSpc>
                <a:spcPct val="90000"/>
              </a:lnSpc>
              <a:spcBef>
                <a:spcPts val="600"/>
              </a:spcBef>
              <a:spcAft>
                <a:spcPts val="0"/>
              </a:spcAft>
              <a:buSzPts val="2000"/>
              <a:buChar char="▪"/>
            </a:pPr>
            <a:r>
              <a:rPr lang="en-GB" sz="2000"/>
              <a:t>Agree the oversight/coordination mechanism for implementation (continued Interoperability Task Team under LSI-VC?)</a:t>
            </a:r>
            <a:endParaRPr sz="2000"/>
          </a:p>
          <a:p>
            <a:pPr indent="-355600" lvl="0" marL="457200" rtl="0" algn="l">
              <a:lnSpc>
                <a:spcPct val="90000"/>
              </a:lnSpc>
              <a:spcBef>
                <a:spcPts val="600"/>
              </a:spcBef>
              <a:spcAft>
                <a:spcPts val="0"/>
              </a:spcAft>
              <a:buSzPts val="2000"/>
              <a:buChar char="❖"/>
            </a:pPr>
            <a:r>
              <a:rPr lang="en-GB" sz="2000"/>
              <a:t>Resources to progress first core piece of Interoperability Framework: CEOS Common Dictionary</a:t>
            </a:r>
            <a:endParaRPr sz="2000"/>
          </a:p>
          <a:p>
            <a:pPr indent="-355600" lvl="1" marL="914400" rtl="0" algn="l">
              <a:lnSpc>
                <a:spcPct val="90000"/>
              </a:lnSpc>
              <a:spcBef>
                <a:spcPts val="600"/>
              </a:spcBef>
              <a:spcAft>
                <a:spcPts val="0"/>
              </a:spcAft>
              <a:buSzPts val="2000"/>
              <a:buChar char="▪"/>
            </a:pPr>
            <a:r>
              <a:rPr lang="en-GB" sz="2000"/>
              <a:t>Will underpin all further activity </a:t>
            </a:r>
            <a:endParaRPr sz="2000"/>
          </a:p>
          <a:p>
            <a:pPr indent="-355600" lvl="1" marL="914400" rtl="0" algn="l">
              <a:lnSpc>
                <a:spcPct val="90000"/>
              </a:lnSpc>
              <a:spcBef>
                <a:spcPts val="600"/>
              </a:spcBef>
              <a:spcAft>
                <a:spcPts val="600"/>
              </a:spcAft>
              <a:buSzPts val="2000"/>
              <a:buChar char="▪"/>
            </a:pPr>
            <a:r>
              <a:rPr lang="en-GB" sz="2000"/>
              <a:t>Underway in LSI-WGCV-WGISS, but needs more support, participation, elevation and (eventually) adoption!</a:t>
            </a:r>
            <a:endParaRPr sz="2000"/>
          </a:p>
        </p:txBody>
      </p:sp>
      <p:sp>
        <p:nvSpPr>
          <p:cNvPr id="92" name="Google Shape;92;p12"/>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Requests of CEOS Principals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9"/>
          <p:cNvSpPr txBox="1"/>
          <p:nvPr>
            <p:ph type="title"/>
          </p:nvPr>
        </p:nvSpPr>
        <p:spPr>
          <a:xfrm>
            <a:off x="176048" y="175939"/>
            <a:ext cx="9386864" cy="7790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Semantic elements</a:t>
            </a:r>
            <a:endParaRPr/>
          </a:p>
        </p:txBody>
      </p:sp>
      <p:sp>
        <p:nvSpPr>
          <p:cNvPr id="311" name="Google Shape;311;p39"/>
          <p:cNvSpPr txBox="1"/>
          <p:nvPr>
            <p:ph idx="1" type="body"/>
          </p:nvPr>
        </p:nvSpPr>
        <p:spPr>
          <a:xfrm>
            <a:off x="279698" y="1409700"/>
            <a:ext cx="10235901" cy="4767263"/>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800"/>
              <a:buFont typeface="Arial"/>
              <a:buChar char="•"/>
            </a:pPr>
            <a:r>
              <a:rPr b="0" i="0" lang="en-GB" sz="2600" u="none" cap="none" strike="noStrike">
                <a:solidFill>
                  <a:srgbClr val="000000"/>
                </a:solidFill>
                <a:latin typeface="Arial"/>
                <a:ea typeface="Arial"/>
                <a:cs typeface="Arial"/>
                <a:sym typeface="Arial"/>
              </a:rPr>
              <a:t>Terminology (specialized words or meanings)</a:t>
            </a:r>
            <a:endParaRPr b="0" i="0" sz="26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Char char="•"/>
            </a:pPr>
            <a:r>
              <a:rPr b="0" i="0" lang="en-GB" sz="2600" u="none" cap="none" strike="noStrike">
                <a:solidFill>
                  <a:srgbClr val="000000"/>
                </a:solidFill>
                <a:latin typeface="Arial"/>
                <a:ea typeface="Arial"/>
                <a:cs typeface="Arial"/>
                <a:sym typeface="Arial"/>
              </a:rPr>
              <a:t>Taxonomy (within-dimension hierarchy)</a:t>
            </a:r>
            <a:endParaRPr b="0" i="0" sz="26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Char char="•"/>
            </a:pPr>
            <a:r>
              <a:rPr b="0" i="0" lang="en-GB" sz="2600" u="none" cap="none" strike="noStrike">
                <a:solidFill>
                  <a:srgbClr val="000000"/>
                </a:solidFill>
                <a:latin typeface="Arial"/>
                <a:ea typeface="Arial"/>
                <a:cs typeface="Arial"/>
                <a:sym typeface="Arial"/>
              </a:rPr>
              <a:t>Ontology (multidimensional relationship)</a:t>
            </a:r>
            <a:endParaRPr b="0" i="0" sz="2600" u="none" cap="none" strike="noStrike">
              <a:solidFill>
                <a:srgbClr val="000000"/>
              </a:solidFill>
              <a:latin typeface="Arial"/>
              <a:ea typeface="Arial"/>
              <a:cs typeface="Arial"/>
              <a:sym typeface="Arial"/>
            </a:endParaRPr>
          </a:p>
          <a:p>
            <a:pPr indent="-50800" lvl="0" marL="228600" marR="0" rtl="0" algn="l">
              <a:lnSpc>
                <a:spcPct val="90000"/>
              </a:lnSpc>
              <a:spcBef>
                <a:spcPts val="1000"/>
              </a:spcBef>
              <a:spcAft>
                <a:spcPts val="0"/>
              </a:spcAft>
              <a:buClr>
                <a:schemeClr val="dk1"/>
              </a:buClr>
              <a:buSzPts val="2800"/>
              <a:buFont typeface="Arial"/>
              <a:buNone/>
            </a:pPr>
            <a:r>
              <a:t/>
            </a:r>
            <a:endParaRPr b="0" i="0" sz="26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Char char="•"/>
            </a:pPr>
            <a:r>
              <a:rPr b="0" i="0" lang="en-GB" sz="2600" u="none" cap="none" strike="noStrike">
                <a:solidFill>
                  <a:srgbClr val="000000"/>
                </a:solidFill>
                <a:latin typeface="Arial"/>
                <a:ea typeface="Arial"/>
                <a:cs typeface="Arial"/>
                <a:sym typeface="Arial"/>
              </a:rPr>
              <a:t>What do we mean by ‘Earth’ ‘Observation’</a:t>
            </a:r>
            <a:endParaRPr b="0" i="0" sz="26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Char char="•"/>
            </a:pPr>
            <a:r>
              <a:rPr b="0" i="0" lang="en-GB" sz="2600" u="none" cap="none" strike="noStrike">
                <a:solidFill>
                  <a:srgbClr val="000000"/>
                </a:solidFill>
                <a:latin typeface="Arial"/>
                <a:ea typeface="Arial"/>
                <a:cs typeface="Arial"/>
                <a:sym typeface="Arial"/>
              </a:rPr>
              <a:t>Do we need to distinguish between ‘observation’ and ‘modelling’, how?</a:t>
            </a:r>
            <a:endParaRPr b="0" i="0" sz="26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Char char="•"/>
            </a:pPr>
            <a:r>
              <a:rPr b="0" i="0" lang="en-GB" sz="2600" u="none" cap="none" strike="noStrike">
                <a:solidFill>
                  <a:srgbClr val="000000"/>
                </a:solidFill>
                <a:latin typeface="Arial"/>
                <a:ea typeface="Arial"/>
                <a:cs typeface="Arial"/>
                <a:sym typeface="Arial"/>
              </a:rPr>
              <a:t>What’s the difference between ‘in-situ’ and ‘remote’</a:t>
            </a:r>
            <a:endParaRPr b="0" i="0" sz="26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Char char="•"/>
            </a:pPr>
            <a:r>
              <a:rPr b="0" i="0" lang="en-GB" sz="2600" u="none" cap="none" strike="noStrike">
                <a:solidFill>
                  <a:srgbClr val="000000"/>
                </a:solidFill>
                <a:latin typeface="Arial"/>
                <a:ea typeface="Arial"/>
                <a:cs typeface="Arial"/>
                <a:sym typeface="Arial"/>
              </a:rPr>
              <a:t>What is the difference between ‘data’, ‘product’, and ‘information</a:t>
            </a:r>
            <a:endParaRPr b="0" i="0" sz="26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Char char="•"/>
            </a:pPr>
            <a:r>
              <a:rPr b="0" i="0" lang="en-GB" sz="2600" u="none" cap="none" strike="noStrike">
                <a:solidFill>
                  <a:srgbClr val="000000"/>
                </a:solidFill>
                <a:latin typeface="Arial"/>
                <a:ea typeface="Arial"/>
                <a:cs typeface="Arial"/>
                <a:sym typeface="Arial"/>
              </a:rPr>
              <a:t>How to parameterise a property that is observed?</a:t>
            </a:r>
            <a:endParaRPr b="0" i="0" sz="26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0"/>
              </a:spcBef>
              <a:spcAft>
                <a:spcPts val="0"/>
              </a:spcAft>
              <a:buSzPts val="2800"/>
              <a:buChar char="❖"/>
            </a:pPr>
            <a:r>
              <a:rPr lang="en-GB"/>
              <a:t>Huge amount of data and growing</a:t>
            </a:r>
            <a:endParaRPr/>
          </a:p>
          <a:p>
            <a:pPr indent="-406400" lvl="0" marL="457200" rtl="0" algn="l">
              <a:lnSpc>
                <a:spcPct val="90000"/>
              </a:lnSpc>
              <a:spcBef>
                <a:spcPts val="0"/>
              </a:spcBef>
              <a:spcAft>
                <a:spcPts val="0"/>
              </a:spcAft>
              <a:buSzPts val="2800"/>
              <a:buChar char="❖"/>
            </a:pPr>
            <a:r>
              <a:rPr lang="en-GB"/>
              <a:t>Significant investment in collecting this data</a:t>
            </a:r>
            <a:endParaRPr/>
          </a:p>
          <a:p>
            <a:pPr indent="-406400" lvl="0" marL="457200" rtl="0" algn="l">
              <a:lnSpc>
                <a:spcPct val="90000"/>
              </a:lnSpc>
              <a:spcBef>
                <a:spcPts val="0"/>
              </a:spcBef>
              <a:spcAft>
                <a:spcPts val="0"/>
              </a:spcAft>
              <a:buSzPts val="2800"/>
              <a:buChar char="❖"/>
            </a:pPr>
            <a:r>
              <a:rPr lang="en-GB"/>
              <a:t>Now make use of all of the information for societal benefit</a:t>
            </a:r>
            <a:endParaRPr/>
          </a:p>
          <a:p>
            <a:pPr indent="-406400" lvl="0" marL="457200" rtl="0" algn="l">
              <a:lnSpc>
                <a:spcPct val="90000"/>
              </a:lnSpc>
              <a:spcBef>
                <a:spcPts val="0"/>
              </a:spcBef>
              <a:spcAft>
                <a:spcPts val="0"/>
              </a:spcAft>
              <a:buSzPts val="2800"/>
              <a:buChar char="❖"/>
            </a:pPr>
            <a:r>
              <a:rPr lang="en-GB" u="sng"/>
              <a:t>Additionally:</a:t>
            </a:r>
            <a:r>
              <a:rPr lang="en-GB"/>
              <a:t> explosion of commercial and ‘new space’ datasets</a:t>
            </a:r>
            <a:endParaRPr/>
          </a:p>
          <a:p>
            <a:pPr indent="0" lvl="0" marL="457200" rtl="0" algn="l">
              <a:lnSpc>
                <a:spcPct val="90000"/>
              </a:lnSpc>
              <a:spcBef>
                <a:spcPts val="0"/>
              </a:spcBef>
              <a:spcAft>
                <a:spcPts val="0"/>
              </a:spcAft>
              <a:buNone/>
            </a:pPr>
            <a:r>
              <a:t/>
            </a:r>
            <a:endParaRPr/>
          </a:p>
          <a:p>
            <a:pPr indent="-406400" lvl="0" marL="457200" rtl="0" algn="l">
              <a:lnSpc>
                <a:spcPct val="90000"/>
              </a:lnSpc>
              <a:spcBef>
                <a:spcPts val="0"/>
              </a:spcBef>
              <a:spcAft>
                <a:spcPts val="0"/>
              </a:spcAft>
              <a:buSzPts val="2800"/>
              <a:buChar char="❖"/>
            </a:pPr>
            <a:r>
              <a:rPr lang="en-GB"/>
              <a:t>Enable interoperability of all these datasets </a:t>
            </a:r>
            <a:endParaRPr/>
          </a:p>
          <a:p>
            <a:pPr indent="-381000" lvl="1" marL="914400" rtl="0" algn="l">
              <a:lnSpc>
                <a:spcPct val="90000"/>
              </a:lnSpc>
              <a:spcBef>
                <a:spcPts val="0"/>
              </a:spcBef>
              <a:spcAft>
                <a:spcPts val="0"/>
              </a:spcAft>
              <a:buSzPts val="2400"/>
              <a:buChar char="▪"/>
            </a:pPr>
            <a:r>
              <a:rPr lang="en-GB"/>
              <a:t>In an ‘open’ way, i.e., direct from the data providers – not relying on others downstream to do the interoperability steps</a:t>
            </a:r>
            <a:endParaRPr/>
          </a:p>
          <a:p>
            <a:pPr indent="-381000" lvl="1" marL="914400" rtl="0" algn="l">
              <a:lnSpc>
                <a:spcPct val="90000"/>
              </a:lnSpc>
              <a:spcBef>
                <a:spcPts val="0"/>
              </a:spcBef>
              <a:spcAft>
                <a:spcPts val="0"/>
              </a:spcAft>
              <a:buSzPts val="2400"/>
              <a:buChar char="▪"/>
            </a:pPr>
            <a:r>
              <a:rPr lang="en-GB"/>
              <a:t>Maximimise impact for all users, avoid platform dependency</a:t>
            </a:r>
            <a:endParaRPr/>
          </a:p>
          <a:p>
            <a:pPr indent="-381000" lvl="1" marL="914400" rtl="0" algn="l">
              <a:lnSpc>
                <a:spcPct val="90000"/>
              </a:lnSpc>
              <a:spcBef>
                <a:spcPts val="0"/>
              </a:spcBef>
              <a:spcAft>
                <a:spcPts val="0"/>
              </a:spcAft>
              <a:buSzPts val="2400"/>
              <a:buChar char="▪"/>
            </a:pPr>
            <a:r>
              <a:rPr lang="en-GB"/>
              <a:t>Avoid unsuitable downstream handling of data / different approaches</a:t>
            </a:r>
            <a:endParaRPr/>
          </a:p>
        </p:txBody>
      </p:sp>
      <p:sp>
        <p:nvSpPr>
          <p:cNvPr id="98" name="Google Shape;98;p13"/>
          <p:cNvSpPr txBox="1"/>
          <p:nvPr>
            <p:ph type="title"/>
          </p:nvPr>
        </p:nvSpPr>
        <p:spPr>
          <a:xfrm>
            <a:off x="167039" y="108373"/>
            <a:ext cx="9571500" cy="864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GB"/>
              <a:t>Why Interoperability?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4"/>
          <p:cNvSpPr txBox="1"/>
          <p:nvPr>
            <p:ph idx="1" type="body"/>
          </p:nvPr>
        </p:nvSpPr>
        <p:spPr>
          <a:xfrm>
            <a:off x="324233" y="1329933"/>
            <a:ext cx="11495400" cy="4662900"/>
          </a:xfrm>
          <a:prstGeom prst="rect">
            <a:avLst/>
          </a:prstGeom>
          <a:noFill/>
          <a:ln>
            <a:noFill/>
          </a:ln>
        </p:spPr>
        <p:txBody>
          <a:bodyPr anchorCtr="0" anchor="t" bIns="45700" lIns="91425" spcFirstLastPara="1" rIns="91425" wrap="square" tIns="45700">
            <a:noAutofit/>
          </a:bodyPr>
          <a:lstStyle/>
          <a:p>
            <a:pPr indent="-50800" lvl="0" marL="228600" rtl="0" algn="l">
              <a:lnSpc>
                <a:spcPct val="90000"/>
              </a:lnSpc>
              <a:spcBef>
                <a:spcPts val="0"/>
              </a:spcBef>
              <a:spcAft>
                <a:spcPts val="0"/>
              </a:spcAft>
              <a:buClr>
                <a:schemeClr val="dk1"/>
              </a:buClr>
              <a:buSzPts val="2800"/>
              <a:buFont typeface="Noto Sans"/>
              <a:buNone/>
            </a:pPr>
            <a:r>
              <a:rPr lang="en-GB"/>
              <a:t>CEOS Analysis-Ready Data (CEOS-ARD) suite of specs aims at increasing the interoperability of Earth observation datasets. </a:t>
            </a:r>
            <a:endParaRPr/>
          </a:p>
          <a:p>
            <a:pPr indent="0" lvl="0" marL="0" rtl="0" algn="l">
              <a:lnSpc>
                <a:spcPct val="90000"/>
              </a:lnSpc>
              <a:spcBef>
                <a:spcPts val="0"/>
              </a:spcBef>
              <a:spcAft>
                <a:spcPts val="0"/>
              </a:spcAft>
              <a:buClr>
                <a:schemeClr val="dk1"/>
              </a:buClr>
              <a:buSzPts val="2800"/>
              <a:buFont typeface="Noto Sans"/>
              <a:buNone/>
            </a:pPr>
            <a:r>
              <a:t/>
            </a:r>
            <a:endParaRPr/>
          </a:p>
          <a:p>
            <a:pPr indent="0" lvl="0" marL="177800" rtl="0" algn="l">
              <a:lnSpc>
                <a:spcPct val="90000"/>
              </a:lnSpc>
              <a:spcBef>
                <a:spcPts val="0"/>
              </a:spcBef>
              <a:spcAft>
                <a:spcPts val="0"/>
              </a:spcAft>
              <a:buClr>
                <a:schemeClr val="dk1"/>
              </a:buClr>
              <a:buSzPts val="2800"/>
              <a:buFont typeface="Noto Sans"/>
              <a:buNone/>
            </a:pPr>
            <a:r>
              <a:rPr lang="en-GB"/>
              <a:t>CEOS-ARD is a first step on the interoperability spectrum :</a:t>
            </a:r>
            <a:endParaRPr/>
          </a:p>
          <a:p>
            <a:pPr indent="0" lvl="0" marL="177800" rtl="0" algn="l">
              <a:lnSpc>
                <a:spcPct val="90000"/>
              </a:lnSpc>
              <a:spcBef>
                <a:spcPts val="0"/>
              </a:spcBef>
              <a:spcAft>
                <a:spcPts val="0"/>
              </a:spcAft>
              <a:buClr>
                <a:schemeClr val="dk1"/>
              </a:buClr>
              <a:buSzPts val="2800"/>
              <a:buFont typeface="Noto Sans"/>
              <a:buNone/>
            </a:pPr>
            <a:r>
              <a:t/>
            </a:r>
            <a:endParaRPr/>
          </a:p>
          <a:p>
            <a:pPr indent="0" lvl="0" marL="177800" rtl="0" algn="l">
              <a:lnSpc>
                <a:spcPct val="90000"/>
              </a:lnSpc>
              <a:spcBef>
                <a:spcPts val="0"/>
              </a:spcBef>
              <a:spcAft>
                <a:spcPts val="0"/>
              </a:spcAft>
              <a:buClr>
                <a:schemeClr val="dk1"/>
              </a:buClr>
              <a:buSzPts val="2800"/>
              <a:buFont typeface="Noto Sans"/>
              <a:buNone/>
            </a:pPr>
            <a:r>
              <a:t/>
            </a:r>
            <a:endParaRPr/>
          </a:p>
          <a:p>
            <a:pPr indent="0" lvl="0" marL="177800" rtl="0" algn="l">
              <a:lnSpc>
                <a:spcPct val="90000"/>
              </a:lnSpc>
              <a:spcBef>
                <a:spcPts val="0"/>
              </a:spcBef>
              <a:spcAft>
                <a:spcPts val="0"/>
              </a:spcAft>
              <a:buClr>
                <a:schemeClr val="dk1"/>
              </a:buClr>
              <a:buSzPts val="2800"/>
              <a:buFont typeface="Noto Sans"/>
              <a:buNone/>
            </a:pPr>
            <a:r>
              <a:t/>
            </a:r>
            <a:endParaRPr/>
          </a:p>
          <a:p>
            <a:pPr indent="0" lvl="0" marL="177800" rtl="0" algn="l">
              <a:lnSpc>
                <a:spcPct val="90000"/>
              </a:lnSpc>
              <a:spcBef>
                <a:spcPts val="0"/>
              </a:spcBef>
              <a:spcAft>
                <a:spcPts val="0"/>
              </a:spcAft>
              <a:buClr>
                <a:schemeClr val="dk1"/>
              </a:buClr>
              <a:buSzPts val="2800"/>
              <a:buFont typeface="Noto Sans"/>
              <a:buNone/>
            </a:pPr>
            <a:r>
              <a:t/>
            </a:r>
            <a:endParaRPr/>
          </a:p>
          <a:p>
            <a:pPr indent="0" lvl="0" marL="177800" rtl="0" algn="l">
              <a:lnSpc>
                <a:spcPct val="90000"/>
              </a:lnSpc>
              <a:spcBef>
                <a:spcPts val="0"/>
              </a:spcBef>
              <a:spcAft>
                <a:spcPts val="0"/>
              </a:spcAft>
              <a:buClr>
                <a:schemeClr val="dk1"/>
              </a:buClr>
              <a:buSzPts val="2800"/>
              <a:buFont typeface="Noto Sans"/>
              <a:buNone/>
            </a:pPr>
            <a:r>
              <a:t/>
            </a:r>
            <a:endParaRPr/>
          </a:p>
          <a:p>
            <a:pPr indent="0" lvl="0" marL="177800" rtl="0" algn="l">
              <a:lnSpc>
                <a:spcPct val="90000"/>
              </a:lnSpc>
              <a:spcBef>
                <a:spcPts val="0"/>
              </a:spcBef>
              <a:spcAft>
                <a:spcPts val="0"/>
              </a:spcAft>
              <a:buClr>
                <a:schemeClr val="dk1"/>
              </a:buClr>
              <a:buSzPts val="2800"/>
              <a:buFont typeface="Noto Sans"/>
              <a:buNone/>
            </a:pPr>
            <a:r>
              <a:t/>
            </a:r>
            <a:endParaRPr/>
          </a:p>
          <a:p>
            <a:pPr indent="0" lvl="0" marL="177800" rtl="0" algn="l">
              <a:lnSpc>
                <a:spcPct val="90000"/>
              </a:lnSpc>
              <a:spcBef>
                <a:spcPts val="0"/>
              </a:spcBef>
              <a:spcAft>
                <a:spcPts val="0"/>
              </a:spcAft>
              <a:buClr>
                <a:schemeClr val="dk1"/>
              </a:buClr>
              <a:buSzPts val="2800"/>
              <a:buFont typeface="Noto Sans"/>
              <a:buNone/>
            </a:pPr>
            <a:r>
              <a:t/>
            </a:r>
            <a:endParaRPr/>
          </a:p>
          <a:p>
            <a:pPr indent="0" lvl="0" marL="177800" rtl="0" algn="l">
              <a:lnSpc>
                <a:spcPct val="90000"/>
              </a:lnSpc>
              <a:spcBef>
                <a:spcPts val="0"/>
              </a:spcBef>
              <a:spcAft>
                <a:spcPts val="0"/>
              </a:spcAft>
              <a:buClr>
                <a:schemeClr val="dk1"/>
              </a:buClr>
              <a:buSzPts val="2800"/>
              <a:buFont typeface="Noto Sans"/>
              <a:buNone/>
            </a:pPr>
            <a:r>
              <a:rPr lang="en-GB"/>
              <a:t>CEOS-ARD specs o</a:t>
            </a:r>
            <a:r>
              <a:rPr lang="en-GB"/>
              <a:t>nly cover a subset of what needs to be considered</a:t>
            </a:r>
            <a:endParaRPr/>
          </a:p>
        </p:txBody>
      </p:sp>
      <p:sp>
        <p:nvSpPr>
          <p:cNvPr id="104" name="Google Shape;104;p14"/>
          <p:cNvSpPr txBox="1"/>
          <p:nvPr>
            <p:ph type="title"/>
          </p:nvPr>
        </p:nvSpPr>
        <p:spPr>
          <a:xfrm>
            <a:off x="167039" y="108373"/>
            <a:ext cx="9571500" cy="864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GB"/>
              <a:t>Background</a:t>
            </a:r>
            <a:endParaRPr/>
          </a:p>
        </p:txBody>
      </p:sp>
      <p:pic>
        <p:nvPicPr>
          <p:cNvPr id="105" name="Google Shape;105;p14"/>
          <p:cNvPicPr preferRelativeResize="0"/>
          <p:nvPr/>
        </p:nvPicPr>
        <p:blipFill rotWithShape="1">
          <a:blip r:embed="rId3">
            <a:alphaModFix/>
          </a:blip>
          <a:srcRect b="0" l="0" r="0" t="0"/>
          <a:stretch/>
        </p:blipFill>
        <p:spPr>
          <a:xfrm>
            <a:off x="2269150" y="3324173"/>
            <a:ext cx="7653701" cy="1864125"/>
          </a:xfrm>
          <a:prstGeom prst="rect">
            <a:avLst/>
          </a:prstGeom>
          <a:noFill/>
          <a:ln>
            <a:noFill/>
          </a:ln>
        </p:spPr>
      </p:pic>
      <p:sp>
        <p:nvSpPr>
          <p:cNvPr id="106" name="Google Shape;106;p14"/>
          <p:cNvSpPr txBox="1"/>
          <p:nvPr/>
        </p:nvSpPr>
        <p:spPr>
          <a:xfrm>
            <a:off x="4703500" y="6130375"/>
            <a:ext cx="690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From WGISS &amp; LSI developed </a:t>
            </a:r>
            <a:r>
              <a:rPr b="1" i="0" lang="en-GB" sz="1400" u="sng" cap="none" strike="noStrike">
                <a:solidFill>
                  <a:schemeClr val="hlink"/>
                </a:solidFill>
                <a:latin typeface="Arial"/>
                <a:ea typeface="Arial"/>
                <a:cs typeface="Arial"/>
                <a:sym typeface="Arial"/>
                <a:hlinkClick r:id="rId4"/>
              </a:rPr>
              <a:t>CEOS Interoperability Terminology Report (2020)</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5"/>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381000" lvl="0" marL="457200" rtl="0" algn="l">
              <a:spcBef>
                <a:spcPts val="1000"/>
              </a:spcBef>
              <a:spcAft>
                <a:spcPts val="0"/>
              </a:spcAft>
              <a:buSzPts val="2400"/>
              <a:buChar char="❖"/>
            </a:pPr>
            <a:r>
              <a:rPr lang="en-GB" sz="2400" u="sng">
                <a:solidFill>
                  <a:schemeClr val="hlink"/>
                </a:solidFill>
                <a:hlinkClick r:id="rId3"/>
              </a:rPr>
              <a:t>Discussion Paper</a:t>
            </a:r>
            <a:endParaRPr sz="2400"/>
          </a:p>
          <a:p>
            <a:pPr indent="0" lvl="0" marL="0" rtl="0" algn="l">
              <a:lnSpc>
                <a:spcPct val="90000"/>
              </a:lnSpc>
              <a:spcBef>
                <a:spcPts val="1000"/>
              </a:spcBef>
              <a:spcAft>
                <a:spcPts val="0"/>
              </a:spcAft>
              <a:buNone/>
            </a:pPr>
            <a:r>
              <a:t/>
            </a:r>
            <a:endParaRPr sz="2400"/>
          </a:p>
          <a:p>
            <a:pPr indent="-381000" lvl="0" marL="457200" rtl="0" algn="l">
              <a:lnSpc>
                <a:spcPct val="90000"/>
              </a:lnSpc>
              <a:spcBef>
                <a:spcPts val="1000"/>
              </a:spcBef>
              <a:spcAft>
                <a:spcPts val="0"/>
              </a:spcAft>
              <a:buSzPts val="2400"/>
              <a:buChar char="❖"/>
            </a:pPr>
            <a:r>
              <a:rPr lang="en-GB" sz="2400"/>
              <a:t>Addressing the full scope of interoperability requires a framework that captures all aspects of the problem.</a:t>
            </a:r>
            <a:endParaRPr sz="2400"/>
          </a:p>
          <a:p>
            <a:pPr indent="0" lvl="0" marL="457200" rtl="0" algn="l">
              <a:lnSpc>
                <a:spcPct val="90000"/>
              </a:lnSpc>
              <a:spcBef>
                <a:spcPts val="1000"/>
              </a:spcBef>
              <a:spcAft>
                <a:spcPts val="0"/>
              </a:spcAft>
              <a:buNone/>
            </a:pPr>
            <a:r>
              <a:t/>
            </a:r>
            <a:endParaRPr sz="2400"/>
          </a:p>
          <a:p>
            <a:pPr indent="-381000" lvl="0" marL="457200" rtl="0" algn="l">
              <a:lnSpc>
                <a:spcPct val="90000"/>
              </a:lnSpc>
              <a:spcBef>
                <a:spcPts val="1000"/>
              </a:spcBef>
              <a:spcAft>
                <a:spcPts val="0"/>
              </a:spcAft>
              <a:buSzPts val="2400"/>
              <a:buChar char="❖"/>
            </a:pPr>
            <a:r>
              <a:rPr lang="en-GB" sz="2400"/>
              <a:t>Factors and components are distributed across many CEOS groups (e.g., LSI-VC, WGISS, WGCV, etc.)</a:t>
            </a:r>
            <a:endParaRPr sz="2400"/>
          </a:p>
          <a:p>
            <a:pPr indent="-381000" lvl="1" marL="914400" rtl="0" algn="l">
              <a:lnSpc>
                <a:spcPct val="90000"/>
              </a:lnSpc>
              <a:spcBef>
                <a:spcPts val="0"/>
              </a:spcBef>
              <a:spcAft>
                <a:spcPts val="0"/>
              </a:spcAft>
              <a:buSzPts val="2400"/>
              <a:buChar char="▪"/>
            </a:pPr>
            <a:r>
              <a:rPr lang="en-GB"/>
              <a:t>Need a robust framework and coordination mechanisms</a:t>
            </a:r>
            <a:endParaRPr/>
          </a:p>
          <a:p>
            <a:pPr indent="0" lvl="0" marL="0" rtl="0" algn="l">
              <a:lnSpc>
                <a:spcPct val="90000"/>
              </a:lnSpc>
              <a:spcBef>
                <a:spcPts val="1000"/>
              </a:spcBef>
              <a:spcAft>
                <a:spcPts val="0"/>
              </a:spcAft>
              <a:buNone/>
            </a:pPr>
            <a:r>
              <a:t/>
            </a:r>
            <a:endParaRPr sz="2400"/>
          </a:p>
          <a:p>
            <a:pPr indent="-381000" lvl="0" marL="457200" rtl="0" algn="l">
              <a:lnSpc>
                <a:spcPct val="90000"/>
              </a:lnSpc>
              <a:spcBef>
                <a:spcPts val="1000"/>
              </a:spcBef>
              <a:spcAft>
                <a:spcPts val="0"/>
              </a:spcAft>
              <a:buSzPts val="2400"/>
              <a:buChar char="❖"/>
            </a:pPr>
            <a:r>
              <a:rPr lang="en-GB" sz="2400"/>
              <a:t>What do these ‘components’ look like…?</a:t>
            </a:r>
            <a:endParaRPr sz="2400"/>
          </a:p>
        </p:txBody>
      </p:sp>
      <p:sp>
        <p:nvSpPr>
          <p:cNvPr id="112" name="Google Shape;112;p15"/>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GB"/>
              <a:t>Why a framework?</a:t>
            </a:r>
            <a:endParaRPr/>
          </a:p>
          <a:p>
            <a:pPr indent="0" lvl="0" marL="0" rtl="0" algn="l">
              <a:lnSpc>
                <a:spcPct val="90000"/>
              </a:lnSpc>
              <a:spcBef>
                <a:spcPts val="0"/>
              </a:spcBef>
              <a:spcAft>
                <a:spcPts val="0"/>
              </a:spcAft>
              <a:buClr>
                <a:schemeClr val="dk1"/>
              </a:buClr>
              <a:buSzPts val="1100"/>
              <a:buFont typeface="Arial"/>
              <a:buNone/>
            </a:pPr>
            <a:r>
              <a:t/>
            </a:r>
            <a:endParaRPr/>
          </a:p>
          <a:p>
            <a:pPr indent="0" lvl="0" marL="0" rtl="0" algn="l">
              <a:lnSpc>
                <a:spcPct val="90000"/>
              </a:lnSpc>
              <a:spcBef>
                <a:spcPts val="0"/>
              </a:spcBef>
              <a:spcAft>
                <a:spcPts val="0"/>
              </a:spcAft>
              <a:buSzPts val="44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6"/>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GB"/>
              <a:t>Possible Framework Components</a:t>
            </a:r>
            <a:endParaRPr/>
          </a:p>
          <a:p>
            <a:pPr indent="0" lvl="0" marL="0" rtl="0" algn="l">
              <a:lnSpc>
                <a:spcPct val="90000"/>
              </a:lnSpc>
              <a:spcBef>
                <a:spcPts val="0"/>
              </a:spcBef>
              <a:spcAft>
                <a:spcPts val="0"/>
              </a:spcAft>
              <a:buClr>
                <a:schemeClr val="dk1"/>
              </a:buClr>
              <a:buSzPts val="1100"/>
              <a:buFont typeface="Arial"/>
              <a:buNone/>
            </a:pPr>
            <a:r>
              <a:t/>
            </a:r>
            <a:endParaRPr/>
          </a:p>
          <a:p>
            <a:pPr indent="0" lvl="0" marL="0" rtl="0" algn="l">
              <a:lnSpc>
                <a:spcPct val="90000"/>
              </a:lnSpc>
              <a:spcBef>
                <a:spcPts val="0"/>
              </a:spcBef>
              <a:spcAft>
                <a:spcPts val="0"/>
              </a:spcAft>
              <a:buSzPts val="4400"/>
              <a:buNone/>
            </a:pPr>
            <a:r>
              <a:t/>
            </a:r>
            <a:endParaRPr/>
          </a:p>
        </p:txBody>
      </p:sp>
      <p:sp>
        <p:nvSpPr>
          <p:cNvPr id="118" name="Google Shape;118;p16"/>
          <p:cNvSpPr txBox="1"/>
          <p:nvPr/>
        </p:nvSpPr>
        <p:spPr>
          <a:xfrm>
            <a:off x="1237272" y="1127050"/>
            <a:ext cx="5853000" cy="738900"/>
          </a:xfrm>
          <a:prstGeom prst="rect">
            <a:avLst/>
          </a:prstGeom>
          <a:solidFill>
            <a:srgbClr val="EA9999"/>
          </a:solid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rgbClr val="000000"/>
                </a:solidFill>
                <a:latin typeface="Arial"/>
                <a:ea typeface="Arial"/>
                <a:cs typeface="Arial"/>
                <a:sym typeface="Arial"/>
              </a:rPr>
              <a:t>Terminology / Semantics / Data Context</a:t>
            </a:r>
            <a:endParaRPr b="1" i="0" sz="1900" u="none" cap="none" strike="noStrike">
              <a:solidFill>
                <a:srgbClr val="000000"/>
              </a:solidFill>
              <a:latin typeface="Arial"/>
              <a:ea typeface="Arial"/>
              <a:cs typeface="Arial"/>
              <a:sym typeface="Arial"/>
            </a:endParaRPr>
          </a:p>
          <a:p>
            <a:pPr indent="-311150" lvl="0" marL="457200" marR="0" rtl="0" algn="l">
              <a:lnSpc>
                <a:spcPct val="100000"/>
              </a:lnSpc>
              <a:spcBef>
                <a:spcPts val="0"/>
              </a:spcBef>
              <a:spcAft>
                <a:spcPts val="0"/>
              </a:spcAft>
              <a:buSzPts val="1300"/>
              <a:buChar char="●"/>
            </a:pPr>
            <a:r>
              <a:rPr lang="en-GB" sz="1300"/>
              <a:t>CEOS Common Dictionary</a:t>
            </a:r>
            <a:endParaRPr sz="1300"/>
          </a:p>
        </p:txBody>
      </p:sp>
      <p:sp>
        <p:nvSpPr>
          <p:cNvPr id="119" name="Google Shape;119;p16"/>
          <p:cNvSpPr txBox="1"/>
          <p:nvPr/>
        </p:nvSpPr>
        <p:spPr>
          <a:xfrm>
            <a:off x="1237272" y="1960550"/>
            <a:ext cx="5853000" cy="1739400"/>
          </a:xfrm>
          <a:prstGeom prst="rect">
            <a:avLst/>
          </a:prstGeom>
          <a:solidFill>
            <a:srgbClr val="F9CB9C"/>
          </a:solid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rgbClr val="000000"/>
                </a:solidFill>
                <a:latin typeface="Arial"/>
                <a:ea typeface="Arial"/>
                <a:cs typeface="Arial"/>
                <a:sym typeface="Arial"/>
              </a:rPr>
              <a:t>Structural / Data Architecture</a:t>
            </a:r>
            <a:endParaRPr b="1" i="0" sz="1900" u="none" cap="none" strike="noStrike">
              <a:solidFill>
                <a:srgbClr val="000000"/>
              </a:solidFill>
              <a:latin typeface="Arial"/>
              <a:ea typeface="Arial"/>
              <a:cs typeface="Arial"/>
              <a:sym typeface="Arial"/>
            </a:endParaRPr>
          </a:p>
          <a:p>
            <a:pPr indent="-387350" lvl="0" marL="609600" marR="0" rtl="0" algn="l">
              <a:lnSpc>
                <a:spcPct val="100000"/>
              </a:lnSpc>
              <a:spcBef>
                <a:spcPts val="0"/>
              </a:spcBef>
              <a:spcAft>
                <a:spcPts val="0"/>
              </a:spcAft>
              <a:buClr>
                <a:srgbClr val="000000"/>
              </a:buClr>
              <a:buSzPts val="1300"/>
              <a:buFont typeface="Arial"/>
              <a:buChar char="●"/>
            </a:pPr>
            <a:r>
              <a:rPr b="0" i="0" lang="en-GB" sz="1300" u="none" cap="none" strike="noStrike">
                <a:solidFill>
                  <a:srgbClr val="000000"/>
                </a:solidFill>
                <a:latin typeface="Arial"/>
                <a:ea typeface="Arial"/>
                <a:cs typeface="Arial"/>
                <a:sym typeface="Arial"/>
              </a:rPr>
              <a:t>CEOS-ARD</a:t>
            </a:r>
            <a:endParaRPr b="0" i="0" sz="1300" u="none" cap="none" strike="noStrike">
              <a:solidFill>
                <a:srgbClr val="000000"/>
              </a:solidFill>
              <a:latin typeface="Arial"/>
              <a:ea typeface="Arial"/>
              <a:cs typeface="Arial"/>
              <a:sym typeface="Arial"/>
            </a:endParaRPr>
          </a:p>
          <a:p>
            <a:pPr indent="-387350" lvl="1" marL="1219200" marR="0" rtl="0" algn="l">
              <a:lnSpc>
                <a:spcPct val="100000"/>
              </a:lnSpc>
              <a:spcBef>
                <a:spcPts val="0"/>
              </a:spcBef>
              <a:spcAft>
                <a:spcPts val="0"/>
              </a:spcAft>
              <a:buClr>
                <a:srgbClr val="000000"/>
              </a:buClr>
              <a:buSzPts val="1300"/>
              <a:buFont typeface="Arial"/>
              <a:buChar char="○"/>
            </a:pPr>
            <a:r>
              <a:rPr b="0" i="0" lang="en-GB" sz="1300" u="none" cap="none" strike="noStrike">
                <a:solidFill>
                  <a:srgbClr val="000000"/>
                </a:solidFill>
                <a:latin typeface="Arial"/>
                <a:ea typeface="Arial"/>
                <a:cs typeface="Arial"/>
                <a:sym typeface="Arial"/>
              </a:rPr>
              <a:t>Minimum Data Processing Level + Documented</a:t>
            </a:r>
            <a:endParaRPr b="0" i="0" sz="1300" u="none" cap="none" strike="noStrike">
              <a:solidFill>
                <a:srgbClr val="000000"/>
              </a:solidFill>
              <a:latin typeface="Arial"/>
              <a:ea typeface="Arial"/>
              <a:cs typeface="Arial"/>
              <a:sym typeface="Arial"/>
            </a:endParaRPr>
          </a:p>
          <a:p>
            <a:pPr indent="-387350" lvl="1" marL="1219200" marR="0" rtl="0" algn="l">
              <a:lnSpc>
                <a:spcPct val="100000"/>
              </a:lnSpc>
              <a:spcBef>
                <a:spcPts val="0"/>
              </a:spcBef>
              <a:spcAft>
                <a:spcPts val="0"/>
              </a:spcAft>
              <a:buClr>
                <a:srgbClr val="000000"/>
              </a:buClr>
              <a:buSzPts val="1300"/>
              <a:buFont typeface="Arial"/>
              <a:buChar char="○"/>
            </a:pPr>
            <a:r>
              <a:rPr b="0" i="0" lang="en-GB" sz="1300" u="none" cap="none" strike="noStrike">
                <a:solidFill>
                  <a:srgbClr val="000000"/>
                </a:solidFill>
                <a:latin typeface="Arial"/>
                <a:ea typeface="Arial"/>
                <a:cs typeface="Arial"/>
                <a:sym typeface="Arial"/>
              </a:rPr>
              <a:t>Uncertainty measures</a:t>
            </a:r>
            <a:endParaRPr b="0" i="0" sz="1300" u="none" cap="none" strike="noStrike">
              <a:solidFill>
                <a:srgbClr val="000000"/>
              </a:solidFill>
              <a:latin typeface="Arial"/>
              <a:ea typeface="Arial"/>
              <a:cs typeface="Arial"/>
              <a:sym typeface="Arial"/>
            </a:endParaRPr>
          </a:p>
          <a:p>
            <a:pPr indent="-387350" lvl="1" marL="1219200" marR="0" rtl="0" algn="l">
              <a:lnSpc>
                <a:spcPct val="100000"/>
              </a:lnSpc>
              <a:spcBef>
                <a:spcPts val="0"/>
              </a:spcBef>
              <a:spcAft>
                <a:spcPts val="0"/>
              </a:spcAft>
              <a:buClr>
                <a:srgbClr val="000000"/>
              </a:buClr>
              <a:buSzPts val="1300"/>
              <a:buFont typeface="Arial"/>
              <a:buChar char="○"/>
            </a:pPr>
            <a:r>
              <a:rPr b="0" i="0" lang="en-GB" sz="1300" u="none" cap="none" strike="noStrike">
                <a:solidFill>
                  <a:srgbClr val="000000"/>
                </a:solidFill>
                <a:latin typeface="Arial"/>
                <a:ea typeface="Arial"/>
                <a:cs typeface="Arial"/>
                <a:sym typeface="Arial"/>
              </a:rPr>
              <a:t>Consistent / Interoperable Metadata</a:t>
            </a:r>
            <a:endParaRPr b="0" i="0" sz="1300" u="none" cap="none" strike="noStrike">
              <a:solidFill>
                <a:srgbClr val="000000"/>
              </a:solidFill>
              <a:latin typeface="Arial"/>
              <a:ea typeface="Arial"/>
              <a:cs typeface="Arial"/>
              <a:sym typeface="Arial"/>
            </a:endParaRPr>
          </a:p>
          <a:p>
            <a:pPr indent="-387350" lvl="0" marL="609600" marR="0" rtl="0" algn="l">
              <a:lnSpc>
                <a:spcPct val="100000"/>
              </a:lnSpc>
              <a:spcBef>
                <a:spcPts val="0"/>
              </a:spcBef>
              <a:spcAft>
                <a:spcPts val="0"/>
              </a:spcAft>
              <a:buClr>
                <a:srgbClr val="000000"/>
              </a:buClr>
              <a:buSzPts val="1300"/>
              <a:buFont typeface="Arial"/>
              <a:buChar char="●"/>
            </a:pPr>
            <a:r>
              <a:rPr b="0" i="0" lang="en-GB" sz="1300" u="sng" cap="none" strike="noStrike">
                <a:solidFill>
                  <a:schemeClr val="hlink"/>
                </a:solidFill>
                <a:latin typeface="Arial"/>
                <a:ea typeface="Arial"/>
                <a:cs typeface="Arial"/>
                <a:sym typeface="Arial"/>
                <a:hlinkClick r:id="rId3"/>
              </a:rPr>
              <a:t>MRI Framework</a:t>
            </a:r>
            <a:r>
              <a:rPr b="0" i="0" lang="en-GB" sz="1300" u="none" cap="none" strike="noStrike">
                <a:solidFill>
                  <a:srgbClr val="000000"/>
                </a:solidFill>
                <a:latin typeface="Arial"/>
                <a:ea typeface="Arial"/>
                <a:cs typeface="Arial"/>
                <a:sym typeface="Arial"/>
              </a:rPr>
              <a:t> and PFS parameters?</a:t>
            </a:r>
            <a:endParaRPr b="0" i="0" sz="1300" u="none" cap="none" strike="noStrike">
              <a:solidFill>
                <a:srgbClr val="000000"/>
              </a:solidFill>
              <a:latin typeface="Arial"/>
              <a:ea typeface="Arial"/>
              <a:cs typeface="Arial"/>
              <a:sym typeface="Arial"/>
            </a:endParaRPr>
          </a:p>
          <a:p>
            <a:pPr indent="-387350" lvl="0" marL="609600" marR="0" rtl="0" algn="l">
              <a:lnSpc>
                <a:spcPct val="100000"/>
              </a:lnSpc>
              <a:spcBef>
                <a:spcPts val="0"/>
              </a:spcBef>
              <a:spcAft>
                <a:spcPts val="0"/>
              </a:spcAft>
              <a:buSzPts val="1300"/>
              <a:buChar char="●"/>
            </a:pPr>
            <a:r>
              <a:rPr lang="en-GB" sz="1300"/>
              <a:t>Authoritative data certification</a:t>
            </a:r>
            <a:endParaRPr sz="1300"/>
          </a:p>
        </p:txBody>
      </p:sp>
      <p:sp>
        <p:nvSpPr>
          <p:cNvPr id="120" name="Google Shape;120;p16"/>
          <p:cNvSpPr txBox="1"/>
          <p:nvPr/>
        </p:nvSpPr>
        <p:spPr>
          <a:xfrm>
            <a:off x="1237275" y="5458250"/>
            <a:ext cx="5853000" cy="939000"/>
          </a:xfrm>
          <a:prstGeom prst="rect">
            <a:avLst/>
          </a:prstGeom>
          <a:solidFill>
            <a:srgbClr val="A4C2F4"/>
          </a:solid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rgbClr val="000000"/>
                </a:solidFill>
                <a:latin typeface="Arial"/>
                <a:ea typeface="Arial"/>
                <a:cs typeface="Arial"/>
                <a:sym typeface="Arial"/>
              </a:rPr>
              <a:t>Accessibility / System / Data Presentation</a:t>
            </a:r>
            <a:endParaRPr b="1" i="0" sz="1900" u="none" cap="none" strike="noStrike">
              <a:solidFill>
                <a:srgbClr val="000000"/>
              </a:solidFill>
              <a:latin typeface="Arial"/>
              <a:ea typeface="Arial"/>
              <a:cs typeface="Arial"/>
              <a:sym typeface="Arial"/>
            </a:endParaRPr>
          </a:p>
          <a:p>
            <a:pPr indent="-387350" lvl="0" marL="609600" marR="0" rtl="0" algn="l">
              <a:lnSpc>
                <a:spcPct val="100000"/>
              </a:lnSpc>
              <a:spcBef>
                <a:spcPts val="0"/>
              </a:spcBef>
              <a:spcAft>
                <a:spcPts val="0"/>
              </a:spcAft>
              <a:buClr>
                <a:srgbClr val="000000"/>
              </a:buClr>
              <a:buSzPts val="1300"/>
              <a:buFont typeface="Arial"/>
              <a:buChar char="●"/>
            </a:pPr>
            <a:r>
              <a:rPr b="0" i="0" lang="en-GB" sz="1300" u="none" cap="none" strike="noStrike">
                <a:solidFill>
                  <a:srgbClr val="000000"/>
                </a:solidFill>
                <a:latin typeface="Arial"/>
                <a:ea typeface="Arial"/>
                <a:cs typeface="Arial"/>
                <a:sym typeface="Arial"/>
              </a:rPr>
              <a:t>STAC</a:t>
            </a:r>
            <a:endParaRPr b="0" i="0" sz="1300" u="none" cap="none" strike="noStrike">
              <a:solidFill>
                <a:srgbClr val="000000"/>
              </a:solidFill>
              <a:latin typeface="Arial"/>
              <a:ea typeface="Arial"/>
              <a:cs typeface="Arial"/>
              <a:sym typeface="Arial"/>
            </a:endParaRPr>
          </a:p>
          <a:p>
            <a:pPr indent="-387350" lvl="0" marL="609600" marR="0" rtl="0" algn="l">
              <a:lnSpc>
                <a:spcPct val="100000"/>
              </a:lnSpc>
              <a:spcBef>
                <a:spcPts val="0"/>
              </a:spcBef>
              <a:spcAft>
                <a:spcPts val="0"/>
              </a:spcAft>
              <a:buSzPts val="1300"/>
              <a:buChar char="●"/>
            </a:pPr>
            <a:r>
              <a:rPr lang="en-GB" sz="1300"/>
              <a:t>Cross-cloud data access and discovery</a:t>
            </a:r>
            <a:endParaRPr sz="1300"/>
          </a:p>
        </p:txBody>
      </p:sp>
      <p:sp>
        <p:nvSpPr>
          <p:cNvPr id="121" name="Google Shape;121;p16"/>
          <p:cNvSpPr txBox="1"/>
          <p:nvPr/>
        </p:nvSpPr>
        <p:spPr>
          <a:xfrm>
            <a:off x="1237272" y="4637850"/>
            <a:ext cx="5853000" cy="738900"/>
          </a:xfrm>
          <a:prstGeom prst="rect">
            <a:avLst/>
          </a:prstGeom>
          <a:solidFill>
            <a:srgbClr val="B6D7A8"/>
          </a:solid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rgbClr val="000000"/>
                </a:solidFill>
                <a:latin typeface="Arial"/>
                <a:ea typeface="Arial"/>
                <a:cs typeface="Arial"/>
                <a:sym typeface="Arial"/>
              </a:rPr>
              <a:t>Formats / Syntactic / Data Language </a:t>
            </a:r>
            <a:endParaRPr b="1" i="0" sz="1900" u="none" cap="none" strike="noStrike">
              <a:solidFill>
                <a:srgbClr val="000000"/>
              </a:solidFill>
              <a:latin typeface="Arial"/>
              <a:ea typeface="Arial"/>
              <a:cs typeface="Arial"/>
              <a:sym typeface="Arial"/>
            </a:endParaRPr>
          </a:p>
          <a:p>
            <a:pPr indent="-387350" lvl="0" marL="609600" marR="0" rtl="0" algn="l">
              <a:lnSpc>
                <a:spcPct val="100000"/>
              </a:lnSpc>
              <a:spcBef>
                <a:spcPts val="0"/>
              </a:spcBef>
              <a:spcAft>
                <a:spcPts val="0"/>
              </a:spcAft>
              <a:buClr>
                <a:srgbClr val="000000"/>
              </a:buClr>
              <a:buSzPts val="1300"/>
              <a:buFont typeface="Arial"/>
              <a:buChar char="●"/>
            </a:pPr>
            <a:r>
              <a:rPr b="0" i="0" lang="en-GB" sz="1300" u="none" cap="none" strike="noStrike">
                <a:solidFill>
                  <a:srgbClr val="000000"/>
                </a:solidFill>
                <a:latin typeface="Arial"/>
                <a:ea typeface="Arial"/>
                <a:cs typeface="Arial"/>
                <a:sym typeface="Arial"/>
              </a:rPr>
              <a:t>COG / Cloud-enabling</a:t>
            </a:r>
            <a:endParaRPr b="0" i="0" sz="1300" u="none" cap="none" strike="noStrike">
              <a:solidFill>
                <a:srgbClr val="000000"/>
              </a:solidFill>
              <a:latin typeface="Arial"/>
              <a:ea typeface="Arial"/>
              <a:cs typeface="Arial"/>
              <a:sym typeface="Arial"/>
            </a:endParaRPr>
          </a:p>
        </p:txBody>
      </p:sp>
      <p:sp>
        <p:nvSpPr>
          <p:cNvPr id="122" name="Google Shape;122;p16"/>
          <p:cNvSpPr txBox="1"/>
          <p:nvPr/>
        </p:nvSpPr>
        <p:spPr>
          <a:xfrm>
            <a:off x="1237271" y="3814075"/>
            <a:ext cx="5853000" cy="738900"/>
          </a:xfrm>
          <a:prstGeom prst="rect">
            <a:avLst/>
          </a:prstGeom>
          <a:solidFill>
            <a:srgbClr val="FFE599"/>
          </a:solid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rgbClr val="000000"/>
                </a:solidFill>
                <a:latin typeface="Arial"/>
                <a:ea typeface="Arial"/>
                <a:cs typeface="Arial"/>
                <a:sym typeface="Arial"/>
              </a:rPr>
              <a:t>Common References: Grids, DEM, GCP (?)</a:t>
            </a:r>
            <a:endParaRPr b="1" i="0" sz="1900" u="none" cap="none" strike="noStrike">
              <a:solidFill>
                <a:srgbClr val="000000"/>
              </a:solidFill>
              <a:latin typeface="Arial"/>
              <a:ea typeface="Arial"/>
              <a:cs typeface="Arial"/>
              <a:sym typeface="Arial"/>
            </a:endParaRPr>
          </a:p>
          <a:p>
            <a:pPr indent="-387350" lvl="0" marL="609600" marR="0" rtl="0" algn="l">
              <a:lnSpc>
                <a:spcPct val="100000"/>
              </a:lnSpc>
              <a:spcBef>
                <a:spcPts val="0"/>
              </a:spcBef>
              <a:spcAft>
                <a:spcPts val="0"/>
              </a:spcAft>
              <a:buClr>
                <a:srgbClr val="000000"/>
              </a:buClr>
              <a:buSzPts val="1300"/>
              <a:buFont typeface="Arial"/>
              <a:buChar char="●"/>
            </a:pPr>
            <a:r>
              <a:rPr b="0" i="0" lang="en-GB" sz="1300" u="none" cap="none" strike="noStrike">
                <a:solidFill>
                  <a:srgbClr val="000000"/>
                </a:solidFill>
                <a:latin typeface="Arial"/>
                <a:ea typeface="Arial"/>
                <a:cs typeface="Arial"/>
                <a:sym typeface="Arial"/>
              </a:rPr>
              <a:t>Discrete Global Grid System (DGGS)</a:t>
            </a:r>
            <a:endParaRPr b="0" i="0" sz="1300" u="none" cap="none" strike="noStrike">
              <a:solidFill>
                <a:srgbClr val="000000"/>
              </a:solidFill>
              <a:latin typeface="Arial"/>
              <a:ea typeface="Arial"/>
              <a:cs typeface="Arial"/>
              <a:sym typeface="Arial"/>
            </a:endParaRPr>
          </a:p>
        </p:txBody>
      </p:sp>
      <p:sp>
        <p:nvSpPr>
          <p:cNvPr id="123" name="Google Shape;123;p16"/>
          <p:cNvSpPr txBox="1"/>
          <p:nvPr/>
        </p:nvSpPr>
        <p:spPr>
          <a:xfrm rot="-5400000">
            <a:off x="-1391473" y="3330852"/>
            <a:ext cx="4197300" cy="4926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Arial"/>
                <a:ea typeface="Arial"/>
                <a:cs typeface="Arial"/>
                <a:sym typeface="Arial"/>
              </a:rPr>
              <a:t>Interoperability Blocks / Activity Areas </a:t>
            </a:r>
            <a:endParaRPr b="0" i="0" sz="1600" u="none" cap="none" strike="noStrike">
              <a:solidFill>
                <a:srgbClr val="000000"/>
              </a:solidFill>
              <a:latin typeface="Arial"/>
              <a:ea typeface="Arial"/>
              <a:cs typeface="Arial"/>
              <a:sym typeface="Arial"/>
            </a:endParaRPr>
          </a:p>
        </p:txBody>
      </p:sp>
      <p:sp>
        <p:nvSpPr>
          <p:cNvPr id="124" name="Google Shape;124;p16"/>
          <p:cNvSpPr txBox="1"/>
          <p:nvPr>
            <p:ph idx="1" type="body"/>
          </p:nvPr>
        </p:nvSpPr>
        <p:spPr>
          <a:xfrm>
            <a:off x="7347305" y="1595225"/>
            <a:ext cx="4844700" cy="4662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600"/>
              </a:spcBef>
              <a:spcAft>
                <a:spcPts val="0"/>
              </a:spcAft>
              <a:buSzPts val="2800"/>
              <a:buNone/>
            </a:pPr>
            <a:r>
              <a:rPr lang="en-GB" sz="2200">
                <a:solidFill>
                  <a:schemeClr val="dk1"/>
                </a:solidFill>
              </a:rPr>
              <a:t>A very preliminary idea of the sorts of pieces of the interoperability framework</a:t>
            </a:r>
            <a:endParaRPr sz="2200">
              <a:solidFill>
                <a:schemeClr val="dk1"/>
              </a:solidFill>
            </a:endParaRPr>
          </a:p>
          <a:p>
            <a:pPr indent="0" lvl="0" marL="0" rtl="0" algn="l">
              <a:lnSpc>
                <a:spcPct val="90000"/>
              </a:lnSpc>
              <a:spcBef>
                <a:spcPts val="2400"/>
              </a:spcBef>
              <a:spcAft>
                <a:spcPts val="0"/>
              </a:spcAft>
              <a:buSzPts val="2800"/>
              <a:buNone/>
            </a:pPr>
            <a:r>
              <a:rPr lang="en-GB" sz="2200">
                <a:solidFill>
                  <a:schemeClr val="dk1"/>
                </a:solidFill>
              </a:rPr>
              <a:t>Needs further discussion and development</a:t>
            </a:r>
            <a:endParaRPr sz="2200">
              <a:solidFill>
                <a:schemeClr val="dk1"/>
              </a:solidFill>
            </a:endParaRPr>
          </a:p>
          <a:p>
            <a:pPr indent="0" lvl="0" marL="0" rtl="0" algn="l">
              <a:lnSpc>
                <a:spcPct val="90000"/>
              </a:lnSpc>
              <a:spcBef>
                <a:spcPts val="2400"/>
              </a:spcBef>
              <a:spcAft>
                <a:spcPts val="0"/>
              </a:spcAft>
              <a:buSzPts val="2800"/>
              <a:buNone/>
            </a:pPr>
            <a:r>
              <a:rPr lang="en-GB" sz="2200">
                <a:solidFill>
                  <a:schemeClr val="dk1"/>
                </a:solidFill>
              </a:rPr>
              <a:t>Propose team to work on identifying framework components for SIT-38 consideration</a:t>
            </a:r>
            <a:endParaRPr sz="2200">
              <a:solidFill>
                <a:schemeClr val="dk1"/>
              </a:solidFill>
            </a:endParaRPr>
          </a:p>
          <a:p>
            <a:pPr indent="0" lvl="0" marL="0" rtl="0" algn="l">
              <a:lnSpc>
                <a:spcPct val="90000"/>
              </a:lnSpc>
              <a:spcBef>
                <a:spcPts val="2400"/>
              </a:spcBef>
              <a:spcAft>
                <a:spcPts val="2400"/>
              </a:spcAft>
              <a:buSzPts val="2800"/>
              <a:buNone/>
            </a:pPr>
            <a:r>
              <a:rPr lang="en-GB" sz="2200">
                <a:solidFill>
                  <a:schemeClr val="dk1"/>
                </a:solidFill>
              </a:rPr>
              <a:t>SIT-38 then to consider actioning activity on blocks (+ agree coordination mechanism)</a:t>
            </a:r>
            <a:endParaRPr sz="2200">
              <a:solidFill>
                <a:schemeClr val="dk1"/>
              </a:solidFill>
            </a:endParaRPr>
          </a:p>
        </p:txBody>
      </p:sp>
      <p:sp>
        <p:nvSpPr>
          <p:cNvPr id="125" name="Google Shape;125;p16"/>
          <p:cNvSpPr/>
          <p:nvPr/>
        </p:nvSpPr>
        <p:spPr>
          <a:xfrm>
            <a:off x="3827950" y="1616925"/>
            <a:ext cx="266700" cy="253500"/>
          </a:xfrm>
          <a:prstGeom prst="star5">
            <a:avLst>
              <a:gd fmla="val 19098" name="adj"/>
              <a:gd fmla="val 105146" name="hf"/>
              <a:gd fmla="val 110557" name="vf"/>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7"/>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1000"/>
              </a:spcBef>
              <a:spcAft>
                <a:spcPts val="0"/>
              </a:spcAft>
              <a:buSzPts val="2800"/>
              <a:buChar char="❖"/>
            </a:pPr>
            <a:r>
              <a:rPr lang="en-GB"/>
              <a:t>What is the appropriate high level framework</a:t>
            </a:r>
            <a:endParaRPr/>
          </a:p>
          <a:p>
            <a:pPr indent="-406400" lvl="0" marL="457200" rtl="0" algn="l">
              <a:lnSpc>
                <a:spcPct val="90000"/>
              </a:lnSpc>
              <a:spcBef>
                <a:spcPts val="2400"/>
              </a:spcBef>
              <a:spcAft>
                <a:spcPts val="0"/>
              </a:spcAft>
              <a:buSzPts val="2800"/>
              <a:buChar char="❖"/>
            </a:pPr>
            <a:r>
              <a:rPr lang="en-GB"/>
              <a:t>Key components</a:t>
            </a:r>
            <a:endParaRPr/>
          </a:p>
          <a:p>
            <a:pPr indent="-381000" lvl="1" marL="914400" rtl="0" algn="l">
              <a:lnSpc>
                <a:spcPct val="90000"/>
              </a:lnSpc>
              <a:spcBef>
                <a:spcPts val="2400"/>
              </a:spcBef>
              <a:spcAft>
                <a:spcPts val="0"/>
              </a:spcAft>
              <a:buSzPts val="2400"/>
              <a:buChar char="▪"/>
            </a:pPr>
            <a:r>
              <a:rPr lang="en-GB"/>
              <a:t>C</a:t>
            </a:r>
            <a:r>
              <a:rPr lang="en-GB"/>
              <a:t>haracterise each initiative by what it is about (e.g., attach a number of </a:t>
            </a:r>
            <a:r>
              <a:rPr lang="en-GB"/>
              <a:t>predefined</a:t>
            </a:r>
            <a:r>
              <a:rPr lang="en-GB"/>
              <a:t> keywords)</a:t>
            </a:r>
            <a:endParaRPr/>
          </a:p>
          <a:p>
            <a:pPr indent="-406400" lvl="0" marL="457200" rtl="0" algn="l">
              <a:lnSpc>
                <a:spcPct val="90000"/>
              </a:lnSpc>
              <a:spcBef>
                <a:spcPts val="2400"/>
              </a:spcBef>
              <a:spcAft>
                <a:spcPts val="0"/>
              </a:spcAft>
              <a:buSzPts val="2800"/>
              <a:buChar char="❖"/>
            </a:pPr>
            <a:r>
              <a:rPr lang="en-GB"/>
              <a:t>Responsibilities across CEOS and any gaps?</a:t>
            </a:r>
            <a:endParaRPr/>
          </a:p>
          <a:p>
            <a:pPr indent="-406400" lvl="0" marL="457200" rtl="0" algn="l">
              <a:lnSpc>
                <a:spcPct val="90000"/>
              </a:lnSpc>
              <a:spcBef>
                <a:spcPts val="2400"/>
              </a:spcBef>
              <a:spcAft>
                <a:spcPts val="0"/>
              </a:spcAft>
              <a:buSzPts val="2800"/>
              <a:buChar char="❖"/>
            </a:pPr>
            <a:r>
              <a:rPr lang="en-GB"/>
              <a:t>Framework scope</a:t>
            </a:r>
            <a:endParaRPr/>
          </a:p>
          <a:p>
            <a:pPr indent="-381000" lvl="1" marL="914400" rtl="0" algn="l">
              <a:lnSpc>
                <a:spcPct val="90000"/>
              </a:lnSpc>
              <a:spcBef>
                <a:spcPts val="2400"/>
              </a:spcBef>
              <a:spcAft>
                <a:spcPts val="2400"/>
              </a:spcAft>
              <a:buSzPts val="2400"/>
              <a:buChar char="▪"/>
            </a:pPr>
            <a:r>
              <a:rPr lang="en-GB"/>
              <a:t>What is out of scope - </a:t>
            </a:r>
            <a:r>
              <a:rPr lang="en-GB"/>
              <a:t>adding further keywords to which an interface should be established</a:t>
            </a:r>
            <a:endParaRPr/>
          </a:p>
        </p:txBody>
      </p:sp>
      <p:sp>
        <p:nvSpPr>
          <p:cNvPr id="131" name="Google Shape;131;p17"/>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Questions for “Task Team”…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8"/>
          <p:cNvSpPr txBox="1"/>
          <p:nvPr>
            <p:ph type="title"/>
          </p:nvPr>
        </p:nvSpPr>
        <p:spPr>
          <a:xfrm>
            <a:off x="176047" y="175938"/>
            <a:ext cx="6157200" cy="3972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5800"/>
              <a:t>Interoperability Component: Terminology</a:t>
            </a:r>
            <a:endParaRPr sz="5800"/>
          </a:p>
          <a:p>
            <a:pPr indent="0" lvl="0" marL="0" rtl="0" algn="l">
              <a:spcBef>
                <a:spcPts val="0"/>
              </a:spcBef>
              <a:spcAft>
                <a:spcPts val="0"/>
              </a:spcAft>
              <a:buNone/>
            </a:pPr>
            <a:r>
              <a:t/>
            </a:r>
            <a:endParaRPr sz="5800"/>
          </a:p>
          <a:p>
            <a:pPr indent="0" lvl="0" marL="0" rtl="0" algn="l">
              <a:spcBef>
                <a:spcPts val="0"/>
              </a:spcBef>
              <a:spcAft>
                <a:spcPts val="0"/>
              </a:spcAft>
              <a:buNone/>
            </a:pPr>
            <a:r>
              <a:rPr lang="en-GB" sz="5800"/>
              <a:t>CEOS Common Dictionary</a:t>
            </a:r>
            <a:endParaRPr sz="58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