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Arial Narrow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jvvqzSAw/CP52ipRq51f9WKFZr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regular.fntdata"/><Relationship Id="rId11" Type="http://schemas.openxmlformats.org/officeDocument/2006/relationships/slide" Target="slides/slide6.xml"/><Relationship Id="rId22" Type="http://schemas.openxmlformats.org/officeDocument/2006/relationships/font" Target="fonts/ArialNarrow-italic.fntdata"/><Relationship Id="rId10" Type="http://schemas.openxmlformats.org/officeDocument/2006/relationships/slide" Target="slides/slide5.xml"/><Relationship Id="rId21" Type="http://schemas.openxmlformats.org/officeDocument/2006/relationships/font" Target="fonts/ArialNarrow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ArialNarrow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8.jpg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6">
            <a:alphaModFix amt="34000"/>
          </a:blip>
          <a:srcRect b="671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10"/>
          <p:cNvSpPr txBox="1"/>
          <p:nvPr/>
        </p:nvSpPr>
        <p:spPr>
          <a:xfrm>
            <a:off x="-24385" y="6562799"/>
            <a:ext cx="5825941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4" name="Google Shape;34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8"/>
          <p:cNvSpPr txBox="1"/>
          <p:nvPr/>
        </p:nvSpPr>
        <p:spPr>
          <a:xfrm>
            <a:off x="-24385" y="6562799"/>
            <a:ext cx="6376357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/>
          </a:p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4" name="Google Shape;44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9"/>
          <p:cNvSpPr txBox="1"/>
          <p:nvPr/>
        </p:nvSpPr>
        <p:spPr>
          <a:xfrm>
            <a:off x="-24384" y="6562799"/>
            <a:ext cx="5710532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1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1"/>
          <p:cNvSpPr txBox="1"/>
          <p:nvPr/>
        </p:nvSpPr>
        <p:spPr>
          <a:xfrm>
            <a:off x="-24385" y="6562799"/>
            <a:ext cx="5621755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6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Relationship Id="rId6" Type="http://schemas.openxmlformats.org/officeDocument/2006/relationships/image" Target="../media/image24.png"/><Relationship Id="rId7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25.png"/><Relationship Id="rId5" Type="http://schemas.openxmlformats.org/officeDocument/2006/relationships/image" Target="../media/image33.png"/><Relationship Id="rId6" Type="http://schemas.openxmlformats.org/officeDocument/2006/relationships/image" Target="../media/image31.png"/><Relationship Id="rId7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i.org/10.17226/26363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19.png"/><Relationship Id="rId7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5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Vardis Tsontos, NASA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#2.9</a:t>
            </a:r>
            <a:b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Plenary, Biarritz, France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Nov. 29 – Dec. 1</a:t>
            </a:r>
            <a:endParaRPr/>
          </a:p>
        </p:txBody>
      </p:sp>
      <p:sp>
        <p:nvSpPr>
          <p:cNvPr id="67" name="Google Shape;67;p1"/>
          <p:cNvSpPr txBox="1"/>
          <p:nvPr>
            <p:ph type="title"/>
          </p:nvPr>
        </p:nvSpPr>
        <p:spPr>
          <a:xfrm>
            <a:off x="252196" y="3141502"/>
            <a:ext cx="6480319" cy="71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2400"/>
              <a:t>Status, Contributions &amp; Future Prospects</a:t>
            </a:r>
            <a:endParaRPr sz="2400"/>
          </a:p>
        </p:txBody>
      </p:sp>
      <p:sp>
        <p:nvSpPr>
          <p:cNvPr id="68" name="Google Shape;68;p1"/>
          <p:cNvSpPr/>
          <p:nvPr/>
        </p:nvSpPr>
        <p:spPr>
          <a:xfrm>
            <a:off x="252196" y="290452"/>
            <a:ext cx="641714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 CEOS Plenary</a:t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62" y="1830379"/>
            <a:ext cx="6048990" cy="1106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8"/>
          <p:cNvGrpSpPr/>
          <p:nvPr/>
        </p:nvGrpSpPr>
        <p:grpSpPr>
          <a:xfrm>
            <a:off x="283925" y="65298"/>
            <a:ext cx="1056701" cy="960908"/>
            <a:chOff x="199084" y="84151"/>
            <a:chExt cx="1056701" cy="960908"/>
          </a:xfrm>
        </p:grpSpPr>
        <p:pic>
          <p:nvPicPr>
            <p:cNvPr id="201" name="Google Shape;201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2354" y="84151"/>
              <a:ext cx="757626" cy="6558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18"/>
            <p:cNvSpPr/>
            <p:nvPr/>
          </p:nvSpPr>
          <p:spPr>
            <a:xfrm>
              <a:off x="199084" y="768060"/>
              <a:ext cx="10567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779ECB"/>
                  </a:solidFill>
                  <a:latin typeface="Arial"/>
                  <a:ea typeface="Arial"/>
                  <a:cs typeface="Arial"/>
                  <a:sym typeface="Arial"/>
                </a:rPr>
                <a:t>COVERAGE</a:t>
              </a:r>
              <a:endParaRPr/>
            </a:p>
          </p:txBody>
        </p:sp>
      </p:grpSp>
      <p:sp>
        <p:nvSpPr>
          <p:cNvPr id="203" name="Google Shape;203;p18"/>
          <p:cNvSpPr txBox="1"/>
          <p:nvPr>
            <p:ph type="title"/>
          </p:nvPr>
        </p:nvSpPr>
        <p:spPr>
          <a:xfrm>
            <a:off x="1772240" y="156860"/>
            <a:ext cx="7799559" cy="729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2800"/>
              <a:t>Value-added EO Data Products Included</a:t>
            </a:r>
            <a:br>
              <a:rPr lang="en-GB" sz="2800"/>
            </a:br>
            <a:br>
              <a:rPr lang="en-GB" sz="400"/>
            </a:br>
            <a:r>
              <a:rPr lang="en-GB" sz="1800"/>
              <a:t>In Support of COVERAGE’s Regional Ecosystem Applications</a:t>
            </a:r>
            <a:endParaRPr sz="2800"/>
          </a:p>
        </p:txBody>
      </p:sp>
      <p:pic>
        <p:nvPicPr>
          <p:cNvPr id="204" name="Google Shape;20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671" y="2056101"/>
            <a:ext cx="5121145" cy="311679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8"/>
          <p:cNvSpPr txBox="1"/>
          <p:nvPr/>
        </p:nvSpPr>
        <p:spPr>
          <a:xfrm>
            <a:off x="12464" y="1278667"/>
            <a:ext cx="55375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GEO-MBON </a:t>
            </a:r>
            <a:r>
              <a:rPr b="1" i="1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“SeaScapes” marine habitat classification </a:t>
            </a:r>
            <a:r>
              <a:rPr b="0" i="1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monthly product integrated in COVERAGE Viewer</a:t>
            </a:r>
            <a:endParaRPr/>
          </a:p>
        </p:txBody>
      </p:sp>
      <p:sp>
        <p:nvSpPr>
          <p:cNvPr id="206" name="Google Shape;206;p18"/>
          <p:cNvSpPr txBox="1"/>
          <p:nvPr/>
        </p:nvSpPr>
        <p:spPr>
          <a:xfrm>
            <a:off x="1158057" y="5529565"/>
            <a:ext cx="324640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Developed by M. Kavanaugh (OSE)</a:t>
            </a:r>
            <a:endParaRPr/>
          </a:p>
        </p:txBody>
      </p:sp>
      <p:sp>
        <p:nvSpPr>
          <p:cNvPr id="207" name="Google Shape;207;p18"/>
          <p:cNvSpPr txBox="1"/>
          <p:nvPr/>
        </p:nvSpPr>
        <p:spPr>
          <a:xfrm>
            <a:off x="6256203" y="5414149"/>
            <a:ext cx="593579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Developed by Chuanmin Hu (USF, Optical Oceanography Lab)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USF Satellite-based Sargassum Watch System (SaWS)</a:t>
            </a:r>
            <a:endParaRPr b="0" i="1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8"/>
          <p:cNvSpPr txBox="1"/>
          <p:nvPr/>
        </p:nvSpPr>
        <p:spPr>
          <a:xfrm>
            <a:off x="5842719" y="1291725"/>
            <a:ext cx="626763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Sargassum Floating Algal Index Daily Product </a:t>
            </a:r>
            <a:r>
              <a:rPr b="0" i="1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integrated in COVERAGE Viewer, THREDDS and SDAP Analytics services</a:t>
            </a:r>
            <a:endParaRPr b="1" i="1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9" name="Google Shape;209;p18"/>
          <p:cNvGrpSpPr/>
          <p:nvPr/>
        </p:nvGrpSpPr>
        <p:grpSpPr>
          <a:xfrm>
            <a:off x="5749970" y="2077453"/>
            <a:ext cx="6264096" cy="2926168"/>
            <a:chOff x="5927903" y="1770055"/>
            <a:chExt cx="6264096" cy="2926168"/>
          </a:xfrm>
        </p:grpSpPr>
        <p:pic>
          <p:nvPicPr>
            <p:cNvPr id="210" name="Google Shape;210;p18"/>
            <p:cNvPicPr preferRelativeResize="0"/>
            <p:nvPr/>
          </p:nvPicPr>
          <p:blipFill rotWithShape="1">
            <a:blip r:embed="rId5">
              <a:alphaModFix/>
            </a:blip>
            <a:srcRect b="0" l="0" r="0" t="4400"/>
            <a:stretch/>
          </p:blipFill>
          <p:spPr>
            <a:xfrm>
              <a:off x="5927903" y="1770055"/>
              <a:ext cx="3379510" cy="27211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345131" y="1791195"/>
              <a:ext cx="2801386" cy="1537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8"/>
            <p:cNvPicPr preferRelativeResize="0"/>
            <p:nvPr/>
          </p:nvPicPr>
          <p:blipFill rotWithShape="1">
            <a:blip r:embed="rId7">
              <a:alphaModFix/>
            </a:blip>
            <a:srcRect b="0" l="0" r="26571" t="0"/>
            <a:stretch/>
          </p:blipFill>
          <p:spPr>
            <a:xfrm>
              <a:off x="9345130" y="3540729"/>
              <a:ext cx="2846869" cy="11554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19"/>
          <p:cNvGrpSpPr/>
          <p:nvPr/>
        </p:nvGrpSpPr>
        <p:grpSpPr>
          <a:xfrm>
            <a:off x="283925" y="65298"/>
            <a:ext cx="1056701" cy="960908"/>
            <a:chOff x="199084" y="84151"/>
            <a:chExt cx="1056701" cy="960908"/>
          </a:xfrm>
        </p:grpSpPr>
        <p:pic>
          <p:nvPicPr>
            <p:cNvPr id="218" name="Google Shape;218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2354" y="84151"/>
              <a:ext cx="757626" cy="6558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p19"/>
            <p:cNvSpPr/>
            <p:nvPr/>
          </p:nvSpPr>
          <p:spPr>
            <a:xfrm>
              <a:off x="199084" y="768060"/>
              <a:ext cx="10567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779ECB"/>
                  </a:solidFill>
                  <a:latin typeface="Arial"/>
                  <a:ea typeface="Arial"/>
                  <a:cs typeface="Arial"/>
                  <a:sym typeface="Arial"/>
                </a:rPr>
                <a:t>COVERAGE</a:t>
              </a:r>
              <a:endParaRPr/>
            </a:p>
          </p:txBody>
        </p:sp>
      </p:grpSp>
      <p:sp>
        <p:nvSpPr>
          <p:cNvPr id="220" name="Google Shape;220;p19"/>
          <p:cNvSpPr txBox="1"/>
          <p:nvPr>
            <p:ph type="title"/>
          </p:nvPr>
        </p:nvSpPr>
        <p:spPr>
          <a:xfrm>
            <a:off x="1739247" y="65298"/>
            <a:ext cx="7799559" cy="729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2800"/>
              <a:t>Core Data Services</a:t>
            </a:r>
            <a:br>
              <a:rPr lang="en-GB" sz="2800"/>
            </a:br>
            <a:br>
              <a:rPr lang="en-GB" sz="400"/>
            </a:br>
            <a:r>
              <a:rPr lang="en-GB" sz="1800"/>
              <a:t>Accessible via COVERAGE Prototype Portal</a:t>
            </a:r>
            <a:br>
              <a:rPr lang="en-GB" sz="1800"/>
            </a:br>
            <a:r>
              <a:rPr i="1" lang="en-GB" sz="1400"/>
              <a:t>https://coverage.ceos.org</a:t>
            </a:r>
            <a:endParaRPr i="1" sz="1400"/>
          </a:p>
        </p:txBody>
      </p:sp>
      <p:sp>
        <p:nvSpPr>
          <p:cNvPr id="221" name="Google Shape;221;p19"/>
          <p:cNvSpPr txBox="1"/>
          <p:nvPr/>
        </p:nvSpPr>
        <p:spPr>
          <a:xfrm>
            <a:off x="81249" y="1076198"/>
            <a:ext cx="7200957" cy="1885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Web-based Data Visualization  - “COVERAGE Data Viewer”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Integrated visualization of satellite &amp; in-situ data (generalized capability)</a:t>
            </a:r>
            <a:endParaRPr/>
          </a:p>
          <a:p>
            <a:pPr indent="-285744" lvl="0" marL="28574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Synchronized horizontal and vertical views of data and their evolution over time (custom time step intervals)</a:t>
            </a:r>
            <a:endParaRPr/>
          </a:p>
          <a:p>
            <a:pPr indent="-285744" lvl="0" marL="28574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Integrated dataset Search &amp; Filtering</a:t>
            </a:r>
            <a:endParaRPr/>
          </a:p>
          <a:p>
            <a:pPr indent="-285744" lvl="0" marL="28574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Online Help &amp; URL sharing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sng" cap="none" strike="noStrike">
              <a:solidFill>
                <a:srgbClr val="1922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9"/>
          <p:cNvPicPr preferRelativeResize="0"/>
          <p:nvPr/>
        </p:nvPicPr>
        <p:blipFill rotWithShape="1">
          <a:blip r:embed="rId4">
            <a:alphaModFix/>
          </a:blip>
          <a:srcRect b="0" l="0" r="0" t="3266"/>
          <a:stretch/>
        </p:blipFill>
        <p:spPr>
          <a:xfrm>
            <a:off x="8922470" y="1076198"/>
            <a:ext cx="2947897" cy="186180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9"/>
          <p:cNvSpPr txBox="1"/>
          <p:nvPr/>
        </p:nvSpPr>
        <p:spPr>
          <a:xfrm>
            <a:off x="81249" y="2880121"/>
            <a:ext cx="7243377" cy="1769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Analytics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Science Data Analytics Platform (SDAP) – Apache.org open source project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Data cube technology “</a:t>
            </a:r>
            <a:r>
              <a:rPr b="0" i="1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Enabling Big Data  Science Without Download</a:t>
            </a: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Full suite of COVERAGE EO data included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Deployed on both NASA/AWS and EUMETSAT/WEkEO nodes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Interfaces:  SDAP-API, Jupyter notebooks, Data Viewer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sng" cap="none" strike="noStrike">
              <a:solidFill>
                <a:srgbClr val="1922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" name="Google Shape;224;p19"/>
          <p:cNvGrpSpPr/>
          <p:nvPr/>
        </p:nvGrpSpPr>
        <p:grpSpPr>
          <a:xfrm>
            <a:off x="7367047" y="3073774"/>
            <a:ext cx="4824953" cy="1692454"/>
            <a:chOff x="7222958" y="3429000"/>
            <a:chExt cx="4928194" cy="1746177"/>
          </a:xfrm>
        </p:grpSpPr>
        <p:pic>
          <p:nvPicPr>
            <p:cNvPr id="225" name="Google Shape;225;p19"/>
            <p:cNvPicPr preferRelativeResize="0"/>
            <p:nvPr/>
          </p:nvPicPr>
          <p:blipFill rotWithShape="1">
            <a:blip r:embed="rId5">
              <a:alphaModFix/>
            </a:blip>
            <a:srcRect b="0" l="0" r="5018" t="0"/>
            <a:stretch/>
          </p:blipFill>
          <p:spPr>
            <a:xfrm>
              <a:off x="10010782" y="3429000"/>
              <a:ext cx="2140370" cy="168032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6" name="Google Shape;226;p19"/>
            <p:cNvGrpSpPr/>
            <p:nvPr/>
          </p:nvGrpSpPr>
          <p:grpSpPr>
            <a:xfrm>
              <a:off x="7222958" y="3429000"/>
              <a:ext cx="2787824" cy="1746177"/>
              <a:chOff x="7222958" y="3429000"/>
              <a:chExt cx="2787824" cy="1746177"/>
            </a:xfrm>
          </p:grpSpPr>
          <p:pic>
            <p:nvPicPr>
              <p:cNvPr id="227" name="Google Shape;227;p1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7222958" y="3676315"/>
                <a:ext cx="2787824" cy="149886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8" name="Google Shape;228;p19"/>
              <p:cNvSpPr txBox="1"/>
              <p:nvPr/>
            </p:nvSpPr>
            <p:spPr>
              <a:xfrm>
                <a:off x="7713316" y="3429000"/>
                <a:ext cx="2031325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GB" sz="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SDAP Jupyter Notebook Interface</a:t>
                </a:r>
                <a:endParaRPr/>
              </a:p>
            </p:txBody>
          </p:sp>
        </p:grpSp>
      </p:grpSp>
      <p:sp>
        <p:nvSpPr>
          <p:cNvPr id="229" name="Google Shape;229;p19"/>
          <p:cNvSpPr txBox="1"/>
          <p:nvPr/>
        </p:nvSpPr>
        <p:spPr>
          <a:xfrm>
            <a:off x="81249" y="4977735"/>
            <a:ext cx="8926062" cy="1608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Data Access &amp; Subsetting</a:t>
            </a:r>
            <a:endParaRPr b="1" i="0" sz="1600" u="none" cap="none" strike="noStrike">
              <a:solidFill>
                <a:srgbClr val="1922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Powered by THREDDS v5 in the Cloud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Deployed on both COVERAGE AWS and WEkEO nodes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TDS catalogs accessing COVERAGE dataset granule repositories natively in S3 object stores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Bundled Services/APIs: NCCS (subsetting/download), OPeNDAP, WMS, WCS, ISO metadata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1922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42981" y="4892217"/>
            <a:ext cx="2867770" cy="1692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 txBox="1"/>
          <p:nvPr>
            <p:ph type="title"/>
          </p:nvPr>
        </p:nvSpPr>
        <p:spPr>
          <a:xfrm>
            <a:off x="3681166" y="175939"/>
            <a:ext cx="5881745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3200"/>
              <a:t>Concluding Remarks</a:t>
            </a:r>
            <a:endParaRPr/>
          </a:p>
        </p:txBody>
      </p:sp>
      <p:sp>
        <p:nvSpPr>
          <p:cNvPr id="236" name="Google Shape;236;p20"/>
          <p:cNvSpPr/>
          <p:nvPr/>
        </p:nvSpPr>
        <p:spPr>
          <a:xfrm>
            <a:off x="904994" y="1645736"/>
            <a:ext cx="10382011" cy="3431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COVERAGE is a unique, cross-cutting initiative touching upon/supporting several CEOS program areas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A reusable, </a:t>
            </a: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source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software platform and architecture with core capabilities &amp; data has been assembled, capable of supporting interdisciplinary marine applications and promoting </a:t>
            </a:r>
            <a:r>
              <a:rPr b="0" i="1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Open Science</a:t>
            </a: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.  This can be extended further to support specific application use cases.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Integrates a range of key interagency satellite Ocean datasets and select value-added EO products with support also for in-situ and ecological data.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Ongoing UN Decade program engagement on behalf of CEOS and successful </a:t>
            </a:r>
            <a:r>
              <a:rPr b="0" i="1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Ocean Shot </a:t>
            </a: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concept.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COVERAGE is partnering with 2 Intergovernmental agencies (SSC and IATTC) to support emerging ecosystem-based management approaches that include remotely sensed environmental data in assessment frameworks.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Strong endorsements received for COVERAGE continuation by SSC and community interest in novel technical capabilities.</a:t>
            </a:r>
            <a:endParaRPr b="0" i="0" sz="1400" u="none" cap="none" strike="noStrike">
              <a:solidFill>
                <a:srgbClr val="1922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p20"/>
          <p:cNvGrpSpPr/>
          <p:nvPr/>
        </p:nvGrpSpPr>
        <p:grpSpPr>
          <a:xfrm>
            <a:off x="283925" y="65298"/>
            <a:ext cx="1056701" cy="960908"/>
            <a:chOff x="199084" y="84151"/>
            <a:chExt cx="1056701" cy="960908"/>
          </a:xfrm>
        </p:grpSpPr>
        <p:pic>
          <p:nvPicPr>
            <p:cNvPr id="238" name="Google Shape;238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2354" y="84151"/>
              <a:ext cx="757626" cy="6558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20"/>
            <p:cNvSpPr/>
            <p:nvPr/>
          </p:nvSpPr>
          <p:spPr>
            <a:xfrm>
              <a:off x="199084" y="768060"/>
              <a:ext cx="10567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779ECB"/>
                  </a:solidFill>
                  <a:latin typeface="Arial"/>
                  <a:ea typeface="Arial"/>
                  <a:cs typeface="Arial"/>
                  <a:sym typeface="Arial"/>
                </a:rPr>
                <a:t>COVERAGE</a:t>
              </a:r>
              <a:endParaRPr/>
            </a:p>
          </p:txBody>
        </p:sp>
      </p:grpSp>
      <p:sp>
        <p:nvSpPr>
          <p:cNvPr id="240" name="Google Shape;240;p20"/>
          <p:cNvSpPr txBox="1"/>
          <p:nvPr/>
        </p:nvSpPr>
        <p:spPr>
          <a:xfrm>
            <a:off x="1144821" y="1291971"/>
            <a:ext cx="643317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Accomplishments &amp; Contributions at the conclusion of Phase-C</a:t>
            </a:r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49083" y="5212264"/>
            <a:ext cx="9205937" cy="1015485"/>
            <a:chOff x="1222460" y="4523925"/>
            <a:chExt cx="9205937" cy="1015485"/>
          </a:xfrm>
        </p:grpSpPr>
        <p:sp>
          <p:nvSpPr>
            <p:cNvPr id="242" name="Google Shape;242;p20"/>
            <p:cNvSpPr txBox="1"/>
            <p:nvPr/>
          </p:nvSpPr>
          <p:spPr>
            <a:xfrm>
              <a:off x="1222460" y="4523925"/>
              <a:ext cx="910858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Initiate discussion on possible future evolution for consideration at next CEOS-SIT meeting</a:t>
              </a: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1222460" y="4877690"/>
              <a:ext cx="9205937" cy="661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GB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Interest and options for further co-development of COVERAGE within CEOS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GB" sz="1600" u="none" cap="none" strike="noStrike">
                  <a:solidFill>
                    <a:srgbClr val="19222F"/>
                  </a:solidFill>
                  <a:latin typeface="Arial"/>
                  <a:ea typeface="Arial"/>
                  <a:cs typeface="Arial"/>
                  <a:sym typeface="Arial"/>
                </a:rPr>
                <a:t>Strategy for possible longer-term sustainability of COVERAGE 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 txBox="1"/>
          <p:nvPr>
            <p:ph type="title"/>
          </p:nvPr>
        </p:nvSpPr>
        <p:spPr>
          <a:xfrm>
            <a:off x="5109882" y="3232088"/>
            <a:ext cx="1770122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2800">
                <a:solidFill>
                  <a:schemeClr val="dk1"/>
                </a:solidFill>
              </a:rPr>
              <a:t>Backups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 txBox="1"/>
          <p:nvPr>
            <p:ph type="title"/>
          </p:nvPr>
        </p:nvSpPr>
        <p:spPr>
          <a:xfrm>
            <a:off x="1251798" y="171049"/>
            <a:ext cx="8689245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2800"/>
              <a:t>Harmonized Data Access &amp; Service Layer Instances</a:t>
            </a:r>
            <a:endParaRPr/>
          </a:p>
        </p:txBody>
      </p:sp>
      <p:grpSp>
        <p:nvGrpSpPr>
          <p:cNvPr id="254" name="Google Shape;254;p22"/>
          <p:cNvGrpSpPr/>
          <p:nvPr/>
        </p:nvGrpSpPr>
        <p:grpSpPr>
          <a:xfrm>
            <a:off x="89269" y="80096"/>
            <a:ext cx="1056701" cy="960908"/>
            <a:chOff x="199084" y="84151"/>
            <a:chExt cx="1056701" cy="960908"/>
          </a:xfrm>
        </p:grpSpPr>
        <p:pic>
          <p:nvPicPr>
            <p:cNvPr id="255" name="Google Shape;255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2354" y="84151"/>
              <a:ext cx="757626" cy="6558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22"/>
            <p:cNvSpPr/>
            <p:nvPr/>
          </p:nvSpPr>
          <p:spPr>
            <a:xfrm>
              <a:off x="199084" y="768060"/>
              <a:ext cx="10567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779ECB"/>
                  </a:solidFill>
                  <a:latin typeface="Arial"/>
                  <a:ea typeface="Arial"/>
                  <a:cs typeface="Arial"/>
                  <a:sym typeface="Arial"/>
                </a:rPr>
                <a:t>COVERAGE</a:t>
              </a:r>
              <a:endParaRPr/>
            </a:p>
          </p:txBody>
        </p:sp>
      </p:grpSp>
      <p:grpSp>
        <p:nvGrpSpPr>
          <p:cNvPr id="257" name="Google Shape;257;p22"/>
          <p:cNvGrpSpPr/>
          <p:nvPr/>
        </p:nvGrpSpPr>
        <p:grpSpPr>
          <a:xfrm>
            <a:off x="1885058" y="1874827"/>
            <a:ext cx="7791934" cy="3513493"/>
            <a:chOff x="1885058" y="1874827"/>
            <a:chExt cx="7791934" cy="3513493"/>
          </a:xfrm>
        </p:grpSpPr>
        <p:grpSp>
          <p:nvGrpSpPr>
            <p:cNvPr id="258" name="Google Shape;258;p22"/>
            <p:cNvGrpSpPr/>
            <p:nvPr/>
          </p:nvGrpSpPr>
          <p:grpSpPr>
            <a:xfrm>
              <a:off x="1885058" y="1874827"/>
              <a:ext cx="7791934" cy="3513493"/>
              <a:chOff x="1391184" y="2099760"/>
              <a:chExt cx="7791934" cy="3513493"/>
            </a:xfrm>
          </p:grpSpPr>
          <p:grpSp>
            <p:nvGrpSpPr>
              <p:cNvPr id="259" name="Google Shape;259;p22"/>
              <p:cNvGrpSpPr/>
              <p:nvPr/>
            </p:nvGrpSpPr>
            <p:grpSpPr>
              <a:xfrm>
                <a:off x="1391184" y="2099760"/>
                <a:ext cx="7791934" cy="3513493"/>
                <a:chOff x="1391184" y="2099760"/>
                <a:chExt cx="7791934" cy="3513493"/>
              </a:xfrm>
            </p:grpSpPr>
            <p:sp>
              <p:nvSpPr>
                <p:cNvPr id="260" name="Google Shape;260;p22"/>
                <p:cNvSpPr txBox="1"/>
                <p:nvPr/>
              </p:nvSpPr>
              <p:spPr>
                <a:xfrm>
                  <a:off x="2315550" y="4937146"/>
                  <a:ext cx="912429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GB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DAACs :</a:t>
                  </a:r>
                  <a:endParaRPr/>
                </a:p>
              </p:txBody>
            </p:sp>
            <p:grpSp>
              <p:nvGrpSpPr>
                <p:cNvPr id="261" name="Google Shape;261;p22"/>
                <p:cNvGrpSpPr/>
                <p:nvPr/>
              </p:nvGrpSpPr>
              <p:grpSpPr>
                <a:xfrm>
                  <a:off x="3586899" y="4902328"/>
                  <a:ext cx="5030547" cy="710925"/>
                  <a:chOff x="3586899" y="4902328"/>
                  <a:chExt cx="5030547" cy="710925"/>
                </a:xfrm>
              </p:grpSpPr>
              <p:sp>
                <p:nvSpPr>
                  <p:cNvPr id="262" name="Google Shape;262;p22"/>
                  <p:cNvSpPr txBox="1"/>
                  <p:nvPr/>
                </p:nvSpPr>
                <p:spPr>
                  <a:xfrm>
                    <a:off x="3586899" y="4967926"/>
                    <a:ext cx="603050" cy="276999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0" lang="en-GB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NASA</a:t>
                    </a:r>
                    <a:endParaRPr/>
                  </a:p>
                </p:txBody>
              </p:sp>
              <p:sp>
                <p:nvSpPr>
                  <p:cNvPr id="263" name="Google Shape;263;p22"/>
                  <p:cNvSpPr txBox="1"/>
                  <p:nvPr/>
                </p:nvSpPr>
                <p:spPr>
                  <a:xfrm>
                    <a:off x="4189949" y="4967926"/>
                    <a:ext cx="620683" cy="276999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0" lang="en-GB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NOAA</a:t>
                    </a:r>
                    <a:endParaRPr/>
                  </a:p>
                </p:txBody>
              </p:sp>
              <p:sp>
                <p:nvSpPr>
                  <p:cNvPr id="264" name="Google Shape;264;p22"/>
                  <p:cNvSpPr txBox="1"/>
                  <p:nvPr/>
                </p:nvSpPr>
                <p:spPr>
                  <a:xfrm>
                    <a:off x="4810632" y="4967926"/>
                    <a:ext cx="756938" cy="276999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0" lang="en-GB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CMEMS</a:t>
                    </a:r>
                    <a:endParaRPr/>
                  </a:p>
                </p:txBody>
              </p:sp>
              <p:sp>
                <p:nvSpPr>
                  <p:cNvPr id="265" name="Google Shape;265;p22"/>
                  <p:cNvSpPr txBox="1"/>
                  <p:nvPr/>
                </p:nvSpPr>
                <p:spPr>
                  <a:xfrm>
                    <a:off x="5537018" y="4902328"/>
                    <a:ext cx="36420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i="0" lang="en-GB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…</a:t>
                    </a:r>
                    <a:endParaRPr/>
                  </a:p>
                </p:txBody>
              </p:sp>
              <p:sp>
                <p:nvSpPr>
                  <p:cNvPr id="266" name="Google Shape;266;p22"/>
                  <p:cNvSpPr txBox="1"/>
                  <p:nvPr/>
                </p:nvSpPr>
                <p:spPr>
                  <a:xfrm>
                    <a:off x="5881761" y="4967923"/>
                    <a:ext cx="835485" cy="276999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0" lang="en-GB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US-IOOS</a:t>
                    </a:r>
                    <a:endParaRPr/>
                  </a:p>
                </p:txBody>
              </p:sp>
              <p:sp>
                <p:nvSpPr>
                  <p:cNvPr id="267" name="Google Shape;267;p22"/>
                  <p:cNvSpPr txBox="1"/>
                  <p:nvPr/>
                </p:nvSpPr>
                <p:spPr>
                  <a:xfrm>
                    <a:off x="6717246" y="4967925"/>
                    <a:ext cx="946093" cy="276999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0" lang="en-GB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IMOS-AUS</a:t>
                    </a:r>
                    <a:endParaRPr/>
                  </a:p>
                </p:txBody>
              </p:sp>
              <p:sp>
                <p:nvSpPr>
                  <p:cNvPr id="268" name="Google Shape;268;p22"/>
                  <p:cNvSpPr txBox="1"/>
                  <p:nvPr/>
                </p:nvSpPr>
                <p:spPr>
                  <a:xfrm>
                    <a:off x="7663339" y="4967924"/>
                    <a:ext cx="954107" cy="276999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0" lang="en-GB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EMODNET</a:t>
                    </a:r>
                    <a:endParaRPr/>
                  </a:p>
                </p:txBody>
              </p:sp>
              <p:sp>
                <p:nvSpPr>
                  <p:cNvPr id="269" name="Google Shape;269;p22"/>
                  <p:cNvSpPr txBox="1"/>
                  <p:nvPr/>
                </p:nvSpPr>
                <p:spPr>
                  <a:xfrm>
                    <a:off x="4151652" y="5305476"/>
                    <a:ext cx="822661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1" lang="en-GB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Satellite</a:t>
                    </a:r>
                    <a:endParaRPr/>
                  </a:p>
                </p:txBody>
              </p:sp>
              <p:sp>
                <p:nvSpPr>
                  <p:cNvPr id="270" name="Google Shape;270;p22"/>
                  <p:cNvSpPr txBox="1"/>
                  <p:nvPr/>
                </p:nvSpPr>
                <p:spPr>
                  <a:xfrm>
                    <a:off x="6806358" y="5305476"/>
                    <a:ext cx="671979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1" lang="en-GB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In-situ</a:t>
                    </a:r>
                    <a:endParaRPr/>
                  </a:p>
                </p:txBody>
              </p:sp>
            </p:grpSp>
            <p:grpSp>
              <p:nvGrpSpPr>
                <p:cNvPr id="271" name="Google Shape;271;p22"/>
                <p:cNvGrpSpPr/>
                <p:nvPr/>
              </p:nvGrpSpPr>
              <p:grpSpPr>
                <a:xfrm>
                  <a:off x="3508349" y="3653372"/>
                  <a:ext cx="5305128" cy="277001"/>
                  <a:chOff x="4217375" y="3751169"/>
                  <a:chExt cx="5305128" cy="277001"/>
                </a:xfrm>
              </p:grpSpPr>
              <p:sp>
                <p:nvSpPr>
                  <p:cNvPr id="272" name="Google Shape;272;p22"/>
                  <p:cNvSpPr txBox="1"/>
                  <p:nvPr/>
                </p:nvSpPr>
                <p:spPr>
                  <a:xfrm>
                    <a:off x="4217375" y="3751171"/>
                    <a:ext cx="1043876" cy="276999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1" lang="en-GB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Visualization</a:t>
                    </a:r>
                    <a:endParaRPr/>
                  </a:p>
                </p:txBody>
              </p:sp>
              <p:sp>
                <p:nvSpPr>
                  <p:cNvPr id="273" name="Google Shape;273;p22"/>
                  <p:cNvSpPr txBox="1"/>
                  <p:nvPr/>
                </p:nvSpPr>
                <p:spPr>
                  <a:xfrm>
                    <a:off x="5255627" y="3751170"/>
                    <a:ext cx="798617" cy="276999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1" lang="en-GB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Analytics</a:t>
                    </a:r>
                    <a:endParaRPr/>
                  </a:p>
                </p:txBody>
              </p:sp>
              <p:sp>
                <p:nvSpPr>
                  <p:cNvPr id="274" name="Google Shape;274;p22"/>
                  <p:cNvSpPr txBox="1"/>
                  <p:nvPr/>
                </p:nvSpPr>
                <p:spPr>
                  <a:xfrm>
                    <a:off x="6054244" y="3751170"/>
                    <a:ext cx="1385316" cy="276999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1" lang="en-GB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Subset/Download</a:t>
                    </a:r>
                    <a:endParaRPr/>
                  </a:p>
                </p:txBody>
              </p:sp>
              <p:sp>
                <p:nvSpPr>
                  <p:cNvPr id="275" name="Google Shape;275;p22"/>
                  <p:cNvSpPr txBox="1"/>
                  <p:nvPr/>
                </p:nvSpPr>
                <p:spPr>
                  <a:xfrm>
                    <a:off x="7439560" y="3751170"/>
                    <a:ext cx="729687" cy="276999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1" lang="en-GB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Imaging</a:t>
                    </a:r>
                    <a:endParaRPr/>
                  </a:p>
                </p:txBody>
              </p:sp>
              <p:sp>
                <p:nvSpPr>
                  <p:cNvPr id="276" name="Google Shape;276;p22"/>
                  <p:cNvSpPr txBox="1"/>
                  <p:nvPr/>
                </p:nvSpPr>
                <p:spPr>
                  <a:xfrm>
                    <a:off x="8169247" y="3751169"/>
                    <a:ext cx="1353256" cy="276999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1" lang="en-GB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Metadata/Search</a:t>
                    </a:r>
                    <a:endParaRPr/>
                  </a:p>
                </p:txBody>
              </p:sp>
            </p:grpSp>
            <p:sp>
              <p:nvSpPr>
                <p:cNvPr id="277" name="Google Shape;277;p22"/>
                <p:cNvSpPr txBox="1"/>
                <p:nvPr/>
              </p:nvSpPr>
              <p:spPr>
                <a:xfrm>
                  <a:off x="8783587" y="3618224"/>
                  <a:ext cx="364202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GB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…</a:t>
                  </a:r>
                  <a:endParaRPr/>
                </a:p>
              </p:txBody>
            </p:sp>
            <p:sp>
              <p:nvSpPr>
                <p:cNvPr id="278" name="Google Shape;278;p22"/>
                <p:cNvSpPr/>
                <p:nvPr/>
              </p:nvSpPr>
              <p:spPr>
                <a:xfrm>
                  <a:off x="3364209" y="3183286"/>
                  <a:ext cx="5818909" cy="1071536"/>
                </a:xfrm>
                <a:prstGeom prst="roundRect">
                  <a:avLst>
                    <a:gd fmla="val 16667" name="adj"/>
                  </a:avLst>
                </a:prstGeom>
                <a:noFill/>
                <a:ln cap="flat" cmpd="sng" w="25400">
                  <a:solidFill>
                    <a:srgbClr val="25314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p22"/>
                <p:cNvSpPr txBox="1"/>
                <p:nvPr/>
              </p:nvSpPr>
              <p:spPr>
                <a:xfrm>
                  <a:off x="5881761" y="3927413"/>
                  <a:ext cx="87235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1" lang="en-GB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Services</a:t>
                  </a:r>
                  <a:endParaRPr/>
                </a:p>
              </p:txBody>
            </p:sp>
            <p:sp>
              <p:nvSpPr>
                <p:cNvPr id="280" name="Google Shape;280;p22"/>
                <p:cNvSpPr txBox="1"/>
                <p:nvPr/>
              </p:nvSpPr>
              <p:spPr>
                <a:xfrm>
                  <a:off x="5772757" y="3237180"/>
                  <a:ext cx="120417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GB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COVERAGE</a:t>
                  </a:r>
                  <a:endParaRPr/>
                </a:p>
              </p:txBody>
            </p:sp>
            <p:sp>
              <p:nvSpPr>
                <p:cNvPr id="281" name="Google Shape;281;p22"/>
                <p:cNvSpPr/>
                <p:nvPr/>
              </p:nvSpPr>
              <p:spPr>
                <a:xfrm rot="-5400000">
                  <a:off x="4415525" y="4435361"/>
                  <a:ext cx="387643" cy="317839"/>
                </a:xfrm>
                <a:prstGeom prst="rightArrow">
                  <a:avLst>
                    <a:gd fmla="val 50000" name="adj1"/>
                    <a:gd fmla="val 50000" name="adj2"/>
                  </a:avLst>
                </a:prstGeom>
                <a:solidFill>
                  <a:schemeClr val="accent1"/>
                </a:solidFill>
                <a:ln cap="flat" cmpd="sng" w="25400">
                  <a:solidFill>
                    <a:srgbClr val="25314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282;p22"/>
                <p:cNvSpPr/>
                <p:nvPr/>
              </p:nvSpPr>
              <p:spPr>
                <a:xfrm rot="-5400000">
                  <a:off x="6942031" y="4472685"/>
                  <a:ext cx="387643" cy="317839"/>
                </a:xfrm>
                <a:prstGeom prst="rightArrow">
                  <a:avLst>
                    <a:gd fmla="val 50000" name="adj1"/>
                    <a:gd fmla="val 50000" name="adj2"/>
                  </a:avLst>
                </a:prstGeom>
                <a:solidFill>
                  <a:schemeClr val="accent1"/>
                </a:solidFill>
                <a:ln cap="flat" cmpd="sng" w="25400">
                  <a:solidFill>
                    <a:srgbClr val="25314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83" name="Google Shape;283;p22"/>
                <p:cNvGrpSpPr/>
                <p:nvPr/>
              </p:nvGrpSpPr>
              <p:grpSpPr>
                <a:xfrm>
                  <a:off x="1391184" y="3413783"/>
                  <a:ext cx="1778051" cy="841039"/>
                  <a:chOff x="1391184" y="3413783"/>
                  <a:chExt cx="1778051" cy="841039"/>
                </a:xfrm>
              </p:grpSpPr>
              <p:grpSp>
                <p:nvGrpSpPr>
                  <p:cNvPr id="284" name="Google Shape;284;p22"/>
                  <p:cNvGrpSpPr/>
                  <p:nvPr/>
                </p:nvGrpSpPr>
                <p:grpSpPr>
                  <a:xfrm>
                    <a:off x="1428645" y="3413783"/>
                    <a:ext cx="1691898" cy="523220"/>
                    <a:chOff x="1428645" y="3413783"/>
                    <a:chExt cx="1691898" cy="523220"/>
                  </a:xfrm>
                </p:grpSpPr>
                <p:sp>
                  <p:nvSpPr>
                    <p:cNvPr id="285" name="Google Shape;285;p22"/>
                    <p:cNvSpPr txBox="1"/>
                    <p:nvPr/>
                  </p:nvSpPr>
                  <p:spPr>
                    <a:xfrm>
                      <a:off x="1428645" y="3413783"/>
                      <a:ext cx="1545616" cy="5232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sp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Integration</a:t>
                      </a:r>
                      <a:br>
                        <a:rPr b="1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Service Layer</a:t>
                      </a:r>
                      <a:endParaRPr/>
                    </a:p>
                  </p:txBody>
                </p:sp>
                <p:sp>
                  <p:nvSpPr>
                    <p:cNvPr id="286" name="Google Shape;286;p22"/>
                    <p:cNvSpPr/>
                    <p:nvPr/>
                  </p:nvSpPr>
                  <p:spPr>
                    <a:xfrm>
                      <a:off x="2876565" y="3544957"/>
                      <a:ext cx="243978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sp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87" name="Google Shape;287;p22"/>
                  <p:cNvSpPr txBox="1"/>
                  <p:nvPr/>
                </p:nvSpPr>
                <p:spPr>
                  <a:xfrm>
                    <a:off x="1391184" y="3947045"/>
                    <a:ext cx="1778051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0" lang="en-GB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Harmonized Access</a:t>
                    </a:r>
                    <a:endParaRPr/>
                  </a:p>
                </p:txBody>
              </p:sp>
            </p:grpSp>
            <p:sp>
              <p:nvSpPr>
                <p:cNvPr id="288" name="Google Shape;288;p22"/>
                <p:cNvSpPr/>
                <p:nvPr/>
              </p:nvSpPr>
              <p:spPr>
                <a:xfrm rot="-5400000">
                  <a:off x="6032650" y="2656314"/>
                  <a:ext cx="415496" cy="405044"/>
                </a:xfrm>
                <a:prstGeom prst="rightArrow">
                  <a:avLst>
                    <a:gd fmla="val 50000" name="adj1"/>
                    <a:gd fmla="val 50000" name="adj2"/>
                  </a:avLst>
                </a:prstGeom>
                <a:noFill/>
                <a:ln cap="flat" cmpd="sng" w="15875">
                  <a:solidFill>
                    <a:srgbClr val="25314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22"/>
                <p:cNvSpPr txBox="1"/>
                <p:nvPr/>
              </p:nvSpPr>
              <p:spPr>
                <a:xfrm>
                  <a:off x="5401469" y="2099760"/>
                  <a:ext cx="1744387" cy="4924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GB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Users</a:t>
                  </a:r>
                  <a:br>
                    <a:rPr b="0" i="0" lang="en-GB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</a:br>
                  <a:r>
                    <a:rPr b="0" i="1" lang="en-GB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Science &amp; Applications</a:t>
                  </a:r>
                  <a:endParaRPr/>
                </a:p>
              </p:txBody>
            </p:sp>
          </p:grpSp>
          <p:sp>
            <p:nvSpPr>
              <p:cNvPr id="290" name="Google Shape;290;p22"/>
              <p:cNvSpPr txBox="1"/>
              <p:nvPr/>
            </p:nvSpPr>
            <p:spPr>
              <a:xfrm>
                <a:off x="8634717" y="4937145"/>
                <a:ext cx="36420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…</a:t>
                </a:r>
                <a:endParaRPr/>
              </a:p>
            </p:txBody>
          </p:sp>
        </p:grpSp>
        <p:pic>
          <p:nvPicPr>
            <p:cNvPr id="291" name="Google Shape;291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85058" y="2495630"/>
              <a:ext cx="824394" cy="8243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/>
          <p:nvPr>
            <p:ph type="title"/>
          </p:nvPr>
        </p:nvSpPr>
        <p:spPr>
          <a:xfrm>
            <a:off x="4797456" y="266408"/>
            <a:ext cx="2116319" cy="557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3200"/>
              <a:t>Topics</a:t>
            </a:r>
            <a:endParaRPr/>
          </a:p>
        </p:txBody>
      </p:sp>
      <p:grpSp>
        <p:nvGrpSpPr>
          <p:cNvPr id="75" name="Google Shape;75;p2"/>
          <p:cNvGrpSpPr/>
          <p:nvPr/>
        </p:nvGrpSpPr>
        <p:grpSpPr>
          <a:xfrm>
            <a:off x="283925" y="65298"/>
            <a:ext cx="1056701" cy="960908"/>
            <a:chOff x="199084" y="84151"/>
            <a:chExt cx="1056701" cy="960908"/>
          </a:xfrm>
        </p:grpSpPr>
        <p:pic>
          <p:nvPicPr>
            <p:cNvPr id="76" name="Google Shape;7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2354" y="84151"/>
              <a:ext cx="757626" cy="6558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2"/>
            <p:cNvSpPr/>
            <p:nvPr/>
          </p:nvSpPr>
          <p:spPr>
            <a:xfrm>
              <a:off x="199084" y="768060"/>
              <a:ext cx="10567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779ECB"/>
                  </a:solidFill>
                  <a:latin typeface="Arial"/>
                  <a:ea typeface="Arial"/>
                  <a:cs typeface="Arial"/>
                  <a:sym typeface="Arial"/>
                </a:rPr>
                <a:t>COVERAGE</a:t>
              </a:r>
              <a:endParaRPr/>
            </a:p>
          </p:txBody>
        </p:sp>
      </p:grpSp>
      <p:sp>
        <p:nvSpPr>
          <p:cNvPr id="78" name="Google Shape;78;p2"/>
          <p:cNvSpPr/>
          <p:nvPr/>
        </p:nvSpPr>
        <p:spPr>
          <a:xfrm>
            <a:off x="1021399" y="3328556"/>
            <a:ext cx="10493442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COVERAGE Phase-C activity concluding by year’s end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Summarize status &amp; contributions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Initiate discussion on future co-development within CEOS and possible longer term sustainability</a:t>
            </a:r>
            <a:endParaRPr/>
          </a:p>
          <a:p>
            <a:pPr indent="-1714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922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p2"/>
          <p:cNvGrpSpPr/>
          <p:nvPr/>
        </p:nvGrpSpPr>
        <p:grpSpPr>
          <a:xfrm>
            <a:off x="1642502" y="1461079"/>
            <a:ext cx="8426229" cy="1149182"/>
            <a:chOff x="1642502" y="1461079"/>
            <a:chExt cx="8426229" cy="1149182"/>
          </a:xfrm>
        </p:grpSpPr>
        <p:grpSp>
          <p:nvGrpSpPr>
            <p:cNvPr id="80" name="Google Shape;80;p2"/>
            <p:cNvGrpSpPr/>
            <p:nvPr/>
          </p:nvGrpSpPr>
          <p:grpSpPr>
            <a:xfrm>
              <a:off x="1642502" y="1461079"/>
              <a:ext cx="8426229" cy="1149182"/>
              <a:chOff x="1858331" y="4399351"/>
              <a:chExt cx="8426229" cy="1149182"/>
            </a:xfrm>
          </p:grpSpPr>
          <p:pic>
            <p:nvPicPr>
              <p:cNvPr id="81" name="Google Shape;81;p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58331" y="4399351"/>
                <a:ext cx="8426229" cy="10772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2" name="Google Shape;82;p2"/>
              <p:cNvSpPr txBox="1"/>
              <p:nvPr/>
            </p:nvSpPr>
            <p:spPr>
              <a:xfrm>
                <a:off x="6400799" y="5117646"/>
                <a:ext cx="2154026" cy="43088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1" lang="en-GB" sz="11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Initiated June 2020 (1.5 yrs)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1" lang="en-GB" sz="11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Concludes end Dec. 2022</a:t>
                </a:r>
                <a:endParaRPr/>
              </a:p>
            </p:txBody>
          </p:sp>
        </p:grpSp>
        <p:sp>
          <p:nvSpPr>
            <p:cNvPr id="83" name="Google Shape;83;p2"/>
            <p:cNvSpPr txBox="1"/>
            <p:nvPr/>
          </p:nvSpPr>
          <p:spPr>
            <a:xfrm>
              <a:off x="9747315" y="1700371"/>
              <a:ext cx="263214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title"/>
          </p:nvPr>
        </p:nvSpPr>
        <p:spPr>
          <a:xfrm>
            <a:off x="4458878" y="192191"/>
            <a:ext cx="2139885" cy="557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3200"/>
              <a:t>Overview</a:t>
            </a:r>
            <a:endParaRPr/>
          </a:p>
        </p:txBody>
      </p:sp>
      <p:grpSp>
        <p:nvGrpSpPr>
          <p:cNvPr id="89" name="Google Shape;89;p12"/>
          <p:cNvGrpSpPr/>
          <p:nvPr/>
        </p:nvGrpSpPr>
        <p:grpSpPr>
          <a:xfrm>
            <a:off x="283925" y="65298"/>
            <a:ext cx="1056701" cy="960908"/>
            <a:chOff x="199084" y="84151"/>
            <a:chExt cx="1056701" cy="960908"/>
          </a:xfrm>
        </p:grpSpPr>
        <p:pic>
          <p:nvPicPr>
            <p:cNvPr id="90" name="Google Shape;90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2354" y="84151"/>
              <a:ext cx="757626" cy="6558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2"/>
            <p:cNvSpPr/>
            <p:nvPr/>
          </p:nvSpPr>
          <p:spPr>
            <a:xfrm>
              <a:off x="199084" y="768060"/>
              <a:ext cx="10567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779ECB"/>
                  </a:solidFill>
                  <a:latin typeface="Arial"/>
                  <a:ea typeface="Arial"/>
                  <a:cs typeface="Arial"/>
                  <a:sym typeface="Arial"/>
                </a:rPr>
                <a:t>COVERAGE</a:t>
              </a:r>
              <a:endParaRPr/>
            </a:p>
          </p:txBody>
        </p:sp>
      </p:grpSp>
      <p:sp>
        <p:nvSpPr>
          <p:cNvPr id="92" name="Google Shape;92;p12"/>
          <p:cNvSpPr txBox="1"/>
          <p:nvPr/>
        </p:nvSpPr>
        <p:spPr>
          <a:xfrm>
            <a:off x="172986" y="1199756"/>
            <a:ext cx="1205810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CEOS Initiative:  </a:t>
            </a: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Cross-cutting, collaborative effort involving CEOS Ocean Virtual Constellations, GEO-MBON &amp; GEO-Blue Planet</a:t>
            </a:r>
            <a:endParaRPr/>
          </a:p>
        </p:txBody>
      </p:sp>
      <p:sp>
        <p:nvSpPr>
          <p:cNvPr id="93" name="Google Shape;93;p12"/>
          <p:cNvSpPr/>
          <p:nvPr/>
        </p:nvSpPr>
        <p:spPr>
          <a:xfrm>
            <a:off x="172986" y="1768256"/>
            <a:ext cx="7450274" cy="3431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Goals</a:t>
            </a:r>
            <a:endParaRPr b="0" i="0" sz="1600" u="none" cap="none" strike="noStrike">
              <a:solidFill>
                <a:srgbClr val="1922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Char char="•"/>
            </a:pPr>
            <a:r>
              <a:rPr b="0" i="0" lang="en-GB" sz="155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Implement Cloud-enabled Tech. platform providing harmonized access to complementary satellite &amp; in-situ datasets from distributed sources via value-added data services enabling </a:t>
            </a:r>
            <a:r>
              <a:rPr b="0" i="1" lang="en-GB" sz="155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Open Science </a:t>
            </a:r>
            <a:r>
              <a:rPr b="0" i="0" lang="en-GB" sz="155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and interdisciplinary marine applications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Char char="•"/>
            </a:pPr>
            <a:r>
              <a:rPr b="0" i="0" lang="en-GB" sz="155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Improved access to a coherent, curated set of global, interagency data products from the 4 Ocean VCs at common resolution as a baseline dataset, with additional support for select higher resolution and in-situ datasets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Char char="•"/>
            </a:pPr>
            <a:r>
              <a:rPr b="0" i="0" lang="en-GB" sz="155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Demonstrate utility of the system in the context of 2 pilot thematic Marine Ecosystem application for societal benefit in support of UN-SDG14 “Life Below Water” and the UN-Biodiversity Beyond Areas of National Jurisdiction (BBNJ) policy framework: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1" lang="en-GB" sz="1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Sargasso Sea Commission &amp; Inter-American Tropical Tuna Commission partners</a:t>
            </a:r>
            <a:endParaRPr/>
          </a:p>
        </p:txBody>
      </p:sp>
      <p:sp>
        <p:nvSpPr>
          <p:cNvPr id="94" name="Google Shape;94;p12"/>
          <p:cNvSpPr/>
          <p:nvPr/>
        </p:nvSpPr>
        <p:spPr>
          <a:xfrm>
            <a:off x="224304" y="5522244"/>
            <a:ext cx="760937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Approach</a:t>
            </a:r>
            <a:endParaRPr b="0" i="0" sz="1600" u="none" cap="none" strike="noStrike">
              <a:solidFill>
                <a:srgbClr val="1922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Governance:  Advisory Board from contributing stakeholder organizations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Community driven, Stakeholder focused, Open Source, data FAIR</a:t>
            </a:r>
            <a:endParaRPr/>
          </a:p>
        </p:txBody>
      </p:sp>
      <p:pic>
        <p:nvPicPr>
          <p:cNvPr id="95" name="Google Shape;9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4061" y="5330132"/>
            <a:ext cx="5869413" cy="51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67531" y="2116317"/>
            <a:ext cx="4378906" cy="2243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type="title"/>
          </p:nvPr>
        </p:nvSpPr>
        <p:spPr>
          <a:xfrm>
            <a:off x="4777374" y="250870"/>
            <a:ext cx="2195538" cy="557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3200"/>
              <a:t>Synergies</a:t>
            </a:r>
            <a:endParaRPr/>
          </a:p>
        </p:txBody>
      </p:sp>
      <p:grpSp>
        <p:nvGrpSpPr>
          <p:cNvPr id="102" name="Google Shape;102;p13"/>
          <p:cNvGrpSpPr/>
          <p:nvPr/>
        </p:nvGrpSpPr>
        <p:grpSpPr>
          <a:xfrm>
            <a:off x="283925" y="65298"/>
            <a:ext cx="1056701" cy="960908"/>
            <a:chOff x="199084" y="84151"/>
            <a:chExt cx="1056701" cy="960908"/>
          </a:xfrm>
        </p:grpSpPr>
        <p:pic>
          <p:nvPicPr>
            <p:cNvPr id="103" name="Google Shape;103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2354" y="84151"/>
              <a:ext cx="757626" cy="6558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3"/>
            <p:cNvSpPr/>
            <p:nvPr/>
          </p:nvSpPr>
          <p:spPr>
            <a:xfrm>
              <a:off x="199084" y="768060"/>
              <a:ext cx="10567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779ECB"/>
                  </a:solidFill>
                  <a:latin typeface="Arial"/>
                  <a:ea typeface="Arial"/>
                  <a:cs typeface="Arial"/>
                  <a:sym typeface="Arial"/>
                </a:rPr>
                <a:t>COVERAGE</a:t>
              </a:r>
              <a:endParaRPr/>
            </a:p>
          </p:txBody>
        </p:sp>
      </p:grpSp>
      <p:sp>
        <p:nvSpPr>
          <p:cNvPr id="105" name="Google Shape;105;p13"/>
          <p:cNvSpPr txBox="1"/>
          <p:nvPr/>
        </p:nvSpPr>
        <p:spPr>
          <a:xfrm>
            <a:off x="84755" y="1201272"/>
            <a:ext cx="371928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COVERAGE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Unique, cross-cutting CEOS initiative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Touches upon/complements</a:t>
            </a:r>
            <a:b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several CEOS activities </a:t>
            </a:r>
            <a:endParaRPr/>
          </a:p>
        </p:txBody>
      </p:sp>
      <p:grpSp>
        <p:nvGrpSpPr>
          <p:cNvPr id="106" name="Google Shape;106;p13"/>
          <p:cNvGrpSpPr/>
          <p:nvPr/>
        </p:nvGrpSpPr>
        <p:grpSpPr>
          <a:xfrm>
            <a:off x="2390754" y="1458941"/>
            <a:ext cx="8498919" cy="4824501"/>
            <a:chOff x="2390754" y="1458941"/>
            <a:chExt cx="8498919" cy="4824501"/>
          </a:xfrm>
        </p:grpSpPr>
        <p:grpSp>
          <p:nvGrpSpPr>
            <p:cNvPr id="107" name="Google Shape;107;p13"/>
            <p:cNvGrpSpPr/>
            <p:nvPr/>
          </p:nvGrpSpPr>
          <p:grpSpPr>
            <a:xfrm>
              <a:off x="2390754" y="1458941"/>
              <a:ext cx="8498919" cy="4824501"/>
              <a:chOff x="2302737" y="1224229"/>
              <a:chExt cx="8498919" cy="4824501"/>
            </a:xfrm>
          </p:grpSpPr>
          <p:sp>
            <p:nvSpPr>
              <p:cNvPr id="108" name="Google Shape;108;p13"/>
              <p:cNvSpPr/>
              <p:nvPr/>
            </p:nvSpPr>
            <p:spPr>
              <a:xfrm>
                <a:off x="2302737" y="1224229"/>
                <a:ext cx="8498919" cy="4824501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rgbClr val="25314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3"/>
              <p:cNvSpPr/>
              <p:nvPr/>
            </p:nvSpPr>
            <p:spPr>
              <a:xfrm>
                <a:off x="3588776" y="2075976"/>
                <a:ext cx="5780155" cy="3099454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rgbClr val="25314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COVERAGE</a:t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3"/>
              <p:cNvSpPr txBox="1"/>
              <p:nvPr/>
            </p:nvSpPr>
            <p:spPr>
              <a:xfrm>
                <a:off x="5652189" y="1312736"/>
                <a:ext cx="110158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Ocean VCs</a:t>
                </a:r>
                <a:endParaRPr/>
              </a:p>
            </p:txBody>
          </p:sp>
          <p:sp>
            <p:nvSpPr>
              <p:cNvPr id="111" name="Google Shape;111;p13"/>
              <p:cNvSpPr txBox="1"/>
              <p:nvPr/>
            </p:nvSpPr>
            <p:spPr>
              <a:xfrm>
                <a:off x="3556533" y="1989248"/>
                <a:ext cx="80342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COAST</a:t>
                </a:r>
                <a:endParaRPr/>
              </a:p>
            </p:txBody>
          </p:sp>
          <p:sp>
            <p:nvSpPr>
              <p:cNvPr id="112" name="Google Shape;112;p13"/>
              <p:cNvSpPr txBox="1"/>
              <p:nvPr/>
            </p:nvSpPr>
            <p:spPr>
              <a:xfrm>
                <a:off x="5334794" y="1692939"/>
                <a:ext cx="173637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1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Ocean coordination</a:t>
                </a:r>
                <a:endParaRPr/>
              </a:p>
            </p:txBody>
          </p:sp>
          <p:sp>
            <p:nvSpPr>
              <p:cNvPr id="113" name="Google Shape;113;p13"/>
              <p:cNvSpPr txBox="1"/>
              <p:nvPr/>
            </p:nvSpPr>
            <p:spPr>
              <a:xfrm>
                <a:off x="7965032" y="1933897"/>
                <a:ext cx="137890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Ocean Decade</a:t>
                </a:r>
                <a:endParaRPr/>
              </a:p>
            </p:txBody>
          </p:sp>
          <p:sp>
            <p:nvSpPr>
              <p:cNvPr id="114" name="Google Shape;114;p13"/>
              <p:cNvSpPr txBox="1"/>
              <p:nvPr/>
            </p:nvSpPr>
            <p:spPr>
              <a:xfrm>
                <a:off x="9458789" y="3515292"/>
                <a:ext cx="120257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WGISS-FDA</a:t>
                </a:r>
                <a:endParaRPr/>
              </a:p>
            </p:txBody>
          </p:sp>
          <p:sp>
            <p:nvSpPr>
              <p:cNvPr id="115" name="Google Shape;115;p13"/>
              <p:cNvSpPr txBox="1"/>
              <p:nvPr/>
            </p:nvSpPr>
            <p:spPr>
              <a:xfrm>
                <a:off x="5739642" y="5458254"/>
                <a:ext cx="110158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Biodiversity</a:t>
                </a:r>
                <a:endParaRPr/>
              </a:p>
            </p:txBody>
          </p:sp>
          <p:sp>
            <p:nvSpPr>
              <p:cNvPr id="116" name="Google Shape;116;p13"/>
              <p:cNvSpPr txBox="1"/>
              <p:nvPr/>
            </p:nvSpPr>
            <p:spPr>
              <a:xfrm>
                <a:off x="2733211" y="3675221"/>
                <a:ext cx="66396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SDGs</a:t>
                </a:r>
                <a:endParaRPr/>
              </a:p>
            </p:txBody>
          </p:sp>
          <p:grpSp>
            <p:nvGrpSpPr>
              <p:cNvPr id="117" name="Google Shape;117;p13"/>
              <p:cNvGrpSpPr/>
              <p:nvPr/>
            </p:nvGrpSpPr>
            <p:grpSpPr>
              <a:xfrm>
                <a:off x="4608820" y="1929344"/>
                <a:ext cx="3107349" cy="197042"/>
                <a:chOff x="4608820" y="1929343"/>
                <a:chExt cx="3107349" cy="469997"/>
              </a:xfrm>
            </p:grpSpPr>
            <p:sp>
              <p:nvSpPr>
                <p:cNvPr id="118" name="Google Shape;118;p13"/>
                <p:cNvSpPr/>
                <p:nvPr/>
              </p:nvSpPr>
              <p:spPr>
                <a:xfrm rot="5400000">
                  <a:off x="6008605" y="691776"/>
                  <a:ext cx="307779" cy="3107349"/>
                </a:xfrm>
                <a:prstGeom prst="rightBrace">
                  <a:avLst>
                    <a:gd fmla="val 0" name="adj1"/>
                    <a:gd fmla="val 50000" name="adj2"/>
                  </a:avLst>
                </a:prstGeom>
                <a:noFill/>
                <a:ln cap="flat" cmpd="sng" w="9525">
                  <a:solidFill>
                    <a:srgbClr val="2F415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19" name="Google Shape;119;p13"/>
                <p:cNvCxnSpPr/>
                <p:nvPr/>
              </p:nvCxnSpPr>
              <p:spPr>
                <a:xfrm rot="10800000">
                  <a:off x="6162494" y="1929343"/>
                  <a:ext cx="0" cy="3161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415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120" name="Google Shape;120;p13"/>
              <p:cNvSpPr txBox="1"/>
              <p:nvPr/>
            </p:nvSpPr>
            <p:spPr>
              <a:xfrm>
                <a:off x="5920159" y="3190926"/>
                <a:ext cx="149271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COVERAGE</a:t>
                </a:r>
                <a:endParaRPr/>
              </a:p>
            </p:txBody>
          </p:sp>
          <p:cxnSp>
            <p:nvCxnSpPr>
              <p:cNvPr id="121" name="Google Shape;121;p13"/>
              <p:cNvCxnSpPr>
                <a:endCxn id="120" idx="1"/>
              </p:cNvCxnSpPr>
              <p:nvPr/>
            </p:nvCxnSpPr>
            <p:spPr>
              <a:xfrm>
                <a:off x="3611959" y="3375592"/>
                <a:ext cx="2308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415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2" name="Google Shape;122;p13"/>
              <p:cNvCxnSpPr/>
              <p:nvPr/>
            </p:nvCxnSpPr>
            <p:spPr>
              <a:xfrm>
                <a:off x="6557275" y="3515292"/>
                <a:ext cx="27032" cy="1660138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415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23" name="Google Shape;123;p13"/>
              <p:cNvSpPr txBox="1"/>
              <p:nvPr/>
            </p:nvSpPr>
            <p:spPr>
              <a:xfrm>
                <a:off x="3811550" y="3721388"/>
                <a:ext cx="247888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112713" lvl="0" marL="112713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•"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Ecosystem Application</a:t>
                </a:r>
                <a:b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development (SSC, IATTC)</a:t>
                </a:r>
                <a:endParaRPr/>
              </a:p>
            </p:txBody>
          </p:sp>
          <p:sp>
            <p:nvSpPr>
              <p:cNvPr id="124" name="Google Shape;124;p13"/>
              <p:cNvSpPr txBox="1"/>
              <p:nvPr/>
            </p:nvSpPr>
            <p:spPr>
              <a:xfrm>
                <a:off x="4970321" y="4406777"/>
                <a:ext cx="151387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112713" lvl="0" marL="112713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•"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Ecological data</a:t>
                </a:r>
                <a:b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support</a:t>
                </a:r>
                <a:endParaRPr/>
              </a:p>
            </p:txBody>
          </p:sp>
          <p:cxnSp>
            <p:nvCxnSpPr>
              <p:cNvPr id="125" name="Google Shape;125;p13"/>
              <p:cNvCxnSpPr>
                <a:stCxn id="120" idx="3"/>
              </p:cNvCxnSpPr>
              <p:nvPr/>
            </p:nvCxnSpPr>
            <p:spPr>
              <a:xfrm>
                <a:off x="7412875" y="3375592"/>
                <a:ext cx="18861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415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26" name="Google Shape;126;p13"/>
              <p:cNvSpPr txBox="1"/>
              <p:nvPr/>
            </p:nvSpPr>
            <p:spPr>
              <a:xfrm>
                <a:off x="6666517" y="3561459"/>
                <a:ext cx="259910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112713" lvl="0" marL="112713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•"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Integrative Data system</a:t>
                </a:r>
                <a:endParaRPr/>
              </a:p>
              <a:p>
                <a:pPr indent="-112713" lvl="0" marL="112713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•"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Data cubes &amp; Cloud services</a:t>
                </a:r>
                <a:endParaRPr/>
              </a:p>
              <a:p>
                <a:pPr indent="-112713" lvl="0" marL="112713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•"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Data visualization</a:t>
                </a:r>
                <a:endParaRPr/>
              </a:p>
              <a:p>
                <a:pPr indent="-112713" lvl="0" marL="112713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•"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Satellite-insitu support</a:t>
                </a:r>
                <a:endParaRPr/>
              </a:p>
            </p:txBody>
          </p:sp>
          <p:sp>
            <p:nvSpPr>
              <p:cNvPr id="127" name="Google Shape;127;p13"/>
              <p:cNvSpPr/>
              <p:nvPr/>
            </p:nvSpPr>
            <p:spPr>
              <a:xfrm>
                <a:off x="4414666" y="2451662"/>
                <a:ext cx="4128374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112713" lvl="0" marL="112713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•"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Integrated access to Interagency ocean VC data</a:t>
                </a:r>
                <a:endParaRPr/>
              </a:p>
              <a:p>
                <a:pPr indent="-112713" lvl="0" marL="112713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•"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Product showcase</a:t>
                </a:r>
                <a:endParaRPr/>
              </a:p>
              <a:p>
                <a:pPr indent="-112713" lvl="0" marL="112713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•"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UN Decade “Ocean Shot”</a:t>
                </a:r>
                <a:endParaRPr/>
              </a:p>
            </p:txBody>
          </p:sp>
        </p:grpSp>
        <p:sp>
          <p:nvSpPr>
            <p:cNvPr id="128" name="Google Shape;128;p13"/>
            <p:cNvSpPr txBox="1"/>
            <p:nvPr/>
          </p:nvSpPr>
          <p:spPr>
            <a:xfrm>
              <a:off x="9234922" y="4282082"/>
              <a:ext cx="155202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CMEMS-WEkEO</a:t>
              </a:r>
              <a:br>
                <a:rPr b="0" i="1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1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EUMETSAT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90676" y="1120249"/>
            <a:ext cx="12101324" cy="4732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sng" cap="none" strike="noStrike">
              <a:solidFill>
                <a:srgbClr val="1922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GB" sz="1600" u="sng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COVERAGE Serving as</a:t>
            </a: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Cumulative CEOS contribution to the UN Decade of the Oceans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Joint CEOS liaison with stakeholders on the UN Decade Process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1922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GB" sz="1600" u="sng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0" i="1" lang="en-GB" sz="1600" u="sng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Ocean Shot</a:t>
            </a:r>
            <a:r>
              <a:rPr b="0" i="0" lang="en-GB" sz="1600" u="sng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” Concept Advancement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Concept proposal submitted to Ocean Decade U.S. (National Academy of Science committee) in December 2020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0" i="1" lang="en-GB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Next Generation Data Service Infrastructure for a Digitally Integrated Ocean Observing System”</a:t>
            </a:r>
            <a:endParaRPr b="0" i="0" sz="16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Linkage to UN-SDG 14: “life below water”, emphasizing  the role of Earth Observations and data infrastructures in supporting ecosystem-based management efforts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COVERAGE highlighted as a focal development area for the Ocean Decade in the recent report by the National Academies of Sciences Decade US committee  on Cross-Cutting Themes for U.S. Contributions to the UN Ocean Decade.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https://doi.org/10.17226/26363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(April 2022)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1922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1922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1922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GB" sz="1600" u="sng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Alignment &amp; Coordination with other relevant Ocean Decade efforts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CEOS-COAST, Digital Twins of the Oceans (DITTO), Marine Life 2030, Basin Events to Coastal Impacts (BECI)</a:t>
            </a:r>
            <a:endParaRPr/>
          </a:p>
        </p:txBody>
      </p:sp>
      <p:grpSp>
        <p:nvGrpSpPr>
          <p:cNvPr id="134" name="Google Shape;134;p5"/>
          <p:cNvGrpSpPr/>
          <p:nvPr/>
        </p:nvGrpSpPr>
        <p:grpSpPr>
          <a:xfrm>
            <a:off x="283925" y="65298"/>
            <a:ext cx="1056701" cy="960908"/>
            <a:chOff x="199084" y="84151"/>
            <a:chExt cx="1056701" cy="960908"/>
          </a:xfrm>
        </p:grpSpPr>
        <p:pic>
          <p:nvPicPr>
            <p:cNvPr id="135" name="Google Shape;135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2354" y="84151"/>
              <a:ext cx="757626" cy="6558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5"/>
            <p:cNvSpPr/>
            <p:nvPr/>
          </p:nvSpPr>
          <p:spPr>
            <a:xfrm>
              <a:off x="199084" y="768060"/>
              <a:ext cx="10567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779ECB"/>
                  </a:solidFill>
                  <a:latin typeface="Arial"/>
                  <a:ea typeface="Arial"/>
                  <a:cs typeface="Arial"/>
                  <a:sym typeface="Arial"/>
                </a:rPr>
                <a:t>COVERAGE</a:t>
              </a:r>
              <a:endParaRPr/>
            </a:p>
          </p:txBody>
        </p:sp>
      </p:grpSp>
      <p:sp>
        <p:nvSpPr>
          <p:cNvPr id="137" name="Google Shape;137;p5"/>
          <p:cNvSpPr txBox="1"/>
          <p:nvPr>
            <p:ph type="title"/>
          </p:nvPr>
        </p:nvSpPr>
        <p:spPr>
          <a:xfrm>
            <a:off x="2639506" y="178599"/>
            <a:ext cx="6330098" cy="592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3200"/>
              <a:t>UN Ocean Decade Involvement</a:t>
            </a:r>
            <a:endParaRPr sz="3200"/>
          </a:p>
        </p:txBody>
      </p:sp>
      <p:grpSp>
        <p:nvGrpSpPr>
          <p:cNvPr id="138" name="Google Shape;138;p5"/>
          <p:cNvGrpSpPr/>
          <p:nvPr/>
        </p:nvGrpSpPr>
        <p:grpSpPr>
          <a:xfrm>
            <a:off x="9093054" y="1704059"/>
            <a:ext cx="2759581" cy="639056"/>
            <a:chOff x="9400033" y="6378799"/>
            <a:chExt cx="2329924" cy="484925"/>
          </a:xfrm>
        </p:grpSpPr>
        <p:pic>
          <p:nvPicPr>
            <p:cNvPr id="139" name="Google Shape;139;p5"/>
            <p:cNvPicPr preferRelativeResize="0"/>
            <p:nvPr/>
          </p:nvPicPr>
          <p:blipFill rotWithShape="1">
            <a:blip r:embed="rId5">
              <a:alphaModFix/>
            </a:blip>
            <a:srcRect b="0" l="44624" r="0" t="0"/>
            <a:stretch/>
          </p:blipFill>
          <p:spPr>
            <a:xfrm>
              <a:off x="9400033" y="6378800"/>
              <a:ext cx="909460" cy="4849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0" name="Google Shape;140;p5"/>
            <p:cNvGrpSpPr/>
            <p:nvPr/>
          </p:nvGrpSpPr>
          <p:grpSpPr>
            <a:xfrm>
              <a:off x="10373346" y="6378799"/>
              <a:ext cx="1356611" cy="479201"/>
              <a:chOff x="9862685" y="59621"/>
              <a:chExt cx="2136982" cy="754855"/>
            </a:xfrm>
          </p:grpSpPr>
          <p:pic>
            <p:nvPicPr>
              <p:cNvPr id="141" name="Google Shape;141;p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9862685" y="59621"/>
                <a:ext cx="1307549" cy="71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2" name="Google Shape;142;p5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1263143" y="80711"/>
                <a:ext cx="736524" cy="7337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/>
          <p:nvPr/>
        </p:nvSpPr>
        <p:spPr>
          <a:xfrm>
            <a:off x="133097" y="1535695"/>
            <a:ext cx="6634441" cy="4624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Sargasso Sea Commission (SSC)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Promote stewardship of the Sargasso ecosystem via work program &amp; action plan development for this high sea’s area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5 year Global Environmental Facility (GEF) and FFEM funded project (UN IOC &amp; UN FAO oversight) – “SARGADOM” (Sargasso Sea &amp; Costa Rica Dome project)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Ecosystem Diagnostic Analysis (EDA), identifying trends and impacts from available environmental, biological and socio-economic data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Development of an ecosystem-based stewardship approach for the Sargasso Sea, including framework for MPA designation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COVERAGE providing integrative data system and core EO data, satellite-derived Sargassum data, and in-situ data support</a:t>
            </a:r>
            <a:endParaRPr b="0" i="0" sz="1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SSC and SARGADOM strongly endorses COVERAGE continuity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i="0" sz="800" u="sng" cap="none" strike="noStrike">
              <a:solidFill>
                <a:srgbClr val="1922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283925" y="65298"/>
            <a:ext cx="1056701" cy="960908"/>
            <a:chOff x="199084" y="84151"/>
            <a:chExt cx="1056701" cy="960908"/>
          </a:xfrm>
        </p:grpSpPr>
        <p:pic>
          <p:nvPicPr>
            <p:cNvPr id="149" name="Google Shape;149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2354" y="84151"/>
              <a:ext cx="757626" cy="6558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14"/>
            <p:cNvSpPr/>
            <p:nvPr/>
          </p:nvSpPr>
          <p:spPr>
            <a:xfrm>
              <a:off x="199084" y="768060"/>
              <a:ext cx="10567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779ECB"/>
                  </a:solidFill>
                  <a:latin typeface="Arial"/>
                  <a:ea typeface="Arial"/>
                  <a:cs typeface="Arial"/>
                  <a:sym typeface="Arial"/>
                </a:rPr>
                <a:t>COVERAGE</a:t>
              </a:r>
              <a:endParaRPr/>
            </a:p>
          </p:txBody>
        </p:sp>
      </p:grpSp>
      <p:sp>
        <p:nvSpPr>
          <p:cNvPr id="151" name="Google Shape;151;p14"/>
          <p:cNvSpPr txBox="1"/>
          <p:nvPr>
            <p:ph type="title"/>
          </p:nvPr>
        </p:nvSpPr>
        <p:spPr>
          <a:xfrm>
            <a:off x="2333134" y="128806"/>
            <a:ext cx="7126663" cy="592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2800"/>
              <a:t>Regional Ecosystem Applications involving</a:t>
            </a:r>
            <a:br>
              <a:rPr lang="en-GB" sz="2800"/>
            </a:br>
            <a:r>
              <a:rPr lang="en-GB" sz="2800"/>
              <a:t>Inter-governmental Agency Partners </a:t>
            </a:r>
            <a:r>
              <a:rPr lang="en-GB" sz="1600"/>
              <a:t>(1/2)</a:t>
            </a:r>
            <a:endParaRPr sz="1600"/>
          </a:p>
        </p:txBody>
      </p:sp>
      <p:pic>
        <p:nvPicPr>
          <p:cNvPr id="152" name="Google Shape;15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8725" y="3480577"/>
            <a:ext cx="4767593" cy="290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51397" y="1100190"/>
            <a:ext cx="2496356" cy="1868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34524" y="2902403"/>
            <a:ext cx="1851319" cy="421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5"/>
          <p:cNvGrpSpPr/>
          <p:nvPr/>
        </p:nvGrpSpPr>
        <p:grpSpPr>
          <a:xfrm>
            <a:off x="283925" y="65298"/>
            <a:ext cx="1056701" cy="960908"/>
            <a:chOff x="199084" y="84151"/>
            <a:chExt cx="1056701" cy="960908"/>
          </a:xfrm>
        </p:grpSpPr>
        <p:pic>
          <p:nvPicPr>
            <p:cNvPr id="160" name="Google Shape;160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2354" y="84151"/>
              <a:ext cx="757626" cy="6558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15"/>
            <p:cNvSpPr/>
            <p:nvPr/>
          </p:nvSpPr>
          <p:spPr>
            <a:xfrm>
              <a:off x="199084" y="768060"/>
              <a:ext cx="10567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779ECB"/>
                  </a:solidFill>
                  <a:latin typeface="Arial"/>
                  <a:ea typeface="Arial"/>
                  <a:cs typeface="Arial"/>
                  <a:sym typeface="Arial"/>
                </a:rPr>
                <a:t>COVERAGE</a:t>
              </a:r>
              <a:endParaRPr/>
            </a:p>
          </p:txBody>
        </p:sp>
      </p:grpSp>
      <p:sp>
        <p:nvSpPr>
          <p:cNvPr id="162" name="Google Shape;162;p15"/>
          <p:cNvSpPr txBox="1"/>
          <p:nvPr>
            <p:ph type="title"/>
          </p:nvPr>
        </p:nvSpPr>
        <p:spPr>
          <a:xfrm>
            <a:off x="2333134" y="128806"/>
            <a:ext cx="7126663" cy="592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2800"/>
              <a:t>Regional Ecosystem Applications involving</a:t>
            </a:r>
            <a:br>
              <a:rPr lang="en-GB" sz="2800"/>
            </a:br>
            <a:r>
              <a:rPr lang="en-GB" sz="2800"/>
              <a:t>Inter-governmental Agency Partners </a:t>
            </a:r>
            <a:r>
              <a:rPr lang="en-GB" sz="1600"/>
              <a:t>(2/2)</a:t>
            </a:r>
            <a:endParaRPr sz="2800"/>
          </a:p>
        </p:txBody>
      </p:sp>
      <p:sp>
        <p:nvSpPr>
          <p:cNvPr id="163" name="Google Shape;163;p15"/>
          <p:cNvSpPr txBox="1"/>
          <p:nvPr/>
        </p:nvSpPr>
        <p:spPr>
          <a:xfrm>
            <a:off x="387195" y="1451217"/>
            <a:ext cx="6847451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Inter-American Tropical Tuna Commission (IATTC)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21 Nation Intergovernmental Regional Fisheries Management Organization (RFMO)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Responsible for the scientific assessment and management of Tuna and large pelagic fisheries in the E. Tropical Pacific (ETP)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Potential applications of remote sensing data to support fisheries Dynamic Ocean Management, habitat analyses, Spatial catch forecast, By-catch mitigation, Fishery closed area designation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IATTC-COVERAGE regional spin-off application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MOU between NASA.JPL and IATTC signed</a:t>
            </a:r>
            <a:endParaRPr/>
          </a:p>
        </p:txBody>
      </p:sp>
      <p:pic>
        <p:nvPicPr>
          <p:cNvPr id="164" name="Google Shape;164;p15"/>
          <p:cNvPicPr preferRelativeResize="0"/>
          <p:nvPr/>
        </p:nvPicPr>
        <p:blipFill rotWithShape="1">
          <a:blip r:embed="rId4">
            <a:alphaModFix/>
          </a:blip>
          <a:srcRect b="25783" l="45385" r="0" t="0"/>
          <a:stretch/>
        </p:blipFill>
        <p:spPr>
          <a:xfrm>
            <a:off x="7519092" y="4237024"/>
            <a:ext cx="4122135" cy="2171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19092" y="1037900"/>
            <a:ext cx="4046215" cy="313681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5"/>
          <p:cNvSpPr txBox="1"/>
          <p:nvPr/>
        </p:nvSpPr>
        <p:spPr>
          <a:xfrm>
            <a:off x="3862974" y="5644481"/>
            <a:ext cx="389720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COVERAGE Viewer dynamic visualization of IATTC Bigeye tuna archival and spatial catch data in relation to AVISO SSH-A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6"/>
          <p:cNvGrpSpPr/>
          <p:nvPr/>
        </p:nvGrpSpPr>
        <p:grpSpPr>
          <a:xfrm>
            <a:off x="283925" y="65298"/>
            <a:ext cx="1056701" cy="960908"/>
            <a:chOff x="199084" y="84151"/>
            <a:chExt cx="1056701" cy="960908"/>
          </a:xfrm>
        </p:grpSpPr>
        <p:pic>
          <p:nvPicPr>
            <p:cNvPr id="172" name="Google Shape;172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2354" y="84151"/>
              <a:ext cx="757626" cy="6558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16"/>
            <p:cNvSpPr/>
            <p:nvPr/>
          </p:nvSpPr>
          <p:spPr>
            <a:xfrm>
              <a:off x="199084" y="768060"/>
              <a:ext cx="10567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779ECB"/>
                  </a:solidFill>
                  <a:latin typeface="Arial"/>
                  <a:ea typeface="Arial"/>
                  <a:cs typeface="Arial"/>
                  <a:sym typeface="Arial"/>
                </a:rPr>
                <a:t>COVERAGE</a:t>
              </a:r>
              <a:endParaRPr/>
            </a:p>
          </p:txBody>
        </p:sp>
      </p:grpSp>
      <p:sp>
        <p:nvSpPr>
          <p:cNvPr id="174" name="Google Shape;174;p16"/>
          <p:cNvSpPr txBox="1"/>
          <p:nvPr>
            <p:ph type="title"/>
          </p:nvPr>
        </p:nvSpPr>
        <p:spPr>
          <a:xfrm>
            <a:off x="1772240" y="156860"/>
            <a:ext cx="7799559" cy="729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2800"/>
              <a:t>Distributed Data Architecture</a:t>
            </a:r>
            <a:br>
              <a:rPr lang="en-GB" sz="2800"/>
            </a:br>
            <a:r>
              <a:rPr lang="en-GB" sz="2000"/>
              <a:t>Supporting the Fisheries/Ecosystem Thematic Application Pilot</a:t>
            </a:r>
            <a:br>
              <a:rPr lang="en-GB" sz="2000"/>
            </a:br>
            <a:endParaRPr sz="2800"/>
          </a:p>
        </p:txBody>
      </p:sp>
      <p:pic>
        <p:nvPicPr>
          <p:cNvPr id="175" name="Google Shape;175;p16"/>
          <p:cNvPicPr preferRelativeResize="0"/>
          <p:nvPr/>
        </p:nvPicPr>
        <p:blipFill rotWithShape="1">
          <a:blip r:embed="rId4">
            <a:alphaModFix/>
          </a:blip>
          <a:srcRect b="4496" l="1061" r="1417" t="4268"/>
          <a:stretch/>
        </p:blipFill>
        <p:spPr>
          <a:xfrm>
            <a:off x="1298205" y="2302672"/>
            <a:ext cx="9318366" cy="421821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6"/>
          <p:cNvSpPr/>
          <p:nvPr/>
        </p:nvSpPr>
        <p:spPr>
          <a:xfrm>
            <a:off x="331059" y="1108261"/>
            <a:ext cx="1170225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Cloud nodes on NASA/AWS &amp; EUMETSAT/WEkEO hosting COVERAGE software stack and serving US and European/CMEMS EO datasets respectively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Interfaces to GOOS regional Ocean Observing System elements serving in-situ data (e.g. IMOS-Australia, IOOS-US)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Integration of fisheries-related data (AIS, Animal telemetry, RFMO Catch/Effort series)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7"/>
          <p:cNvGrpSpPr/>
          <p:nvPr/>
        </p:nvGrpSpPr>
        <p:grpSpPr>
          <a:xfrm>
            <a:off x="283925" y="65298"/>
            <a:ext cx="1056701" cy="960908"/>
            <a:chOff x="199084" y="84151"/>
            <a:chExt cx="1056701" cy="960908"/>
          </a:xfrm>
        </p:grpSpPr>
        <p:pic>
          <p:nvPicPr>
            <p:cNvPr id="182" name="Google Shape;182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2354" y="84151"/>
              <a:ext cx="757626" cy="6558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17"/>
            <p:cNvSpPr/>
            <p:nvPr/>
          </p:nvSpPr>
          <p:spPr>
            <a:xfrm>
              <a:off x="199084" y="768060"/>
              <a:ext cx="10567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200" u="none" cap="none" strike="noStrike">
                  <a:solidFill>
                    <a:srgbClr val="779ECB"/>
                  </a:solidFill>
                  <a:latin typeface="Arial"/>
                  <a:ea typeface="Arial"/>
                  <a:cs typeface="Arial"/>
                  <a:sym typeface="Arial"/>
                </a:rPr>
                <a:t>COVERAGE</a:t>
              </a:r>
              <a:endParaRPr/>
            </a:p>
          </p:txBody>
        </p:sp>
      </p:grpSp>
      <p:sp>
        <p:nvSpPr>
          <p:cNvPr id="184" name="Google Shape;184;p17"/>
          <p:cNvSpPr txBox="1"/>
          <p:nvPr>
            <p:ph type="title"/>
          </p:nvPr>
        </p:nvSpPr>
        <p:spPr>
          <a:xfrm>
            <a:off x="1772240" y="156860"/>
            <a:ext cx="7799559" cy="729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2800"/>
              <a:t>Constituent CEOS Agency Ocean Data</a:t>
            </a:r>
            <a:br>
              <a:rPr lang="en-GB" sz="2800"/>
            </a:br>
            <a:br>
              <a:rPr lang="en-GB" sz="400"/>
            </a:br>
            <a:r>
              <a:rPr lang="en-GB" sz="1800"/>
              <a:t>Baseline Dataset: High value, L4 Global Reanalysis &amp; NRT products</a:t>
            </a:r>
            <a:br>
              <a:rPr lang="en-GB" sz="1800"/>
            </a:br>
            <a:br>
              <a:rPr lang="en-GB" sz="2000"/>
            </a:br>
            <a:endParaRPr sz="2800"/>
          </a:p>
        </p:txBody>
      </p:sp>
      <p:grpSp>
        <p:nvGrpSpPr>
          <p:cNvPr id="185" name="Google Shape;185;p17"/>
          <p:cNvGrpSpPr/>
          <p:nvPr/>
        </p:nvGrpSpPr>
        <p:grpSpPr>
          <a:xfrm>
            <a:off x="387195" y="1141443"/>
            <a:ext cx="11044131" cy="5861981"/>
            <a:chOff x="387195" y="1141443"/>
            <a:chExt cx="11044131" cy="5861981"/>
          </a:xfrm>
        </p:grpSpPr>
        <p:grpSp>
          <p:nvGrpSpPr>
            <p:cNvPr id="186" name="Google Shape;186;p17"/>
            <p:cNvGrpSpPr/>
            <p:nvPr/>
          </p:nvGrpSpPr>
          <p:grpSpPr>
            <a:xfrm>
              <a:off x="387195" y="1141443"/>
              <a:ext cx="11044131" cy="5861981"/>
              <a:chOff x="-71332" y="947576"/>
              <a:chExt cx="11044131" cy="5861981"/>
            </a:xfrm>
          </p:grpSpPr>
          <p:grpSp>
            <p:nvGrpSpPr>
              <p:cNvPr id="187" name="Google Shape;187;p17"/>
              <p:cNvGrpSpPr/>
              <p:nvPr/>
            </p:nvGrpSpPr>
            <p:grpSpPr>
              <a:xfrm>
                <a:off x="2330658" y="947576"/>
                <a:ext cx="8642141" cy="4288226"/>
                <a:chOff x="2841125" y="1583547"/>
                <a:chExt cx="8642141" cy="4288226"/>
              </a:xfrm>
            </p:grpSpPr>
            <p:sp>
              <p:nvSpPr>
                <p:cNvPr id="188" name="Google Shape;188;p17"/>
                <p:cNvSpPr txBox="1"/>
                <p:nvPr/>
              </p:nvSpPr>
              <p:spPr>
                <a:xfrm>
                  <a:off x="2841126" y="1583547"/>
                  <a:ext cx="8642140" cy="9541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1" lang="en-GB" sz="1400" u="sng" cap="none" strike="noStrike">
                      <a:solidFill>
                        <a:srgbClr val="19222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Sea Surface Temperature</a:t>
                  </a:r>
                  <a:br>
                    <a:rPr b="0" i="1" lang="en-GB" sz="1400" u="sng" cap="none" strike="noStrike">
                      <a:solidFill>
                        <a:srgbClr val="19222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</a:br>
                  <a:r>
                    <a:rPr b="0" i="0" lang="en-GB" sz="1400" u="none" cap="none" strike="noStrike">
                      <a:solidFill>
                        <a:srgbClr val="19222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- METOFFICE-GLO-SST-L4-NRT-OBS-GMPE-V3			(GHRSST-CMEMS/UK Met.Office)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GB" sz="1400" u="none" cap="none" strike="noStrike">
                      <a:solidFill>
                        <a:srgbClr val="19222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- MUR25-JPL-L4-GLOB-v4.2				(GHRSST- NASA/Measures)</a:t>
                  </a:r>
                  <a:endParaRPr b="0" i="1" sz="1400" u="sng" cap="none" strike="noStrike">
                    <a:solidFill>
                      <a:srgbClr val="19222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sng" cap="none" strike="noStrike">
                    <a:solidFill>
                      <a:srgbClr val="19222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17"/>
                <p:cNvSpPr txBox="1"/>
                <p:nvPr/>
              </p:nvSpPr>
              <p:spPr>
                <a:xfrm>
                  <a:off x="2841125" y="4702222"/>
                  <a:ext cx="8335859" cy="11695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1" lang="en-GB" sz="1400" u="sng" cap="none" strike="noStrike">
                      <a:solidFill>
                        <a:srgbClr val="19222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Ocean Color</a:t>
                  </a:r>
                  <a:br>
                    <a:rPr b="0" i="1" lang="en-GB" sz="1400" u="sng" cap="none" strike="noStrike">
                      <a:solidFill>
                        <a:srgbClr val="19222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</a:br>
                  <a:r>
                    <a:rPr b="0" i="0" lang="en-GB" sz="1400" u="none" cap="none" strike="noStrike">
                      <a:solidFill>
                        <a:srgbClr val="19222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- JPL-MRVA25-CHL-L4-GLOB-v3.0				(NASA/COVERAGE -JPL)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GB" sz="1400" u="none" cap="none" strike="noStrike">
                      <a:solidFill>
                        <a:srgbClr val="19222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- OCEANCOLOUR_GLO_CHL_L4_REP_OBSERVATIONS_009_082		(Globcolour – CMEMS)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GB" sz="1400" u="none" cap="none" strike="noStrike">
                      <a:solidFill>
                        <a:srgbClr val="19222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- OCEANCOLOUR_GLO_CHL_L4_NRT_OBSERVATIONS_009_033		(Globcolour – CMEMS)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GB" sz="1400" u="none" cap="none" strike="noStrike">
                      <a:solidFill>
                        <a:srgbClr val="19222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- NOAA_MSL12-NRT-CHL-Daily-L4 and DT			(NOAA/Coastwatch)</a:t>
                  </a:r>
                  <a:endParaRPr b="0" i="0" sz="1400" u="sng" cap="none" strike="noStrike">
                    <a:solidFill>
                      <a:srgbClr val="19222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17"/>
                <p:cNvSpPr txBox="1"/>
                <p:nvPr/>
              </p:nvSpPr>
              <p:spPr>
                <a:xfrm>
                  <a:off x="2841125" y="2473363"/>
                  <a:ext cx="8072762" cy="9541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1" lang="en-GB" sz="1400" u="sng" cap="none" strike="noStrike">
                      <a:solidFill>
                        <a:srgbClr val="19222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Ocean Surface Winds</a:t>
                  </a:r>
                  <a:br>
                    <a:rPr b="0" i="1" lang="en-GB" sz="1400" u="sng" cap="none" strike="noStrike">
                      <a:solidFill>
                        <a:srgbClr val="19222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</a:br>
                  <a:r>
                    <a:rPr b="0" i="0" lang="en-GB" sz="1400" u="none" cap="none" strike="noStrike">
                      <a:solidFill>
                        <a:srgbClr val="19222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- WIND_GLO_WIND_L4_REP_OBSERVATIONS_012_006 		(CERSAT/IFREMER - CMEMS)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GB" sz="1400" u="none" cap="none" strike="noStrike">
                      <a:solidFill>
                        <a:srgbClr val="19222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- WIND_GLO_WIND_L4_NRT_OBSERVATIONS_012_004		(CERSAT/IFREMER - CMEMS)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GB" sz="1400" u="none" cap="none" strike="noStrike">
                      <a:solidFill>
                        <a:srgbClr val="19222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- RSS_CCMP_WINDS_V2.1				(NASA/Measures – RSS)</a:t>
                  </a:r>
                  <a:endParaRPr/>
                </a:p>
              </p:txBody>
            </p:sp>
            <p:sp>
              <p:nvSpPr>
                <p:cNvPr id="191" name="Google Shape;191;p17"/>
                <p:cNvSpPr txBox="1"/>
                <p:nvPr/>
              </p:nvSpPr>
              <p:spPr>
                <a:xfrm>
                  <a:off x="2841125" y="3532671"/>
                  <a:ext cx="7528894" cy="11695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1" lang="en-GB" sz="1400" u="sng" cap="none" strike="noStrike">
                      <a:solidFill>
                        <a:srgbClr val="19222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Ocean Surface Topography</a:t>
                  </a:r>
                  <a:br>
                    <a:rPr b="0" i="1" lang="en-GB" sz="1400" u="sng" cap="none" strike="noStrike">
                      <a:solidFill>
                        <a:srgbClr val="19222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</a:br>
                  <a:r>
                    <a:rPr b="0" i="0" lang="en-GB" sz="1400" u="none" cap="none" strike="noStrike">
                      <a:solidFill>
                        <a:srgbClr val="19222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- SEALEVEL_GLO_PHY_L4_NRT_OBSERVATIONS_008_046 		(AVISO/CLS - CMEMS)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GB" sz="1400" u="none" cap="none" strike="noStrike">
                      <a:solidFill>
                        <a:srgbClr val="19222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- SEALEVEL_GLO_PHY_L4_MY_008_047 			(AVISO/CLS - CMEMS)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GB" sz="1400" u="none" cap="none" strike="noStrike">
                      <a:solidFill>
                        <a:srgbClr val="19222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SEA_SURFACE_HEIGHT_ALT_GRIDS_L4_2SATS_5DAY_6THDEG_V_JPL1812	(NASA/Measures - JPL)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GB" sz="1400" u="none" cap="none" strike="noStrike">
                      <a:solidFill>
                        <a:srgbClr val="19222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- NOAA_LSA_SLA_GLOB_L4_NRT and DT			(NOAA/LSA)</a:t>
                  </a:r>
                  <a:endParaRPr b="0" i="0" sz="1400" u="none" cap="none" strike="noStrike">
                    <a:solidFill>
                      <a:srgbClr val="19222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192" name="Google Shape;192;p1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-71332" y="1085198"/>
                <a:ext cx="1664537" cy="39052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3" name="Google Shape;193;p17"/>
              <p:cNvSpPr txBox="1"/>
              <p:nvPr/>
            </p:nvSpPr>
            <p:spPr>
              <a:xfrm>
                <a:off x="106400" y="6532558"/>
                <a:ext cx="37221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200" u="none" cap="none" strike="noStrik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sss</a:t>
                </a:r>
                <a:endParaRPr b="0" i="0" sz="1200" u="none" cap="none" strike="noStrik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94" name="Google Shape;194;p17"/>
              <p:cNvSpPr txBox="1"/>
              <p:nvPr/>
            </p:nvSpPr>
            <p:spPr>
              <a:xfrm>
                <a:off x="2330658" y="5235802"/>
                <a:ext cx="8384689" cy="1169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1" lang="en-GB" sz="1400" u="sng" cap="none" strike="noStrike">
                    <a:solidFill>
                      <a:srgbClr val="19222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Sea Surface Salinity</a:t>
                </a:r>
                <a:br>
                  <a:rPr b="0" i="1" lang="en-GB" sz="1400" u="sng" cap="none" strike="noStrike">
                    <a:solidFill>
                      <a:srgbClr val="19222F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b="0" i="0" lang="en-GB" sz="1400" u="none" cap="none" strike="noStrike">
                    <a:solidFill>
                      <a:srgbClr val="19222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OISSS_L4_multimission_7day_v1				(NASA/SCP – IPRC-SOEST, RSS)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solidFill>
                      <a:srgbClr val="19222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OISSS_L4_multimission_Monthly_v1	 (incl. SSS-anomaly field)		(NASA/SCP – IPRC-SOEST, RSS)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solidFill>
                      <a:srgbClr val="19222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CCI_OISSS_L4_multimission_Weekly_v3.21			(ESA/CCI – ESA CCI, CEDA-NERC)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solidFill>
                      <a:srgbClr val="19222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CCI_OISSS_L4_multimission_Monthly_v3.21			(NASA/SCP –ESA CCI, CEDA-NERC)</a:t>
                </a:r>
                <a:endParaRPr/>
              </a:p>
            </p:txBody>
          </p:sp>
        </p:grpSp>
        <p:pic>
          <p:nvPicPr>
            <p:cNvPr id="195" name="Google Shape;195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7195" y="5428608"/>
              <a:ext cx="1730803" cy="10535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Riza Singh</dc:creator>
</cp:coreProperties>
</file>