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5"/>
    <p:sldMasterId id="2147483950" r:id="rId6"/>
    <p:sldMasterId id="2147483957" r:id="rId7"/>
    <p:sldMasterId id="2147483970" r:id="rId8"/>
    <p:sldMasterId id="2147483981" r:id="rId9"/>
  </p:sldMasterIdLst>
  <p:notesMasterIdLst>
    <p:notesMasterId r:id="rId27"/>
  </p:notesMasterIdLst>
  <p:handoutMasterIdLst>
    <p:handoutMasterId r:id="rId28"/>
  </p:handoutMasterIdLst>
  <p:sldIdLst>
    <p:sldId id="256" r:id="rId10"/>
    <p:sldId id="259" r:id="rId11"/>
    <p:sldId id="2147376137" r:id="rId12"/>
    <p:sldId id="2147376136" r:id="rId13"/>
    <p:sldId id="2147376111" r:id="rId14"/>
    <p:sldId id="2147376124" r:id="rId15"/>
    <p:sldId id="2147376133" r:id="rId16"/>
    <p:sldId id="258" r:id="rId17"/>
    <p:sldId id="2147376132" r:id="rId18"/>
    <p:sldId id="2147376138" r:id="rId19"/>
    <p:sldId id="2147376141" r:id="rId20"/>
    <p:sldId id="2147376131" r:id="rId21"/>
    <p:sldId id="2147376126" r:id="rId22"/>
    <p:sldId id="2147376127" r:id="rId23"/>
    <p:sldId id="2147376128" r:id="rId24"/>
    <p:sldId id="2147376125" r:id="rId25"/>
    <p:sldId id="2147376130" r:id="rId26"/>
  </p:sldIdLst>
  <p:sldSz cx="12225338" cy="6858000"/>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51"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p:clrMru>
    <a:srgbClr val="8197A6"/>
    <a:srgbClr val="F1666A"/>
    <a:srgbClr val="D9D9D9"/>
    <a:srgbClr val="053249"/>
    <a:srgbClr val="003249"/>
    <a:srgbClr val="335E6F"/>
    <a:srgbClr val="006196"/>
    <a:srgbClr val="6DCFF6"/>
    <a:srgbClr val="FFCC4E"/>
    <a:srgbClr val="76C8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96749A-0413-BC72-6BF5-76272E9F0AE6}" v="211" dt="2023-11-14T00:32:25.474"/>
    <p1510:client id="{BEF5804B-E196-56AD-5C6F-5838B29837C2}" v="92" dt="2023-11-13T22:44:39.0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51"/>
      </p:guideLst>
    </p:cSldViewPr>
  </p:slideViewPr>
  <p:notesViewPr>
    <p:cSldViewPr snapToGrid="0">
      <p:cViewPr>
        <p:scale>
          <a:sx n="1" d="2"/>
          <a:sy n="1" d="2"/>
        </p:scale>
        <p:origin x="0" y="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handoutMaster" Target="handoutMasters/handout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Master" Target="slideMasters/slideMaster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8000011A_EEBA584A.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8000011A_EEBA584A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8000011B_A0F0AF75.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11/13/2023</a:t>
            </a:fld>
            <a:endParaRPr lang="en-US"/>
          </a:p>
        </p:txBody>
      </p:sp>
      <p:sp>
        <p:nvSpPr>
          <p:cNvPr id="11268" name="Rectangle 4"/>
          <p:cNvSpPr>
            <a:spLocks noGrp="1" noRot="1" noChangeAspect="1" noChangeArrowheads="1" noTextEdit="1"/>
          </p:cNvSpPr>
          <p:nvPr>
            <p:ph type="sldImg" idx="2"/>
          </p:nvPr>
        </p:nvSpPr>
        <p:spPr bwMode="auto">
          <a:xfrm>
            <a:off x="454025" y="693738"/>
            <a:ext cx="6176963"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3" kern="1200">
        <a:solidFill>
          <a:schemeClr val="tx1"/>
        </a:solidFill>
        <a:latin typeface="Calibri" pitchFamily="34" charset="0"/>
        <a:ea typeface="+mn-ea"/>
        <a:cs typeface="+mn-cs"/>
      </a:defRPr>
    </a:lvl1pPr>
    <a:lvl2pPr marL="610636" algn="l" rtl="0" fontAlgn="base">
      <a:spcBef>
        <a:spcPct val="30000"/>
      </a:spcBef>
      <a:spcAft>
        <a:spcPct val="0"/>
      </a:spcAft>
      <a:defRPr sz="1603" kern="1200">
        <a:solidFill>
          <a:schemeClr val="tx1"/>
        </a:solidFill>
        <a:latin typeface="Calibri" pitchFamily="34" charset="0"/>
        <a:ea typeface="+mn-ea"/>
        <a:cs typeface="+mn-cs"/>
      </a:defRPr>
    </a:lvl2pPr>
    <a:lvl3pPr marL="1221273" algn="l" rtl="0" fontAlgn="base">
      <a:spcBef>
        <a:spcPct val="30000"/>
      </a:spcBef>
      <a:spcAft>
        <a:spcPct val="0"/>
      </a:spcAft>
      <a:defRPr sz="1603" kern="1200">
        <a:solidFill>
          <a:schemeClr val="tx1"/>
        </a:solidFill>
        <a:latin typeface="Calibri" pitchFamily="34" charset="0"/>
        <a:ea typeface="+mn-ea"/>
        <a:cs typeface="+mn-cs"/>
      </a:defRPr>
    </a:lvl3pPr>
    <a:lvl4pPr marL="1831909" algn="l" rtl="0" fontAlgn="base">
      <a:spcBef>
        <a:spcPct val="30000"/>
      </a:spcBef>
      <a:spcAft>
        <a:spcPct val="0"/>
      </a:spcAft>
      <a:defRPr sz="1603" kern="1200">
        <a:solidFill>
          <a:schemeClr val="tx1"/>
        </a:solidFill>
        <a:latin typeface="Calibri" pitchFamily="34" charset="0"/>
        <a:ea typeface="+mn-ea"/>
        <a:cs typeface="+mn-cs"/>
      </a:defRPr>
    </a:lvl4pPr>
    <a:lvl5pPr marL="2442545" algn="l" rtl="0" fontAlgn="base">
      <a:spcBef>
        <a:spcPct val="30000"/>
      </a:spcBef>
      <a:spcAft>
        <a:spcPct val="0"/>
      </a:spcAft>
      <a:defRPr sz="1603" kern="1200">
        <a:solidFill>
          <a:schemeClr val="tx1"/>
        </a:solidFill>
        <a:latin typeface="Calibri" pitchFamily="34" charset="0"/>
        <a:ea typeface="+mn-ea"/>
        <a:cs typeface="+mn-cs"/>
      </a:defRPr>
    </a:lvl5pPr>
    <a:lvl6pPr marL="3053182" algn="l" defTabSz="1221273" rtl="0" eaLnBrk="1" latinLnBrk="0" hangingPunct="1">
      <a:defRPr sz="1603" kern="1200">
        <a:solidFill>
          <a:schemeClr val="tx1"/>
        </a:solidFill>
        <a:latin typeface="+mn-lt"/>
        <a:ea typeface="+mn-ea"/>
        <a:cs typeface="+mn-cs"/>
      </a:defRPr>
    </a:lvl6pPr>
    <a:lvl7pPr marL="3663818" algn="l" defTabSz="1221273" rtl="0" eaLnBrk="1" latinLnBrk="0" hangingPunct="1">
      <a:defRPr sz="1603" kern="1200">
        <a:solidFill>
          <a:schemeClr val="tx1"/>
        </a:solidFill>
        <a:latin typeface="+mn-lt"/>
        <a:ea typeface="+mn-ea"/>
        <a:cs typeface="+mn-cs"/>
      </a:defRPr>
    </a:lvl7pPr>
    <a:lvl8pPr marL="4274454" algn="l" defTabSz="1221273" rtl="0" eaLnBrk="1" latinLnBrk="0" hangingPunct="1">
      <a:defRPr sz="1603" kern="1200">
        <a:solidFill>
          <a:schemeClr val="tx1"/>
        </a:solidFill>
        <a:latin typeface="+mn-lt"/>
        <a:ea typeface="+mn-ea"/>
        <a:cs typeface="+mn-cs"/>
      </a:defRPr>
    </a:lvl8pPr>
    <a:lvl9pPr marL="4885091" algn="l" defTabSz="1221273" rtl="0" eaLnBrk="1" latinLnBrk="0" hangingPunct="1">
      <a:defRPr sz="16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theguardian.com/environment/2023/aug/24/carbon-credit-speculators-could-lose-billions-as-offsets-deemed-worthless-aoe" TargetMode="External"/><Relationship Id="rId7" Type="http://schemas.openxmlformats.org/officeDocument/2006/relationships/hyperlink" Target="https://www.europarl.europa.eu/news/en/press-room/20230918IPR05412/eu-to-ban-greenwashing-and-improve-consumer-information-on-product-durability"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foodnavigator.com/Article/2023/09/21/Companies-need-to-re-assess-the-way-they-communicate-about-their-purchase-of-carbon-credits-EU-agrees-ban-on-climate-neutral-claims-by-2026#:~:text=The%20rules%2C%20due%20to%20come,or%20established%20by%20public%20authorities." TargetMode="External"/><Relationship Id="rId5" Type="http://schemas.openxmlformats.org/officeDocument/2006/relationships/hyperlink" Target="https://www.theguardian.com/environment/2023/sep/19/do-carbon-credit-reduce-emissions-greenhouse-gases" TargetMode="External"/><Relationship Id="rId4" Type="http://schemas.openxmlformats.org/officeDocument/2006/relationships/hyperlink" Target="https://www.bloomberg.com/news/articles/2023-08-22/traders-in-co2-credits-saddled-with-vast-stranded-asset-pile?sref=T4zDKGrK"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693738"/>
            <a:ext cx="6176963" cy="34655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a:t>
            </a:fld>
            <a:endParaRPr lang="en-US"/>
          </a:p>
        </p:txBody>
      </p:sp>
    </p:spTree>
    <p:extLst>
      <p:ext uri="{BB962C8B-B14F-4D97-AF65-F5344CB8AC3E}">
        <p14:creationId xmlns:p14="http://schemas.microsoft.com/office/powerpoint/2010/main" val="1822512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693738"/>
            <a:ext cx="6176963" cy="3465512"/>
          </a:xfrm>
        </p:spPr>
      </p:sp>
      <p:sp>
        <p:nvSpPr>
          <p:cNvPr id="3" name="Notes Placeholder 2"/>
          <p:cNvSpPr>
            <a:spLocks noGrp="1"/>
          </p:cNvSpPr>
          <p:nvPr>
            <p:ph type="body" idx="1"/>
          </p:nvPr>
        </p:nvSpPr>
        <p:spPr/>
        <p:txBody>
          <a:bodyPr/>
          <a:lstStyle/>
          <a:p>
            <a:r>
              <a:rPr lang="en-GB" b="0" i="0">
                <a:solidFill>
                  <a:srgbClr val="003247"/>
                </a:solidFill>
                <a:effectLst/>
                <a:latin typeface="Arial" panose="020B0604020202020204" pitchFamily="34" charset="0"/>
              </a:rPr>
              <a:t>Co Organised with:</a:t>
            </a:r>
          </a:p>
          <a:p>
            <a:endParaRPr lang="en-GB">
              <a:solidFill>
                <a:srgbClr val="003247"/>
              </a:solidFill>
              <a:latin typeface="Arial" panose="020B0604020202020204" pitchFamily="34" charset="0"/>
            </a:endParaRPr>
          </a:p>
          <a:p>
            <a:r>
              <a:rPr lang="en-GB">
                <a:solidFill>
                  <a:srgbClr val="003247"/>
                </a:solidFill>
                <a:latin typeface="Arial" panose="020B0604020202020204" pitchFamily="34" charset="0"/>
              </a:rPr>
              <a:t>DG-CLIMA</a:t>
            </a:r>
          </a:p>
          <a:p>
            <a:r>
              <a:rPr lang="en-GB">
                <a:solidFill>
                  <a:srgbClr val="003247"/>
                </a:solidFill>
                <a:latin typeface="Arial" panose="020B0604020202020204" pitchFamily="34" charset="0"/>
              </a:rPr>
              <a:t>DG-JRC</a:t>
            </a:r>
          </a:p>
          <a:p>
            <a:r>
              <a:rPr lang="en-GB">
                <a:solidFill>
                  <a:srgbClr val="003247"/>
                </a:solidFill>
                <a:latin typeface="Arial" panose="020B0604020202020204" pitchFamily="34" charset="0"/>
              </a:rPr>
              <a:t>BNP Paribas</a:t>
            </a:r>
          </a:p>
          <a:p>
            <a:r>
              <a:rPr lang="en-GB">
                <a:solidFill>
                  <a:srgbClr val="003247"/>
                </a:solidFill>
                <a:latin typeface="Arial" panose="020B0604020202020204" pitchFamily="34" charset="0"/>
              </a:rPr>
              <a:t>Verra</a:t>
            </a:r>
          </a:p>
          <a:p>
            <a:r>
              <a:rPr lang="en-GB">
                <a:solidFill>
                  <a:srgbClr val="003247"/>
                </a:solidFill>
                <a:latin typeface="Arial" panose="020B0604020202020204" pitchFamily="34" charset="0"/>
              </a:rPr>
              <a:t>South Pole</a:t>
            </a:r>
          </a:p>
          <a:p>
            <a:r>
              <a:rPr lang="en-GB">
                <a:solidFill>
                  <a:srgbClr val="003247"/>
                </a:solidFill>
                <a:latin typeface="Arial" panose="020B0604020202020204" pitchFamily="34" charset="0"/>
              </a:rPr>
              <a:t>Equinor</a:t>
            </a:r>
          </a:p>
          <a:p>
            <a:r>
              <a:rPr lang="en-GB" err="1">
                <a:solidFill>
                  <a:srgbClr val="003247"/>
                </a:solidFill>
                <a:latin typeface="Arial" panose="020B0604020202020204" pitchFamily="34" charset="0"/>
              </a:rPr>
              <a:t>Satelligence</a:t>
            </a:r>
            <a:endParaRPr lang="en-GB">
              <a:solidFill>
                <a:srgbClr val="003247"/>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2</a:t>
            </a:fld>
            <a:endParaRPr lang="en-US"/>
          </a:p>
        </p:txBody>
      </p:sp>
    </p:spTree>
    <p:extLst>
      <p:ext uri="{BB962C8B-B14F-4D97-AF65-F5344CB8AC3E}">
        <p14:creationId xmlns:p14="http://schemas.microsoft.com/office/powerpoint/2010/main" val="1822512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Calibri"/>
                <a:ea typeface="Calibri"/>
                <a:cs typeface="Calibri"/>
              </a:rPr>
              <a:t>Reflecting the different sectors: academia, industry, finance, NGOs and governments</a:t>
            </a:r>
          </a:p>
        </p:txBody>
      </p:sp>
      <p:sp>
        <p:nvSpPr>
          <p:cNvPr id="4" name="Slide Number Placeholder 3"/>
          <p:cNvSpPr>
            <a:spLocks noGrp="1"/>
          </p:cNvSpPr>
          <p:nvPr>
            <p:ph type="sldNum" sz="quarter" idx="5"/>
          </p:nvPr>
        </p:nvSpPr>
        <p:spPr/>
        <p:txBody>
          <a:bodyPr/>
          <a:lstStyle/>
          <a:p>
            <a:pPr>
              <a:defRPr/>
            </a:pPr>
            <a:fld id="{D8DF57D7-2670-4E78-96DD-D9B22805124F}" type="slidenum">
              <a:rPr lang="en-US"/>
              <a:pPr>
                <a:defRPr/>
              </a:pPr>
              <a:t>3</a:t>
            </a:fld>
            <a:endParaRPr lang="en-US"/>
          </a:p>
        </p:txBody>
      </p:sp>
    </p:spTree>
    <p:extLst>
      <p:ext uri="{BB962C8B-B14F-4D97-AF65-F5344CB8AC3E}">
        <p14:creationId xmlns:p14="http://schemas.microsoft.com/office/powerpoint/2010/main" val="2831278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However, despite this promising future, Voluntary Carbon Market faces issues related to credibility, transparency and greenwashing. </a:t>
            </a:r>
          </a:p>
          <a:p>
            <a:r>
              <a:rPr lang="en-GB"/>
              <a:t>Press headlines highlighted recently some of these issues, pointing double counting, false claims or greenwashing. </a:t>
            </a:r>
          </a:p>
          <a:p>
            <a:r>
              <a:rPr lang="en-GB"/>
              <a:t>An article from the guardian attracted a lot of attention in January 2023</a:t>
            </a:r>
          </a:p>
          <a:p>
            <a:r>
              <a:rPr lang="en-GB"/>
              <a:t>The EU just released it intends to ban ‘climate neutral’ claims coming from the purchase of carbon offsets on sell products</a:t>
            </a:r>
          </a:p>
          <a:p>
            <a:endParaRPr lang="en-GB"/>
          </a:p>
          <a:p>
            <a:r>
              <a:rPr lang="en-GB"/>
              <a:t>Links:</a:t>
            </a:r>
          </a:p>
          <a:p>
            <a:r>
              <a:rPr lang="en-GB">
                <a:hlinkClick r:id="rId3"/>
              </a:rPr>
              <a:t>Carbon credit speculators could lose billions as offsets deemed ‘worthless’ | Carbon offsetting | The Guardian</a:t>
            </a:r>
            <a:endParaRPr lang="en-GB"/>
          </a:p>
          <a:p>
            <a:r>
              <a:rPr lang="en-GB">
                <a:hlinkClick r:id="rId4"/>
              </a:rPr>
              <a:t>Traders in CO2 Credits Saddled With Vast Stranded-Asset Pile – Bloomberg</a:t>
            </a:r>
            <a:endParaRPr lang="en-GB"/>
          </a:p>
          <a:p>
            <a:r>
              <a:rPr lang="en-GB">
                <a:hlinkClick r:id="rId5"/>
              </a:rPr>
              <a:t>Revealed: top carbon offset projects may not cut planet-heating emissions | Carbon offsetting | The Guardian</a:t>
            </a:r>
            <a:endParaRPr lang="en-GB"/>
          </a:p>
          <a:p>
            <a:r>
              <a:rPr lang="en-GB">
                <a:hlinkClick r:id="rId6"/>
              </a:rPr>
              <a:t>‘Companies need to re-assess the way they communicate about their purchase of carbon credits’: EU agrees ban on ‘climate neutral’ claims by 2026 (foodnavigator.com)</a:t>
            </a:r>
            <a:endParaRPr lang="en-GB"/>
          </a:p>
          <a:p>
            <a:r>
              <a:rPr lang="en-GB">
                <a:hlinkClick r:id="rId7"/>
              </a:rPr>
              <a:t>EU to ban greenwashing and improve consumer information on product durability | News | European Parliament (europa.eu)</a:t>
            </a:r>
            <a:endParaRPr lang="en-GB"/>
          </a:p>
          <a:p>
            <a:endParaRPr lang="en-GB"/>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3</a:t>
            </a:fld>
            <a:endParaRPr lang="en-US"/>
          </a:p>
        </p:txBody>
      </p:sp>
    </p:spTree>
    <p:extLst>
      <p:ext uri="{BB962C8B-B14F-4D97-AF65-F5344CB8AC3E}">
        <p14:creationId xmlns:p14="http://schemas.microsoft.com/office/powerpoint/2010/main" val="864887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693738"/>
            <a:ext cx="6176963" cy="3465512"/>
          </a:xfrm>
        </p:spPr>
      </p:sp>
      <p:sp>
        <p:nvSpPr>
          <p:cNvPr id="3" name="Notes Placeholder 2"/>
          <p:cNvSpPr>
            <a:spLocks noGrp="1"/>
          </p:cNvSpPr>
          <p:nvPr>
            <p:ph type="body" idx="1"/>
          </p:nvPr>
        </p:nvSpPr>
        <p:spPr/>
        <p:txBody>
          <a:bodyPr/>
          <a:lstStyle/>
          <a:p>
            <a:pPr algn="l" defTabSz="879649">
              <a:defRPr/>
            </a:pPr>
            <a:r>
              <a:rPr lang="en-GB" sz="1800" b="1">
                <a:solidFill>
                  <a:schemeClr val="bg1"/>
                </a:solidFill>
                <a:latin typeface="Arial" panose="020B0604020202020204" pitchFamily="34" charset="0"/>
                <a:ea typeface="+mj-ea"/>
                <a:cs typeface="Arial" panose="020B0604020202020204" pitchFamily="34" charset="0"/>
              </a:rPr>
              <a:t>What can Earth Observation bring to Carbon Markets ? </a:t>
            </a:r>
            <a:endParaRPr lang="en-GB" sz="1600" b="1">
              <a:solidFill>
                <a:schemeClr val="bg1"/>
              </a:solidFill>
              <a:latin typeface="Arial" panose="020B0604020202020204" pitchFamily="34" charset="0"/>
              <a:ea typeface="+mj-ea"/>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4</a:t>
            </a:fld>
            <a:endParaRPr lang="en-US"/>
          </a:p>
        </p:txBody>
      </p:sp>
    </p:spTree>
    <p:extLst>
      <p:ext uri="{BB962C8B-B14F-4D97-AF65-F5344CB8AC3E}">
        <p14:creationId xmlns:p14="http://schemas.microsoft.com/office/powerpoint/2010/main" val="3027879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Calibri"/>
                <a:ea typeface="Calibri"/>
                <a:cs typeface="Calibri"/>
              </a:rPr>
              <a:t>European policy framework set by the European Green Deal and its Fit for 55 Package i.e. reduce 55% GHG emissions by 2030</a:t>
            </a:r>
          </a:p>
          <a:p>
            <a:r>
              <a:rPr lang="en-US" sz="1600" dirty="0">
                <a:latin typeface="Calibri"/>
                <a:ea typeface="Calibri"/>
                <a:cs typeface="Calibri"/>
              </a:rPr>
              <a:t>This uses different pricing elements like Emission Trading Systems, energy taxation and other mechanisms, addressing different targets </a:t>
            </a:r>
            <a:endParaRPr lang="en-US" sz="1600" dirty="0">
              <a:ea typeface="Calibri"/>
              <a:cs typeface="Calibri"/>
            </a:endParaRPr>
          </a:p>
          <a:p>
            <a:r>
              <a:rPr lang="en-US" sz="1600" dirty="0">
                <a:latin typeface="Calibri"/>
                <a:ea typeface="Calibri"/>
                <a:cs typeface="Calibri"/>
              </a:rPr>
              <a:t>– latest the LULUCF sector -</a:t>
            </a:r>
          </a:p>
          <a:p>
            <a:r>
              <a:rPr lang="en-US" sz="1600" dirty="0">
                <a:latin typeface="Calibri"/>
                <a:ea typeface="Calibri"/>
                <a:cs typeface="Calibri"/>
              </a:rPr>
              <a:t>With various rules.</a:t>
            </a:r>
          </a:p>
        </p:txBody>
      </p:sp>
      <p:sp>
        <p:nvSpPr>
          <p:cNvPr id="4" name="Slide Number Placeholder 3"/>
          <p:cNvSpPr>
            <a:spLocks noGrp="1"/>
          </p:cNvSpPr>
          <p:nvPr>
            <p:ph type="sldNum" sz="quarter" idx="5"/>
          </p:nvPr>
        </p:nvSpPr>
        <p:spPr/>
        <p:txBody>
          <a:bodyPr/>
          <a:lstStyle/>
          <a:p>
            <a:pPr>
              <a:defRPr/>
            </a:pPr>
            <a:fld id="{D8DF57D7-2670-4E78-96DD-D9B22805124F}" type="slidenum">
              <a:rPr lang="en-US"/>
              <a:pPr>
                <a:defRPr/>
              </a:pPr>
              <a:t>9</a:t>
            </a:fld>
            <a:endParaRPr lang="en-US"/>
          </a:p>
        </p:txBody>
      </p:sp>
    </p:spTree>
    <p:extLst>
      <p:ext uri="{BB962C8B-B14F-4D97-AF65-F5344CB8AC3E}">
        <p14:creationId xmlns:p14="http://schemas.microsoft.com/office/powerpoint/2010/main" val="3755592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693738"/>
            <a:ext cx="6176963" cy="3465512"/>
          </a:xfrm>
        </p:spPr>
      </p:sp>
      <p:sp>
        <p:nvSpPr>
          <p:cNvPr id="3" name="Notes Placeholder 2"/>
          <p:cNvSpPr>
            <a:spLocks noGrp="1"/>
          </p:cNvSpPr>
          <p:nvPr>
            <p:ph type="body" idx="1"/>
          </p:nvPr>
        </p:nvSpPr>
        <p:spPr/>
        <p:txBody>
          <a:bodyPr/>
          <a:lstStyle/>
          <a:p>
            <a:r>
              <a:rPr lang="en-GB" sz="1600" dirty="0">
                <a:latin typeface="Calibri"/>
                <a:ea typeface="Calibri"/>
                <a:cs typeface="Calibri"/>
              </a:rPr>
              <a:t>That fits to Carbon Finance with direct and indirect carbon pricing mechanisms, the before mentioned pricing instruments,</a:t>
            </a:r>
          </a:p>
          <a:p>
            <a:r>
              <a:rPr lang="en-GB" sz="1600" dirty="0">
                <a:latin typeface="Calibri"/>
                <a:ea typeface="Calibri"/>
                <a:cs typeface="Calibri"/>
              </a:rPr>
              <a:t>Trading instruments and different markets ….</a:t>
            </a:r>
            <a:endParaRPr lang="en-GB" sz="1600" dirty="0">
              <a:ea typeface="Calibri"/>
              <a:cs typeface="Calibri"/>
            </a:endParaRPr>
          </a:p>
        </p:txBody>
      </p:sp>
      <p:sp>
        <p:nvSpPr>
          <p:cNvPr id="4" name="Slide Number Placeholder 3"/>
          <p:cNvSpPr>
            <a:spLocks noGrp="1"/>
          </p:cNvSpPr>
          <p:nvPr>
            <p:ph type="sldNum" sz="quarter" idx="10"/>
          </p:nvPr>
        </p:nvSpPr>
        <p:spPr/>
        <p:txBody>
          <a:bodyPr/>
          <a:lstStyle/>
          <a:p>
            <a:fld id="{C6233714-BF50-45B1-AADA-F5521B322951}" type="slidenum">
              <a:rPr lang="en-GB" smtClean="0"/>
              <a:t>10</a:t>
            </a:fld>
            <a:endParaRPr lang="en-GB"/>
          </a:p>
        </p:txBody>
      </p:sp>
    </p:spTree>
    <p:extLst>
      <p:ext uri="{BB962C8B-B14F-4D97-AF65-F5344CB8AC3E}">
        <p14:creationId xmlns:p14="http://schemas.microsoft.com/office/powerpoint/2010/main" val="1477338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693738"/>
            <a:ext cx="6176963" cy="3465512"/>
          </a:xfrm>
        </p:spPr>
      </p:sp>
      <p:sp>
        <p:nvSpPr>
          <p:cNvPr id="3" name="Notes Placeholder 2"/>
          <p:cNvSpPr>
            <a:spLocks noGrp="1"/>
          </p:cNvSpPr>
          <p:nvPr>
            <p:ph type="body" idx="1"/>
          </p:nvPr>
        </p:nvSpPr>
        <p:spPr/>
        <p:txBody>
          <a:bodyPr/>
          <a:lstStyle/>
          <a:p>
            <a:r>
              <a:rPr lang="en-GB" sz="1600" dirty="0">
                <a:latin typeface="Calibri"/>
                <a:ea typeface="Calibri"/>
                <a:cs typeface="Calibri"/>
              </a:rPr>
              <a:t>Voluntary carbon market with the VCS from VERRA with almost half of the share</a:t>
            </a:r>
          </a:p>
          <a:p>
            <a:r>
              <a:rPr lang="en-GB" sz="1600" dirty="0">
                <a:latin typeface="Calibri"/>
                <a:ea typeface="Calibri"/>
                <a:cs typeface="Calibri"/>
              </a:rPr>
              <a:t>Compliance Market with NDC and the Paris Agreement (Art 6)</a:t>
            </a:r>
          </a:p>
          <a:p>
            <a:endParaRPr lang="en-GB" sz="1600" dirty="0">
              <a:ea typeface="Calibri"/>
              <a:cs typeface="Calibri"/>
            </a:endParaRPr>
          </a:p>
          <a:p>
            <a:r>
              <a:rPr lang="en-GB" sz="1600" dirty="0">
                <a:latin typeface="Calibri"/>
                <a:ea typeface="Calibri"/>
                <a:cs typeface="Calibri"/>
              </a:rPr>
              <a:t>Carbon projects were presented within Europe and Globally,</a:t>
            </a:r>
          </a:p>
          <a:p>
            <a:r>
              <a:rPr lang="en-GB" sz="1600" dirty="0">
                <a:latin typeface="Calibri"/>
                <a:ea typeface="Calibri"/>
                <a:cs typeface="Calibri"/>
              </a:rPr>
              <a:t>Addressing </a:t>
            </a:r>
            <a:r>
              <a:rPr lang="en-GB" sz="1600" dirty="0" err="1">
                <a:latin typeface="Calibri"/>
                <a:ea typeface="Calibri"/>
                <a:cs typeface="Calibri"/>
              </a:rPr>
              <a:t>i.a.</a:t>
            </a:r>
            <a:r>
              <a:rPr lang="en-GB" sz="1600" dirty="0">
                <a:latin typeface="Calibri"/>
                <a:ea typeface="Calibri"/>
                <a:cs typeface="Calibri"/>
              </a:rPr>
              <a:t> maritime and aircraft emissions, Blue Carbon and carbon removal =&gt; Findings</a:t>
            </a:r>
            <a:endParaRPr lang="en-GB" sz="1600" dirty="0">
              <a:ea typeface="Calibri"/>
              <a:cs typeface="Calibri"/>
            </a:endParaRPr>
          </a:p>
        </p:txBody>
      </p:sp>
      <p:sp>
        <p:nvSpPr>
          <p:cNvPr id="4" name="Slide Number Placeholder 3"/>
          <p:cNvSpPr>
            <a:spLocks noGrp="1"/>
          </p:cNvSpPr>
          <p:nvPr>
            <p:ph type="sldNum" sz="quarter" idx="10"/>
          </p:nvPr>
        </p:nvSpPr>
        <p:spPr/>
        <p:txBody>
          <a:bodyPr/>
          <a:lstStyle/>
          <a:p>
            <a:fld id="{C6233714-BF50-45B1-AADA-F5521B322951}" type="slidenum">
              <a:rPr lang="en-GB" smtClean="0"/>
              <a:t>11</a:t>
            </a:fld>
            <a:endParaRPr lang="en-GB"/>
          </a:p>
        </p:txBody>
      </p:sp>
    </p:spTree>
    <p:extLst>
      <p:ext uri="{BB962C8B-B14F-4D97-AF65-F5344CB8AC3E}">
        <p14:creationId xmlns:p14="http://schemas.microsoft.com/office/powerpoint/2010/main" val="2349973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000000"/>
                </a:solidFill>
                <a:effectLst/>
                <a:latin typeface="Arial" panose="020B0604020202020204" pitchFamily="34" charset="0"/>
              </a:rPr>
              <a:t>Forest is not the only ecosystem that matters related to carbon, soils also have a tremendous role in the carbon cycle and have a huge potential for nature-based solutions.</a:t>
            </a:r>
          </a:p>
          <a:p>
            <a:r>
              <a:rPr lang="en-GB" b="0" i="0">
                <a:solidFill>
                  <a:srgbClr val="000000"/>
                </a:solidFill>
                <a:effectLst/>
                <a:latin typeface="Arial" panose="020B0604020202020204" pitchFamily="34" charset="0"/>
              </a:rPr>
              <a:t>On this topic, please refer to ongoing project on Topsoil Organic Carbon (</a:t>
            </a:r>
            <a:r>
              <a:rPr lang="en-GB" b="0" i="0" err="1">
                <a:solidFill>
                  <a:srgbClr val="000000"/>
                </a:solidFill>
                <a:effectLst/>
                <a:latin typeface="Arial" panose="020B0604020202020204" pitchFamily="34" charset="0"/>
              </a:rPr>
              <a:t>WorldSoils</a:t>
            </a:r>
            <a:r>
              <a:rPr lang="en-GB" b="0" i="0">
                <a:solidFill>
                  <a:srgbClr val="000000"/>
                </a:solidFill>
                <a:effectLst/>
                <a:latin typeface="Arial" panose="020B0604020202020204" pitchFamily="34" charset="0"/>
              </a:rPr>
              <a:t> project), that will be further presented in Section 5, on Wednesday afternoon.</a:t>
            </a:r>
          </a:p>
          <a:p>
            <a:endParaRPr lang="en-GB" b="0" i="0">
              <a:solidFill>
                <a:srgbClr val="000000"/>
              </a:solidFill>
              <a:effectLst/>
              <a:latin typeface="Arial" panose="020B0604020202020204" pitchFamily="34" charset="0"/>
            </a:endParaRPr>
          </a:p>
          <a:p>
            <a:r>
              <a:rPr lang="en-GB" b="0" i="0">
                <a:solidFill>
                  <a:srgbClr val="000000"/>
                </a:solidFill>
                <a:effectLst/>
                <a:latin typeface="Arial" panose="020B0604020202020204" pitchFamily="34" charset="0"/>
              </a:rPr>
              <a:t>ESA is committed to monitor soils, the weathering upper surface layer of the Earth, with its key role for terrestrial life functions: plant growth, gas exchange with the atmosphere, retention of water and nutrients; in short, the habitat for organisms, a key component of terrestrial ecosystems and the source to food and timber.</a:t>
            </a:r>
          </a:p>
          <a:p>
            <a:r>
              <a:rPr lang="en-GB" b="0" i="0">
                <a:solidFill>
                  <a:srgbClr val="000000"/>
                </a:solidFill>
                <a:effectLst/>
                <a:latin typeface="Arial" panose="020B0604020202020204" pitchFamily="34" charset="0"/>
              </a:rPr>
              <a:t>In the meanwhile, the EU has launched its </a:t>
            </a:r>
            <a:r>
              <a:rPr lang="en-GB" b="1" i="0">
                <a:solidFill>
                  <a:srgbClr val="000000"/>
                </a:solidFill>
                <a:effectLst/>
                <a:latin typeface="Arial" panose="020B0604020202020204" pitchFamily="34" charset="0"/>
              </a:rPr>
              <a:t>Soil Mission</a:t>
            </a:r>
            <a:r>
              <a:rPr lang="en-GB" b="0" i="0">
                <a:solidFill>
                  <a:srgbClr val="000000"/>
                </a:solidFill>
                <a:effectLst/>
                <a:latin typeface="Arial" panose="020B0604020202020204" pitchFamily="34" charset="0"/>
              </a:rPr>
              <a:t>, bringing to the forefront the role soils must play in the </a:t>
            </a:r>
            <a:r>
              <a:rPr lang="en-GB" b="1" i="0">
                <a:solidFill>
                  <a:srgbClr val="000000"/>
                </a:solidFill>
                <a:effectLst/>
                <a:latin typeface="Arial" panose="020B0604020202020204" pitchFamily="34" charset="0"/>
              </a:rPr>
              <a:t>Green Deal</a:t>
            </a:r>
            <a:r>
              <a:rPr lang="en-GB" b="0" i="0">
                <a:solidFill>
                  <a:srgbClr val="000000"/>
                </a:solidFill>
                <a:effectLst/>
                <a:latin typeface="Arial" panose="020B0604020202020204" pitchFamily="34" charset="0"/>
              </a:rPr>
              <a:t>, i.e., 75 % of soils should be healthy in 2030, and the </a:t>
            </a:r>
            <a:r>
              <a:rPr lang="en-GB" b="1" i="0">
                <a:solidFill>
                  <a:srgbClr val="000000"/>
                </a:solidFill>
                <a:effectLst/>
                <a:latin typeface="Arial" panose="020B0604020202020204" pitchFamily="34" charset="0"/>
              </a:rPr>
              <a:t>Paris Agreement</a:t>
            </a:r>
            <a:r>
              <a:rPr lang="en-GB" b="0" i="0">
                <a:solidFill>
                  <a:srgbClr val="000000"/>
                </a:solidFill>
                <a:effectLst/>
                <a:latin typeface="Arial" panose="020B0604020202020204" pitchFamily="34" charset="0"/>
              </a:rPr>
              <a:t> through </a:t>
            </a:r>
            <a:r>
              <a:rPr lang="en-GB" b="0" i="1">
                <a:solidFill>
                  <a:srgbClr val="000000"/>
                </a:solidFill>
                <a:effectLst/>
                <a:latin typeface="Arial" panose="020B0604020202020204" pitchFamily="34" charset="0"/>
              </a:rPr>
              <a:t>The International “4 per 1000” Initiative,</a:t>
            </a:r>
            <a:r>
              <a:rPr lang="en-GB" b="0" i="0">
                <a:solidFill>
                  <a:srgbClr val="000000"/>
                </a:solidFill>
                <a:effectLst/>
                <a:latin typeface="Arial" panose="020B0604020202020204" pitchFamily="34" charset="0"/>
              </a:rPr>
              <a:t> stating that </a:t>
            </a:r>
            <a:r>
              <a:rPr lang="en-GB" b="1" i="0">
                <a:solidFill>
                  <a:srgbClr val="000000"/>
                </a:solidFill>
                <a:effectLst/>
                <a:latin typeface="Arial" panose="020B0604020202020204" pitchFamily="34" charset="0"/>
              </a:rPr>
              <a:t>agriculture, and in particular agricultural soils, can play a crucial role in food security and climate change</a:t>
            </a:r>
            <a:r>
              <a:rPr lang="en-GB" b="0" i="0">
                <a:solidFill>
                  <a:srgbClr val="000000"/>
                </a:solidFill>
                <a:effectLst/>
                <a:latin typeface="Arial" panose="020B0604020202020204" pitchFamily="34" charset="0"/>
              </a:rPr>
              <a:t>.</a:t>
            </a:r>
          </a:p>
          <a:p>
            <a:r>
              <a:rPr lang="en-GB" b="0" i="0">
                <a:solidFill>
                  <a:srgbClr val="000000"/>
                </a:solidFill>
                <a:effectLst/>
                <a:latin typeface="Arial" panose="020B0604020202020204" pitchFamily="34" charset="0"/>
              </a:rPr>
              <a:t>Soil Organic Carbon (SOC) is a dynamic soil property reacting to past and current land use and management procedures. The rapidly evolving capacities of orbital sensors, with unprecedent high spectral, spatial and temporal resolutions over continental areas, are an essential component for monitoring the SOC seamlessly in the context of the EU Soil monitoring Law.</a:t>
            </a:r>
            <a:endParaRPr lang="en-GB"/>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16</a:t>
            </a:fld>
            <a:endParaRPr lang="en-US"/>
          </a:p>
        </p:txBody>
      </p:sp>
    </p:spTree>
    <p:extLst>
      <p:ext uri="{BB962C8B-B14F-4D97-AF65-F5344CB8AC3E}">
        <p14:creationId xmlns:p14="http://schemas.microsoft.com/office/powerpoint/2010/main" val="19076231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3.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40" name="Rectangle 4">
            <a:extLst>
              <a:ext uri="{FF2B5EF4-FFF2-40B4-BE49-F238E27FC236}">
                <a16:creationId xmlns:a16="http://schemas.microsoft.com/office/drawing/2014/main" id="{13708B2C-83C9-4876-96B1-1CC09F31A163}"/>
              </a:ext>
            </a:extLst>
          </p:cNvPr>
          <p:cNvSpPr/>
          <p:nvPr userDrawn="1"/>
        </p:nvSpPr>
        <p:spPr>
          <a:xfrm>
            <a:off x="0" y="0"/>
            <a:ext cx="12225338"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err="1"/>
              <a:t>SubTitle</a:t>
            </a:r>
            <a:endParaRPr lang="en-GB" noProof="0"/>
          </a:p>
        </p:txBody>
      </p:sp>
      <p:sp>
        <p:nvSpPr>
          <p:cNvPr id="56325" name="Rectangle 6"/>
          <p:cNvSpPr>
            <a:spLocks noGrp="1" noChangeArrowheads="1"/>
          </p:cNvSpPr>
          <p:nvPr>
            <p:ph type="ctrTitle" hasCustomPrompt="1"/>
          </p:nvPr>
        </p:nvSpPr>
        <p:spPr>
          <a:xfrm>
            <a:off x="147704" y="3351588"/>
            <a:ext cx="11809731" cy="707886"/>
          </a:xfrm>
          <a:prstGeom prst="rect">
            <a:avLst/>
          </a:prstGeom>
        </p:spPr>
        <p:txBody>
          <a:bodyPr/>
          <a:lstStyle>
            <a:lvl1pPr>
              <a:defRPr sz="4000">
                <a:solidFill>
                  <a:schemeClr val="bg1"/>
                </a:solidFill>
              </a:defRPr>
            </a:lvl1pPr>
          </a:lstStyle>
          <a:p>
            <a:pPr lvl="0"/>
            <a:r>
              <a:rPr lang="en-GB" noProof="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7" name="Picture 5">
            <a:extLst>
              <a:ext uri="{FF2B5EF4-FFF2-40B4-BE49-F238E27FC236}">
                <a16:creationId xmlns:a16="http://schemas.microsoft.com/office/drawing/2014/main" id="{F2382437-E20D-44CE-9678-6FC2D2C8FA21}"/>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1" name="Picture 40">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3689" y="6454954"/>
            <a:ext cx="9956800" cy="4051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trips(upRight)">
                                      <p:cBhvr>
                                        <p:cTn id="7" dur="500"/>
                                        <p:tgtEl>
                                          <p:spTgt spid="3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500" fill="hold"/>
                                        <p:tgtEl>
                                          <p:spTgt spid="41"/>
                                        </p:tgtEl>
                                        <p:attrNameLst>
                                          <p:attrName>ppt_x</p:attrName>
                                        </p:attrNameLst>
                                      </p:cBhvr>
                                      <p:tavLst>
                                        <p:tav tm="0">
                                          <p:val>
                                            <p:strVal val="0-#ppt_w/2"/>
                                          </p:val>
                                        </p:tav>
                                        <p:tav tm="100000">
                                          <p:val>
                                            <p:strVal val="#ppt_x"/>
                                          </p:val>
                                        </p:tav>
                                      </p:tavLst>
                                    </p:anim>
                                    <p:anim calcmode="lin" valueType="num">
                                      <p:cBhvr additive="base">
                                        <p:cTn id="12" dur="150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500" fill="hold"/>
                                        <p:tgtEl>
                                          <p:spTgt spid="40"/>
                                        </p:tgtEl>
                                        <p:attrNameLst>
                                          <p:attrName>ppt_x</p:attrName>
                                        </p:attrNameLst>
                                      </p:cBhvr>
                                      <p:tavLst>
                                        <p:tav tm="0">
                                          <p:val>
                                            <p:strVal val="0-#ppt_w/2"/>
                                          </p:val>
                                        </p:tav>
                                        <p:tav tm="100000">
                                          <p:val>
                                            <p:strVal val="#ppt_x"/>
                                          </p:val>
                                        </p:tav>
                                      </p:tavLst>
                                    </p:anim>
                                    <p:anim calcmode="lin" valueType="num">
                                      <p:cBhvr additive="base">
                                        <p:cTn id="17" dur="500" fill="hold"/>
                                        <p:tgtEl>
                                          <p:spTgt spid="4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left)">
                                      <p:cBhvr>
                                        <p:cTn id="24" dur="500"/>
                                        <p:tgtEl>
                                          <p:spTgt spid="97"/>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08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966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6000" y="154800"/>
            <a:ext cx="10108800" cy="565200"/>
          </a:xfrm>
        </p:spPr>
        <p:txBody>
          <a:bodyPr/>
          <a:lstStyle>
            <a:lvl1pPr>
              <a:defRPr sz="3000"/>
            </a:lvl1p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600" y="882000"/>
            <a:ext cx="11764800" cy="5328000"/>
          </a:xfrm>
        </p:spPr>
        <p:txBody>
          <a:bodyPr/>
          <a:lstStyle>
            <a:lvl1pPr>
              <a:defRPr sz="1800">
                <a:solidFill>
                  <a:srgbClr val="335E6F"/>
                </a:solidFill>
              </a:defRPr>
            </a:lvl1pPr>
            <a:lvl2pPr>
              <a:defRPr sz="1800">
                <a:solidFill>
                  <a:srgbClr val="335E6F"/>
                </a:solidFill>
              </a:defRPr>
            </a:lvl2pPr>
            <a:lvl3pPr>
              <a:defRPr sz="1800">
                <a:solidFill>
                  <a:srgbClr val="335E6F"/>
                </a:solidFill>
              </a:defRPr>
            </a:lvl3pPr>
            <a:lvl4pPr>
              <a:defRPr sz="1800">
                <a:solidFill>
                  <a:srgbClr val="335E6F"/>
                </a:solidFill>
              </a:defRPr>
            </a:lvl4pPr>
            <a:lvl5pPr>
              <a:defRPr sz="1800">
                <a:solidFill>
                  <a:srgbClr val="335E6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80525" y="6202800"/>
            <a:ext cx="27507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7609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860" y="882000"/>
            <a:ext cx="11764800" cy="5328000"/>
          </a:xfrm>
        </p:spPr>
        <p:txBody>
          <a:bodyPr/>
          <a:lstStyle>
            <a:lvl1pPr>
              <a:defRPr sz="1800">
                <a:solidFill>
                  <a:srgbClr val="76C8AE"/>
                </a:solidFill>
              </a:defRPr>
            </a:lvl1pPr>
            <a:lvl2pPr>
              <a:defRPr sz="1800">
                <a:solidFill>
                  <a:srgbClr val="76C8AE"/>
                </a:solidFill>
              </a:defRPr>
            </a:lvl2pPr>
            <a:lvl3pPr>
              <a:defRPr sz="1800">
                <a:solidFill>
                  <a:srgbClr val="76C8AE"/>
                </a:solidFill>
              </a:defRPr>
            </a:lvl3pPr>
            <a:lvl4pPr>
              <a:defRPr sz="1800">
                <a:solidFill>
                  <a:srgbClr val="76C8AE"/>
                </a:solidFill>
              </a:defRPr>
            </a:lvl4pPr>
            <a:lvl5pPr>
              <a:defRPr sz="1800">
                <a:solidFill>
                  <a:srgbClr val="76C8A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07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557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6000" y="154800"/>
            <a:ext cx="10108800" cy="565200"/>
          </a:xfrm>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860" y="882000"/>
            <a:ext cx="11764800" cy="5328000"/>
          </a:xfrm>
        </p:spPr>
        <p:txBody>
          <a:bodyPr/>
          <a:lstStyle>
            <a:lvl1pPr>
              <a:defRPr sz="1800">
                <a:solidFill>
                  <a:srgbClr val="FFCC4E"/>
                </a:solidFill>
              </a:defRPr>
            </a:lvl1pPr>
            <a:lvl2pPr>
              <a:defRPr sz="1800">
                <a:solidFill>
                  <a:srgbClr val="FFCC4E"/>
                </a:solidFill>
              </a:defRPr>
            </a:lvl2pPr>
            <a:lvl3pPr>
              <a:defRPr sz="1800">
                <a:solidFill>
                  <a:srgbClr val="FFCC4E"/>
                </a:solidFill>
              </a:defRPr>
            </a:lvl3pPr>
            <a:lvl4pPr>
              <a:defRPr sz="1800">
                <a:solidFill>
                  <a:srgbClr val="FFCC4E"/>
                </a:solidFill>
              </a:defRPr>
            </a:lvl4pPr>
            <a:lvl5pPr>
              <a:defRPr sz="1800">
                <a:solidFill>
                  <a:srgbClr val="FFCC4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err="1"/>
              <a:t>fth</a:t>
            </a:r>
            <a:r>
              <a:rPr lang="en-GB" noProof="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696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860" y="882000"/>
            <a:ext cx="11764800" cy="5328000"/>
          </a:xfrm>
        </p:spPr>
        <p:txBody>
          <a:bodyPr/>
          <a:lstStyle>
            <a:lvl1pPr>
              <a:defRPr sz="1800">
                <a:solidFill>
                  <a:srgbClr val="009BDB"/>
                </a:solidFill>
              </a:defRPr>
            </a:lvl1pPr>
            <a:lvl2pPr>
              <a:defRPr sz="1800">
                <a:solidFill>
                  <a:srgbClr val="009BDB"/>
                </a:solidFill>
              </a:defRPr>
            </a:lvl2pPr>
            <a:lvl3pPr>
              <a:defRPr sz="1800">
                <a:solidFill>
                  <a:srgbClr val="009BDB"/>
                </a:solidFill>
              </a:defRPr>
            </a:lvl3pPr>
            <a:lvl4pPr>
              <a:defRPr sz="1800">
                <a:solidFill>
                  <a:srgbClr val="009BDB"/>
                </a:solidFill>
              </a:defRPr>
            </a:lvl4pPr>
            <a:lvl5pPr>
              <a:defRPr sz="1800">
                <a:solidFill>
                  <a:srgbClr val="009BDB"/>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609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7731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US"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a:solidFill>
                  <a:schemeClr val="bg1"/>
                </a:solidFill>
                <a:latin typeface="Arial" charset="0"/>
                <a:ea typeface="Arial" charset="0"/>
                <a:cs typeface="Arial" charset="0"/>
              </a:rPr>
              <a:t>Produced by</a:t>
            </a:r>
            <a:endParaRPr lang="en-US" sz="796">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Tree>
    <p:extLst>
      <p:ext uri="{BB962C8B-B14F-4D97-AF65-F5344CB8AC3E}">
        <p14:creationId xmlns:p14="http://schemas.microsoft.com/office/powerpoint/2010/main" val="2435991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EO4CM_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40" name="Rectangle 4">
            <a:extLst>
              <a:ext uri="{FF2B5EF4-FFF2-40B4-BE49-F238E27FC236}">
                <a16:creationId xmlns:a16="http://schemas.microsoft.com/office/drawing/2014/main" id="{13708B2C-83C9-4876-96B1-1CC09F31A163}"/>
              </a:ext>
            </a:extLst>
          </p:cNvPr>
          <p:cNvSpPr/>
          <p:nvPr userDrawn="1"/>
        </p:nvSpPr>
        <p:spPr>
          <a:xfrm>
            <a:off x="0" y="0"/>
            <a:ext cx="12225338"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323" name="Rectangle 2"/>
          <p:cNvSpPr>
            <a:spLocks noGrp="1" noChangeArrowheads="1"/>
          </p:cNvSpPr>
          <p:nvPr>
            <p:ph type="subTitle" idx="1" hasCustomPrompt="1"/>
          </p:nvPr>
        </p:nvSpPr>
        <p:spPr>
          <a:xfrm>
            <a:off x="192418" y="5365269"/>
            <a:ext cx="10627380" cy="358816"/>
          </a:xfrm>
          <a:prstGeom prst="rect">
            <a:avLst/>
          </a:prstGeom>
        </p:spPr>
        <p:txBody>
          <a:bodyPr wrap="square">
            <a:spAutoFit/>
          </a:bodyPr>
          <a:lstStyle>
            <a:lvl1pPr marL="0" indent="0">
              <a:buFont typeface="Verdana" pitchFamily="34" charset="0"/>
              <a:buNone/>
              <a:defRPr sz="1600">
                <a:solidFill>
                  <a:schemeClr val="bg1"/>
                </a:solidFill>
              </a:defRPr>
            </a:lvl1pPr>
          </a:lstStyle>
          <a:p>
            <a:pPr lvl="0"/>
            <a:r>
              <a:rPr lang="en-GB" noProof="0"/>
              <a:t>Author name</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a:p>
        </p:txBody>
      </p:sp>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798" noProof="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5349898"/>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7" name="Picture 5">
            <a:extLst>
              <a:ext uri="{FF2B5EF4-FFF2-40B4-BE49-F238E27FC236}">
                <a16:creationId xmlns:a16="http://schemas.microsoft.com/office/drawing/2014/main" id="{F2382437-E20D-44CE-9678-6FC2D2C8FA21}"/>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1" name="Picture 40">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3689" y="6454954"/>
            <a:ext cx="9956800" cy="405130"/>
          </a:xfrm>
          <a:prstGeom prst="rect">
            <a:avLst/>
          </a:prstGeom>
        </p:spPr>
      </p:pic>
      <p:sp>
        <p:nvSpPr>
          <p:cNvPr id="3" name="TextBox 2">
            <a:extLst>
              <a:ext uri="{FF2B5EF4-FFF2-40B4-BE49-F238E27FC236}">
                <a16:creationId xmlns:a16="http://schemas.microsoft.com/office/drawing/2014/main" id="{486089F9-4DE8-4634-850F-0A43F6B19822}"/>
              </a:ext>
            </a:extLst>
          </p:cNvPr>
          <p:cNvSpPr txBox="1"/>
          <p:nvPr userDrawn="1"/>
        </p:nvSpPr>
        <p:spPr>
          <a:xfrm>
            <a:off x="212177" y="5874570"/>
            <a:ext cx="11828335" cy="400110"/>
          </a:xfrm>
          <a:prstGeom prst="rect">
            <a:avLst/>
          </a:prstGeom>
          <a:noFill/>
        </p:spPr>
        <p:txBody>
          <a:bodyPr wrap="square" rtlCol="0">
            <a:spAutoFit/>
          </a:bodyPr>
          <a:lstStyle/>
          <a:p>
            <a:pPr algn="ctr"/>
            <a:r>
              <a:rPr lang="en-GB" sz="2000" b="1">
                <a:solidFill>
                  <a:schemeClr val="bg1"/>
                </a:solidFill>
              </a:rPr>
              <a:t>EO for Carbon Markets Forum 2023</a:t>
            </a:r>
            <a:r>
              <a:rPr lang="en-GB" sz="2000" b="1">
                <a:solidFill>
                  <a:schemeClr val="bg1"/>
                </a:solidFill>
                <a:latin typeface="Arial" panose="020B0604020202020204" pitchFamily="34" charset="0"/>
                <a:ea typeface="MS PGothic" pitchFamily="34" charset="-128"/>
                <a:cs typeface="Arial" panose="020B0604020202020204" pitchFamily="34" charset="0"/>
              </a:rPr>
              <a:t> |  03 - 05 October 2023 | ESA-ESRIN, Frascati - Italy </a:t>
            </a:r>
            <a:r>
              <a:rPr lang="en-GB" sz="2000">
                <a:solidFill>
                  <a:schemeClr val="bg1"/>
                </a:solidFill>
                <a:latin typeface="Arial" panose="020B0604020202020204" pitchFamily="34" charset="0"/>
                <a:ea typeface="MS PGothic" pitchFamily="34" charset="-128"/>
                <a:cs typeface="Arial" panose="020B0604020202020204" pitchFamily="34" charset="0"/>
              </a:rPr>
              <a:t> </a:t>
            </a:r>
          </a:p>
        </p:txBody>
      </p:sp>
      <p:sp>
        <p:nvSpPr>
          <p:cNvPr id="4" name="Title 3">
            <a:extLst>
              <a:ext uri="{FF2B5EF4-FFF2-40B4-BE49-F238E27FC236}">
                <a16:creationId xmlns:a16="http://schemas.microsoft.com/office/drawing/2014/main" id="{77E593D3-AC2F-9AB0-B5A4-B9B3DF0819B2}"/>
              </a:ext>
            </a:extLst>
          </p:cNvPr>
          <p:cNvSpPr>
            <a:spLocks noGrp="1"/>
          </p:cNvSpPr>
          <p:nvPr>
            <p:ph type="title" hasCustomPrompt="1"/>
          </p:nvPr>
        </p:nvSpPr>
        <p:spPr>
          <a:xfrm>
            <a:off x="192418" y="4765635"/>
            <a:ext cx="10108800" cy="565200"/>
          </a:xfrm>
        </p:spPr>
        <p:txBody>
          <a:bodyPr/>
          <a:lstStyle>
            <a:lvl1pPr>
              <a:defRPr/>
            </a:lvl1pPr>
          </a:lstStyle>
          <a:p>
            <a:r>
              <a:rPr lang="en-US"/>
              <a:t>Name of your presentation</a:t>
            </a:r>
            <a:endParaRPr lang="en-GB"/>
          </a:p>
        </p:txBody>
      </p:sp>
    </p:spTree>
    <p:extLst>
      <p:ext uri="{BB962C8B-B14F-4D97-AF65-F5344CB8AC3E}">
        <p14:creationId xmlns:p14="http://schemas.microsoft.com/office/powerpoint/2010/main" val="1034744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1023" y="99057"/>
            <a:ext cx="9594026" cy="552780"/>
          </a:xfrm>
          <a:prstGeom prst="rect">
            <a:avLst/>
          </a:prstGeom>
        </p:spPr>
        <p:txBody>
          <a:bodyPr/>
          <a:lstStyle/>
          <a:p>
            <a:r>
              <a:rPr lang="en-US" noProof="0"/>
              <a:t>Click to edit Master title style</a:t>
            </a:r>
            <a:endParaRPr lang="en-GB" noProof="0"/>
          </a:p>
        </p:txBody>
      </p:sp>
      <p:sp>
        <p:nvSpPr>
          <p:cNvPr id="3" name="Content Placeholder 2"/>
          <p:cNvSpPr>
            <a:spLocks noGrp="1"/>
          </p:cNvSpPr>
          <p:nvPr>
            <p:ph idx="1"/>
          </p:nvPr>
        </p:nvSpPr>
        <p:spPr>
          <a:xfrm>
            <a:off x="229228" y="863602"/>
            <a:ext cx="11695255" cy="5337175"/>
          </a:xfrm>
          <a:prstGeom prst="rect">
            <a:avLst/>
          </a:prstGeom>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Tree>
    <p:extLst>
      <p:ext uri="{BB962C8B-B14F-4D97-AF65-F5344CB8AC3E}">
        <p14:creationId xmlns:p14="http://schemas.microsoft.com/office/powerpoint/2010/main" val="4248386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67F11124-82EC-4269-B097-AA13626176B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430"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9" name="Picture 5">
            <a:extLst>
              <a:ext uri="{FF2B5EF4-FFF2-40B4-BE49-F238E27FC236}">
                <a16:creationId xmlns:a16="http://schemas.microsoft.com/office/drawing/2014/main" id="{F46AEE21-774A-4AB5-ADC4-A6979F397CFE}"/>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65" name="Picture 64">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276" y="6452251"/>
            <a:ext cx="9956800" cy="405130"/>
          </a:xfrm>
          <a:prstGeom prst="rect">
            <a:avLst/>
          </a:prstGeom>
        </p:spPr>
      </p:pic>
    </p:spTree>
    <p:extLst>
      <p:ext uri="{BB962C8B-B14F-4D97-AF65-F5344CB8AC3E}">
        <p14:creationId xmlns:p14="http://schemas.microsoft.com/office/powerpoint/2010/main" val="3124599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EO4CM_PPT_templat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a:xfrm>
            <a:off x="216000" y="204632"/>
            <a:ext cx="10108800" cy="552780"/>
          </a:xfrm>
        </p:spPr>
        <p:txBody>
          <a:bodyPr/>
          <a:lstStyle>
            <a:lvl1pPr algn="l">
              <a:defRPr/>
            </a:lvl1pPr>
          </a:lstStyle>
          <a:p>
            <a:r>
              <a:rPr lang="en-GB" noProof="0"/>
              <a:t>CLICK TO EDIT MASTER TITLE STYLE</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9457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B2B2E7-BCE3-4EC1-AD51-3894C5284DA1}"/>
              </a:ext>
            </a:extLst>
          </p:cNvPr>
          <p:cNvSpPr>
            <a:spLocks noGrp="1"/>
          </p:cNvSpPr>
          <p:nvPr>
            <p:ph type="title" hasCustomPrompt="1"/>
          </p:nvPr>
        </p:nvSpPr>
        <p:spPr>
          <a:xfrm>
            <a:off x="216000" y="154800"/>
            <a:ext cx="10108800" cy="565200"/>
          </a:xfrm>
        </p:spPr>
        <p:txBody>
          <a:bodyPr/>
          <a:lstStyle>
            <a:lvl1pPr algn="l">
              <a:defRPr sz="3000"/>
            </a:lvl1pPr>
          </a:lstStyle>
          <a:p>
            <a:r>
              <a:rPr lang="en-GB" altLang="en-US" noProof="0"/>
              <a:t>CLICK TO EDIT MASTER TITLE STYLE</a:t>
            </a:r>
            <a:endParaRPr lang="en-GB" noProof="0"/>
          </a:p>
        </p:txBody>
      </p:sp>
    </p:spTree>
    <p:extLst>
      <p:ext uri="{BB962C8B-B14F-4D97-AF65-F5344CB8AC3E}">
        <p14:creationId xmlns:p14="http://schemas.microsoft.com/office/powerpoint/2010/main" val="2291853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
            <a:ext cx="12229200" cy="6878925"/>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1" y="-2"/>
            <a:ext cx="12225338" cy="6878925"/>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323" name="Rectangle 2"/>
          <p:cNvSpPr>
            <a:spLocks noGrp="1" noChangeArrowheads="1"/>
          </p:cNvSpPr>
          <p:nvPr>
            <p:ph type="subTitle" idx="1" hasCustomPrompt="1"/>
          </p:nvPr>
        </p:nvSpPr>
        <p:spPr>
          <a:xfrm>
            <a:off x="11869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err="1"/>
              <a:t>SubTitle</a:t>
            </a:r>
            <a:endParaRPr lang="en-GB" noProof="0"/>
          </a:p>
        </p:txBody>
      </p:sp>
      <p:sp>
        <p:nvSpPr>
          <p:cNvPr id="56325" name="Rectangle 6"/>
          <p:cNvSpPr>
            <a:spLocks noGrp="1" noChangeArrowheads="1"/>
          </p:cNvSpPr>
          <p:nvPr>
            <p:ph type="ctrTitle" hasCustomPrompt="1"/>
          </p:nvPr>
        </p:nvSpPr>
        <p:spPr>
          <a:xfrm>
            <a:off x="126000" y="3351588"/>
            <a:ext cx="11865600" cy="707886"/>
          </a:xfrm>
          <a:prstGeom prst="rect">
            <a:avLst/>
          </a:prstGeom>
        </p:spPr>
        <p:txBody>
          <a:bodyPr/>
          <a:lstStyle>
            <a:lvl1pPr algn="l">
              <a:defRPr sz="4000">
                <a:solidFill>
                  <a:schemeClr val="bg1"/>
                </a:solidFill>
              </a:defRPr>
            </a:lvl1pPr>
          </a:lstStyle>
          <a:p>
            <a:pPr lvl="0"/>
            <a:r>
              <a:rPr lang="en-GB" noProof="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2" y="5406990"/>
            <a:ext cx="227947" cy="276999"/>
          </a:xfrm>
          <a:prstGeom prst="rect">
            <a:avLst/>
          </a:prstGeom>
          <a:noFill/>
          <a:ln>
            <a:noFill/>
          </a:ln>
          <a:effectLst/>
        </p:spPr>
        <p:txBody>
          <a:bodyPr wrap="non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56809"/>
            <a:ext cx="227948" cy="276999"/>
          </a:xfrm>
          <a:prstGeom prst="rect">
            <a:avLst/>
          </a:prstGeom>
          <a:noFill/>
          <a:ln>
            <a:noFill/>
          </a:ln>
          <a:effectLst/>
        </p:spPr>
        <p:txBody>
          <a:bodyPr wrap="non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320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64495" y="6202800"/>
            <a:ext cx="2911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65" name="Picture 5">
            <a:extLst>
              <a:ext uri="{FF2B5EF4-FFF2-40B4-BE49-F238E27FC236}">
                <a16:creationId xmlns:a16="http://schemas.microsoft.com/office/drawing/2014/main" id="{BBC9EEE5-B210-445C-81EF-FEA569E56083}"/>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6" name="Picture 45">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3860" y="6465593"/>
            <a:ext cx="9956800" cy="405130"/>
          </a:xfrm>
          <a:prstGeom prst="rect">
            <a:avLst/>
          </a:prstGeom>
        </p:spPr>
      </p:pic>
    </p:spTree>
    <p:extLst>
      <p:ext uri="{BB962C8B-B14F-4D97-AF65-F5344CB8AC3E}">
        <p14:creationId xmlns:p14="http://schemas.microsoft.com/office/powerpoint/2010/main" val="313994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1500" fill="hold"/>
                                        <p:tgtEl>
                                          <p:spTgt spid="46"/>
                                        </p:tgtEl>
                                        <p:attrNameLst>
                                          <p:attrName>ppt_x</p:attrName>
                                        </p:attrNameLst>
                                      </p:cBhvr>
                                      <p:tavLst>
                                        <p:tav tm="0">
                                          <p:val>
                                            <p:strVal val="0-#ppt_w/2"/>
                                          </p:val>
                                        </p:tav>
                                        <p:tav tm="100000">
                                          <p:val>
                                            <p:strVal val="#ppt_x"/>
                                          </p:val>
                                        </p:tav>
                                      </p:tavLst>
                                    </p:anim>
                                    <p:anim calcmode="lin" valueType="num">
                                      <p:cBhvr additive="base">
                                        <p:cTn id="12" dur="1500" fill="hold"/>
                                        <p:tgtEl>
                                          <p:spTgt spid="46"/>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wipe(left)">
                                      <p:cBhvr>
                                        <p:cTn id="24" dur="500"/>
                                        <p:tgtEl>
                                          <p:spTgt spid="65"/>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par>
                          <p:cTn id="41" fill="hold">
                            <p:stCondLst>
                              <p:cond delay="5000"/>
                            </p:stCondLst>
                            <p:childTnLst>
                              <p:par>
                                <p:cTn id="42" presetID="2" presetClass="entr" presetSubtype="2" fill="hold" grpId="0" nodeType="afterEffect">
                                  <p:stCondLst>
                                    <p:cond delay="0"/>
                                  </p:stCondLst>
                                  <p:childTnLst>
                                    <p:set>
                                      <p:cBhvr>
                                        <p:cTn id="43" dur="1" fill="hold">
                                          <p:stCondLst>
                                            <p:cond delay="0"/>
                                          </p:stCondLst>
                                        </p:cTn>
                                        <p:tgtEl>
                                          <p:spTgt spid="43">
                                            <p:txEl>
                                              <p:pRg st="0" end="0"/>
                                            </p:txEl>
                                          </p:spTgt>
                                        </p:tgtEl>
                                        <p:attrNameLst>
                                          <p:attrName>style.visibility</p:attrName>
                                        </p:attrNameLst>
                                      </p:cBhvr>
                                      <p:to>
                                        <p:strVal val="visible"/>
                                      </p:to>
                                    </p:set>
                                    <p:anim calcmode="lin" valueType="num">
                                      <p:cBhvr additive="base">
                                        <p:cTn id="44"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43">
                                            <p:txEl>
                                              <p:pRg st="0" end="0"/>
                                            </p:txEl>
                                          </p:spTgt>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45">
                                            <p:txEl>
                                              <p:pRg st="0" end="0"/>
                                            </p:txEl>
                                          </p:spTgt>
                                        </p:tgtEl>
                                        <p:attrNameLst>
                                          <p:attrName>style.visibility</p:attrName>
                                        </p:attrNameLst>
                                      </p:cBhvr>
                                      <p:to>
                                        <p:strVal val="visible"/>
                                      </p:to>
                                    </p:set>
                                    <p:anim calcmode="lin" valueType="num">
                                      <p:cBhvr additive="base">
                                        <p:cTn id="4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45">
                                            <p:txEl>
                                              <p:pRg st="0" end="0"/>
                                            </p:txEl>
                                          </p:spTgt>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44">
                                            <p:txEl>
                                              <p:pRg st="0" end="0"/>
                                            </p:txEl>
                                          </p:spTgt>
                                        </p:tgtEl>
                                        <p:attrNameLst>
                                          <p:attrName>style.visibility</p:attrName>
                                        </p:attrNameLst>
                                      </p:cBhvr>
                                      <p:to>
                                        <p:strVal val="visible"/>
                                      </p:to>
                                    </p:set>
                                    <p:anim calcmode="lin" valueType="num">
                                      <p:cBhvr additive="base">
                                        <p:cTn id="52"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44">
                                            <p:txEl>
                                              <p:pRg st="0" end="0"/>
                                            </p:txEl>
                                          </p:spTgt>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45">
                                            <p:txEl>
                                              <p:pRg st="0" end="0"/>
                                            </p:txEl>
                                          </p:spTgt>
                                        </p:tgtEl>
                                        <p:attrNameLst>
                                          <p:attrName>style.visibility</p:attrName>
                                        </p:attrNameLst>
                                      </p:cBhvr>
                                      <p:to>
                                        <p:strVal val="visible"/>
                                      </p:to>
                                    </p:set>
                                    <p:anim calcmode="lin" valueType="num">
                                      <p:cBhvr additive="base">
                                        <p:cTn id="56"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43" grpId="0" build="allAtOnce"/>
      <p:bldP spid="44" grpId="0" build="allAtOnce"/>
      <p:bldP spid="45" grpId="0" build="allAtOnce"/>
      <p:bldP spid="10" grpId="0"/>
    </p:bldLst>
  </p:timing>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225338"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72"/>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a:t>CLICK TO EDIT MASTER TITLE STYLE</a:t>
            </a:r>
            <a:endParaRPr lang="en-GB" noProof="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600" y="882196"/>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9731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86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5185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351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859" y="1673225"/>
            <a:ext cx="5804673"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a:t>
            </a:r>
            <a:r>
              <a:rPr lang="en-GB" noProof="0"/>
              <a:t>Master</a:t>
            </a:r>
            <a:r>
              <a:rPr lang="en-US" noProof="0"/>
              <a:t> text styles</a:t>
            </a:r>
          </a:p>
          <a:p>
            <a:pPr lvl="1"/>
            <a:r>
              <a:rPr lang="en-GB" noProof="0"/>
              <a:t>Second</a:t>
            </a:r>
            <a:r>
              <a:rPr lang="en-US" noProof="0"/>
              <a:t> level</a:t>
            </a:r>
          </a:p>
          <a:p>
            <a:pPr lvl="2"/>
            <a:r>
              <a:rPr lang="en-US" noProof="0"/>
              <a:t>Third </a:t>
            </a:r>
            <a:r>
              <a:rPr lang="en-GB" noProof="0"/>
              <a:t>level</a:t>
            </a:r>
          </a:p>
          <a:p>
            <a:pPr lvl="3"/>
            <a:r>
              <a:rPr lang="en-GB" noProof="0"/>
              <a:t>Fourth</a:t>
            </a:r>
            <a:r>
              <a:rPr lang="en-US" noProof="0"/>
              <a:t> level</a:t>
            </a:r>
          </a:p>
          <a:p>
            <a:pPr lvl="4"/>
            <a:r>
              <a:rPr lang="en-GB" noProof="0"/>
              <a:t>Fifth</a:t>
            </a:r>
            <a:r>
              <a:rPr lang="en-US" noProof="0"/>
              <a:t> level</a:t>
            </a:r>
            <a:endParaRPr lang="en-GB" noProof="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27279" y="1673225"/>
            <a:ext cx="5762854"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D56B-45C7-41CE-AF85-CFBD7346FBE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9259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EAR_COLOUR_BG1">
    <p:bg>
      <p:bgPr>
        <a:solidFill>
          <a:srgbClr val="E8E9E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DA993C77-CBED-4B2B-A114-59C4D8D6CE9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B86A34-E450-424B-A07C-89D1870D3D2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5002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LEAR_COLOUR_BG2">
    <p:bg>
      <p:bgPr>
        <a:solidFill>
          <a:srgbClr val="76C8A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7" name="Rectangle 2">
            <a:extLst>
              <a:ext uri="{FF2B5EF4-FFF2-40B4-BE49-F238E27FC236}">
                <a16:creationId xmlns:a16="http://schemas.microsoft.com/office/drawing/2014/main" id="{8770F7F7-54D2-419E-ACE8-1E203802996C}"/>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006762"/>
                </a:solidFill>
              </a:defRPr>
            </a:lvl1pPr>
            <a:lvl2pPr>
              <a:defRPr sz="1800">
                <a:solidFill>
                  <a:srgbClr val="006762"/>
                </a:solidFill>
              </a:defRPr>
            </a:lvl2pPr>
            <a:lvl3pPr>
              <a:defRPr sz="1800">
                <a:solidFill>
                  <a:srgbClr val="006762"/>
                </a:solidFill>
              </a:defRPr>
            </a:lvl3pPr>
            <a:lvl4pPr>
              <a:defRPr sz="1800">
                <a:solidFill>
                  <a:srgbClr val="006762"/>
                </a:solidFill>
              </a:defRPr>
            </a:lvl4pPr>
            <a:lvl5pPr>
              <a:defRPr sz="1800">
                <a:solidFill>
                  <a:srgbClr val="006762"/>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6" name="Straight Connector 5">
            <a:extLst>
              <a:ext uri="{FF2B5EF4-FFF2-40B4-BE49-F238E27FC236}">
                <a16:creationId xmlns:a16="http://schemas.microsoft.com/office/drawing/2014/main" id="{9CE16786-8A3C-4C82-B63C-69D03B24564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28B05E-06E9-4FF8-9E34-30F8C9AD515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1122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EAR_COLOUR_BG3">
    <p:bg>
      <p:bgPr>
        <a:solidFill>
          <a:srgbClr val="F1666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7" name="Rectangle 2">
            <a:extLst>
              <a:ext uri="{FF2B5EF4-FFF2-40B4-BE49-F238E27FC236}">
                <a16:creationId xmlns:a16="http://schemas.microsoft.com/office/drawing/2014/main" id="{424FBA6A-9B37-4307-AF0B-2FB195B99602}"/>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960136"/>
                </a:solidFill>
              </a:defRPr>
            </a:lvl1pPr>
            <a:lvl2pPr>
              <a:defRPr sz="1800">
                <a:solidFill>
                  <a:srgbClr val="960136"/>
                </a:solidFill>
              </a:defRPr>
            </a:lvl2pPr>
            <a:lvl3pPr>
              <a:defRPr sz="1800">
                <a:solidFill>
                  <a:srgbClr val="960136"/>
                </a:solidFill>
              </a:defRPr>
            </a:lvl3pPr>
            <a:lvl4pPr>
              <a:defRPr sz="1800">
                <a:solidFill>
                  <a:srgbClr val="960136"/>
                </a:solidFill>
              </a:defRPr>
            </a:lvl4pPr>
            <a:lvl5pPr>
              <a:defRPr sz="1800">
                <a:solidFill>
                  <a:srgbClr val="960136"/>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6" name="Straight Connector 5">
            <a:extLst>
              <a:ext uri="{FF2B5EF4-FFF2-40B4-BE49-F238E27FC236}">
                <a16:creationId xmlns:a16="http://schemas.microsoft.com/office/drawing/2014/main" id="{48935B88-E3A5-4B18-A1DA-E525414B3B3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C6253-9DAC-40B0-A41B-C4BC48EE2683}"/>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144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0103AB9D-4033-450F-9AFB-12010B6E63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33"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2" y="0"/>
            <a:ext cx="12225339"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663393E8-7604-477C-92ED-F503CA6D7EE9}"/>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8" name="Picture 37">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473" y="6449087"/>
            <a:ext cx="9956800" cy="405130"/>
          </a:xfrm>
          <a:prstGeom prst="rect">
            <a:avLst/>
          </a:prstGeom>
        </p:spPr>
      </p:pic>
    </p:spTree>
    <p:extLst>
      <p:ext uri="{BB962C8B-B14F-4D97-AF65-F5344CB8AC3E}">
        <p14:creationId xmlns:p14="http://schemas.microsoft.com/office/powerpoint/2010/main" val="838715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EAR_COLOUR_BG4">
    <p:bg>
      <p:bgPr>
        <a:solidFill>
          <a:srgbClr val="FFCC4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3" name="Content Placeholder 2">
            <a:extLst>
              <a:ext uri="{FF2B5EF4-FFF2-40B4-BE49-F238E27FC236}">
                <a16:creationId xmlns:a16="http://schemas.microsoft.com/office/drawing/2014/main" id="{C3B7504A-25CB-4BBC-AA4B-1A27FA922557}"/>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A75534"/>
                </a:solidFill>
              </a:defRPr>
            </a:lvl1pPr>
            <a:lvl2pPr>
              <a:defRPr sz="1800">
                <a:solidFill>
                  <a:srgbClr val="A75534"/>
                </a:solidFill>
              </a:defRPr>
            </a:lvl2pPr>
            <a:lvl3pPr>
              <a:defRPr sz="1800">
                <a:solidFill>
                  <a:srgbClr val="A75534"/>
                </a:solidFill>
              </a:defRPr>
            </a:lvl3pPr>
            <a:lvl4pPr>
              <a:defRPr sz="1800">
                <a:solidFill>
                  <a:srgbClr val="A75534"/>
                </a:solidFill>
              </a:defRPr>
            </a:lvl4pPr>
            <a:lvl5pPr>
              <a:defRPr sz="1800">
                <a:solidFill>
                  <a:srgbClr val="A75534"/>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4" name="Straight Connector 3">
            <a:extLst>
              <a:ext uri="{FF2B5EF4-FFF2-40B4-BE49-F238E27FC236}">
                <a16:creationId xmlns:a16="http://schemas.microsoft.com/office/drawing/2014/main" id="{13C96752-03D4-47C1-AF65-AB9BE9940335}"/>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9C38FE-3D95-4F29-9E13-19A29AD5EFC2}"/>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7691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EAR_COLOUR_BG5">
    <p:bg>
      <p:bgPr>
        <a:solidFill>
          <a:srgbClr val="6DCFF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4" name="Rectangle 2">
            <a:extLst>
              <a:ext uri="{FF2B5EF4-FFF2-40B4-BE49-F238E27FC236}">
                <a16:creationId xmlns:a16="http://schemas.microsoft.com/office/drawing/2014/main" id="{BA34D9EA-0CED-4E85-B2F0-17341F16C1AB}"/>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1E3378"/>
                </a:solidFill>
              </a:defRPr>
            </a:lvl1pPr>
            <a:lvl2pPr>
              <a:defRPr sz="1800">
                <a:solidFill>
                  <a:srgbClr val="1E3378"/>
                </a:solidFill>
              </a:defRPr>
            </a:lvl2pPr>
            <a:lvl3pPr>
              <a:defRPr sz="1800">
                <a:solidFill>
                  <a:srgbClr val="1E3378"/>
                </a:solidFill>
              </a:defRPr>
            </a:lvl3pPr>
            <a:lvl4pPr>
              <a:defRPr sz="1800">
                <a:solidFill>
                  <a:srgbClr val="1E3378"/>
                </a:solidFill>
              </a:defRPr>
            </a:lvl4pPr>
            <a:lvl5pPr>
              <a:defRPr sz="1800">
                <a:solidFill>
                  <a:srgbClr val="1E3378"/>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7" name="Straight Connector 6">
            <a:extLst>
              <a:ext uri="{FF2B5EF4-FFF2-40B4-BE49-F238E27FC236}">
                <a16:creationId xmlns:a16="http://schemas.microsoft.com/office/drawing/2014/main" id="{CF711926-946D-4031-95C0-4DF8DCFCC3F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3F0612-5267-4585-B281-9C491C4E1A3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736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369664" y="0"/>
            <a:ext cx="12595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a:solidFill>
                  <a:srgbClr val="8197A6"/>
                </a:solidFill>
                <a:latin typeface="Arial" charset="0"/>
                <a:ea typeface="Arial" charset="0"/>
                <a:cs typeface="Arial" charset="0"/>
              </a:rPr>
              <a:t>Produced by</a:t>
            </a:r>
            <a:endParaRPr lang="en-US" sz="796">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Tree>
    <p:extLst>
      <p:ext uri="{BB962C8B-B14F-4D97-AF65-F5344CB8AC3E}">
        <p14:creationId xmlns:p14="http://schemas.microsoft.com/office/powerpoint/2010/main" val="25357404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73144F-B6DA-43DE-8986-0AB5D2CDA49C}"/>
              </a:ext>
            </a:extLst>
          </p:cNvPr>
          <p:cNvSpPr>
            <a:spLocks noGrp="1"/>
          </p:cNvSpPr>
          <p:nvPr>
            <p:ph type="title" hasCustomPrompt="1"/>
          </p:nvPr>
        </p:nvSpPr>
        <p:spPr>
          <a:xfrm>
            <a:off x="216000" y="154800"/>
            <a:ext cx="10108800" cy="565200"/>
          </a:xfrm>
        </p:spPr>
        <p:txBody>
          <a:bodyPr/>
          <a:lstStyle>
            <a:lvl1pPr algn="l">
              <a:defRPr sz="3000"/>
            </a:lvl1pPr>
          </a:lstStyle>
          <a:p>
            <a:r>
              <a:rPr lang="en-GB" noProof="0"/>
              <a:t>CLICK TO EDIT MASTER TITLE STYLE</a:t>
            </a:r>
          </a:p>
        </p:txBody>
      </p:sp>
      <p:sp>
        <p:nvSpPr>
          <p:cNvPr id="4" name="Rectangle 2">
            <a:extLst>
              <a:ext uri="{FF2B5EF4-FFF2-40B4-BE49-F238E27FC236}">
                <a16:creationId xmlns:a16="http://schemas.microsoft.com/office/drawing/2014/main" id="{B4E70818-9563-4F06-956D-FEFEF006586A}"/>
              </a:ext>
            </a:extLst>
          </p:cNvPr>
          <p:cNvSpPr>
            <a:spLocks noGrp="1" noChangeArrowheads="1"/>
          </p:cNvSpPr>
          <p:nvPr>
            <p:ph idx="1"/>
          </p:nvPr>
        </p:nvSpPr>
        <p:spPr bwMode="auto">
          <a:xfrm>
            <a:off x="218262"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6" name="Straight Connector 5">
            <a:extLst>
              <a:ext uri="{FF2B5EF4-FFF2-40B4-BE49-F238E27FC236}">
                <a16:creationId xmlns:a16="http://schemas.microsoft.com/office/drawing/2014/main" id="{861AD377-1350-4EFA-894B-5CEA5EA7AA4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6523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2" name="Title 1"/>
          <p:cNvSpPr>
            <a:spLocks noGrp="1"/>
          </p:cNvSpPr>
          <p:nvPr>
            <p:ph type="ctrTitle"/>
          </p:nvPr>
        </p:nvSpPr>
        <p:spPr>
          <a:xfrm>
            <a:off x="227484" y="1739762"/>
            <a:ext cx="6339875" cy="1689238"/>
          </a:xfrm>
          <a:solidFill>
            <a:schemeClr val="bg1"/>
          </a:solidFill>
        </p:spPr>
        <p:txBody>
          <a:bodyPr anchor="b">
            <a:normAutofit/>
          </a:bodyPr>
          <a:lstStyle>
            <a:lvl1pPr algn="ctr">
              <a:defRPr sz="3600">
                <a:solidFill>
                  <a:srgbClr val="002060"/>
                </a:solidFill>
              </a:defRPr>
            </a:lvl1pPr>
          </a:lstStyle>
          <a:p>
            <a:endParaRPr lang="fi-FI"/>
          </a:p>
        </p:txBody>
      </p:sp>
      <p:sp>
        <p:nvSpPr>
          <p:cNvPr id="3" name="Subtitle 2"/>
          <p:cNvSpPr>
            <a:spLocks noGrp="1"/>
          </p:cNvSpPr>
          <p:nvPr>
            <p:ph type="subTitle" idx="1"/>
          </p:nvPr>
        </p:nvSpPr>
        <p:spPr>
          <a:xfrm>
            <a:off x="227485" y="3438471"/>
            <a:ext cx="6339876" cy="744166"/>
          </a:xfrm>
          <a:solidFill>
            <a:schemeClr val="bg1"/>
          </a:solidFill>
        </p:spPr>
        <p:txBody>
          <a:bodyPr>
            <a:normAutofit/>
          </a:bodyPr>
          <a:lstStyle>
            <a:lvl1pPr marL="0" indent="0" algn="ctr">
              <a:buNone/>
              <a:defRPr sz="2200" b="0">
                <a:solidFill>
                  <a:srgbClr val="00206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pic>
        <p:nvPicPr>
          <p:cNvPr id="6" name="Picture 5" descr="ESA Challenge – Copernicus Masters"/>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9745" y="137888"/>
            <a:ext cx="1907056" cy="838181"/>
          </a:xfrm>
          <a:prstGeom prst="rect">
            <a:avLst/>
          </a:prstGeom>
          <a:noFill/>
          <a:ln>
            <a:noFill/>
          </a:ln>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82382" y="137888"/>
            <a:ext cx="3458640" cy="838181"/>
          </a:xfrm>
          <a:prstGeom prst="rect">
            <a:avLst/>
          </a:prstGeom>
        </p:spPr>
      </p:pic>
      <p:pic>
        <p:nvPicPr>
          <p:cNvPr id="9" name="Picture 8" descr="C:\Users\jimjuk\OneDrive - Teknologian Tutkimuskeskus VTT\VTT-2020\Project_proposals\ESA_AO10131_ForestCarbonMonitoring\User_legal\VTT_new-logo.png">
            <a:extLst>
              <a:ext uri="{FF2B5EF4-FFF2-40B4-BE49-F238E27FC236}">
                <a16:creationId xmlns:a16="http://schemas.microsoft.com/office/drawing/2014/main" id="{63A10520-88F3-44BE-87C2-D899EF22B165}"/>
              </a:ext>
            </a:extLst>
          </p:cNvPr>
          <p:cNvPicPr/>
          <p:nvPr userDrawn="1"/>
        </p:nvPicPr>
        <p:blipFill rotWithShape="1">
          <a:blip r:embed="rId5" cstate="screen">
            <a:extLst>
              <a:ext uri="{28A0092B-C50C-407E-A947-70E740481C1C}">
                <a14:useLocalDpi xmlns:a14="http://schemas.microsoft.com/office/drawing/2010/main"/>
              </a:ext>
            </a:extLst>
          </a:blip>
          <a:srcRect l="10664" t="19260" r="8234" b="19637"/>
          <a:stretch/>
        </p:blipFill>
        <p:spPr bwMode="auto">
          <a:xfrm>
            <a:off x="294585" y="5836530"/>
            <a:ext cx="1392166" cy="744166"/>
          </a:xfrm>
          <a:prstGeom prst="rect">
            <a:avLst/>
          </a:prstGeom>
          <a:noFill/>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357D5B8A-7FB7-4B33-8F14-9F56736271DE}"/>
              </a:ext>
            </a:extLst>
          </p:cNvPr>
          <p:cNvPicPr>
            <a:picLocks noChangeAspect="1"/>
          </p:cNvPicPr>
          <p:nvPr userDrawn="1"/>
        </p:nvPicPr>
        <p:blipFill>
          <a:blip r:embed="rId6"/>
          <a:stretch>
            <a:fillRect/>
          </a:stretch>
        </p:blipFill>
        <p:spPr>
          <a:xfrm>
            <a:off x="2006801" y="5715880"/>
            <a:ext cx="8797579" cy="985466"/>
          </a:xfrm>
          <a:prstGeom prst="rect">
            <a:avLst/>
          </a:prstGeom>
        </p:spPr>
      </p:pic>
    </p:spTree>
    <p:extLst>
      <p:ext uri="{BB962C8B-B14F-4D97-AF65-F5344CB8AC3E}">
        <p14:creationId xmlns:p14="http://schemas.microsoft.com/office/powerpoint/2010/main" val="13310196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401536"/>
            <a:ext cx="12225338" cy="456464"/>
          </a:xfrm>
          <a:prstGeom prst="rect">
            <a:avLst/>
          </a:prstGeom>
        </p:spPr>
      </p:pic>
      <p:pic>
        <p:nvPicPr>
          <p:cNvPr id="6" name="Picture 5"/>
          <p:cNvPicPr>
            <a:picLocks noChangeAspect="1"/>
          </p:cNvPicPr>
          <p:nvPr userDrawn="1"/>
        </p:nvPicPr>
        <p:blipFill>
          <a:blip r:embed="rId3"/>
          <a:stretch>
            <a:fillRect/>
          </a:stretch>
        </p:blipFill>
        <p:spPr>
          <a:xfrm>
            <a:off x="0" y="-23530"/>
            <a:ext cx="12225338" cy="309857"/>
          </a:xfrm>
          <a:prstGeom prst="rect">
            <a:avLst/>
          </a:prstGeom>
        </p:spPr>
      </p:pic>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7137" y="6447717"/>
            <a:ext cx="1509861" cy="365907"/>
          </a:xfrm>
          <a:prstGeom prst="rect">
            <a:avLst/>
          </a:prstGeom>
        </p:spPr>
      </p:pic>
      <p:sp>
        <p:nvSpPr>
          <p:cNvPr id="8" name="Title 7"/>
          <p:cNvSpPr>
            <a:spLocks noGrp="1"/>
          </p:cNvSpPr>
          <p:nvPr>
            <p:ph type="title"/>
          </p:nvPr>
        </p:nvSpPr>
        <p:spPr>
          <a:xfrm>
            <a:off x="129010" y="399631"/>
            <a:ext cx="11833945" cy="782188"/>
          </a:xfrm>
        </p:spPr>
        <p:txBody>
          <a:bodyPr/>
          <a:lstStyle>
            <a:lvl1pPr>
              <a:defRPr>
                <a:solidFill>
                  <a:srgbClr val="002060"/>
                </a:solidFill>
              </a:defRPr>
            </a:lvl1pPr>
          </a:lstStyle>
          <a:p>
            <a:r>
              <a:rPr lang="en-US"/>
              <a:t>Click to edit Master title style</a:t>
            </a:r>
            <a:endParaRPr lang="fi-FI"/>
          </a:p>
        </p:txBody>
      </p:sp>
      <p:sp>
        <p:nvSpPr>
          <p:cNvPr id="11" name="Text Placeholder 10"/>
          <p:cNvSpPr>
            <a:spLocks noGrp="1"/>
          </p:cNvSpPr>
          <p:nvPr>
            <p:ph type="body" sz="quarter" idx="10"/>
          </p:nvPr>
        </p:nvSpPr>
        <p:spPr>
          <a:xfrm>
            <a:off x="300306" y="1340844"/>
            <a:ext cx="11662649" cy="4220587"/>
          </a:xfrm>
        </p:spPr>
        <p:txBody>
          <a:bodyPr/>
          <a:lstStyle>
            <a:lvl1pPr marL="342900" indent="-342900">
              <a:buFont typeface="Arial" panose="020B0604020202020204" pitchFamily="34" charset="0"/>
              <a:buChar char="•"/>
              <a:defRPr>
                <a:solidFill>
                  <a:srgbClr val="000000"/>
                </a:solidFill>
              </a:defRPr>
            </a:lvl1pPr>
            <a:lvl2pPr marL="800100" indent="-34290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16631602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401536"/>
            <a:ext cx="12225338" cy="456464"/>
          </a:xfrm>
          <a:prstGeom prst="rect">
            <a:avLst/>
          </a:prstGeom>
        </p:spPr>
      </p:pic>
      <p:sp>
        <p:nvSpPr>
          <p:cNvPr id="2" name="Title 1"/>
          <p:cNvSpPr>
            <a:spLocks noGrp="1"/>
          </p:cNvSpPr>
          <p:nvPr>
            <p:ph type="title"/>
          </p:nvPr>
        </p:nvSpPr>
        <p:spPr>
          <a:xfrm>
            <a:off x="113891" y="378212"/>
            <a:ext cx="12022063" cy="695738"/>
          </a:xfrm>
        </p:spPr>
        <p:txBody>
          <a:bodyPr/>
          <a:lstStyle>
            <a:lvl1pPr>
              <a:defRPr>
                <a:solidFill>
                  <a:schemeClr val="accent5">
                    <a:lumMod val="50000"/>
                  </a:schemeClr>
                </a:solidFill>
              </a:defRPr>
            </a:lvl1pPr>
          </a:lstStyle>
          <a:p>
            <a:r>
              <a:rPr lang="en-US"/>
              <a:t>Click to edit Master title style</a:t>
            </a:r>
            <a:endParaRPr lang="fi-FI"/>
          </a:p>
        </p:txBody>
      </p:sp>
      <p:sp>
        <p:nvSpPr>
          <p:cNvPr id="3" name="Content Placeholder 2"/>
          <p:cNvSpPr>
            <a:spLocks noGrp="1"/>
          </p:cNvSpPr>
          <p:nvPr>
            <p:ph sz="half" idx="1"/>
          </p:nvPr>
        </p:nvSpPr>
        <p:spPr>
          <a:xfrm>
            <a:off x="364741" y="1196086"/>
            <a:ext cx="5647010" cy="4704382"/>
          </a:xfrm>
        </p:spPr>
        <p:txBody>
          <a:bodyPr/>
          <a:lstStyle>
            <a:lvl1pPr>
              <a:defRPr>
                <a:solidFill>
                  <a:srgbClr val="000000"/>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6336128" y="1193097"/>
            <a:ext cx="5557627" cy="4704382"/>
          </a:xfrm>
        </p:spPr>
        <p:txBody>
          <a:bodyPr/>
          <a:lstStyle>
            <a:lvl1pPr>
              <a:defRPr>
                <a:solidFill>
                  <a:srgbClr val="000000"/>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9" name="Picture 8"/>
          <p:cNvPicPr>
            <a:picLocks noChangeAspect="1"/>
          </p:cNvPicPr>
          <p:nvPr userDrawn="1"/>
        </p:nvPicPr>
        <p:blipFill>
          <a:blip r:embed="rId3"/>
          <a:stretch>
            <a:fillRect/>
          </a:stretch>
        </p:blipFill>
        <p:spPr>
          <a:xfrm>
            <a:off x="0" y="-23530"/>
            <a:ext cx="12225338" cy="309857"/>
          </a:xfrm>
          <a:prstGeom prst="rect">
            <a:avLst/>
          </a:prstGeom>
        </p:spPr>
      </p:pic>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7137" y="6447717"/>
            <a:ext cx="1509861" cy="365907"/>
          </a:xfrm>
          <a:prstGeom prst="rect">
            <a:avLst/>
          </a:prstGeom>
        </p:spPr>
      </p:pic>
    </p:spTree>
    <p:extLst>
      <p:ext uri="{BB962C8B-B14F-4D97-AF65-F5344CB8AC3E}">
        <p14:creationId xmlns:p14="http://schemas.microsoft.com/office/powerpoint/2010/main" val="18771631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401536"/>
            <a:ext cx="12225338" cy="456464"/>
          </a:xfrm>
          <a:prstGeom prst="rect">
            <a:avLst/>
          </a:prstGeom>
        </p:spPr>
      </p:pic>
      <p:sp>
        <p:nvSpPr>
          <p:cNvPr id="2" name="Title 1"/>
          <p:cNvSpPr>
            <a:spLocks noGrp="1"/>
          </p:cNvSpPr>
          <p:nvPr>
            <p:ph type="title"/>
          </p:nvPr>
        </p:nvSpPr>
        <p:spPr>
          <a:xfrm>
            <a:off x="165792" y="399081"/>
            <a:ext cx="11883662" cy="739607"/>
          </a:xfrm>
        </p:spPr>
        <p:txBody>
          <a:bodyPr/>
          <a:lstStyle>
            <a:lvl1pPr>
              <a:defRPr>
                <a:solidFill>
                  <a:schemeClr val="accent5">
                    <a:lumMod val="50000"/>
                  </a:schemeClr>
                </a:solidFill>
              </a:defRPr>
            </a:lvl1pPr>
          </a:lstStyle>
          <a:p>
            <a:r>
              <a:rPr lang="en-US"/>
              <a:t>Click to edit Master title style</a:t>
            </a:r>
            <a:endParaRPr lang="fi-FI"/>
          </a:p>
        </p:txBody>
      </p:sp>
      <p:pic>
        <p:nvPicPr>
          <p:cNvPr id="6" name="Picture 5"/>
          <p:cNvPicPr>
            <a:picLocks noChangeAspect="1"/>
          </p:cNvPicPr>
          <p:nvPr userDrawn="1"/>
        </p:nvPicPr>
        <p:blipFill>
          <a:blip r:embed="rId3"/>
          <a:stretch>
            <a:fillRect/>
          </a:stretch>
        </p:blipFill>
        <p:spPr>
          <a:xfrm>
            <a:off x="0" y="-23530"/>
            <a:ext cx="12225338" cy="309857"/>
          </a:xfrm>
          <a:prstGeom prst="rect">
            <a:avLst/>
          </a:prstGeom>
        </p:spPr>
      </p:pic>
      <p:graphicFrame>
        <p:nvGraphicFramePr>
          <p:cNvPr id="10" name="Table 9"/>
          <p:cNvGraphicFramePr>
            <a:graphicFrameLocks noGrp="1"/>
          </p:cNvGraphicFramePr>
          <p:nvPr userDrawn="1">
            <p:extLst>
              <p:ext uri="{D42A27DB-BD31-4B8C-83A1-F6EECF244321}">
                <p14:modId xmlns:p14="http://schemas.microsoft.com/office/powerpoint/2010/main" val="1460337153"/>
              </p:ext>
            </p:extLst>
          </p:nvPr>
        </p:nvGraphicFramePr>
        <p:xfrm>
          <a:off x="501195" y="1833139"/>
          <a:ext cx="8150225" cy="1483360"/>
        </p:xfrm>
        <a:graphic>
          <a:graphicData uri="http://schemas.openxmlformats.org/drawingml/2006/table">
            <a:tbl>
              <a:tblPr firstRow="1" bandRow="1">
                <a:tableStyleId>{073A0DAA-6AF3-43AB-8588-CEC1D06C72B9}</a:tableStyleId>
              </a:tblPr>
              <a:tblGrid>
                <a:gridCol w="1630045">
                  <a:extLst>
                    <a:ext uri="{9D8B030D-6E8A-4147-A177-3AD203B41FA5}">
                      <a16:colId xmlns:a16="http://schemas.microsoft.com/office/drawing/2014/main" val="1607904468"/>
                    </a:ext>
                  </a:extLst>
                </a:gridCol>
                <a:gridCol w="1630045">
                  <a:extLst>
                    <a:ext uri="{9D8B030D-6E8A-4147-A177-3AD203B41FA5}">
                      <a16:colId xmlns:a16="http://schemas.microsoft.com/office/drawing/2014/main" val="2625973819"/>
                    </a:ext>
                  </a:extLst>
                </a:gridCol>
                <a:gridCol w="1630045">
                  <a:extLst>
                    <a:ext uri="{9D8B030D-6E8A-4147-A177-3AD203B41FA5}">
                      <a16:colId xmlns:a16="http://schemas.microsoft.com/office/drawing/2014/main" val="3987761160"/>
                    </a:ext>
                  </a:extLst>
                </a:gridCol>
                <a:gridCol w="1630045">
                  <a:extLst>
                    <a:ext uri="{9D8B030D-6E8A-4147-A177-3AD203B41FA5}">
                      <a16:colId xmlns:a16="http://schemas.microsoft.com/office/drawing/2014/main" val="833848225"/>
                    </a:ext>
                  </a:extLst>
                </a:gridCol>
                <a:gridCol w="1630045">
                  <a:extLst>
                    <a:ext uri="{9D8B030D-6E8A-4147-A177-3AD203B41FA5}">
                      <a16:colId xmlns:a16="http://schemas.microsoft.com/office/drawing/2014/main" val="2879999592"/>
                    </a:ext>
                  </a:extLst>
                </a:gridCol>
              </a:tblGrid>
              <a:tr h="370840">
                <a:tc>
                  <a:txBody>
                    <a:bodyPr/>
                    <a:lstStyle/>
                    <a:p>
                      <a:endParaRPr lang="fi-FI"/>
                    </a:p>
                  </a:txBody>
                  <a:tcPr marL="91690" marR="91690">
                    <a:solidFill>
                      <a:schemeClr val="tx2"/>
                    </a:solidFill>
                  </a:tcPr>
                </a:tc>
                <a:tc>
                  <a:txBody>
                    <a:bodyPr/>
                    <a:lstStyle/>
                    <a:p>
                      <a:endParaRPr lang="fi-FI"/>
                    </a:p>
                  </a:txBody>
                  <a:tcPr marL="91690" marR="91690">
                    <a:solidFill>
                      <a:schemeClr val="tx2"/>
                    </a:solidFill>
                  </a:tcPr>
                </a:tc>
                <a:tc>
                  <a:txBody>
                    <a:bodyPr/>
                    <a:lstStyle/>
                    <a:p>
                      <a:endParaRPr lang="fi-FI"/>
                    </a:p>
                  </a:txBody>
                  <a:tcPr marL="91690" marR="91690">
                    <a:solidFill>
                      <a:schemeClr val="tx2"/>
                    </a:solidFill>
                  </a:tcPr>
                </a:tc>
                <a:tc>
                  <a:txBody>
                    <a:bodyPr/>
                    <a:lstStyle/>
                    <a:p>
                      <a:endParaRPr lang="fi-FI"/>
                    </a:p>
                  </a:txBody>
                  <a:tcPr marL="91690" marR="91690">
                    <a:solidFill>
                      <a:schemeClr val="tx2"/>
                    </a:solidFill>
                  </a:tcPr>
                </a:tc>
                <a:tc>
                  <a:txBody>
                    <a:bodyPr/>
                    <a:lstStyle/>
                    <a:p>
                      <a:endParaRPr lang="fi-FI"/>
                    </a:p>
                  </a:txBody>
                  <a:tcPr marL="91690" marR="91690">
                    <a:solidFill>
                      <a:schemeClr val="tx2"/>
                    </a:solidFill>
                  </a:tcPr>
                </a:tc>
                <a:extLst>
                  <a:ext uri="{0D108BD9-81ED-4DB2-BD59-A6C34878D82A}">
                    <a16:rowId xmlns:a16="http://schemas.microsoft.com/office/drawing/2014/main" val="657664218"/>
                  </a:ext>
                </a:extLst>
              </a:tr>
              <a:tr h="370840">
                <a:tc>
                  <a:txBody>
                    <a:bodyPr/>
                    <a:lstStyle/>
                    <a:p>
                      <a:endParaRPr lang="fi-FI"/>
                    </a:p>
                  </a:txBody>
                  <a:tcPr marL="91690" marR="91690">
                    <a:solidFill>
                      <a:srgbClr val="D4C9AC"/>
                    </a:solidFill>
                  </a:tcPr>
                </a:tc>
                <a:tc>
                  <a:txBody>
                    <a:bodyPr/>
                    <a:lstStyle/>
                    <a:p>
                      <a:endParaRPr lang="fi-FI"/>
                    </a:p>
                  </a:txBody>
                  <a:tcPr marL="91690" marR="91690">
                    <a:solidFill>
                      <a:srgbClr val="D4C9AC"/>
                    </a:solidFill>
                  </a:tcPr>
                </a:tc>
                <a:tc>
                  <a:txBody>
                    <a:bodyPr/>
                    <a:lstStyle/>
                    <a:p>
                      <a:endParaRPr lang="fi-FI"/>
                    </a:p>
                  </a:txBody>
                  <a:tcPr marL="91690" marR="91690">
                    <a:solidFill>
                      <a:srgbClr val="D4C9AC"/>
                    </a:solidFill>
                  </a:tcPr>
                </a:tc>
                <a:tc>
                  <a:txBody>
                    <a:bodyPr/>
                    <a:lstStyle/>
                    <a:p>
                      <a:endParaRPr lang="fi-FI"/>
                    </a:p>
                  </a:txBody>
                  <a:tcPr marL="91690" marR="91690">
                    <a:solidFill>
                      <a:srgbClr val="D4C9AC"/>
                    </a:solidFill>
                  </a:tcPr>
                </a:tc>
                <a:tc>
                  <a:txBody>
                    <a:bodyPr/>
                    <a:lstStyle/>
                    <a:p>
                      <a:endParaRPr lang="fi-FI"/>
                    </a:p>
                  </a:txBody>
                  <a:tcPr marL="91690" marR="91690">
                    <a:solidFill>
                      <a:srgbClr val="D4C9AC"/>
                    </a:solidFill>
                  </a:tcPr>
                </a:tc>
                <a:extLst>
                  <a:ext uri="{0D108BD9-81ED-4DB2-BD59-A6C34878D82A}">
                    <a16:rowId xmlns:a16="http://schemas.microsoft.com/office/drawing/2014/main" val="450999813"/>
                  </a:ext>
                </a:extLst>
              </a:tr>
              <a:tr h="370840">
                <a:tc>
                  <a:txBody>
                    <a:bodyPr/>
                    <a:lstStyle/>
                    <a:p>
                      <a:endParaRPr lang="fi-FI"/>
                    </a:p>
                  </a:txBody>
                  <a:tcPr marL="91690" marR="91690">
                    <a:solidFill>
                      <a:schemeClr val="bg2"/>
                    </a:solidFill>
                  </a:tcPr>
                </a:tc>
                <a:tc>
                  <a:txBody>
                    <a:bodyPr/>
                    <a:lstStyle/>
                    <a:p>
                      <a:endParaRPr lang="fi-FI"/>
                    </a:p>
                  </a:txBody>
                  <a:tcPr marL="91690" marR="91690">
                    <a:solidFill>
                      <a:schemeClr val="bg2"/>
                    </a:solidFill>
                  </a:tcPr>
                </a:tc>
                <a:tc>
                  <a:txBody>
                    <a:bodyPr/>
                    <a:lstStyle/>
                    <a:p>
                      <a:endParaRPr lang="fi-FI"/>
                    </a:p>
                  </a:txBody>
                  <a:tcPr marL="91690" marR="91690">
                    <a:solidFill>
                      <a:schemeClr val="bg2"/>
                    </a:solidFill>
                  </a:tcPr>
                </a:tc>
                <a:tc>
                  <a:txBody>
                    <a:bodyPr/>
                    <a:lstStyle/>
                    <a:p>
                      <a:endParaRPr lang="fi-FI"/>
                    </a:p>
                  </a:txBody>
                  <a:tcPr marL="91690" marR="91690">
                    <a:solidFill>
                      <a:schemeClr val="bg2"/>
                    </a:solidFill>
                  </a:tcPr>
                </a:tc>
                <a:tc>
                  <a:txBody>
                    <a:bodyPr/>
                    <a:lstStyle/>
                    <a:p>
                      <a:endParaRPr lang="fi-FI"/>
                    </a:p>
                  </a:txBody>
                  <a:tcPr marL="91690" marR="91690">
                    <a:solidFill>
                      <a:schemeClr val="bg2"/>
                    </a:solidFill>
                  </a:tcPr>
                </a:tc>
                <a:extLst>
                  <a:ext uri="{0D108BD9-81ED-4DB2-BD59-A6C34878D82A}">
                    <a16:rowId xmlns:a16="http://schemas.microsoft.com/office/drawing/2014/main" val="1668237519"/>
                  </a:ext>
                </a:extLst>
              </a:tr>
              <a:tr h="370840">
                <a:tc>
                  <a:txBody>
                    <a:bodyPr/>
                    <a:lstStyle/>
                    <a:p>
                      <a:endParaRPr lang="fi-FI"/>
                    </a:p>
                  </a:txBody>
                  <a:tcPr marL="91690" marR="91690">
                    <a:solidFill>
                      <a:srgbClr val="D4C9AC"/>
                    </a:solidFill>
                  </a:tcPr>
                </a:tc>
                <a:tc>
                  <a:txBody>
                    <a:bodyPr/>
                    <a:lstStyle/>
                    <a:p>
                      <a:endParaRPr lang="fi-FI"/>
                    </a:p>
                  </a:txBody>
                  <a:tcPr marL="91690" marR="91690">
                    <a:solidFill>
                      <a:srgbClr val="D4C9AC"/>
                    </a:solidFill>
                  </a:tcPr>
                </a:tc>
                <a:tc>
                  <a:txBody>
                    <a:bodyPr/>
                    <a:lstStyle/>
                    <a:p>
                      <a:endParaRPr lang="fi-FI"/>
                    </a:p>
                  </a:txBody>
                  <a:tcPr marL="91690" marR="91690">
                    <a:solidFill>
                      <a:srgbClr val="D4C9AC"/>
                    </a:solidFill>
                  </a:tcPr>
                </a:tc>
                <a:tc>
                  <a:txBody>
                    <a:bodyPr/>
                    <a:lstStyle/>
                    <a:p>
                      <a:endParaRPr lang="fi-FI"/>
                    </a:p>
                  </a:txBody>
                  <a:tcPr marL="91690" marR="91690">
                    <a:solidFill>
                      <a:srgbClr val="D4C9AC"/>
                    </a:solidFill>
                  </a:tcPr>
                </a:tc>
                <a:tc>
                  <a:txBody>
                    <a:bodyPr/>
                    <a:lstStyle/>
                    <a:p>
                      <a:endParaRPr lang="fi-FI"/>
                    </a:p>
                  </a:txBody>
                  <a:tcPr marL="91690" marR="91690">
                    <a:solidFill>
                      <a:srgbClr val="D4C9AC"/>
                    </a:solidFill>
                  </a:tcPr>
                </a:tc>
                <a:extLst>
                  <a:ext uri="{0D108BD9-81ED-4DB2-BD59-A6C34878D82A}">
                    <a16:rowId xmlns:a16="http://schemas.microsoft.com/office/drawing/2014/main" val="1318012536"/>
                  </a:ext>
                </a:extLst>
              </a:tr>
            </a:tbl>
          </a:graphicData>
        </a:graphic>
      </p:graphicFrame>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7137" y="6447717"/>
            <a:ext cx="1509861" cy="365907"/>
          </a:xfrm>
          <a:prstGeom prst="rect">
            <a:avLst/>
          </a:prstGeom>
        </p:spPr>
      </p:pic>
    </p:spTree>
    <p:extLst>
      <p:ext uri="{BB962C8B-B14F-4D97-AF65-F5344CB8AC3E}">
        <p14:creationId xmlns:p14="http://schemas.microsoft.com/office/powerpoint/2010/main" val="2691788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A398890-117D-44A3-97A3-567CB60E6D4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33" y="-1"/>
            <a:ext cx="12191999"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AFACDF93-324D-4973-8C62-633313B491BB}"/>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9" name="Picture 38">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639" y="6449973"/>
            <a:ext cx="9956800" cy="405130"/>
          </a:xfrm>
          <a:prstGeom prst="rect">
            <a:avLst/>
          </a:prstGeom>
        </p:spPr>
      </p:pic>
    </p:spTree>
    <p:extLst>
      <p:ext uri="{BB962C8B-B14F-4D97-AF65-F5344CB8AC3E}">
        <p14:creationId xmlns:p14="http://schemas.microsoft.com/office/powerpoint/2010/main" val="1027659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278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a:t>CLICK TO EDIT MASTER TITLE STYLE</a:t>
            </a:r>
            <a:endParaRPr lang="en-GB" noProof="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9036" y="1321782"/>
          <a:ext cx="11656060"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1776204199"/>
              </p:ext>
            </p:extLst>
          </p:nvPr>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18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a:t>CLICK TO EDIT MASTER TITLE STYLE</a:t>
            </a:r>
            <a:endParaRPr lang="en-GB" noProof="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737926873"/>
              </p:ext>
            </p:extLst>
          </p:nvPr>
        </p:nvGraphicFramePr>
        <p:xfrm>
          <a:off x="279036" y="1219353"/>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12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235473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498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4.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1.xml"/><Relationship Id="rId5" Type="http://schemas.openxmlformats.org/officeDocument/2006/relationships/image" Target="../media/image4.emf"/><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2.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4.emf"/><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13.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33.xml"/><Relationship Id="rId6" Type="http://schemas.openxmlformats.org/officeDocument/2006/relationships/image" Target="../media/image4.emf"/><Relationship Id="rId5" Type="http://schemas.openxmlformats.org/officeDocument/2006/relationships/image" Target="../media/image13.png"/><Relationship Id="rId4" Type="http://schemas.openxmlformats.org/officeDocument/2006/relationships/image" Target="../media/image12.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theme" Target="../theme/theme5.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22"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a:p>
        </p:txBody>
      </p:sp>
      <p:sp>
        <p:nvSpPr>
          <p:cNvPr id="39" name="Text Box 34"/>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5">
            <a:extLst>
              <a:ext uri="{FF2B5EF4-FFF2-40B4-BE49-F238E27FC236}">
                <a16:creationId xmlns:a16="http://schemas.microsoft.com/office/drawing/2014/main" id="{7B88B654-6870-4EB8-A79A-306A0238640A}"/>
              </a:ext>
            </a:extLst>
          </p:cNvPr>
          <p:cNvPicPr>
            <a:picLocks/>
          </p:cNvPicPr>
          <p:nvPr userDrawn="1"/>
        </p:nvPicPr>
        <p:blipFill>
          <a:blip r:embed="rId24"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63" name="Picture 62">
            <a:extLst>
              <a:ext uri="{FF2B5EF4-FFF2-40B4-BE49-F238E27FC236}">
                <a16:creationId xmlns:a16="http://schemas.microsoft.com/office/drawing/2014/main" id="{EBB965BA-5FAA-5543-9444-B14F3D19DD2B}"/>
              </a:ext>
            </a:extLst>
          </p:cNvPr>
          <p:cNvPicPr/>
          <p:nvPr userDrawn="1"/>
        </p:nvPicPr>
        <p:blipFill>
          <a:blip r:embed="rId25">
            <a:extLst>
              <a:ext uri="{28A0092B-C50C-407E-A947-70E740481C1C}">
                <a14:useLocalDpi xmlns:a14="http://schemas.microsoft.com/office/drawing/2010/main"/>
              </a:ext>
            </a:extLst>
          </a:blip>
          <a:stretch>
            <a:fillRect/>
          </a:stretch>
        </p:blipFill>
        <p:spPr>
          <a:xfrm>
            <a:off x="0" y="6452225"/>
            <a:ext cx="9956800" cy="405130"/>
          </a:xfrm>
          <a:prstGeom prst="rect">
            <a:avLst/>
          </a:prstGeom>
        </p:spPr>
      </p:pic>
    </p:spTree>
  </p:cSld>
  <p:clrMap bg1="lt1" tx1="dk1" bg2="lt2" tx2="dk2" accent1="accent1" accent2="accent2" accent3="accent3" accent4="accent4" accent5="accent5" accent6="accent6" hlink="hlink" folHlink="folHlink"/>
  <p:sldLayoutIdLst>
    <p:sldLayoutId id="2147483929" r:id="rId1"/>
    <p:sldLayoutId id="2147483945" r:id="rId2"/>
    <p:sldLayoutId id="2147483974" r:id="rId3"/>
    <p:sldLayoutId id="2147483975" r:id="rId4"/>
    <p:sldLayoutId id="2147483973" r:id="rId5"/>
    <p:sldLayoutId id="2147483930" r:id="rId6"/>
    <p:sldLayoutId id="2147483931" r:id="rId7"/>
    <p:sldLayoutId id="2147483932" r:id="rId8"/>
    <p:sldLayoutId id="2147483933" r:id="rId9"/>
    <p:sldLayoutId id="2147483935" r:id="rId10"/>
    <p:sldLayoutId id="2147483936" r:id="rId11"/>
    <p:sldLayoutId id="2147483937" r:id="rId12"/>
    <p:sldLayoutId id="2147483938" r:id="rId13"/>
    <p:sldLayoutId id="2147483939" r:id="rId14"/>
    <p:sldLayoutId id="2147483946" r:id="rId15"/>
    <p:sldLayoutId id="2147483947" r:id="rId16"/>
    <p:sldLayoutId id="2147483977" r:id="rId17"/>
    <p:sldLayoutId id="2147483978" r:id="rId18"/>
    <p:sldLayoutId id="2147483979" r:id="rId19"/>
    <p:sldLayoutId id="2147483980" r:id="rId20"/>
  </p:sldLayoutIdLst>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pic>
        <p:nvPicPr>
          <p:cNvPr id="7" name="Picture 5">
            <a:extLst>
              <a:ext uri="{FF2B5EF4-FFF2-40B4-BE49-F238E27FC236}">
                <a16:creationId xmlns:a16="http://schemas.microsoft.com/office/drawing/2014/main" id="{109A9530-2671-487F-A9F5-FDB35D172B87}"/>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sp>
        <p:nvSpPr>
          <p:cNvPr id="3" name="Text Box 34">
            <a:extLst>
              <a:ext uri="{FF2B5EF4-FFF2-40B4-BE49-F238E27FC236}">
                <a16:creationId xmlns:a16="http://schemas.microsoft.com/office/drawing/2014/main" id="{174566EC-B884-414A-9831-F2C2C01CAF72}"/>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62" name="Picture 61">
            <a:extLst>
              <a:ext uri="{FF2B5EF4-FFF2-40B4-BE49-F238E27FC236}">
                <a16:creationId xmlns:a16="http://schemas.microsoft.com/office/drawing/2014/main" id="{68673324-7E47-2849-ABFE-CFCE924180D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B6E905FD-56C1-4FF6-A433-C72EFE86E9E9}"/>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8467" y="6460601"/>
            <a:ext cx="9956800" cy="405130"/>
          </a:xfrm>
          <a:prstGeom prst="rect">
            <a:avLst/>
          </a:prstGeom>
        </p:spPr>
      </p:pic>
    </p:spTree>
    <p:extLst>
      <p:ext uri="{BB962C8B-B14F-4D97-AF65-F5344CB8AC3E}">
        <p14:creationId xmlns:p14="http://schemas.microsoft.com/office/powerpoint/2010/main" val="554798536"/>
      </p:ext>
    </p:extLst>
  </p:cSld>
  <p:clrMap bg1="lt1" tx1="dk1" bg2="lt2" tx2="dk2" accent1="accent1" accent2="accent2" accent3="accent3" accent4="accent4" accent5="accent5" accent6="accent6" hlink="hlink" folHlink="folHlink"/>
  <p:sldLayoutIdLst>
    <p:sldLayoutId id="2147483951" r:id="rId1"/>
  </p:sldLayoutIdLst>
  <p:hf sldNum="0" hdr="0" dt="0"/>
  <p:txStyles>
    <p:titleStyle>
      <a:lvl1pPr algn="just" rtl="0" fontAlgn="base">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AA5060D9-A09D-4130-9267-1E715CE49C5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94" name="Picture 93">
            <a:extLst>
              <a:ext uri="{FF2B5EF4-FFF2-40B4-BE49-F238E27FC236}">
                <a16:creationId xmlns:a16="http://schemas.microsoft.com/office/drawing/2014/main" id="{4732B035-7DC9-457A-B11E-1F17E69F566A}"/>
              </a:ext>
            </a:extLst>
          </p:cNvPr>
          <p:cNvPicPr>
            <a:picLocks/>
          </p:cNvPicPr>
          <p:nvPr userDrawn="1"/>
        </p:nvPicPr>
        <p:blipFill>
          <a:blip r:embed="rId14"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37" name="Picture 36">
            <a:extLst>
              <a:ext uri="{FF2B5EF4-FFF2-40B4-BE49-F238E27FC236}">
                <a16:creationId xmlns:a16="http://schemas.microsoft.com/office/drawing/2014/main" id="{EBB965BA-5FAA-5543-9444-B14F3D19DD2B}"/>
              </a:ext>
            </a:extLst>
          </p:cNvPr>
          <p:cNvPicPr/>
          <p:nvPr userDrawn="1"/>
        </p:nvPicPr>
        <p:blipFill>
          <a:blip r:embed="rId15">
            <a:extLst>
              <a:ext uri="{28A0092B-C50C-407E-A947-70E740481C1C}">
                <a14:useLocalDpi xmlns:a14="http://schemas.microsoft.com/office/drawing/2010/main"/>
              </a:ext>
            </a:extLst>
          </a:blip>
          <a:stretch>
            <a:fillRect/>
          </a:stretch>
        </p:blipFill>
        <p:spPr>
          <a:xfrm>
            <a:off x="-8467" y="6455517"/>
            <a:ext cx="9956800" cy="405130"/>
          </a:xfrm>
          <a:prstGeom prst="rect">
            <a:avLst/>
          </a:prstGeom>
        </p:spPr>
      </p:pic>
    </p:spTree>
    <p:extLst>
      <p:ext uri="{BB962C8B-B14F-4D97-AF65-F5344CB8AC3E}">
        <p14:creationId xmlns:p14="http://schemas.microsoft.com/office/powerpoint/2010/main" val="3659391583"/>
      </p:ext>
    </p:extLst>
  </p:cSld>
  <p:clrMap bg1="lt1" tx1="dk1" bg2="lt2" tx2="dk2" accent1="accent1" accent2="accent2" accent3="accent3" accent4="accent4" accent5="accent5" accent6="accent6" hlink="hlink" folHlink="folHlink"/>
  <p:sldLayoutIdLst>
    <p:sldLayoutId id="2147483976" r:id="rId1"/>
    <p:sldLayoutId id="2147483961" r:id="rId2"/>
    <p:sldLayoutId id="2147483962" r:id="rId3"/>
    <p:sldLayoutId id="2147483963" r:id="rId4"/>
    <p:sldLayoutId id="2147483964" r:id="rId5"/>
    <p:sldLayoutId id="2147483965" r:id="rId6"/>
    <p:sldLayoutId id="2147483972" r:id="rId7"/>
    <p:sldLayoutId id="2147483966" r:id="rId8"/>
    <p:sldLayoutId id="2147483967" r:id="rId9"/>
    <p:sldLayoutId id="2147483968" r:id="rId10"/>
    <p:sldLayoutId id="2147483969" r:id="rId1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974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cxnSp>
        <p:nvCxnSpPr>
          <p:cNvPr id="34" name="Straight Connector 64">
            <a:extLst>
              <a:ext uri="{FF2B5EF4-FFF2-40B4-BE49-F238E27FC236}">
                <a16:creationId xmlns:a16="http://schemas.microsoft.com/office/drawing/2014/main" id="{8F972EA9-1462-4B0E-A09A-25D9F39ABE44}"/>
              </a:ext>
            </a:extLst>
          </p:cNvPr>
          <p:cNvCxnSpPr>
            <a:cxnSpLocks/>
          </p:cNvCxnSpPr>
          <p:nvPr userDrawn="1"/>
        </p:nvCxnSpPr>
        <p:spPr>
          <a:xfrm>
            <a:off x="222041" y="6411947"/>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 name="Picture 5">
            <a:extLst>
              <a:ext uri="{FF2B5EF4-FFF2-40B4-BE49-F238E27FC236}">
                <a16:creationId xmlns:a16="http://schemas.microsoft.com/office/drawing/2014/main" id="{5217072E-26F2-4536-B7A4-4922A861EFC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71529" y="6578011"/>
            <a:ext cx="1641396" cy="113828"/>
          </a:xfrm>
          <a:prstGeom prst="rect">
            <a:avLst/>
          </a:prstGeom>
        </p:spPr>
      </p:pic>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59"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5" name="Text Box 34">
            <a:extLst>
              <a:ext uri="{FF2B5EF4-FFF2-40B4-BE49-F238E27FC236}">
                <a16:creationId xmlns:a16="http://schemas.microsoft.com/office/drawing/2014/main" id="{3DFCB740-7646-4EBC-AD20-3EBB6A01A799}"/>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CEC1D1E1-F167-4275-B0D3-2DDB714BE63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94" name="Picture 93">
            <a:extLst>
              <a:ext uri="{FF2B5EF4-FFF2-40B4-BE49-F238E27FC236}">
                <a16:creationId xmlns:a16="http://schemas.microsoft.com/office/drawing/2014/main" id="{EE9226E0-2BA4-4DC2-994B-AD70CB993B22}"/>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38" name="Picture 37">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6538" y="6462927"/>
            <a:ext cx="9956800" cy="405130"/>
          </a:xfrm>
          <a:prstGeom prst="rect">
            <a:avLst/>
          </a:prstGeom>
        </p:spPr>
      </p:pic>
    </p:spTree>
    <p:extLst>
      <p:ext uri="{BB962C8B-B14F-4D97-AF65-F5344CB8AC3E}">
        <p14:creationId xmlns:p14="http://schemas.microsoft.com/office/powerpoint/2010/main" val="4140336850"/>
      </p:ext>
    </p:extLst>
  </p:cSld>
  <p:clrMap bg1="lt1" tx1="dk1" bg2="lt2" tx2="dk2" accent1="accent1" accent2="accent2" accent3="accent3" accent4="accent4" accent5="accent5" accent6="accent6" hlink="hlink" folHlink="folHlink"/>
  <p:sldLayoutIdLst>
    <p:sldLayoutId id="2147483971" r:id="rId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5792" y="787821"/>
            <a:ext cx="11753912" cy="678671"/>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p:cNvSpPr>
            <a:spLocks noGrp="1"/>
          </p:cNvSpPr>
          <p:nvPr>
            <p:ph type="body" idx="1"/>
          </p:nvPr>
        </p:nvSpPr>
        <p:spPr>
          <a:xfrm>
            <a:off x="511792" y="1558206"/>
            <a:ext cx="1112246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5569182"/>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Lst>
  <p:hf hdr="0" ftr="0" dt="0"/>
  <p:txStyles>
    <p:titleStyle>
      <a:lvl1pPr algn="l" defTabSz="914400" rtl="0" eaLnBrk="1" latinLnBrk="0" hangingPunct="1">
        <a:lnSpc>
          <a:spcPct val="90000"/>
        </a:lnSpc>
        <a:spcBef>
          <a:spcPct val="0"/>
        </a:spcBef>
        <a:buNone/>
        <a:defRPr sz="2800" b="1" kern="1200">
          <a:solidFill>
            <a:schemeClr val="accent5">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45.emf"/></Relationships>
</file>

<file path=ppt/slides/_rels/slide1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27.emf"/><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7.emf"/><Relationship Id="rId11" Type="http://schemas.openxmlformats.org/officeDocument/2006/relationships/image" Target="../media/image32.png"/><Relationship Id="rId5" Type="http://schemas.openxmlformats.org/officeDocument/2006/relationships/image" Target="../media/image26.emf"/><Relationship Id="rId10" Type="http://schemas.openxmlformats.org/officeDocument/2006/relationships/image" Target="../media/image31.png"/><Relationship Id="rId4" Type="http://schemas.openxmlformats.org/officeDocument/2006/relationships/image" Target="../media/image4.emf"/><Relationship Id="rId9" Type="http://schemas.openxmlformats.org/officeDocument/2006/relationships/image" Target="../media/image30.png"/><Relationship Id="rId1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bwMode="auto">
          <a:xfrm>
            <a:off x="125999" y="2806062"/>
            <a:ext cx="11913401" cy="132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02" tIns="44101" rIns="88202" bIns="44101" numCol="1" anchor="b" anchorCtr="0" compatLnSpc="1">
            <a:prstTxWarp prst="textNoShape">
              <a:avLst/>
            </a:prstTxWarp>
            <a:spAutoFit/>
          </a:bodyPr>
          <a:lstStyle/>
          <a:p>
            <a:pPr defTabSz="882030">
              <a:defRPr/>
            </a:pPr>
            <a:r>
              <a:rPr lang="en-GB" sz="4000" b="1" dirty="0">
                <a:solidFill>
                  <a:schemeClr val="bg1"/>
                </a:solidFill>
                <a:latin typeface="Arial"/>
                <a:ea typeface="+mj-ea"/>
                <a:cs typeface="Arial"/>
              </a:rPr>
              <a:t>Impressions and Findings from ESA’s </a:t>
            </a:r>
            <a:br>
              <a:rPr lang="en-GB" sz="4000" b="1" dirty="0">
                <a:latin typeface="Arial" panose="020B0604020202020204" pitchFamily="34" charset="0"/>
                <a:ea typeface="+mj-ea"/>
                <a:cs typeface="Arial" panose="020B0604020202020204" pitchFamily="34" charset="0"/>
              </a:rPr>
            </a:br>
            <a:r>
              <a:rPr lang="en-GB" sz="4000" b="1" dirty="0">
                <a:solidFill>
                  <a:schemeClr val="bg1"/>
                </a:solidFill>
                <a:latin typeface="Arial"/>
                <a:ea typeface="+mj-ea"/>
                <a:cs typeface="Arial"/>
              </a:rPr>
              <a:t>EO for Carbon Markets Forum </a:t>
            </a:r>
            <a:endParaRPr lang="en-GB" sz="4000" b="1">
              <a:solidFill>
                <a:schemeClr val="bg1"/>
              </a:solidFill>
              <a:latin typeface="Arial" panose="020B0604020202020204" pitchFamily="34" charset="0"/>
              <a:ea typeface="+mj-ea"/>
              <a:cs typeface="Arial" panose="020B0604020202020204" pitchFamily="34" charset="0"/>
            </a:endParaRPr>
          </a:p>
        </p:txBody>
      </p:sp>
      <p:sp>
        <p:nvSpPr>
          <p:cNvPr id="7" name="Text Box 24"/>
          <p:cNvSpPr txBox="1">
            <a:spLocks noChangeArrowheads="1"/>
          </p:cNvSpPr>
          <p:nvPr/>
        </p:nvSpPr>
        <p:spPr bwMode="auto">
          <a:xfrm>
            <a:off x="6915704" y="4944328"/>
            <a:ext cx="5123696" cy="738664"/>
          </a:xfrm>
          <a:prstGeom prst="rect">
            <a:avLst/>
          </a:prstGeom>
          <a:noFill/>
          <a:ln>
            <a:noFill/>
          </a:ln>
          <a:effectLst/>
        </p:spPr>
        <p:txBody>
          <a:bodyPr wrap="square" lIns="91440" tIns="45720" rIns="91440" bIns="45720" anchor="t">
            <a:spAutoFit/>
          </a:bodyPr>
          <a:lstStyle/>
          <a:p>
            <a:pPr algn="r">
              <a:spcBef>
                <a:spcPts val="0"/>
              </a:spcBef>
            </a:pPr>
            <a:r>
              <a:rPr lang="en-GB" sz="1400" dirty="0">
                <a:solidFill>
                  <a:schemeClr val="bg1"/>
                </a:solidFill>
                <a:latin typeface="Arial"/>
                <a:cs typeface="Arial"/>
              </a:rPr>
              <a:t>Antony </a:t>
            </a:r>
            <a:r>
              <a:rPr lang="en-GB" sz="1400" err="1">
                <a:solidFill>
                  <a:schemeClr val="bg1"/>
                </a:solidFill>
                <a:latin typeface="Arial"/>
                <a:cs typeface="Arial"/>
              </a:rPr>
              <a:t>Delavois</a:t>
            </a:r>
            <a:r>
              <a:rPr lang="en-GB" sz="1400" dirty="0">
                <a:solidFill>
                  <a:schemeClr val="bg1"/>
                </a:solidFill>
                <a:latin typeface="Arial"/>
                <a:cs typeface="Arial"/>
              </a:rPr>
              <a:t> and Frank Martin Seifert</a:t>
            </a:r>
          </a:p>
          <a:p>
            <a:pPr algn="r">
              <a:spcBef>
                <a:spcPts val="0"/>
              </a:spcBef>
            </a:pPr>
            <a:r>
              <a:rPr lang="en-GB" sz="1400" dirty="0">
                <a:solidFill>
                  <a:schemeClr val="bg1"/>
                </a:solidFill>
                <a:latin typeface="Arial"/>
                <a:cs typeface="Arial"/>
              </a:rPr>
              <a:t>Directorate of Earth Observation</a:t>
            </a:r>
          </a:p>
          <a:p>
            <a:pPr algn="r">
              <a:spcBef>
                <a:spcPts val="0"/>
              </a:spcBef>
            </a:pPr>
            <a:r>
              <a:rPr lang="en-GB" sz="1400" dirty="0">
                <a:solidFill>
                  <a:schemeClr val="bg1"/>
                </a:solidFill>
                <a:latin typeface="Arial"/>
                <a:cs typeface="Arial"/>
              </a:rPr>
              <a:t>ESA/ESRIN, Frascati, Italy</a:t>
            </a:r>
          </a:p>
        </p:txBody>
      </p:sp>
      <p:sp>
        <p:nvSpPr>
          <p:cNvPr id="8" name="Text Box 25"/>
          <p:cNvSpPr txBox="1">
            <a:spLocks noChangeArrowheads="1"/>
          </p:cNvSpPr>
          <p:nvPr/>
        </p:nvSpPr>
        <p:spPr bwMode="auto">
          <a:xfrm>
            <a:off x="6915681" y="5885467"/>
            <a:ext cx="5123720" cy="307777"/>
          </a:xfrm>
          <a:prstGeom prst="rect">
            <a:avLst/>
          </a:prstGeom>
          <a:noFill/>
          <a:ln>
            <a:noFill/>
          </a:ln>
          <a:effectLst/>
        </p:spPr>
        <p:txBody>
          <a:bodyPr wrap="square" lIns="91440" tIns="45720" rIns="91440" bIns="45720" anchor="t">
            <a:spAutoFit/>
          </a:bodyPr>
          <a:lstStyle/>
          <a:p>
            <a:pPr algn="r">
              <a:spcBef>
                <a:spcPts val="0"/>
              </a:spcBef>
            </a:pPr>
            <a:r>
              <a:rPr lang="en-GB" sz="1400" dirty="0">
                <a:solidFill>
                  <a:schemeClr val="bg1"/>
                </a:solidFill>
                <a:latin typeface="Arial"/>
                <a:cs typeface="Arial"/>
              </a:rPr>
              <a:t>14/11/2023</a:t>
            </a:r>
          </a:p>
        </p:txBody>
      </p:sp>
      <p:sp>
        <p:nvSpPr>
          <p:cNvPr id="2" name="Text Box 99">
            <a:extLst>
              <a:ext uri="{FF2B5EF4-FFF2-40B4-BE49-F238E27FC236}">
                <a16:creationId xmlns:a16="http://schemas.microsoft.com/office/drawing/2014/main" id="{B06A49EE-0921-4A0E-99D9-29F5A2AC6E1F}"/>
              </a:ext>
            </a:extLst>
          </p:cNvPr>
          <p:cNvSpPr/>
          <p:nvPr/>
        </p:nvSpPr>
        <p:spPr>
          <a:xfrm>
            <a:off x="7288567" y="5590659"/>
            <a:ext cx="4750834"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200">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BF17E2DF-1E36-0B03-0911-4F6C6E189E6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642592" y="4460100"/>
            <a:ext cx="2880909" cy="136259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75FF7C94-7C7D-E551-D38E-DA6C077C70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7340" y="4692134"/>
            <a:ext cx="2246313" cy="898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0DDB78-A9E2-7A97-E364-8F6793F668CA}"/>
              </a:ext>
            </a:extLst>
          </p:cNvPr>
          <p:cNvSpPr>
            <a:spLocks noGrp="1"/>
          </p:cNvSpPr>
          <p:nvPr>
            <p:ph type="title"/>
          </p:nvPr>
        </p:nvSpPr>
        <p:spPr>
          <a:xfrm>
            <a:off x="3201020" y="121299"/>
            <a:ext cx="6584029" cy="530538"/>
          </a:xfrm>
        </p:spPr>
        <p:txBody>
          <a:bodyPr wrap="square" anchor="ctr">
            <a:normAutofit fontScale="90000"/>
          </a:bodyPr>
          <a:lstStyle/>
          <a:p>
            <a:r>
              <a:rPr lang="it-IT" err="1"/>
              <a:t>Overview</a:t>
            </a:r>
            <a:r>
              <a:rPr lang="it-IT"/>
              <a:t> of Carbon Finance</a:t>
            </a:r>
            <a:endParaRPr lang="it-IT" dirty="0"/>
          </a:p>
        </p:txBody>
      </p:sp>
      <p:pic>
        <p:nvPicPr>
          <p:cNvPr id="4" name="Picture 3" descr="A diagram of a business&#10;&#10;Description automatically generated">
            <a:extLst>
              <a:ext uri="{FF2B5EF4-FFF2-40B4-BE49-F238E27FC236}">
                <a16:creationId xmlns:a16="http://schemas.microsoft.com/office/drawing/2014/main" id="{13A1837D-C807-91E5-856D-83EC5F05FAF5}"/>
              </a:ext>
            </a:extLst>
          </p:cNvPr>
          <p:cNvPicPr>
            <a:picLocks noChangeAspect="1"/>
          </p:cNvPicPr>
          <p:nvPr/>
        </p:nvPicPr>
        <p:blipFill>
          <a:blip r:embed="rId3"/>
          <a:stretch>
            <a:fillRect/>
          </a:stretch>
        </p:blipFill>
        <p:spPr>
          <a:xfrm>
            <a:off x="243878" y="863602"/>
            <a:ext cx="11665955" cy="5337175"/>
          </a:xfrm>
          <a:prstGeom prst="rect">
            <a:avLst/>
          </a:prstGeom>
          <a:noFill/>
        </p:spPr>
      </p:pic>
      <p:pic>
        <p:nvPicPr>
          <p:cNvPr id="3" name="Picture 2">
            <a:extLst>
              <a:ext uri="{FF2B5EF4-FFF2-40B4-BE49-F238E27FC236}">
                <a16:creationId xmlns:a16="http://schemas.microsoft.com/office/drawing/2014/main" id="{1AF5637E-8278-AE57-A5A4-956A6AF69F1E}"/>
              </a:ext>
            </a:extLst>
          </p:cNvPr>
          <p:cNvPicPr>
            <a:picLocks noChangeAspect="1"/>
          </p:cNvPicPr>
          <p:nvPr/>
        </p:nvPicPr>
        <p:blipFill>
          <a:blip r:embed="rId4"/>
          <a:stretch>
            <a:fillRect/>
          </a:stretch>
        </p:blipFill>
        <p:spPr>
          <a:xfrm>
            <a:off x="241325" y="138068"/>
            <a:ext cx="2603799" cy="522625"/>
          </a:xfrm>
          <a:prstGeom prst="rect">
            <a:avLst/>
          </a:prstGeom>
        </p:spPr>
      </p:pic>
    </p:spTree>
    <p:extLst>
      <p:ext uri="{BB962C8B-B14F-4D97-AF65-F5344CB8AC3E}">
        <p14:creationId xmlns:p14="http://schemas.microsoft.com/office/powerpoint/2010/main" val="30703490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0DDB78-A9E2-7A97-E364-8F6793F668CA}"/>
              </a:ext>
            </a:extLst>
          </p:cNvPr>
          <p:cNvSpPr>
            <a:spLocks noGrp="1"/>
          </p:cNvSpPr>
          <p:nvPr>
            <p:ph type="title"/>
          </p:nvPr>
        </p:nvSpPr>
        <p:spPr>
          <a:xfrm>
            <a:off x="3201020" y="121299"/>
            <a:ext cx="6584029" cy="530538"/>
          </a:xfrm>
        </p:spPr>
        <p:txBody>
          <a:bodyPr wrap="square" anchor="ctr">
            <a:normAutofit fontScale="90000"/>
          </a:bodyPr>
          <a:lstStyle/>
          <a:p>
            <a:r>
              <a:rPr lang="it-IT" dirty="0">
                <a:latin typeface="Arial"/>
                <a:cs typeface="Arial"/>
              </a:rPr>
              <a:t>Carbon </a:t>
            </a:r>
            <a:r>
              <a:rPr lang="it-IT">
                <a:latin typeface="Arial"/>
                <a:cs typeface="Arial"/>
              </a:rPr>
              <a:t>Markets</a:t>
            </a:r>
            <a:endParaRPr lang="it-IT" dirty="0"/>
          </a:p>
        </p:txBody>
      </p:sp>
      <p:pic>
        <p:nvPicPr>
          <p:cNvPr id="3" name="Picture 2">
            <a:extLst>
              <a:ext uri="{FF2B5EF4-FFF2-40B4-BE49-F238E27FC236}">
                <a16:creationId xmlns:a16="http://schemas.microsoft.com/office/drawing/2014/main" id="{1AF5637E-8278-AE57-A5A4-956A6AF69F1E}"/>
              </a:ext>
            </a:extLst>
          </p:cNvPr>
          <p:cNvPicPr>
            <a:picLocks noChangeAspect="1"/>
          </p:cNvPicPr>
          <p:nvPr/>
        </p:nvPicPr>
        <p:blipFill>
          <a:blip r:embed="rId3"/>
          <a:stretch>
            <a:fillRect/>
          </a:stretch>
        </p:blipFill>
        <p:spPr>
          <a:xfrm>
            <a:off x="241325" y="138068"/>
            <a:ext cx="2603799" cy="522625"/>
          </a:xfrm>
          <a:prstGeom prst="rect">
            <a:avLst/>
          </a:prstGeom>
        </p:spPr>
      </p:pic>
      <p:pic>
        <p:nvPicPr>
          <p:cNvPr id="5" name="Picture 4" descr="A green and white text on a green background&#10;&#10;Description automatically generated">
            <a:extLst>
              <a:ext uri="{FF2B5EF4-FFF2-40B4-BE49-F238E27FC236}">
                <a16:creationId xmlns:a16="http://schemas.microsoft.com/office/drawing/2014/main" id="{B5C091CD-CB9A-DA25-9937-FA19E4093EB0}"/>
              </a:ext>
            </a:extLst>
          </p:cNvPr>
          <p:cNvPicPr>
            <a:picLocks noChangeAspect="1"/>
          </p:cNvPicPr>
          <p:nvPr/>
        </p:nvPicPr>
        <p:blipFill>
          <a:blip r:embed="rId4"/>
          <a:stretch>
            <a:fillRect/>
          </a:stretch>
        </p:blipFill>
        <p:spPr>
          <a:xfrm>
            <a:off x="483149" y="877424"/>
            <a:ext cx="11254130" cy="5436785"/>
          </a:xfrm>
          <a:prstGeom prst="rect">
            <a:avLst/>
          </a:prstGeom>
        </p:spPr>
      </p:pic>
    </p:spTree>
    <p:extLst>
      <p:ext uri="{BB962C8B-B14F-4D97-AF65-F5344CB8AC3E}">
        <p14:creationId xmlns:p14="http://schemas.microsoft.com/office/powerpoint/2010/main" val="8328660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514D9-2105-5A9E-8D59-8A191E7C1DFC}"/>
              </a:ext>
            </a:extLst>
          </p:cNvPr>
          <p:cNvSpPr>
            <a:spLocks noGrp="1"/>
          </p:cNvSpPr>
          <p:nvPr>
            <p:ph type="title"/>
          </p:nvPr>
        </p:nvSpPr>
        <p:spPr>
          <a:xfrm>
            <a:off x="216000" y="160401"/>
            <a:ext cx="10108800" cy="553998"/>
          </a:xfrm>
        </p:spPr>
        <p:txBody>
          <a:bodyPr/>
          <a:lstStyle/>
          <a:p>
            <a:r>
              <a:rPr lang="en-GB"/>
              <a:t>Key major high-level recommendation with unanimity</a:t>
            </a:r>
          </a:p>
        </p:txBody>
      </p:sp>
      <p:sp>
        <p:nvSpPr>
          <p:cNvPr id="7" name="TextBox 6">
            <a:extLst>
              <a:ext uri="{FF2B5EF4-FFF2-40B4-BE49-F238E27FC236}">
                <a16:creationId xmlns:a16="http://schemas.microsoft.com/office/drawing/2014/main" id="{AEE29B8B-FBE8-43B0-C43D-6481931245C4}"/>
              </a:ext>
            </a:extLst>
          </p:cNvPr>
          <p:cNvSpPr txBox="1"/>
          <p:nvPr/>
        </p:nvSpPr>
        <p:spPr>
          <a:xfrm>
            <a:off x="380266" y="859125"/>
            <a:ext cx="10785963" cy="4955203"/>
          </a:xfrm>
          <a:prstGeom prst="rect">
            <a:avLst/>
          </a:prstGeom>
          <a:noFill/>
        </p:spPr>
        <p:txBody>
          <a:bodyPr wrap="square">
            <a:spAutoFit/>
          </a:bodyPr>
          <a:lstStyle/>
          <a:p>
            <a:endParaRPr lang="en-US" sz="2800" b="1">
              <a:solidFill>
                <a:schemeClr val="accent6"/>
              </a:solidFill>
              <a:latin typeface="Verdana"/>
              <a:ea typeface="Verdana"/>
            </a:endParaRPr>
          </a:p>
          <a:p>
            <a:r>
              <a:rPr lang="en-US" sz="2400" u="sng">
                <a:solidFill>
                  <a:schemeClr val="accent6"/>
                </a:solidFill>
                <a:latin typeface="Verdana"/>
                <a:ea typeface="Verdana"/>
              </a:rPr>
              <a:t>EO shall be integrated to improve:</a:t>
            </a:r>
            <a:endParaRPr lang="en-US" sz="2400" u="sng">
              <a:solidFill>
                <a:schemeClr val="accent6"/>
              </a:solidFill>
              <a:ea typeface="Verdana"/>
            </a:endParaRPr>
          </a:p>
          <a:p>
            <a:pPr marL="285750" indent="-285750">
              <a:buFont typeface="Arial"/>
              <a:buChar char="•"/>
            </a:pPr>
            <a:endParaRPr lang="en-US" sz="2400" b="1">
              <a:solidFill>
                <a:schemeClr val="accent6"/>
              </a:solidFill>
              <a:latin typeface="Verdana"/>
              <a:ea typeface="Verdana"/>
            </a:endParaRPr>
          </a:p>
          <a:p>
            <a:pPr marL="285750" indent="-285750">
              <a:buFont typeface="Arial"/>
              <a:buChar char="•"/>
            </a:pPr>
            <a:r>
              <a:rPr lang="en-US" sz="2400" b="1">
                <a:solidFill>
                  <a:schemeClr val="accent6"/>
                </a:solidFill>
                <a:latin typeface="Verdana"/>
                <a:ea typeface="Verdana"/>
              </a:rPr>
              <a:t>quality, </a:t>
            </a:r>
            <a:endParaRPr lang="en-US" sz="2400">
              <a:solidFill>
                <a:schemeClr val="accent6"/>
              </a:solidFill>
              <a:ea typeface="Verdana"/>
            </a:endParaRPr>
          </a:p>
          <a:p>
            <a:pPr marL="285750" indent="-285750">
              <a:buFont typeface="Arial"/>
              <a:buChar char="•"/>
            </a:pPr>
            <a:r>
              <a:rPr lang="en-US" sz="2400" b="1">
                <a:solidFill>
                  <a:schemeClr val="accent6"/>
                </a:solidFill>
                <a:latin typeface="Verdana"/>
                <a:ea typeface="Verdana"/>
              </a:rPr>
              <a:t>transparency, </a:t>
            </a:r>
            <a:endParaRPr lang="en-US" sz="2400">
              <a:solidFill>
                <a:schemeClr val="accent6"/>
              </a:solidFill>
              <a:latin typeface="Verdana"/>
              <a:ea typeface="Verdana"/>
            </a:endParaRPr>
          </a:p>
          <a:p>
            <a:pPr marL="285750" indent="-285750">
              <a:buFont typeface="Arial"/>
              <a:buChar char="•"/>
            </a:pPr>
            <a:r>
              <a:rPr lang="en-US" sz="2400" b="1">
                <a:solidFill>
                  <a:schemeClr val="accent6"/>
                </a:solidFill>
                <a:latin typeface="Verdana"/>
                <a:ea typeface="Verdana"/>
              </a:rPr>
              <a:t>provide global solutions, </a:t>
            </a:r>
            <a:endParaRPr lang="en-US" sz="2400">
              <a:solidFill>
                <a:schemeClr val="accent6"/>
              </a:solidFill>
              <a:ea typeface="Verdana"/>
            </a:endParaRPr>
          </a:p>
          <a:p>
            <a:pPr marL="285750" indent="-285750">
              <a:buFont typeface="Arial"/>
              <a:buChar char="•"/>
            </a:pPr>
            <a:r>
              <a:rPr lang="en-US" sz="2400" b="1">
                <a:solidFill>
                  <a:schemeClr val="accent6"/>
                </a:solidFill>
                <a:latin typeface="Verdana"/>
                <a:ea typeface="Verdana"/>
              </a:rPr>
              <a:t>increase trust </a:t>
            </a:r>
            <a:endParaRPr lang="en-US" sz="2400">
              <a:solidFill>
                <a:schemeClr val="accent6"/>
              </a:solidFill>
              <a:ea typeface="Verdana"/>
            </a:endParaRPr>
          </a:p>
          <a:p>
            <a:endParaRPr lang="en-US" sz="2400">
              <a:solidFill>
                <a:schemeClr val="accent6"/>
              </a:solidFill>
              <a:latin typeface="Verdana"/>
              <a:ea typeface="Verdana"/>
            </a:endParaRPr>
          </a:p>
          <a:p>
            <a:endParaRPr lang="en-US" sz="2400">
              <a:solidFill>
                <a:schemeClr val="accent6"/>
              </a:solidFill>
              <a:latin typeface="Verdana"/>
              <a:ea typeface="Verdana"/>
            </a:endParaRPr>
          </a:p>
          <a:p>
            <a:r>
              <a:rPr lang="en-US" sz="2400">
                <a:solidFill>
                  <a:schemeClr val="accent6"/>
                </a:solidFill>
                <a:latin typeface="Verdana"/>
                <a:ea typeface="Verdana"/>
              </a:rPr>
              <a:t>in this growing market (both </a:t>
            </a:r>
            <a:r>
              <a:rPr lang="en-US" sz="2400" b="1">
                <a:solidFill>
                  <a:schemeClr val="accent6"/>
                </a:solidFill>
                <a:latin typeface="Verdana"/>
                <a:ea typeface="Verdana"/>
              </a:rPr>
              <a:t>Compliance and Voluntary</a:t>
            </a:r>
            <a:r>
              <a:rPr lang="en-US" sz="2400">
                <a:solidFill>
                  <a:schemeClr val="accent6"/>
                </a:solidFill>
                <a:latin typeface="Verdana"/>
                <a:ea typeface="Verdana"/>
              </a:rPr>
              <a:t> markets) which is an essential contribution </a:t>
            </a:r>
            <a:r>
              <a:rPr lang="en-US" sz="2400" b="1">
                <a:solidFill>
                  <a:schemeClr val="accent6"/>
                </a:solidFill>
                <a:latin typeface="Verdana"/>
                <a:ea typeface="Verdana"/>
              </a:rPr>
              <a:t>to stimulate climate change mitigation and the implementation of the Paris Agreement Article 6 towards net zero.</a:t>
            </a:r>
            <a:endParaRPr lang="en-US" sz="2400" b="1">
              <a:solidFill>
                <a:schemeClr val="accent6"/>
              </a:solidFill>
              <a:ea typeface="Verdana"/>
            </a:endParaRPr>
          </a:p>
        </p:txBody>
      </p:sp>
    </p:spTree>
    <p:extLst>
      <p:ext uri="{BB962C8B-B14F-4D97-AF65-F5344CB8AC3E}">
        <p14:creationId xmlns:p14="http://schemas.microsoft.com/office/powerpoint/2010/main" val="3891878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CA20C-CDA4-5AE5-2265-CF49276154A1}"/>
              </a:ext>
            </a:extLst>
          </p:cNvPr>
          <p:cNvSpPr>
            <a:spLocks noGrp="1"/>
          </p:cNvSpPr>
          <p:nvPr>
            <p:ph type="title"/>
          </p:nvPr>
        </p:nvSpPr>
        <p:spPr>
          <a:xfrm>
            <a:off x="216000" y="206568"/>
            <a:ext cx="10369938" cy="461665"/>
          </a:xfrm>
        </p:spPr>
        <p:txBody>
          <a:bodyPr/>
          <a:lstStyle/>
          <a:p>
            <a:r>
              <a:rPr lang="en-GB" sz="2400"/>
              <a:t>Some challenges on EO data implementation in Carbon Markets</a:t>
            </a:r>
          </a:p>
        </p:txBody>
      </p:sp>
      <p:sp>
        <p:nvSpPr>
          <p:cNvPr id="4" name="Content Placeholder 3">
            <a:extLst>
              <a:ext uri="{FF2B5EF4-FFF2-40B4-BE49-F238E27FC236}">
                <a16:creationId xmlns:a16="http://schemas.microsoft.com/office/drawing/2014/main" id="{FD9AA645-9DAA-0621-6E72-F1C54ED08044}"/>
              </a:ext>
            </a:extLst>
          </p:cNvPr>
          <p:cNvSpPr txBox="1">
            <a:spLocks noGrp="1"/>
          </p:cNvSpPr>
          <p:nvPr>
            <p:ph idx="1"/>
          </p:nvPr>
        </p:nvSpPr>
        <p:spPr>
          <a:xfrm>
            <a:off x="219075" y="882650"/>
            <a:ext cx="11764963" cy="815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dirty="0">
                <a:solidFill>
                  <a:schemeClr val="accent6"/>
                </a:solidFill>
                <a:latin typeface="Verdana"/>
                <a:ea typeface="Verdana"/>
                <a:cs typeface="Arial"/>
              </a:rPr>
              <a:t>Spatial heterogeneity of carbon brings the necessity for spatial data. </a:t>
            </a:r>
            <a:r>
              <a:rPr lang="en-US" b="1" dirty="0">
                <a:solidFill>
                  <a:schemeClr val="accent6"/>
                </a:solidFill>
                <a:latin typeface="Verdana"/>
                <a:ea typeface="Verdana"/>
                <a:cs typeface="Arial"/>
              </a:rPr>
              <a:t>High-quality data for both validation and verification </a:t>
            </a:r>
            <a:r>
              <a:rPr lang="en-US" dirty="0">
                <a:solidFill>
                  <a:schemeClr val="accent6"/>
                </a:solidFill>
                <a:latin typeface="Verdana"/>
                <a:ea typeface="Verdana"/>
                <a:cs typeface="Arial"/>
              </a:rPr>
              <a:t>must be ensured.</a:t>
            </a:r>
          </a:p>
          <a:p>
            <a:pPr marL="285750" indent="-285750">
              <a:buFont typeface="Arial"/>
              <a:buChar char="•"/>
            </a:pPr>
            <a:endParaRPr lang="en-US">
              <a:solidFill>
                <a:schemeClr val="accent6"/>
              </a:solidFill>
              <a:latin typeface="Verdana"/>
              <a:ea typeface="Verdana"/>
            </a:endParaRPr>
          </a:p>
          <a:p>
            <a:pPr marL="285750" indent="-285750">
              <a:buFont typeface="Arial"/>
              <a:buChar char="•"/>
            </a:pPr>
            <a:r>
              <a:rPr lang="en-US" dirty="0">
                <a:solidFill>
                  <a:schemeClr val="accent6"/>
                </a:solidFill>
                <a:latin typeface="Verdana"/>
                <a:ea typeface="Verdana"/>
                <a:cs typeface="Arial"/>
              </a:rPr>
              <a:t>Flexibility for the use of </a:t>
            </a:r>
            <a:r>
              <a:rPr lang="en-US" b="1" dirty="0">
                <a:solidFill>
                  <a:schemeClr val="accent6"/>
                </a:solidFill>
                <a:latin typeface="Verdana"/>
                <a:ea typeface="Verdana"/>
                <a:cs typeface="Arial"/>
              </a:rPr>
              <a:t>different datasets (including non-EO data sources) and their integrity also with upcoming mission products in coordinate way to allow for true synergy.</a:t>
            </a:r>
            <a:endParaRPr lang="en-US" dirty="0">
              <a:solidFill>
                <a:schemeClr val="accent6"/>
              </a:solidFill>
              <a:cs typeface="Arial"/>
            </a:endParaRPr>
          </a:p>
          <a:p>
            <a:pPr marL="285750" indent="-285750">
              <a:buFont typeface="Arial"/>
              <a:buChar char="•"/>
            </a:pPr>
            <a:endParaRPr lang="en-US" b="1">
              <a:solidFill>
                <a:schemeClr val="accent6"/>
              </a:solidFill>
              <a:ea typeface="Verdana"/>
              <a:cs typeface="Calibri"/>
            </a:endParaRPr>
          </a:p>
          <a:p>
            <a:pPr marL="285750" indent="-285750">
              <a:buFont typeface="Arial,Sans-Serif"/>
              <a:buChar char="•"/>
            </a:pPr>
            <a:r>
              <a:rPr lang="en-US" dirty="0">
                <a:solidFill>
                  <a:schemeClr val="accent6"/>
                </a:solidFill>
                <a:latin typeface="Verdana"/>
                <a:ea typeface="Verdana"/>
                <a:cs typeface="Calibri"/>
              </a:rPr>
              <a:t>Uniformity is a key for transparency and trust in carbon credit evaluation. Extend the use of methodologies and approaches to</a:t>
            </a:r>
            <a:r>
              <a:rPr lang="en-US" b="1" u="sng" dirty="0">
                <a:solidFill>
                  <a:schemeClr val="accent6"/>
                </a:solidFill>
                <a:latin typeface="Verdana"/>
                <a:ea typeface="Verdana"/>
                <a:cs typeface="Calibri"/>
              </a:rPr>
              <a:t> </a:t>
            </a:r>
            <a:r>
              <a:rPr lang="en-US" b="1" dirty="0">
                <a:solidFill>
                  <a:schemeClr val="accent6"/>
                </a:solidFill>
                <a:latin typeface="Verdana"/>
                <a:ea typeface="Verdana"/>
                <a:cs typeface="Calibri"/>
              </a:rPr>
              <a:t>maintain consistency across compliance markets. </a:t>
            </a:r>
          </a:p>
          <a:p>
            <a:endParaRPr lang="en-US">
              <a:solidFill>
                <a:schemeClr val="accent6"/>
              </a:solidFill>
              <a:latin typeface="Verdana"/>
              <a:ea typeface="Verdana"/>
              <a:cs typeface="Calibri"/>
            </a:endParaRPr>
          </a:p>
          <a:p>
            <a:pPr marL="285750" indent="-285750">
              <a:buFont typeface="Arial,Sans-Serif"/>
              <a:buChar char="•"/>
            </a:pPr>
            <a:r>
              <a:rPr lang="en-US" dirty="0">
                <a:solidFill>
                  <a:schemeClr val="accent6"/>
                </a:solidFill>
                <a:latin typeface="Verdana"/>
                <a:ea typeface="Verdana"/>
                <a:cs typeface="Calibri"/>
              </a:rPr>
              <a:t>Prioritize the best performing methodologies which are easy to explain to clients </a:t>
            </a:r>
            <a:r>
              <a:rPr lang="en-US" b="1" dirty="0">
                <a:solidFill>
                  <a:schemeClr val="accent6"/>
                </a:solidFill>
                <a:latin typeface="Verdana"/>
                <a:ea typeface="Verdana"/>
                <a:cs typeface="Calibri"/>
              </a:rPr>
              <a:t>for increased confidence</a:t>
            </a:r>
            <a:r>
              <a:rPr lang="en-US" dirty="0">
                <a:solidFill>
                  <a:schemeClr val="accent6"/>
                </a:solidFill>
                <a:latin typeface="Verdana"/>
                <a:ea typeface="Verdana"/>
                <a:cs typeface="Calibri"/>
              </a:rPr>
              <a:t>.</a:t>
            </a:r>
          </a:p>
          <a:p>
            <a:pPr marL="285750" indent="-285750">
              <a:buFont typeface="Arial,Sans-Serif"/>
              <a:buChar char="•"/>
            </a:pPr>
            <a:endParaRPr lang="en-US">
              <a:solidFill>
                <a:schemeClr val="accent6"/>
              </a:solidFill>
              <a:latin typeface="Verdana"/>
              <a:ea typeface="Verdana"/>
              <a:cs typeface="Calibri"/>
            </a:endParaRPr>
          </a:p>
          <a:p>
            <a:pPr marL="285750" indent="-285750">
              <a:buFont typeface="Arial"/>
              <a:buChar char="•"/>
            </a:pPr>
            <a:r>
              <a:rPr lang="en-US" dirty="0">
                <a:solidFill>
                  <a:schemeClr val="accent6"/>
                </a:solidFill>
                <a:latin typeface="Verdana"/>
                <a:ea typeface="Verdana"/>
                <a:cs typeface="Calibri"/>
              </a:rPr>
              <a:t>Aim for </a:t>
            </a:r>
            <a:r>
              <a:rPr lang="en-US" b="1" dirty="0">
                <a:solidFill>
                  <a:schemeClr val="accent6"/>
                </a:solidFill>
                <a:latin typeface="Verdana"/>
                <a:ea typeface="Verdana"/>
                <a:cs typeface="Calibri"/>
              </a:rPr>
              <a:t>high-quality carbon credits</a:t>
            </a:r>
            <a:r>
              <a:rPr lang="en-US" dirty="0">
                <a:solidFill>
                  <a:schemeClr val="accent6"/>
                </a:solidFill>
                <a:latin typeface="Verdana"/>
                <a:ea typeface="Verdana"/>
                <a:cs typeface="Calibri"/>
              </a:rPr>
              <a:t> addressing </a:t>
            </a:r>
            <a:r>
              <a:rPr lang="en-US" dirty="0" err="1">
                <a:solidFill>
                  <a:schemeClr val="accent6"/>
                </a:solidFill>
                <a:latin typeface="Verdana"/>
                <a:ea typeface="Verdana"/>
                <a:cs typeface="Calibri"/>
              </a:rPr>
              <a:t>decarbonisation</a:t>
            </a:r>
            <a:r>
              <a:rPr lang="en-US" dirty="0">
                <a:solidFill>
                  <a:schemeClr val="accent6"/>
                </a:solidFill>
                <a:latin typeface="Verdana"/>
                <a:ea typeface="Verdana"/>
                <a:cs typeface="Calibri"/>
              </a:rPr>
              <a:t>, soil health, water management, </a:t>
            </a:r>
            <a:r>
              <a:rPr lang="en-US" b="1" dirty="0">
                <a:solidFill>
                  <a:schemeClr val="accent6"/>
                </a:solidFill>
                <a:latin typeface="Verdana"/>
                <a:ea typeface="Verdana"/>
                <a:cs typeface="Calibri"/>
              </a:rPr>
              <a:t>biodiversity</a:t>
            </a:r>
            <a:r>
              <a:rPr lang="en-US" dirty="0">
                <a:solidFill>
                  <a:schemeClr val="accent6"/>
                </a:solidFill>
                <a:latin typeface="Verdana"/>
                <a:ea typeface="Verdana"/>
                <a:cs typeface="Calibri"/>
              </a:rPr>
              <a:t>;</a:t>
            </a:r>
          </a:p>
          <a:p>
            <a:pPr marL="285750" indent="-285750">
              <a:buFont typeface="Arial,Sans-Serif"/>
              <a:buChar char="•"/>
            </a:pPr>
            <a:endParaRPr lang="en-US">
              <a:solidFill>
                <a:schemeClr val="accent6"/>
              </a:solidFill>
              <a:latin typeface="Verdana"/>
              <a:ea typeface="Verdana"/>
              <a:cs typeface="Calibri"/>
            </a:endParaRPr>
          </a:p>
          <a:p>
            <a:endParaRPr lang="en-US">
              <a:solidFill>
                <a:schemeClr val="accent6"/>
              </a:solidFill>
              <a:latin typeface="Verdana"/>
              <a:ea typeface="Verdana"/>
              <a:cs typeface="Calibri"/>
            </a:endParaRPr>
          </a:p>
          <a:p>
            <a:pPr marL="285750" indent="-285750">
              <a:buFont typeface="Arial"/>
              <a:buChar char="•"/>
            </a:pPr>
            <a:endParaRPr lang="en-US" b="1" u="sng">
              <a:solidFill>
                <a:schemeClr val="accent6"/>
              </a:solidFill>
              <a:latin typeface="Verdana"/>
              <a:ea typeface="Verdana"/>
              <a:cs typeface="Calibri"/>
            </a:endParaRPr>
          </a:p>
          <a:p>
            <a:pPr marL="285750" indent="-285750">
              <a:buFont typeface="Arial"/>
              <a:buChar char="•"/>
            </a:pPr>
            <a:endParaRPr lang="en-US" b="1" u="sng">
              <a:solidFill>
                <a:schemeClr val="accent6"/>
              </a:solidFill>
              <a:latin typeface="Verdana"/>
              <a:ea typeface="Verdana"/>
              <a:cs typeface="Calibri"/>
            </a:endParaRPr>
          </a:p>
          <a:p>
            <a:endParaRPr lang="en-US">
              <a:solidFill>
                <a:schemeClr val="accent6"/>
              </a:solidFill>
              <a:latin typeface="Verdana"/>
              <a:ea typeface="Verdana"/>
              <a:cs typeface="Calibri"/>
            </a:endParaRPr>
          </a:p>
          <a:p>
            <a:pPr marL="285750" indent="-285750">
              <a:buFont typeface="Arial"/>
              <a:buChar char="•"/>
            </a:pPr>
            <a:endParaRPr lang="en-US">
              <a:solidFill>
                <a:schemeClr val="accent6"/>
              </a:solidFill>
              <a:latin typeface="Verdana"/>
              <a:ea typeface="Verdana"/>
              <a:cs typeface="Calibri"/>
            </a:endParaRPr>
          </a:p>
          <a:p>
            <a:pPr marL="285750" indent="-285750">
              <a:buFont typeface="Arial"/>
              <a:buChar char="•"/>
            </a:pPr>
            <a:endParaRPr lang="en-US" b="1">
              <a:solidFill>
                <a:schemeClr val="accent6"/>
              </a:solidFill>
              <a:latin typeface="Calibri"/>
              <a:ea typeface="Calibri"/>
              <a:cs typeface="Calibri"/>
            </a:endParaRPr>
          </a:p>
        </p:txBody>
      </p:sp>
    </p:spTree>
    <p:extLst>
      <p:ext uri="{BB962C8B-B14F-4D97-AF65-F5344CB8AC3E}">
        <p14:creationId xmlns:p14="http://schemas.microsoft.com/office/powerpoint/2010/main" val="1011640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7731A-DDE2-00D9-0D06-005CFA6FD71E}"/>
              </a:ext>
            </a:extLst>
          </p:cNvPr>
          <p:cNvSpPr>
            <a:spLocks noGrp="1"/>
          </p:cNvSpPr>
          <p:nvPr>
            <p:ph type="title"/>
          </p:nvPr>
        </p:nvSpPr>
        <p:spPr>
          <a:xfrm>
            <a:off x="216000" y="206567"/>
            <a:ext cx="10108800" cy="461665"/>
          </a:xfrm>
        </p:spPr>
        <p:txBody>
          <a:bodyPr/>
          <a:lstStyle/>
          <a:p>
            <a:r>
              <a:rPr lang="en-GB" sz="2400"/>
              <a:t>Challenges in Communication &amp; Partnership in Carbon Markets</a:t>
            </a:r>
          </a:p>
        </p:txBody>
      </p:sp>
      <p:sp>
        <p:nvSpPr>
          <p:cNvPr id="5" name="Content Placeholder 4">
            <a:extLst>
              <a:ext uri="{FF2B5EF4-FFF2-40B4-BE49-F238E27FC236}">
                <a16:creationId xmlns:a16="http://schemas.microsoft.com/office/drawing/2014/main" id="{E706E7E2-703F-EA8A-60E2-5841A0C6168D}"/>
              </a:ext>
            </a:extLst>
          </p:cNvPr>
          <p:cNvSpPr txBox="1">
            <a:spLocks noGrp="1"/>
          </p:cNvSpPr>
          <p:nvPr>
            <p:ph idx="1"/>
          </p:nvPr>
        </p:nvSpPr>
        <p:spPr>
          <a:xfrm>
            <a:off x="219075" y="882650"/>
            <a:ext cx="11764963" cy="87612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610235" lvl="1" indent="-285750">
              <a:buFont typeface="Arial"/>
              <a:buChar char="•"/>
            </a:pPr>
            <a:r>
              <a:rPr lang="en-US" b="1">
                <a:solidFill>
                  <a:schemeClr val="accent6"/>
                </a:solidFill>
                <a:latin typeface="Verdana"/>
                <a:ea typeface="Verdana"/>
              </a:rPr>
              <a:t>Accurate communication regarding projects, setting realistic expectations and objectives, avoiding exaggeration or overselling </a:t>
            </a:r>
            <a:r>
              <a:rPr lang="en-US">
                <a:solidFill>
                  <a:schemeClr val="accent6"/>
                </a:solidFill>
                <a:latin typeface="Verdana"/>
                <a:ea typeface="Verdana"/>
              </a:rPr>
              <a:t>must be ensured.</a:t>
            </a:r>
            <a:endParaRPr lang="en-US">
              <a:solidFill>
                <a:schemeClr val="accent6"/>
              </a:solidFill>
              <a:latin typeface="Verdana"/>
              <a:ea typeface="Verdana"/>
              <a:cs typeface="Calibri"/>
            </a:endParaRPr>
          </a:p>
          <a:p>
            <a:pPr marL="610235" lvl="1" indent="-285750">
              <a:buFont typeface="Arial"/>
              <a:buChar char="•"/>
            </a:pPr>
            <a:endParaRPr lang="en-US">
              <a:solidFill>
                <a:schemeClr val="accent6"/>
              </a:solidFill>
              <a:latin typeface="Verdana"/>
              <a:ea typeface="Verdana"/>
            </a:endParaRPr>
          </a:p>
          <a:p>
            <a:pPr marL="610235" lvl="1" indent="-285750">
              <a:buFont typeface="Arial"/>
              <a:buChar char="•"/>
            </a:pPr>
            <a:r>
              <a:rPr lang="en-US">
                <a:solidFill>
                  <a:schemeClr val="accent6"/>
                </a:solidFill>
                <a:latin typeface="Verdana"/>
                <a:ea typeface="Verdana"/>
              </a:rPr>
              <a:t>The </a:t>
            </a:r>
            <a:r>
              <a:rPr lang="en-US" b="1">
                <a:solidFill>
                  <a:schemeClr val="accent6"/>
                </a:solidFill>
                <a:latin typeface="Verdana"/>
                <a:ea typeface="Verdana"/>
              </a:rPr>
              <a:t>role of a common language in capacity building</a:t>
            </a:r>
            <a:r>
              <a:rPr lang="en-US">
                <a:solidFill>
                  <a:schemeClr val="accent6"/>
                </a:solidFill>
                <a:latin typeface="Verdana"/>
                <a:ea typeface="Verdana"/>
              </a:rPr>
              <a:t> and </a:t>
            </a:r>
            <a:r>
              <a:rPr lang="en-US" b="1">
                <a:solidFill>
                  <a:schemeClr val="accent6"/>
                </a:solidFill>
                <a:latin typeface="Verdana"/>
                <a:ea typeface="Verdana"/>
              </a:rPr>
              <a:t>risk reduction for clients </a:t>
            </a:r>
            <a:r>
              <a:rPr lang="en-US">
                <a:solidFill>
                  <a:schemeClr val="accent6"/>
                </a:solidFill>
                <a:latin typeface="Verdana"/>
                <a:ea typeface="Verdana"/>
              </a:rPr>
              <a:t>must be understood. </a:t>
            </a:r>
            <a:r>
              <a:rPr lang="en-US" b="1">
                <a:solidFill>
                  <a:schemeClr val="accent6"/>
                </a:solidFill>
                <a:latin typeface="Verdana"/>
                <a:ea typeface="Verdana"/>
              </a:rPr>
              <a:t>Transparency and clarity in communication to instill confidence in the credibility of carbon credits.</a:t>
            </a:r>
            <a:endParaRPr lang="en-US">
              <a:solidFill>
                <a:schemeClr val="accent6"/>
              </a:solidFill>
            </a:endParaRPr>
          </a:p>
          <a:p>
            <a:pPr marL="610235" lvl="1" indent="-285750">
              <a:buFont typeface="Arial,Sans-Serif"/>
              <a:buChar char="•"/>
            </a:pPr>
            <a:endParaRPr lang="en-US">
              <a:solidFill>
                <a:schemeClr val="accent6"/>
              </a:solidFill>
              <a:latin typeface="Verdana"/>
              <a:ea typeface="Verdana"/>
            </a:endParaRPr>
          </a:p>
          <a:p>
            <a:pPr marL="610235" lvl="1" indent="-285750">
              <a:buFont typeface="Arial,Sans-Serif"/>
              <a:buChar char="•"/>
            </a:pPr>
            <a:r>
              <a:rPr lang="en-US" u="sng">
                <a:solidFill>
                  <a:schemeClr val="accent6"/>
                </a:solidFill>
                <a:latin typeface="Verdana"/>
                <a:ea typeface="Verdana"/>
              </a:rPr>
              <a:t>Encourage real partnerships among users, environmental administrations, and the industry to reach common goals. </a:t>
            </a:r>
            <a:r>
              <a:rPr lang="en-US">
                <a:solidFill>
                  <a:schemeClr val="accent6"/>
                </a:solidFill>
                <a:latin typeface="Verdana"/>
                <a:ea typeface="Verdana"/>
              </a:rPr>
              <a:t>Developed product to be </a:t>
            </a:r>
            <a:r>
              <a:rPr lang="en-US" b="1">
                <a:solidFill>
                  <a:schemeClr val="accent6"/>
                </a:solidFill>
                <a:latin typeface="Verdana"/>
                <a:ea typeface="Verdana"/>
              </a:rPr>
              <a:t>accepted by the global clients</a:t>
            </a:r>
            <a:r>
              <a:rPr lang="en-US">
                <a:solidFill>
                  <a:schemeClr val="accent6"/>
                </a:solidFill>
                <a:latin typeface="Verdana"/>
                <a:ea typeface="Verdana"/>
              </a:rPr>
              <a:t> to </a:t>
            </a:r>
            <a:r>
              <a:rPr lang="en-US" b="1">
                <a:solidFill>
                  <a:schemeClr val="accent6"/>
                </a:solidFill>
                <a:latin typeface="Verdana"/>
                <a:ea typeface="Verdana"/>
              </a:rPr>
              <a:t>meet their expectations.</a:t>
            </a:r>
            <a:endParaRPr lang="en-US" b="1" u="sng">
              <a:solidFill>
                <a:schemeClr val="accent6"/>
              </a:solidFill>
              <a:latin typeface="Verdana"/>
              <a:ea typeface="Verdana"/>
            </a:endParaRPr>
          </a:p>
          <a:p>
            <a:pPr marL="610235" lvl="1"/>
            <a:endParaRPr lang="en-US" sz="1100">
              <a:solidFill>
                <a:schemeClr val="accent6"/>
              </a:solidFill>
              <a:ea typeface="Verdana"/>
            </a:endParaRPr>
          </a:p>
          <a:p>
            <a:pPr marL="610235" lvl="1" indent="-285750">
              <a:buFont typeface="Arial,Sans-Serif"/>
              <a:buChar char="•"/>
            </a:pPr>
            <a:endParaRPr lang="en-US">
              <a:solidFill>
                <a:schemeClr val="accent6"/>
              </a:solidFill>
              <a:latin typeface="Verdana"/>
              <a:ea typeface="Verdana"/>
            </a:endParaRPr>
          </a:p>
          <a:p>
            <a:pPr marL="610235" lvl="1" indent="-285750">
              <a:buFont typeface="Arial,Sans-Serif"/>
              <a:buChar char="•"/>
            </a:pPr>
            <a:r>
              <a:rPr lang="en-US">
                <a:solidFill>
                  <a:schemeClr val="accent6"/>
                </a:solidFill>
                <a:latin typeface="Verdana"/>
                <a:ea typeface="Verdana"/>
              </a:rPr>
              <a:t>Facilitate a collaborative approach in comparison of biomass estimations over the same European areas, utilizing different algorithms and processing pipelines.</a:t>
            </a:r>
          </a:p>
          <a:p>
            <a:pPr marL="324485" lvl="1"/>
            <a:r>
              <a:rPr lang="en-US" b="1">
                <a:solidFill>
                  <a:schemeClr val="accent6"/>
                </a:solidFill>
                <a:latin typeface="Verdana"/>
                <a:ea typeface="Verdana"/>
              </a:rPr>
              <a:t>    Aim for a consensus on accuracy levels to enhance overall reliability.</a:t>
            </a:r>
            <a:endParaRPr lang="en-US">
              <a:solidFill>
                <a:schemeClr val="accent6"/>
              </a:solidFill>
              <a:latin typeface="Verdana"/>
              <a:ea typeface="Verdana"/>
            </a:endParaRPr>
          </a:p>
          <a:p>
            <a:pPr marL="285750" indent="-285750">
              <a:buFont typeface="Arial,Sans-Serif"/>
              <a:buChar char="•"/>
            </a:pPr>
            <a:endParaRPr lang="en-US">
              <a:solidFill>
                <a:schemeClr val="accent6"/>
              </a:solidFill>
              <a:latin typeface="Verdana"/>
              <a:ea typeface="Verdana"/>
              <a:cs typeface="Calibri"/>
            </a:endParaRPr>
          </a:p>
          <a:p>
            <a:pPr marL="285750" indent="-285750">
              <a:buFont typeface="Arial,Sans-Serif"/>
              <a:buChar char="•"/>
            </a:pPr>
            <a:endParaRPr lang="en-US">
              <a:solidFill>
                <a:schemeClr val="accent6"/>
              </a:solidFill>
              <a:latin typeface="Verdana"/>
              <a:ea typeface="Verdana"/>
              <a:cs typeface="Calibri"/>
            </a:endParaRPr>
          </a:p>
          <a:p>
            <a:endParaRPr lang="en-US">
              <a:solidFill>
                <a:schemeClr val="accent6"/>
              </a:solidFill>
              <a:latin typeface="Verdana"/>
              <a:ea typeface="Verdana"/>
              <a:cs typeface="Calibri"/>
            </a:endParaRPr>
          </a:p>
          <a:p>
            <a:endParaRPr lang="en-US">
              <a:solidFill>
                <a:schemeClr val="accent6"/>
              </a:solidFill>
              <a:ea typeface="Verdana"/>
              <a:cs typeface="Calibri"/>
            </a:endParaRPr>
          </a:p>
          <a:p>
            <a:pPr marL="285750" indent="-285750">
              <a:buFont typeface="Arial"/>
              <a:buChar char="•"/>
            </a:pPr>
            <a:endParaRPr lang="en-US" b="1">
              <a:solidFill>
                <a:schemeClr val="accent6"/>
              </a:solidFill>
              <a:ea typeface="Verdana"/>
              <a:cs typeface="Calibri"/>
            </a:endParaRPr>
          </a:p>
          <a:p>
            <a:pPr>
              <a:buFont typeface="Arial"/>
              <a:buChar char="•"/>
            </a:pPr>
            <a:endParaRPr lang="en-US" b="1">
              <a:solidFill>
                <a:schemeClr val="accent6"/>
              </a:solidFill>
              <a:ea typeface="Verdana"/>
              <a:cs typeface="Calibri"/>
            </a:endParaRPr>
          </a:p>
          <a:p>
            <a:endParaRPr lang="en-US">
              <a:solidFill>
                <a:schemeClr val="accent6"/>
              </a:solidFill>
              <a:latin typeface="Verdana"/>
              <a:ea typeface="Verdana"/>
              <a:cs typeface="Calibri"/>
            </a:endParaRPr>
          </a:p>
          <a:p>
            <a:endParaRPr lang="en-US">
              <a:solidFill>
                <a:schemeClr val="accent6"/>
              </a:solidFill>
              <a:latin typeface="Verdana"/>
              <a:ea typeface="Verdana"/>
              <a:cs typeface="Calibri"/>
            </a:endParaRPr>
          </a:p>
          <a:p>
            <a:endParaRPr lang="en-US">
              <a:solidFill>
                <a:schemeClr val="accent6"/>
              </a:solidFill>
              <a:latin typeface="Verdana"/>
              <a:ea typeface="Verdana"/>
              <a:cs typeface="Calibri"/>
            </a:endParaRPr>
          </a:p>
        </p:txBody>
      </p:sp>
    </p:spTree>
    <p:extLst>
      <p:ext uri="{BB962C8B-B14F-4D97-AF65-F5344CB8AC3E}">
        <p14:creationId xmlns:p14="http://schemas.microsoft.com/office/powerpoint/2010/main" val="3956415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64929-3F94-7097-18A3-48F7577AEABB}"/>
              </a:ext>
            </a:extLst>
          </p:cNvPr>
          <p:cNvSpPr>
            <a:spLocks noGrp="1"/>
          </p:cNvSpPr>
          <p:nvPr>
            <p:ph type="title"/>
          </p:nvPr>
        </p:nvSpPr>
        <p:spPr/>
        <p:txBody>
          <a:bodyPr/>
          <a:lstStyle/>
          <a:p>
            <a:r>
              <a:rPr lang="en-GB"/>
              <a:t>Others remarks and conclusions</a:t>
            </a:r>
          </a:p>
        </p:txBody>
      </p:sp>
      <p:sp>
        <p:nvSpPr>
          <p:cNvPr id="4" name="Content Placeholder 3">
            <a:extLst>
              <a:ext uri="{FF2B5EF4-FFF2-40B4-BE49-F238E27FC236}">
                <a16:creationId xmlns:a16="http://schemas.microsoft.com/office/drawing/2014/main" id="{BFE15974-E661-D616-2118-B12D4ECDA3C2}"/>
              </a:ext>
            </a:extLst>
          </p:cNvPr>
          <p:cNvSpPr txBox="1">
            <a:spLocks noGrp="1"/>
          </p:cNvSpPr>
          <p:nvPr>
            <p:ph idx="1"/>
          </p:nvPr>
        </p:nvSpPr>
        <p:spPr>
          <a:xfrm>
            <a:off x="219075" y="882650"/>
            <a:ext cx="11764963" cy="92960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a:solidFill>
                  <a:schemeClr val="accent6"/>
                </a:solidFill>
                <a:latin typeface="Verdana"/>
                <a:ea typeface="Verdana"/>
              </a:rPr>
              <a:t>Transparency is an evolving journey rather than an immediate achievement.</a:t>
            </a:r>
          </a:p>
          <a:p>
            <a:pPr marL="285750" indent="-285750">
              <a:buFont typeface="Arial"/>
              <a:buChar char="•"/>
            </a:pPr>
            <a:endParaRPr lang="en-US" b="1">
              <a:solidFill>
                <a:schemeClr val="accent6"/>
              </a:solidFill>
              <a:latin typeface="Verdana"/>
              <a:ea typeface="Verdana"/>
            </a:endParaRPr>
          </a:p>
          <a:p>
            <a:pPr marL="285750" indent="-285750">
              <a:buFont typeface="Arial,Sans-Serif"/>
              <a:buChar char="•"/>
            </a:pPr>
            <a:r>
              <a:rPr lang="en-US">
                <a:solidFill>
                  <a:schemeClr val="accent6"/>
                </a:solidFill>
                <a:latin typeface="Verdana"/>
                <a:ea typeface="Verdana"/>
              </a:rPr>
              <a:t>Acknowledgement of the inherent imperfections in RS data and carbon reporting is crucial, most important is to understand the degree of deviation from perfection.</a:t>
            </a:r>
            <a:br>
              <a:rPr lang="en-US">
                <a:solidFill>
                  <a:schemeClr val="accent6"/>
                </a:solidFill>
                <a:latin typeface="Verdana"/>
                <a:ea typeface="Verdana"/>
              </a:rPr>
            </a:br>
            <a:r>
              <a:rPr lang="en-US" b="1">
                <a:solidFill>
                  <a:schemeClr val="accent6"/>
                </a:solidFill>
                <a:latin typeface="Verdana"/>
                <a:ea typeface="Verdana"/>
              </a:rPr>
              <a:t>Action now is better than perfection.</a:t>
            </a:r>
            <a:endParaRPr lang="en-US">
              <a:solidFill>
                <a:schemeClr val="accent6"/>
              </a:solidFill>
              <a:ea typeface="Verdana" pitchFamily="34" charset="0"/>
            </a:endParaRPr>
          </a:p>
          <a:p>
            <a:pPr marL="285750" indent="-285750">
              <a:buFont typeface="Arial,Sans-Serif"/>
              <a:buChar char="•"/>
            </a:pPr>
            <a:endParaRPr lang="en-US" b="1">
              <a:solidFill>
                <a:schemeClr val="accent6"/>
              </a:solidFill>
              <a:latin typeface="Verdana"/>
              <a:ea typeface="Verdana"/>
            </a:endParaRPr>
          </a:p>
          <a:p>
            <a:pPr marL="285750" indent="-285750">
              <a:buFont typeface="Arial"/>
              <a:buChar char="•"/>
            </a:pPr>
            <a:r>
              <a:rPr lang="en-US">
                <a:solidFill>
                  <a:schemeClr val="accent6"/>
                </a:solidFill>
                <a:latin typeface="Verdana"/>
                <a:ea typeface="Verdana"/>
              </a:rPr>
              <a:t>Balancing methodological rigor with flexibility, selecting optimal methodologies, ensuring consistency, and prioritizing precision in ground-based measurements will contribute to </a:t>
            </a:r>
            <a:r>
              <a:rPr lang="en-US" b="1">
                <a:solidFill>
                  <a:schemeClr val="accent6"/>
                </a:solidFill>
                <a:latin typeface="Verdana"/>
                <a:ea typeface="Verdana"/>
              </a:rPr>
              <a:t>building trust and confidence in the carbon credit market.</a:t>
            </a:r>
          </a:p>
          <a:p>
            <a:endParaRPr lang="en-US">
              <a:solidFill>
                <a:schemeClr val="accent6"/>
              </a:solidFill>
              <a:latin typeface="Verdana"/>
              <a:ea typeface="Verdana"/>
              <a:cs typeface="Calibri"/>
            </a:endParaRPr>
          </a:p>
          <a:p>
            <a:pPr marL="285750" indent="-285750">
              <a:buFont typeface="Arial,Sans-Serif"/>
              <a:buChar char="•"/>
            </a:pPr>
            <a:r>
              <a:rPr lang="en-US" b="1">
                <a:solidFill>
                  <a:schemeClr val="accent6"/>
                </a:solidFill>
                <a:latin typeface="Verdana"/>
                <a:ea typeface="Verdana"/>
                <a:cs typeface="Calibri"/>
              </a:rPr>
              <a:t>Continuous improvements in standards </a:t>
            </a:r>
            <a:r>
              <a:rPr lang="en-US">
                <a:solidFill>
                  <a:schemeClr val="accent6"/>
                </a:solidFill>
                <a:latin typeface="Verdana"/>
                <a:ea typeface="Verdana"/>
                <a:cs typeface="Calibri"/>
              </a:rPr>
              <a:t>to align with advancements in technology and carbon accounting algorithms.</a:t>
            </a:r>
          </a:p>
          <a:p>
            <a:endParaRPr lang="en-US">
              <a:solidFill>
                <a:schemeClr val="accent6"/>
              </a:solidFill>
              <a:latin typeface="Verdana"/>
              <a:ea typeface="Verdana"/>
              <a:cs typeface="Calibri"/>
            </a:endParaRPr>
          </a:p>
          <a:p>
            <a:pPr marL="285750" indent="-285750">
              <a:buFont typeface="Arial,Sans-Serif"/>
              <a:buChar char="•"/>
            </a:pPr>
            <a:r>
              <a:rPr lang="en-US" b="1">
                <a:solidFill>
                  <a:schemeClr val="accent6"/>
                </a:solidFill>
                <a:latin typeface="Verdana"/>
                <a:ea typeface="Verdana"/>
                <a:cs typeface="Calibri"/>
              </a:rPr>
              <a:t>Parametric-approach</a:t>
            </a:r>
            <a:r>
              <a:rPr lang="en-US">
                <a:solidFill>
                  <a:schemeClr val="accent6"/>
                </a:solidFill>
                <a:latin typeface="Verdana"/>
                <a:ea typeface="Verdana"/>
                <a:cs typeface="Calibri"/>
              </a:rPr>
              <a:t> in estimation of carbon credits damage should be put on place to precisely account losses.</a:t>
            </a:r>
          </a:p>
          <a:p>
            <a:pPr marL="285750" indent="-285750">
              <a:buFont typeface="Arial,Sans-Serif"/>
              <a:buChar char="•"/>
            </a:pPr>
            <a:endParaRPr lang="en-US">
              <a:solidFill>
                <a:schemeClr val="accent6"/>
              </a:solidFill>
              <a:latin typeface="Verdana"/>
              <a:ea typeface="Verdana"/>
              <a:cs typeface="Calibri"/>
            </a:endParaRPr>
          </a:p>
          <a:p>
            <a:endParaRPr lang="en-US">
              <a:solidFill>
                <a:schemeClr val="accent6"/>
              </a:solidFill>
              <a:latin typeface="Verdana"/>
              <a:ea typeface="Verdana"/>
              <a:cs typeface="Calibri"/>
            </a:endParaRPr>
          </a:p>
          <a:p>
            <a:endParaRPr lang="en-US">
              <a:solidFill>
                <a:schemeClr val="accent6"/>
              </a:solidFill>
              <a:latin typeface="Verdana"/>
              <a:ea typeface="Verdana"/>
              <a:cs typeface="Calibri"/>
            </a:endParaRPr>
          </a:p>
          <a:p>
            <a:pPr marL="285750" indent="-285750">
              <a:buFont typeface="Arial"/>
              <a:buChar char="•"/>
            </a:pPr>
            <a:endParaRPr lang="en-US">
              <a:solidFill>
                <a:schemeClr val="accent6"/>
              </a:solidFill>
              <a:latin typeface="Verdana"/>
              <a:ea typeface="Verdana"/>
              <a:cs typeface="Calibri"/>
            </a:endParaRPr>
          </a:p>
          <a:p>
            <a:pPr marL="285750" indent="-285750">
              <a:buFont typeface="Arial"/>
              <a:buChar char="•"/>
            </a:pPr>
            <a:endParaRPr lang="en-US" b="1">
              <a:solidFill>
                <a:schemeClr val="accent6"/>
              </a:solidFill>
              <a:latin typeface="Verdana"/>
              <a:ea typeface="Verdana"/>
              <a:cs typeface="Calibri"/>
            </a:endParaRPr>
          </a:p>
          <a:p>
            <a:pPr marL="285750" indent="-285750">
              <a:buFont typeface="Arial"/>
              <a:buChar char="•"/>
            </a:pPr>
            <a:endParaRPr lang="en-US" b="1">
              <a:solidFill>
                <a:schemeClr val="accent6"/>
              </a:solidFill>
              <a:latin typeface="Verdana"/>
              <a:ea typeface="Verdana"/>
              <a:cs typeface="Calibri"/>
            </a:endParaRPr>
          </a:p>
          <a:p>
            <a:endParaRPr lang="en-US" b="1">
              <a:solidFill>
                <a:schemeClr val="accent6"/>
              </a:solidFill>
              <a:latin typeface="Verdana"/>
              <a:ea typeface="Verdana"/>
              <a:cs typeface="Calibri"/>
            </a:endParaRPr>
          </a:p>
          <a:p>
            <a:endParaRPr lang="en-US">
              <a:solidFill>
                <a:schemeClr val="accent6"/>
              </a:solidFill>
              <a:latin typeface="Verdana"/>
              <a:ea typeface="Verdana"/>
              <a:cs typeface="Calibri"/>
            </a:endParaRPr>
          </a:p>
          <a:p>
            <a:endParaRPr lang="en-US">
              <a:solidFill>
                <a:schemeClr val="accent6"/>
              </a:solidFill>
              <a:latin typeface="Verdana"/>
              <a:ea typeface="Verdana"/>
              <a:cs typeface="Calibri"/>
            </a:endParaRPr>
          </a:p>
          <a:p>
            <a:endParaRPr lang="en-US">
              <a:solidFill>
                <a:schemeClr val="accent6"/>
              </a:solidFill>
              <a:latin typeface="Verdana"/>
              <a:ea typeface="Verdana"/>
              <a:cs typeface="Calibri"/>
            </a:endParaRPr>
          </a:p>
        </p:txBody>
      </p:sp>
    </p:spTree>
    <p:extLst>
      <p:ext uri="{BB962C8B-B14F-4D97-AF65-F5344CB8AC3E}">
        <p14:creationId xmlns:p14="http://schemas.microsoft.com/office/powerpoint/2010/main" val="2606369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6AC7F-CB18-D29B-8BF5-BE49C56875B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A4FD11B-1BA3-75A9-923C-8D667C8C1C94}"/>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3AAD90CC-136F-C38F-5F22-72F19AAB53D6}"/>
              </a:ext>
            </a:extLst>
          </p:cNvPr>
          <p:cNvPicPr>
            <a:picLocks noChangeAspect="1"/>
          </p:cNvPicPr>
          <p:nvPr/>
        </p:nvPicPr>
        <p:blipFill rotWithShape="1">
          <a:blip r:embed="rId2"/>
          <a:srcRect l="1" t="12182" r="550" b="12224"/>
          <a:stretch/>
        </p:blipFill>
        <p:spPr>
          <a:xfrm>
            <a:off x="0" y="0"/>
            <a:ext cx="12207517" cy="6959600"/>
          </a:xfrm>
          <a:prstGeom prst="rect">
            <a:avLst/>
          </a:prstGeom>
        </p:spPr>
      </p:pic>
    </p:spTree>
    <p:extLst>
      <p:ext uri="{BB962C8B-B14F-4D97-AF65-F5344CB8AC3E}">
        <p14:creationId xmlns:p14="http://schemas.microsoft.com/office/powerpoint/2010/main" val="2297381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0EF502-9245-013B-1758-BA384FFBAC33}"/>
              </a:ext>
            </a:extLst>
          </p:cNvPr>
          <p:cNvPicPr>
            <a:picLocks noChangeAspect="1"/>
          </p:cNvPicPr>
          <p:nvPr/>
        </p:nvPicPr>
        <p:blipFill>
          <a:blip r:embed="rId3"/>
          <a:stretch>
            <a:fillRect/>
          </a:stretch>
        </p:blipFill>
        <p:spPr>
          <a:xfrm>
            <a:off x="16669" y="2172"/>
            <a:ext cx="12192000" cy="6853656"/>
          </a:xfrm>
          <a:prstGeom prst="rect">
            <a:avLst/>
          </a:prstGeom>
        </p:spPr>
      </p:pic>
      <p:sp>
        <p:nvSpPr>
          <p:cNvPr id="2" name="Title 1">
            <a:extLst>
              <a:ext uri="{FF2B5EF4-FFF2-40B4-BE49-F238E27FC236}">
                <a16:creationId xmlns:a16="http://schemas.microsoft.com/office/drawing/2014/main" id="{71DEA9FF-C6FD-76C2-A65A-741FDFF33A79}"/>
              </a:ext>
            </a:extLst>
          </p:cNvPr>
          <p:cNvSpPr>
            <a:spLocks noGrp="1"/>
          </p:cNvSpPr>
          <p:nvPr>
            <p:ph type="title"/>
          </p:nvPr>
        </p:nvSpPr>
        <p:spPr>
          <a:xfrm>
            <a:off x="160519" y="19966"/>
            <a:ext cx="10081234" cy="552780"/>
          </a:xfrm>
        </p:spPr>
        <p:txBody>
          <a:bodyPr/>
          <a:lstStyle/>
          <a:p>
            <a:r>
              <a:rPr lang="en-GB">
                <a:solidFill>
                  <a:schemeClr val="accent4">
                    <a:lumMod val="50000"/>
                  </a:schemeClr>
                </a:solidFill>
              </a:rPr>
              <a:t>Soils</a:t>
            </a:r>
          </a:p>
        </p:txBody>
      </p:sp>
      <p:pic>
        <p:nvPicPr>
          <p:cNvPr id="5" name="Picture 4">
            <a:extLst>
              <a:ext uri="{FF2B5EF4-FFF2-40B4-BE49-F238E27FC236}">
                <a16:creationId xmlns:a16="http://schemas.microsoft.com/office/drawing/2014/main" id="{C08FF85F-09E8-FDB5-6BDB-1A5FC4CFC22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745" y="6430693"/>
            <a:ext cx="10157625" cy="417957"/>
          </a:xfrm>
          <a:prstGeom prst="rect">
            <a:avLst/>
          </a:prstGeom>
        </p:spPr>
      </p:pic>
      <p:pic>
        <p:nvPicPr>
          <p:cNvPr id="6" name="Picture 5">
            <a:extLst>
              <a:ext uri="{FF2B5EF4-FFF2-40B4-BE49-F238E27FC236}">
                <a16:creationId xmlns:a16="http://schemas.microsoft.com/office/drawing/2014/main" id="{2CD371B0-7B23-9D39-BB5D-37BE0A56E62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178252" y="6430693"/>
            <a:ext cx="2013794" cy="417957"/>
          </a:xfrm>
          <a:prstGeom prst="rect">
            <a:avLst/>
          </a:prstGeom>
        </p:spPr>
      </p:pic>
      <p:sp>
        <p:nvSpPr>
          <p:cNvPr id="8" name="TextBox 7">
            <a:extLst>
              <a:ext uri="{FF2B5EF4-FFF2-40B4-BE49-F238E27FC236}">
                <a16:creationId xmlns:a16="http://schemas.microsoft.com/office/drawing/2014/main" id="{55983A43-0BC0-2B33-4A20-3BD8F9E863F2}"/>
              </a:ext>
            </a:extLst>
          </p:cNvPr>
          <p:cNvSpPr txBox="1"/>
          <p:nvPr/>
        </p:nvSpPr>
        <p:spPr>
          <a:xfrm>
            <a:off x="1235207" y="111690"/>
            <a:ext cx="6221894" cy="369332"/>
          </a:xfrm>
          <a:prstGeom prst="rect">
            <a:avLst/>
          </a:prstGeom>
          <a:noFill/>
        </p:spPr>
        <p:txBody>
          <a:bodyPr wrap="square">
            <a:spAutoFit/>
          </a:bodyPr>
          <a:lstStyle/>
          <a:p>
            <a:r>
              <a:rPr lang="en-GB"/>
              <a:t>www.eo4soilprotection.org</a:t>
            </a:r>
          </a:p>
        </p:txBody>
      </p:sp>
    </p:spTree>
    <p:extLst>
      <p:ext uri="{BB962C8B-B14F-4D97-AF65-F5344CB8AC3E}">
        <p14:creationId xmlns:p14="http://schemas.microsoft.com/office/powerpoint/2010/main" val="3198098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5"/>
          <p:cNvSpPr txBox="1">
            <a:spLocks noChangeArrowheads="1"/>
          </p:cNvSpPr>
          <p:nvPr/>
        </p:nvSpPr>
        <p:spPr bwMode="auto">
          <a:xfrm>
            <a:off x="6913491" y="5878769"/>
            <a:ext cx="5109748" cy="276244"/>
          </a:xfrm>
          <a:prstGeom prst="rect">
            <a:avLst/>
          </a:prstGeom>
          <a:noFill/>
          <a:ln>
            <a:noFill/>
          </a:ln>
          <a:effectLst/>
        </p:spPr>
        <p:txBody>
          <a:bodyPr wrap="square">
            <a:spAutoFit/>
          </a:bodyPr>
          <a:lstStyle/>
          <a:p>
            <a:pPr algn="r">
              <a:spcBef>
                <a:spcPts val="0"/>
              </a:spcBef>
            </a:pPr>
            <a:r>
              <a:rPr lang="en-GB" sz="1197">
                <a:solidFill>
                  <a:schemeClr val="bg1"/>
                </a:solidFill>
                <a:latin typeface="Arial" panose="020B0604020202020204" pitchFamily="34" charset="0"/>
                <a:cs typeface="Arial" panose="020B0604020202020204" pitchFamily="34" charset="0"/>
              </a:rPr>
              <a:t> </a:t>
            </a:r>
          </a:p>
        </p:txBody>
      </p:sp>
      <p:sp>
        <p:nvSpPr>
          <p:cNvPr id="2" name="Text Box 99">
            <a:extLst>
              <a:ext uri="{FF2B5EF4-FFF2-40B4-BE49-F238E27FC236}">
                <a16:creationId xmlns:a16="http://schemas.microsoft.com/office/drawing/2014/main" id="{B06A49EE-0921-4A0E-99D9-29F5A2AC6E1F}"/>
              </a:ext>
            </a:extLst>
          </p:cNvPr>
          <p:cNvSpPr/>
          <p:nvPr/>
        </p:nvSpPr>
        <p:spPr>
          <a:xfrm>
            <a:off x="7285361" y="5584764"/>
            <a:ext cx="4737879" cy="216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197">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645D2-68EA-A0ED-B967-E23AA7717E48}"/>
              </a:ext>
            </a:extLst>
          </p:cNvPr>
          <p:cNvSpPr>
            <a:spLocks noGrp="1"/>
          </p:cNvSpPr>
          <p:nvPr>
            <p:ph type="title"/>
          </p:nvPr>
        </p:nvSpPr>
        <p:spPr/>
        <p:txBody>
          <a:bodyPr/>
          <a:lstStyle/>
          <a:p>
            <a:r>
              <a:rPr lang="en-GB">
                <a:solidFill>
                  <a:schemeClr val="accent6"/>
                </a:solidFill>
              </a:rPr>
              <a:t>Organizing Committee</a:t>
            </a:r>
          </a:p>
        </p:txBody>
      </p:sp>
      <p:sp>
        <p:nvSpPr>
          <p:cNvPr id="5" name="TextBox 4">
            <a:extLst>
              <a:ext uri="{FF2B5EF4-FFF2-40B4-BE49-F238E27FC236}">
                <a16:creationId xmlns:a16="http://schemas.microsoft.com/office/drawing/2014/main" id="{6F9791BC-D5A0-C327-CF69-F97A244EFB93}"/>
              </a:ext>
            </a:extLst>
          </p:cNvPr>
          <p:cNvSpPr txBox="1"/>
          <p:nvPr/>
        </p:nvSpPr>
        <p:spPr>
          <a:xfrm>
            <a:off x="3076391" y="2667708"/>
            <a:ext cx="6203950" cy="954107"/>
          </a:xfrm>
          <a:prstGeom prst="rect">
            <a:avLst/>
          </a:prstGeom>
          <a:noFill/>
        </p:spPr>
        <p:txBody>
          <a:bodyPr wrap="square">
            <a:spAutoFit/>
          </a:bodyPr>
          <a:lstStyle/>
          <a:p>
            <a:pPr algn="ctr"/>
            <a:r>
              <a:rPr lang="en-GB" sz="3200" b="0" i="0">
                <a:solidFill>
                  <a:schemeClr val="accent6"/>
                </a:solidFill>
                <a:effectLst/>
                <a:latin typeface="NotesEsaBold"/>
              </a:rPr>
              <a:t>Nanne Tolsma</a:t>
            </a:r>
          </a:p>
          <a:p>
            <a:pPr algn="ctr"/>
            <a:r>
              <a:rPr lang="en-GB" sz="2400" b="0" i="1" err="1">
                <a:solidFill>
                  <a:schemeClr val="accent6">
                    <a:lumMod val="50000"/>
                  </a:schemeClr>
                </a:solidFill>
                <a:effectLst/>
                <a:latin typeface="Open Sans" panose="020B0606030504020204" pitchFamily="34" charset="0"/>
              </a:rPr>
              <a:t>Satelligence</a:t>
            </a:r>
            <a:endParaRPr lang="en-GB" sz="3200" b="0" i="1">
              <a:solidFill>
                <a:schemeClr val="accent6">
                  <a:lumMod val="50000"/>
                </a:schemeClr>
              </a:solidFill>
              <a:effectLst/>
              <a:latin typeface="Open Sans" panose="020B0606030504020204" pitchFamily="34" charset="0"/>
            </a:endParaRPr>
          </a:p>
        </p:txBody>
      </p:sp>
      <p:sp>
        <p:nvSpPr>
          <p:cNvPr id="6" name="TextBox 5">
            <a:extLst>
              <a:ext uri="{FF2B5EF4-FFF2-40B4-BE49-F238E27FC236}">
                <a16:creationId xmlns:a16="http://schemas.microsoft.com/office/drawing/2014/main" id="{ACC24B75-8EBE-C171-30E1-C97E3D08A907}"/>
              </a:ext>
            </a:extLst>
          </p:cNvPr>
          <p:cNvSpPr txBox="1"/>
          <p:nvPr/>
        </p:nvSpPr>
        <p:spPr>
          <a:xfrm>
            <a:off x="415436" y="5148717"/>
            <a:ext cx="6203950" cy="954107"/>
          </a:xfrm>
          <a:prstGeom prst="rect">
            <a:avLst/>
          </a:prstGeom>
          <a:noFill/>
        </p:spPr>
        <p:txBody>
          <a:bodyPr wrap="square">
            <a:spAutoFit/>
          </a:bodyPr>
          <a:lstStyle/>
          <a:p>
            <a:pPr algn="ctr"/>
            <a:r>
              <a:rPr lang="en-GB" sz="3200" b="0" i="0">
                <a:solidFill>
                  <a:schemeClr val="accent6"/>
                </a:solidFill>
                <a:effectLst/>
                <a:latin typeface="NotesEsaBold"/>
              </a:rPr>
              <a:t>Antony Delavois</a:t>
            </a:r>
          </a:p>
          <a:p>
            <a:pPr algn="ctr"/>
            <a:r>
              <a:rPr lang="en-GB" sz="2400" b="0" i="1">
                <a:solidFill>
                  <a:schemeClr val="accent6">
                    <a:lumMod val="50000"/>
                  </a:schemeClr>
                </a:solidFill>
                <a:effectLst/>
                <a:latin typeface="Open Sans" panose="020B0606030504020204" pitchFamily="34" charset="0"/>
              </a:rPr>
              <a:t>ESA</a:t>
            </a:r>
            <a:endParaRPr lang="en-GB" sz="3200" b="0" i="1">
              <a:solidFill>
                <a:schemeClr val="accent6">
                  <a:lumMod val="50000"/>
                </a:schemeClr>
              </a:solidFill>
              <a:effectLst/>
              <a:latin typeface="Open Sans" panose="020B0606030504020204" pitchFamily="34" charset="0"/>
            </a:endParaRPr>
          </a:p>
        </p:txBody>
      </p:sp>
      <p:sp>
        <p:nvSpPr>
          <p:cNvPr id="7" name="TextBox 6">
            <a:extLst>
              <a:ext uri="{FF2B5EF4-FFF2-40B4-BE49-F238E27FC236}">
                <a16:creationId xmlns:a16="http://schemas.microsoft.com/office/drawing/2014/main" id="{58AEEBF8-6246-B7D4-FB52-90EB9350A362}"/>
              </a:ext>
            </a:extLst>
          </p:cNvPr>
          <p:cNvSpPr txBox="1"/>
          <p:nvPr/>
        </p:nvSpPr>
        <p:spPr>
          <a:xfrm>
            <a:off x="6841756" y="2663592"/>
            <a:ext cx="6203950" cy="954107"/>
          </a:xfrm>
          <a:prstGeom prst="rect">
            <a:avLst/>
          </a:prstGeom>
          <a:noFill/>
        </p:spPr>
        <p:txBody>
          <a:bodyPr wrap="square">
            <a:spAutoFit/>
          </a:bodyPr>
          <a:lstStyle/>
          <a:p>
            <a:pPr algn="ctr"/>
            <a:r>
              <a:rPr lang="en-GB" sz="3200" b="0" i="0">
                <a:solidFill>
                  <a:schemeClr val="accent6"/>
                </a:solidFill>
                <a:effectLst/>
                <a:latin typeface="NotesEsaBold"/>
              </a:rPr>
              <a:t>Basanta Gautam</a:t>
            </a:r>
          </a:p>
          <a:p>
            <a:pPr algn="ctr"/>
            <a:r>
              <a:rPr lang="en-GB" sz="2400" b="0" i="1">
                <a:solidFill>
                  <a:schemeClr val="accent6">
                    <a:lumMod val="50000"/>
                  </a:schemeClr>
                </a:solidFill>
                <a:effectLst/>
                <a:latin typeface="Open Sans" panose="020B0606030504020204" pitchFamily="34" charset="0"/>
              </a:rPr>
              <a:t>South Pole</a:t>
            </a:r>
          </a:p>
        </p:txBody>
      </p:sp>
      <p:sp>
        <p:nvSpPr>
          <p:cNvPr id="8" name="TextBox 7">
            <a:extLst>
              <a:ext uri="{FF2B5EF4-FFF2-40B4-BE49-F238E27FC236}">
                <a16:creationId xmlns:a16="http://schemas.microsoft.com/office/drawing/2014/main" id="{38E30D46-C72C-2DB3-CE76-BB5CFE45A499}"/>
              </a:ext>
            </a:extLst>
          </p:cNvPr>
          <p:cNvSpPr txBox="1"/>
          <p:nvPr/>
        </p:nvSpPr>
        <p:spPr>
          <a:xfrm>
            <a:off x="5492750" y="1290283"/>
            <a:ext cx="6203950" cy="954107"/>
          </a:xfrm>
          <a:prstGeom prst="rect">
            <a:avLst/>
          </a:prstGeom>
          <a:noFill/>
        </p:spPr>
        <p:txBody>
          <a:bodyPr wrap="square">
            <a:spAutoFit/>
          </a:bodyPr>
          <a:lstStyle/>
          <a:p>
            <a:pPr algn="ctr"/>
            <a:r>
              <a:rPr lang="en-GB" sz="3200" b="0" i="0">
                <a:solidFill>
                  <a:schemeClr val="accent6"/>
                </a:solidFill>
                <a:effectLst/>
                <a:latin typeface="NotesEsaBold"/>
              </a:rPr>
              <a:t>Richard Hall</a:t>
            </a:r>
          </a:p>
          <a:p>
            <a:pPr algn="ctr"/>
            <a:r>
              <a:rPr lang="en-GB" sz="2400" b="0" i="1">
                <a:solidFill>
                  <a:schemeClr val="accent6">
                    <a:lumMod val="50000"/>
                  </a:schemeClr>
                </a:solidFill>
                <a:effectLst/>
                <a:latin typeface="Open Sans" panose="020B0606030504020204" pitchFamily="34" charset="0"/>
              </a:rPr>
              <a:t>Equinor</a:t>
            </a:r>
            <a:endParaRPr lang="en-GB" sz="3200" b="0" i="1">
              <a:solidFill>
                <a:schemeClr val="accent6">
                  <a:lumMod val="50000"/>
                </a:schemeClr>
              </a:solidFill>
              <a:effectLst/>
              <a:latin typeface="Open Sans" panose="020B0606030504020204" pitchFamily="34" charset="0"/>
            </a:endParaRPr>
          </a:p>
        </p:txBody>
      </p:sp>
      <p:sp>
        <p:nvSpPr>
          <p:cNvPr id="9" name="TextBox 8">
            <a:extLst>
              <a:ext uri="{FF2B5EF4-FFF2-40B4-BE49-F238E27FC236}">
                <a16:creationId xmlns:a16="http://schemas.microsoft.com/office/drawing/2014/main" id="{F3B40757-006D-8854-F5B5-7FF29CCB72E7}"/>
              </a:ext>
            </a:extLst>
          </p:cNvPr>
          <p:cNvSpPr txBox="1"/>
          <p:nvPr/>
        </p:nvSpPr>
        <p:spPr>
          <a:xfrm>
            <a:off x="215411" y="1290283"/>
            <a:ext cx="6604000" cy="954107"/>
          </a:xfrm>
          <a:prstGeom prst="rect">
            <a:avLst/>
          </a:prstGeom>
          <a:noFill/>
        </p:spPr>
        <p:txBody>
          <a:bodyPr wrap="square">
            <a:spAutoFit/>
          </a:bodyPr>
          <a:lstStyle/>
          <a:p>
            <a:pPr algn="ctr"/>
            <a:r>
              <a:rPr lang="en-GB" sz="3200" b="0" i="0">
                <a:solidFill>
                  <a:schemeClr val="accent6"/>
                </a:solidFill>
                <a:effectLst/>
                <a:latin typeface="NotesEsaBold"/>
              </a:rPr>
              <a:t>Simon Kay</a:t>
            </a:r>
          </a:p>
          <a:p>
            <a:pPr algn="ctr"/>
            <a:r>
              <a:rPr lang="en-GB" sz="2400" b="0" i="1">
                <a:solidFill>
                  <a:schemeClr val="accent6">
                    <a:lumMod val="50000"/>
                  </a:schemeClr>
                </a:solidFill>
                <a:effectLst/>
                <a:latin typeface="Open Sans" panose="020B0606030504020204" pitchFamily="34" charset="0"/>
              </a:rPr>
              <a:t>DG-CLIMA C.3</a:t>
            </a:r>
          </a:p>
        </p:txBody>
      </p:sp>
      <p:sp>
        <p:nvSpPr>
          <p:cNvPr id="10" name="TextBox 9">
            <a:extLst>
              <a:ext uri="{FF2B5EF4-FFF2-40B4-BE49-F238E27FC236}">
                <a16:creationId xmlns:a16="http://schemas.microsoft.com/office/drawing/2014/main" id="{B52AC9C3-4C1C-47CA-1A7C-AC6BBE7BA4F4}"/>
              </a:ext>
            </a:extLst>
          </p:cNvPr>
          <p:cNvSpPr txBox="1"/>
          <p:nvPr/>
        </p:nvSpPr>
        <p:spPr>
          <a:xfrm>
            <a:off x="-35414" y="4008172"/>
            <a:ext cx="7105650" cy="954107"/>
          </a:xfrm>
          <a:prstGeom prst="rect">
            <a:avLst/>
          </a:prstGeom>
          <a:noFill/>
        </p:spPr>
        <p:txBody>
          <a:bodyPr wrap="square">
            <a:spAutoFit/>
          </a:bodyPr>
          <a:lstStyle/>
          <a:p>
            <a:pPr algn="ctr"/>
            <a:r>
              <a:rPr lang="en-GB" sz="3200" b="0" i="0">
                <a:solidFill>
                  <a:schemeClr val="accent6"/>
                </a:solidFill>
                <a:effectLst/>
                <a:latin typeface="NotesEsaBold"/>
              </a:rPr>
              <a:t>Mirco </a:t>
            </a:r>
            <a:r>
              <a:rPr lang="en-GB" sz="3200" b="0" i="0" err="1">
                <a:solidFill>
                  <a:schemeClr val="accent6"/>
                </a:solidFill>
                <a:effectLst/>
                <a:latin typeface="NotesEsaBold"/>
              </a:rPr>
              <a:t>Migliavacca</a:t>
            </a:r>
            <a:endParaRPr lang="en-GB" sz="3200" b="0" i="0">
              <a:solidFill>
                <a:schemeClr val="accent6"/>
              </a:solidFill>
              <a:effectLst/>
              <a:latin typeface="NotesEsaBold"/>
            </a:endParaRPr>
          </a:p>
          <a:p>
            <a:pPr algn="ctr"/>
            <a:r>
              <a:rPr lang="en-GB" sz="2400" b="0" i="1">
                <a:solidFill>
                  <a:schemeClr val="accent6">
                    <a:lumMod val="50000"/>
                  </a:schemeClr>
                </a:solidFill>
                <a:effectLst/>
                <a:latin typeface="Open Sans" panose="020B0606030504020204" pitchFamily="34" charset="0"/>
              </a:rPr>
              <a:t>JRC</a:t>
            </a:r>
            <a:endParaRPr lang="en-GB" sz="3200" b="0" i="1">
              <a:solidFill>
                <a:schemeClr val="accent6">
                  <a:lumMod val="50000"/>
                </a:schemeClr>
              </a:solidFill>
              <a:effectLst/>
              <a:latin typeface="Open Sans" panose="020B0606030504020204" pitchFamily="34" charset="0"/>
            </a:endParaRPr>
          </a:p>
        </p:txBody>
      </p:sp>
      <p:sp>
        <p:nvSpPr>
          <p:cNvPr id="11" name="TextBox 10">
            <a:extLst>
              <a:ext uri="{FF2B5EF4-FFF2-40B4-BE49-F238E27FC236}">
                <a16:creationId xmlns:a16="http://schemas.microsoft.com/office/drawing/2014/main" id="{DF0CEEB9-E67C-FDB0-DBA1-ADE1DC4FEA7A}"/>
              </a:ext>
            </a:extLst>
          </p:cNvPr>
          <p:cNvSpPr txBox="1"/>
          <p:nvPr/>
        </p:nvSpPr>
        <p:spPr>
          <a:xfrm>
            <a:off x="5041900" y="3882447"/>
            <a:ext cx="7105650" cy="954107"/>
          </a:xfrm>
          <a:prstGeom prst="rect">
            <a:avLst/>
          </a:prstGeom>
          <a:noFill/>
        </p:spPr>
        <p:txBody>
          <a:bodyPr wrap="square">
            <a:spAutoFit/>
          </a:bodyPr>
          <a:lstStyle/>
          <a:p>
            <a:pPr algn="ctr"/>
            <a:r>
              <a:rPr lang="en-GB" sz="3200" b="0" i="0">
                <a:solidFill>
                  <a:schemeClr val="accent6"/>
                </a:solidFill>
                <a:effectLst/>
                <a:latin typeface="NotesEsaBold"/>
              </a:rPr>
              <a:t>Jeremy Neyrou</a:t>
            </a:r>
          </a:p>
          <a:p>
            <a:pPr algn="ctr"/>
            <a:r>
              <a:rPr lang="en-GB" sz="2400" b="0" i="1">
                <a:solidFill>
                  <a:schemeClr val="accent6">
                    <a:lumMod val="50000"/>
                  </a:schemeClr>
                </a:solidFill>
                <a:effectLst/>
                <a:latin typeface="Open Sans" panose="020B0606030504020204" pitchFamily="34" charset="0"/>
              </a:rPr>
              <a:t>BNP Paribas CIB</a:t>
            </a:r>
          </a:p>
        </p:txBody>
      </p:sp>
      <p:sp>
        <p:nvSpPr>
          <p:cNvPr id="12" name="TextBox 11">
            <a:extLst>
              <a:ext uri="{FF2B5EF4-FFF2-40B4-BE49-F238E27FC236}">
                <a16:creationId xmlns:a16="http://schemas.microsoft.com/office/drawing/2014/main" id="{4FC3140D-6FA2-6FE2-27FC-C65E6B3067F7}"/>
              </a:ext>
            </a:extLst>
          </p:cNvPr>
          <p:cNvSpPr txBox="1"/>
          <p:nvPr/>
        </p:nvSpPr>
        <p:spPr>
          <a:xfrm>
            <a:off x="-1389247" y="2653862"/>
            <a:ext cx="7105650" cy="954107"/>
          </a:xfrm>
          <a:prstGeom prst="rect">
            <a:avLst/>
          </a:prstGeom>
          <a:noFill/>
        </p:spPr>
        <p:txBody>
          <a:bodyPr wrap="square">
            <a:spAutoFit/>
          </a:bodyPr>
          <a:lstStyle/>
          <a:p>
            <a:pPr algn="ctr"/>
            <a:r>
              <a:rPr lang="en-GB" sz="3200" b="0" i="0">
                <a:solidFill>
                  <a:schemeClr val="accent6"/>
                </a:solidFill>
                <a:effectLst/>
                <a:latin typeface="NotesEsaBold"/>
              </a:rPr>
              <a:t>Spencer Plumb</a:t>
            </a:r>
          </a:p>
          <a:p>
            <a:pPr algn="ctr"/>
            <a:r>
              <a:rPr lang="en-GB" sz="2400" b="0" i="1">
                <a:solidFill>
                  <a:schemeClr val="accent6">
                    <a:lumMod val="50000"/>
                  </a:schemeClr>
                </a:solidFill>
                <a:effectLst/>
                <a:latin typeface="Open Sans" panose="020B0606030504020204" pitchFamily="34" charset="0"/>
              </a:rPr>
              <a:t>Verra</a:t>
            </a:r>
            <a:endParaRPr lang="en-GB" sz="3200" b="0" i="1">
              <a:solidFill>
                <a:schemeClr val="accent6">
                  <a:lumMod val="50000"/>
                </a:schemeClr>
              </a:solidFill>
              <a:effectLst/>
              <a:latin typeface="Open Sans" panose="020B0606030504020204" pitchFamily="34" charset="0"/>
            </a:endParaRPr>
          </a:p>
        </p:txBody>
      </p:sp>
      <p:sp>
        <p:nvSpPr>
          <p:cNvPr id="13" name="TextBox 12">
            <a:extLst>
              <a:ext uri="{FF2B5EF4-FFF2-40B4-BE49-F238E27FC236}">
                <a16:creationId xmlns:a16="http://schemas.microsoft.com/office/drawing/2014/main" id="{D70F5C0D-2147-873B-AF54-8096779BA00D}"/>
              </a:ext>
            </a:extLst>
          </p:cNvPr>
          <p:cNvSpPr txBox="1"/>
          <p:nvPr/>
        </p:nvSpPr>
        <p:spPr>
          <a:xfrm>
            <a:off x="4930775" y="5202305"/>
            <a:ext cx="7327900" cy="954107"/>
          </a:xfrm>
          <a:prstGeom prst="rect">
            <a:avLst/>
          </a:prstGeom>
          <a:noFill/>
        </p:spPr>
        <p:txBody>
          <a:bodyPr wrap="square">
            <a:spAutoFit/>
          </a:bodyPr>
          <a:lstStyle/>
          <a:p>
            <a:pPr algn="ctr"/>
            <a:r>
              <a:rPr lang="en-GB" sz="3200" b="0" i="0">
                <a:solidFill>
                  <a:schemeClr val="accent6"/>
                </a:solidFill>
                <a:effectLst/>
                <a:latin typeface="NotesEsaBold"/>
              </a:rPr>
              <a:t>Frank Martin Seifert</a:t>
            </a:r>
          </a:p>
          <a:p>
            <a:pPr algn="ctr"/>
            <a:r>
              <a:rPr lang="en-GB" sz="2400" b="0" i="1">
                <a:solidFill>
                  <a:schemeClr val="accent6">
                    <a:lumMod val="50000"/>
                  </a:schemeClr>
                </a:solidFill>
                <a:effectLst/>
                <a:latin typeface="Open Sans" panose="020B0606030504020204" pitchFamily="34" charset="0"/>
              </a:rPr>
              <a:t>ESA</a:t>
            </a:r>
            <a:endParaRPr lang="en-GB" sz="3200" b="0" i="1">
              <a:solidFill>
                <a:schemeClr val="accent6">
                  <a:lumMod val="50000"/>
                </a:schemeClr>
              </a:solidFill>
              <a:effectLst/>
              <a:latin typeface="Open Sans" panose="020B0606030504020204" pitchFamily="34" charset="0"/>
            </a:endParaRPr>
          </a:p>
        </p:txBody>
      </p:sp>
    </p:spTree>
    <p:extLst>
      <p:ext uri="{BB962C8B-B14F-4D97-AF65-F5344CB8AC3E}">
        <p14:creationId xmlns:p14="http://schemas.microsoft.com/office/powerpoint/2010/main" val="1397192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B61C3-DA7A-F8CD-2EC0-AB38E8DA4ED9}"/>
              </a:ext>
            </a:extLst>
          </p:cNvPr>
          <p:cNvSpPr>
            <a:spLocks noGrp="1"/>
          </p:cNvSpPr>
          <p:nvPr>
            <p:ph type="title"/>
          </p:nvPr>
        </p:nvSpPr>
        <p:spPr/>
        <p:txBody>
          <a:bodyPr/>
          <a:lstStyle/>
          <a:p>
            <a:r>
              <a:rPr lang="en-GB"/>
              <a:t>Objectives EO for Carbon Markets Forum</a:t>
            </a:r>
          </a:p>
        </p:txBody>
      </p:sp>
      <p:sp>
        <p:nvSpPr>
          <p:cNvPr id="3" name="Content Placeholder 2">
            <a:extLst>
              <a:ext uri="{FF2B5EF4-FFF2-40B4-BE49-F238E27FC236}">
                <a16:creationId xmlns:a16="http://schemas.microsoft.com/office/drawing/2014/main" id="{2C1AC929-DC2C-0C62-6B03-9776038F2D40}"/>
              </a:ext>
            </a:extLst>
          </p:cNvPr>
          <p:cNvSpPr>
            <a:spLocks noGrp="1"/>
          </p:cNvSpPr>
          <p:nvPr>
            <p:ph idx="1"/>
          </p:nvPr>
        </p:nvSpPr>
        <p:spPr/>
        <p:txBody>
          <a:bodyPr/>
          <a:lstStyle/>
          <a:p>
            <a:pPr marL="285750" indent="-285750">
              <a:buFont typeface="Arial"/>
              <a:buChar char="•"/>
            </a:pPr>
            <a:endParaRPr lang="en-US" sz="2000">
              <a:solidFill>
                <a:schemeClr val="accent6"/>
              </a:solidFill>
              <a:latin typeface="Verdana"/>
              <a:ea typeface="Verdana"/>
            </a:endParaRPr>
          </a:p>
          <a:p>
            <a:pPr marL="285750" indent="-285750">
              <a:buFont typeface="Arial"/>
              <a:buChar char="•"/>
            </a:pPr>
            <a:r>
              <a:rPr lang="en-US" sz="2000" b="1" dirty="0">
                <a:solidFill>
                  <a:schemeClr val="accent6"/>
                </a:solidFill>
                <a:latin typeface="Verdana"/>
                <a:ea typeface="Verdana"/>
                <a:cs typeface="Arial"/>
              </a:rPr>
              <a:t>Bring together experts</a:t>
            </a:r>
            <a:r>
              <a:rPr lang="en-US" sz="2000" dirty="0">
                <a:solidFill>
                  <a:schemeClr val="accent6"/>
                </a:solidFill>
                <a:latin typeface="Verdana"/>
                <a:ea typeface="Verdana"/>
                <a:cs typeface="Arial"/>
              </a:rPr>
              <a:t> in the field to share their experiences and knowledge, discuss current challenges and opportunities, and identify </a:t>
            </a:r>
            <a:r>
              <a:rPr lang="en-US" sz="2000" b="1" dirty="0">
                <a:solidFill>
                  <a:schemeClr val="accent6"/>
                </a:solidFill>
                <a:latin typeface="Verdana"/>
                <a:ea typeface="Verdana"/>
                <a:cs typeface="Arial"/>
              </a:rPr>
              <a:t>best practices </a:t>
            </a:r>
            <a:r>
              <a:rPr lang="en-US" sz="2000" dirty="0">
                <a:solidFill>
                  <a:schemeClr val="accent6"/>
                </a:solidFill>
                <a:latin typeface="Verdana"/>
                <a:ea typeface="Verdana"/>
                <a:cs typeface="Arial"/>
              </a:rPr>
              <a:t>and </a:t>
            </a:r>
            <a:r>
              <a:rPr lang="en-US" sz="2000" b="1" dirty="0">
                <a:solidFill>
                  <a:schemeClr val="accent6"/>
                </a:solidFill>
                <a:latin typeface="Verdana"/>
                <a:ea typeface="Verdana"/>
                <a:cs typeface="Arial"/>
              </a:rPr>
              <a:t>innovative solutions</a:t>
            </a:r>
            <a:r>
              <a:rPr lang="en-US" sz="2000" dirty="0">
                <a:solidFill>
                  <a:schemeClr val="accent6"/>
                </a:solidFill>
                <a:latin typeface="Verdana"/>
                <a:ea typeface="Verdana"/>
                <a:cs typeface="Arial"/>
              </a:rPr>
              <a:t> related to the use of Earth Observation data in support to carbon markets.</a:t>
            </a:r>
          </a:p>
          <a:p>
            <a:pPr marL="285750" indent="-285750">
              <a:buFont typeface="Arial"/>
              <a:buChar char="•"/>
            </a:pPr>
            <a:endParaRPr lang="en-US" sz="2000">
              <a:solidFill>
                <a:schemeClr val="accent6"/>
              </a:solidFill>
              <a:latin typeface="Verdana"/>
              <a:ea typeface="Verdana"/>
            </a:endParaRPr>
          </a:p>
          <a:p>
            <a:pPr marL="285750" indent="-285750">
              <a:buFont typeface="Arial"/>
              <a:buChar char="•"/>
            </a:pPr>
            <a:r>
              <a:rPr lang="en-US" sz="2000" dirty="0">
                <a:solidFill>
                  <a:schemeClr val="accent6"/>
                </a:solidFill>
                <a:latin typeface="Verdana"/>
                <a:ea typeface="Verdana"/>
                <a:cs typeface="Arial"/>
              </a:rPr>
              <a:t>Foster</a:t>
            </a:r>
            <a:r>
              <a:rPr lang="en-US" sz="2000" b="1" dirty="0">
                <a:solidFill>
                  <a:schemeClr val="accent6"/>
                </a:solidFill>
                <a:latin typeface="Verdana"/>
                <a:ea typeface="Verdana"/>
                <a:cs typeface="Arial"/>
              </a:rPr>
              <a:t> collaboration and networking</a:t>
            </a:r>
            <a:r>
              <a:rPr lang="en-US" sz="2000" dirty="0">
                <a:solidFill>
                  <a:schemeClr val="accent6"/>
                </a:solidFill>
                <a:latin typeface="Verdana"/>
                <a:ea typeface="Verdana"/>
                <a:cs typeface="Arial"/>
              </a:rPr>
              <a:t> among participants from different sectors, including academia, industry, finance, NGOs and governments, to promote knowledge exchange and support the development of effective and sustainable carbon markets.</a:t>
            </a:r>
          </a:p>
          <a:p>
            <a:pPr marL="285750" indent="-285750">
              <a:buFont typeface="Arial"/>
              <a:buChar char="•"/>
            </a:pPr>
            <a:endParaRPr lang="en-US" sz="2000">
              <a:solidFill>
                <a:schemeClr val="accent6"/>
              </a:solidFill>
              <a:latin typeface="Verdana"/>
              <a:ea typeface="Verdana"/>
            </a:endParaRPr>
          </a:p>
          <a:p>
            <a:pPr marL="285750" indent="-285750">
              <a:buFont typeface="Arial"/>
              <a:buChar char="•"/>
            </a:pPr>
            <a:r>
              <a:rPr lang="en-US" sz="2000" dirty="0">
                <a:solidFill>
                  <a:schemeClr val="accent6"/>
                </a:solidFill>
                <a:latin typeface="Verdana"/>
                <a:ea typeface="Verdana"/>
                <a:cs typeface="Arial"/>
              </a:rPr>
              <a:t>Explore the role of Earth Observation data in carbon markets and how it can </a:t>
            </a:r>
            <a:r>
              <a:rPr lang="en-US" sz="2000" b="1" dirty="0">
                <a:solidFill>
                  <a:schemeClr val="accent6"/>
                </a:solidFill>
                <a:latin typeface="Verdana"/>
                <a:ea typeface="Verdana"/>
                <a:cs typeface="Arial"/>
              </a:rPr>
              <a:t>improve transparency and credibility</a:t>
            </a:r>
            <a:r>
              <a:rPr lang="en-US" sz="2000" dirty="0">
                <a:solidFill>
                  <a:schemeClr val="accent6"/>
                </a:solidFill>
                <a:latin typeface="Verdana"/>
                <a:ea typeface="Verdana"/>
                <a:cs typeface="Arial"/>
              </a:rPr>
              <a:t> of carbon projects.</a:t>
            </a:r>
          </a:p>
          <a:p>
            <a:endParaRPr lang="en-GB" sz="2000">
              <a:solidFill>
                <a:schemeClr val="accent6"/>
              </a:solidFill>
            </a:endParaRPr>
          </a:p>
        </p:txBody>
      </p:sp>
    </p:spTree>
    <p:extLst>
      <p:ext uri="{BB962C8B-B14F-4D97-AF65-F5344CB8AC3E}">
        <p14:creationId xmlns:p14="http://schemas.microsoft.com/office/powerpoint/2010/main" val="615230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EA5FAB-DE61-2253-2B18-CB8614B78CC4}"/>
              </a:ext>
            </a:extLst>
          </p:cNvPr>
          <p:cNvPicPr>
            <a:picLocks noChangeAspect="1"/>
          </p:cNvPicPr>
          <p:nvPr/>
        </p:nvPicPr>
        <p:blipFill rotWithShape="1">
          <a:blip r:embed="rId3"/>
          <a:srcRect t="11334" r="70" b="13719"/>
          <a:stretch/>
        </p:blipFill>
        <p:spPr>
          <a:xfrm>
            <a:off x="16670" y="1"/>
            <a:ext cx="12192000" cy="6857999"/>
          </a:xfrm>
          <a:prstGeom prst="rect">
            <a:avLst/>
          </a:prstGeom>
        </p:spPr>
      </p:pic>
      <p:sp>
        <p:nvSpPr>
          <p:cNvPr id="2" name="Title 1">
            <a:extLst>
              <a:ext uri="{FF2B5EF4-FFF2-40B4-BE49-F238E27FC236}">
                <a16:creationId xmlns:a16="http://schemas.microsoft.com/office/drawing/2014/main" id="{04CFA57E-0E37-C05C-B413-32FF58C6EA15}"/>
              </a:ext>
            </a:extLst>
          </p:cNvPr>
          <p:cNvSpPr>
            <a:spLocks noGrp="1"/>
          </p:cNvSpPr>
          <p:nvPr>
            <p:ph type="title"/>
          </p:nvPr>
        </p:nvSpPr>
        <p:spPr>
          <a:xfrm>
            <a:off x="207172" y="186519"/>
            <a:ext cx="9567863" cy="552780"/>
          </a:xfrm>
        </p:spPr>
        <p:txBody>
          <a:bodyPr wrap="square" anchor="ctr">
            <a:normAutofit/>
          </a:bodyPr>
          <a:lstStyle/>
          <a:p>
            <a:r>
              <a:rPr lang="en-GB"/>
              <a:t>Credibility at stake</a:t>
            </a:r>
          </a:p>
        </p:txBody>
      </p:sp>
      <p:pic>
        <p:nvPicPr>
          <p:cNvPr id="7" name="Picture 6">
            <a:extLst>
              <a:ext uri="{FF2B5EF4-FFF2-40B4-BE49-F238E27FC236}">
                <a16:creationId xmlns:a16="http://schemas.microsoft.com/office/drawing/2014/main" id="{BBC952CB-A540-F2D8-C185-030B6F624D3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745" y="6430693"/>
            <a:ext cx="10157625" cy="417957"/>
          </a:xfrm>
          <a:prstGeom prst="rect">
            <a:avLst/>
          </a:prstGeom>
        </p:spPr>
      </p:pic>
      <p:pic>
        <p:nvPicPr>
          <p:cNvPr id="8" name="Picture 7">
            <a:extLst>
              <a:ext uri="{FF2B5EF4-FFF2-40B4-BE49-F238E27FC236}">
                <a16:creationId xmlns:a16="http://schemas.microsoft.com/office/drawing/2014/main" id="{9C3687B2-991A-F13E-8243-276F6947454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507552" y="9349"/>
            <a:ext cx="1684494" cy="873910"/>
          </a:xfrm>
          <a:prstGeom prst="rect">
            <a:avLst/>
          </a:prstGeom>
        </p:spPr>
      </p:pic>
      <p:pic>
        <p:nvPicPr>
          <p:cNvPr id="9" name="Picture 8">
            <a:extLst>
              <a:ext uri="{FF2B5EF4-FFF2-40B4-BE49-F238E27FC236}">
                <a16:creationId xmlns:a16="http://schemas.microsoft.com/office/drawing/2014/main" id="{8C22FA5C-E652-3A86-6548-CAB7D73B6A1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178252" y="6430693"/>
            <a:ext cx="2013794" cy="417957"/>
          </a:xfrm>
          <a:prstGeom prst="rect">
            <a:avLst/>
          </a:prstGeom>
        </p:spPr>
      </p:pic>
      <p:pic>
        <p:nvPicPr>
          <p:cNvPr id="5" name="Picture 4">
            <a:extLst>
              <a:ext uri="{FF2B5EF4-FFF2-40B4-BE49-F238E27FC236}">
                <a16:creationId xmlns:a16="http://schemas.microsoft.com/office/drawing/2014/main" id="{DF709645-C591-8D69-49F3-AD7784C87F6F}"/>
              </a:ext>
            </a:extLst>
          </p:cNvPr>
          <p:cNvPicPr>
            <a:picLocks noChangeAspect="1"/>
          </p:cNvPicPr>
          <p:nvPr/>
        </p:nvPicPr>
        <p:blipFill>
          <a:blip r:embed="rId7"/>
          <a:stretch>
            <a:fillRect/>
          </a:stretch>
        </p:blipFill>
        <p:spPr>
          <a:xfrm>
            <a:off x="6753343" y="4859787"/>
            <a:ext cx="5064993" cy="94968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2" name="Picture 11">
            <a:extLst>
              <a:ext uri="{FF2B5EF4-FFF2-40B4-BE49-F238E27FC236}">
                <a16:creationId xmlns:a16="http://schemas.microsoft.com/office/drawing/2014/main" id="{EAD93DF5-DDFE-B901-8C86-0635530EF493}"/>
              </a:ext>
            </a:extLst>
          </p:cNvPr>
          <p:cNvPicPr>
            <a:picLocks noChangeAspect="1"/>
          </p:cNvPicPr>
          <p:nvPr/>
        </p:nvPicPr>
        <p:blipFill>
          <a:blip r:embed="rId8"/>
          <a:stretch>
            <a:fillRect/>
          </a:stretch>
        </p:blipFill>
        <p:spPr>
          <a:xfrm>
            <a:off x="526662" y="4859787"/>
            <a:ext cx="4174728" cy="94968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8" name="Picture 17">
            <a:extLst>
              <a:ext uri="{FF2B5EF4-FFF2-40B4-BE49-F238E27FC236}">
                <a16:creationId xmlns:a16="http://schemas.microsoft.com/office/drawing/2014/main" id="{0F1A3A23-3ACF-28A1-A9C1-EC29AFA10E61}"/>
              </a:ext>
            </a:extLst>
          </p:cNvPr>
          <p:cNvPicPr>
            <a:picLocks noChangeAspect="1"/>
          </p:cNvPicPr>
          <p:nvPr/>
        </p:nvPicPr>
        <p:blipFill>
          <a:blip r:embed="rId9"/>
          <a:stretch>
            <a:fillRect/>
          </a:stretch>
        </p:blipFill>
        <p:spPr>
          <a:xfrm>
            <a:off x="349876" y="2054296"/>
            <a:ext cx="4528300" cy="67704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1" name="Picture 20">
            <a:extLst>
              <a:ext uri="{FF2B5EF4-FFF2-40B4-BE49-F238E27FC236}">
                <a16:creationId xmlns:a16="http://schemas.microsoft.com/office/drawing/2014/main" id="{03476BFA-DDB4-A75A-492F-D41F3954F2E8}"/>
              </a:ext>
            </a:extLst>
          </p:cNvPr>
          <p:cNvPicPr>
            <a:picLocks noChangeAspect="1"/>
          </p:cNvPicPr>
          <p:nvPr/>
        </p:nvPicPr>
        <p:blipFill>
          <a:blip r:embed="rId10"/>
          <a:stretch>
            <a:fillRect/>
          </a:stretch>
        </p:blipFill>
        <p:spPr>
          <a:xfrm>
            <a:off x="7861367" y="781909"/>
            <a:ext cx="4195458" cy="182393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3" name="Picture 22">
            <a:extLst>
              <a:ext uri="{FF2B5EF4-FFF2-40B4-BE49-F238E27FC236}">
                <a16:creationId xmlns:a16="http://schemas.microsoft.com/office/drawing/2014/main" id="{BE47B219-046A-9E49-7805-BA418D6D5AD2}"/>
              </a:ext>
            </a:extLst>
          </p:cNvPr>
          <p:cNvPicPr>
            <a:picLocks noChangeAspect="1"/>
          </p:cNvPicPr>
          <p:nvPr/>
        </p:nvPicPr>
        <p:blipFill>
          <a:blip r:embed="rId11"/>
          <a:stretch>
            <a:fillRect/>
          </a:stretch>
        </p:blipFill>
        <p:spPr>
          <a:xfrm>
            <a:off x="9783185" y="4238569"/>
            <a:ext cx="2300974" cy="865713"/>
          </a:xfrm>
          <a:prstGeom prst="roundRect">
            <a:avLst>
              <a:gd name="adj" fmla="val 0"/>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4" name="Picture 23">
            <a:extLst>
              <a:ext uri="{FF2B5EF4-FFF2-40B4-BE49-F238E27FC236}">
                <a16:creationId xmlns:a16="http://schemas.microsoft.com/office/drawing/2014/main" id="{7CB86882-2DD9-DD80-7451-0B5F02734C07}"/>
              </a:ext>
            </a:extLst>
          </p:cNvPr>
          <p:cNvPicPr>
            <a:picLocks noChangeAspect="1"/>
          </p:cNvPicPr>
          <p:nvPr/>
        </p:nvPicPr>
        <p:blipFill>
          <a:blip r:embed="rId11"/>
          <a:stretch>
            <a:fillRect/>
          </a:stretch>
        </p:blipFill>
        <p:spPr>
          <a:xfrm>
            <a:off x="198031" y="1155481"/>
            <a:ext cx="2399882" cy="90292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6" name="Picture 25">
            <a:extLst>
              <a:ext uri="{FF2B5EF4-FFF2-40B4-BE49-F238E27FC236}">
                <a16:creationId xmlns:a16="http://schemas.microsoft.com/office/drawing/2014/main" id="{8273FDDB-66DA-1BA7-9655-B0FE64431C1A}"/>
              </a:ext>
            </a:extLst>
          </p:cNvPr>
          <p:cNvPicPr>
            <a:picLocks noChangeAspect="1"/>
          </p:cNvPicPr>
          <p:nvPr/>
        </p:nvPicPr>
        <p:blipFill>
          <a:blip r:embed="rId12"/>
          <a:stretch>
            <a:fillRect/>
          </a:stretch>
        </p:blipFill>
        <p:spPr>
          <a:xfrm>
            <a:off x="136327" y="4249990"/>
            <a:ext cx="2617594" cy="6839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7" name="Picture 16">
            <a:extLst>
              <a:ext uri="{FF2B5EF4-FFF2-40B4-BE49-F238E27FC236}">
                <a16:creationId xmlns:a16="http://schemas.microsoft.com/office/drawing/2014/main" id="{9E67C869-DC63-DE64-F522-27A02E60D227}"/>
              </a:ext>
            </a:extLst>
          </p:cNvPr>
          <p:cNvPicPr>
            <a:picLocks noChangeAspect="1"/>
          </p:cNvPicPr>
          <p:nvPr/>
        </p:nvPicPr>
        <p:blipFill rotWithShape="1">
          <a:blip r:embed="rId13"/>
          <a:srcRect l="-1" r="99" b="52225"/>
          <a:stretch/>
        </p:blipFill>
        <p:spPr>
          <a:xfrm>
            <a:off x="4396519" y="2279417"/>
            <a:ext cx="3426191" cy="24872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6D50FD66-28C7-01A9-544C-B6B1EDB29D74}"/>
              </a:ext>
            </a:extLst>
          </p:cNvPr>
          <p:cNvPicPr>
            <a:picLocks noChangeAspect="1"/>
          </p:cNvPicPr>
          <p:nvPr/>
        </p:nvPicPr>
        <p:blipFill>
          <a:blip r:embed="rId14"/>
          <a:stretch>
            <a:fillRect/>
          </a:stretch>
        </p:blipFill>
        <p:spPr>
          <a:xfrm>
            <a:off x="10399666" y="638883"/>
            <a:ext cx="1702111" cy="59111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4907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150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100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100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200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200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150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5"/>
          <p:cNvSpPr txBox="1">
            <a:spLocks noChangeArrowheads="1"/>
          </p:cNvSpPr>
          <p:nvPr/>
        </p:nvSpPr>
        <p:spPr bwMode="auto">
          <a:xfrm>
            <a:off x="6913491" y="5878769"/>
            <a:ext cx="5109748" cy="276244"/>
          </a:xfrm>
          <a:prstGeom prst="rect">
            <a:avLst/>
          </a:prstGeom>
          <a:noFill/>
          <a:ln>
            <a:noFill/>
          </a:ln>
          <a:effectLst/>
        </p:spPr>
        <p:txBody>
          <a:bodyPr wrap="square">
            <a:spAutoFit/>
          </a:bodyPr>
          <a:lstStyle/>
          <a:p>
            <a:pPr algn="r">
              <a:spcBef>
                <a:spcPts val="0"/>
              </a:spcBef>
            </a:pPr>
            <a:r>
              <a:rPr lang="en-GB" sz="1197">
                <a:solidFill>
                  <a:schemeClr val="bg1"/>
                </a:solidFill>
                <a:latin typeface="Arial" panose="020B0604020202020204" pitchFamily="34" charset="0"/>
                <a:cs typeface="Arial" panose="020B0604020202020204" pitchFamily="34" charset="0"/>
              </a:rPr>
              <a:t> </a:t>
            </a:r>
          </a:p>
        </p:txBody>
      </p:sp>
      <p:sp>
        <p:nvSpPr>
          <p:cNvPr id="2" name="Text Box 99">
            <a:extLst>
              <a:ext uri="{FF2B5EF4-FFF2-40B4-BE49-F238E27FC236}">
                <a16:creationId xmlns:a16="http://schemas.microsoft.com/office/drawing/2014/main" id="{B06A49EE-0921-4A0E-99D9-29F5A2AC6E1F}"/>
              </a:ext>
            </a:extLst>
          </p:cNvPr>
          <p:cNvSpPr/>
          <p:nvPr/>
        </p:nvSpPr>
        <p:spPr>
          <a:xfrm>
            <a:off x="7285361" y="5584764"/>
            <a:ext cx="4737879" cy="216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197">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D66136F-F231-60AC-6E12-DF03610F0ABE}"/>
              </a:ext>
            </a:extLst>
          </p:cNvPr>
          <p:cNvPicPr>
            <a:picLocks noChangeAspect="1"/>
          </p:cNvPicPr>
          <p:nvPr/>
        </p:nvPicPr>
        <p:blipFill>
          <a:blip r:embed="rId3"/>
          <a:stretch>
            <a:fillRect/>
          </a:stretch>
        </p:blipFill>
        <p:spPr>
          <a:xfrm>
            <a:off x="16671" y="5901682"/>
            <a:ext cx="12192000" cy="330889"/>
          </a:xfrm>
          <a:prstGeom prst="rect">
            <a:avLst/>
          </a:prstGeom>
        </p:spPr>
      </p:pic>
      <p:sp>
        <p:nvSpPr>
          <p:cNvPr id="5" name="TextBox 4">
            <a:extLst>
              <a:ext uri="{FF2B5EF4-FFF2-40B4-BE49-F238E27FC236}">
                <a16:creationId xmlns:a16="http://schemas.microsoft.com/office/drawing/2014/main" id="{1906B0D4-8201-79F6-DB4F-7A1116BB0ED7}"/>
              </a:ext>
            </a:extLst>
          </p:cNvPr>
          <p:cNvSpPr txBox="1"/>
          <p:nvPr/>
        </p:nvSpPr>
        <p:spPr>
          <a:xfrm>
            <a:off x="85683" y="3924246"/>
            <a:ext cx="11937556" cy="2308324"/>
          </a:xfrm>
          <a:prstGeom prst="rect">
            <a:avLst/>
          </a:prstGeom>
          <a:noFill/>
        </p:spPr>
        <p:txBody>
          <a:bodyPr wrap="square" lIns="91440" tIns="45720" rIns="91440" bIns="45720" anchor="t">
            <a:spAutoFit/>
          </a:bodyPr>
          <a:lstStyle/>
          <a:p>
            <a:pPr algn="ctr" defTabSz="1215878">
              <a:defRPr/>
            </a:pPr>
            <a:r>
              <a:rPr lang="en-GB" sz="4800" b="1" spc="-120" dirty="0">
                <a:solidFill>
                  <a:schemeClr val="bg1">
                    <a:lumMod val="75000"/>
                  </a:schemeClr>
                </a:solidFill>
                <a:effectLst>
                  <a:outerShdw blurRad="50800" dist="38100" dir="7680000" algn="tl" rotWithShape="0">
                    <a:srgbClr val="000000">
                      <a:alpha val="43000"/>
                    </a:srgbClr>
                  </a:outerShdw>
                </a:effectLst>
                <a:latin typeface="Arial"/>
                <a:ea typeface="MS PGothic"/>
                <a:cs typeface="Arial"/>
              </a:rPr>
              <a:t>Earth Observation can bring</a:t>
            </a:r>
            <a:br>
              <a:rPr lang="en-GB" sz="4800" b="1" spc="-120" dirty="0">
                <a:effectLst>
                  <a:outerShdw blurRad="50800" dist="38100" dir="7680000" algn="tl" rotWithShape="0">
                    <a:srgbClr val="000000">
                      <a:alpha val="43000"/>
                    </a:srgbClr>
                  </a:outerShdw>
                </a:effectLst>
                <a:latin typeface="Arial" panose="020B0604020202020204" pitchFamily="34" charset="0"/>
                <a:ea typeface="MS PGothic" charset="-128"/>
                <a:cs typeface="Arial" panose="020B0604020202020204" pitchFamily="34" charset="0"/>
              </a:rPr>
            </a:br>
            <a:r>
              <a:rPr lang="en-GB" sz="4800" b="1" spc="-120" dirty="0">
                <a:solidFill>
                  <a:schemeClr val="bg1"/>
                </a:solidFill>
                <a:effectLst>
                  <a:outerShdw blurRad="50800" dist="38100" dir="7680000" algn="tl" rotWithShape="0">
                    <a:srgbClr val="000000">
                      <a:alpha val="43000"/>
                    </a:srgbClr>
                  </a:outerShdw>
                </a:effectLst>
                <a:latin typeface="Arial"/>
                <a:ea typeface="MS PGothic"/>
                <a:cs typeface="Arial"/>
              </a:rPr>
              <a:t>Quality, Transparency and Credibility </a:t>
            </a:r>
            <a:endParaRPr lang="en-GB" sz="4800" b="1" spc="-120" dirty="0">
              <a:solidFill>
                <a:schemeClr val="bg1"/>
              </a:solidFill>
              <a:effectLst>
                <a:outerShdw blurRad="50800" dist="38100" dir="7680000" algn="tl" rotWithShape="0">
                  <a:srgbClr val="000000">
                    <a:alpha val="43000"/>
                  </a:srgbClr>
                </a:outerShdw>
              </a:effectLst>
              <a:latin typeface="Arial" panose="020B0604020202020204" pitchFamily="34" charset="0"/>
              <a:ea typeface="MS PGothic" charset="-128"/>
              <a:cs typeface="Arial" panose="020B0604020202020204" pitchFamily="34" charset="0"/>
            </a:endParaRPr>
          </a:p>
          <a:p>
            <a:pPr algn="ctr" defTabSz="1215878">
              <a:defRPr/>
            </a:pPr>
            <a:r>
              <a:rPr lang="en-GB" sz="4800" b="1" spc="-120" dirty="0">
                <a:solidFill>
                  <a:schemeClr val="bg1">
                    <a:lumMod val="75000"/>
                  </a:schemeClr>
                </a:solidFill>
                <a:effectLst>
                  <a:outerShdw blurRad="50800" dist="38100" dir="7680000" algn="tl" rotWithShape="0">
                    <a:srgbClr val="000000">
                      <a:alpha val="43000"/>
                    </a:srgbClr>
                  </a:outerShdw>
                </a:effectLst>
                <a:latin typeface="Arial" panose="020B0604020202020204" pitchFamily="34" charset="0"/>
                <a:ea typeface="MS PGothic" charset="-128"/>
                <a:cs typeface="Arial" panose="020B0604020202020204" pitchFamily="34" charset="0"/>
              </a:rPr>
              <a:t>to Carbon Markets</a:t>
            </a:r>
          </a:p>
        </p:txBody>
      </p:sp>
    </p:spTree>
    <p:extLst>
      <p:ext uri="{BB962C8B-B14F-4D97-AF65-F5344CB8AC3E}">
        <p14:creationId xmlns:p14="http://schemas.microsoft.com/office/powerpoint/2010/main" val="3339786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6B383-7C69-56B7-5828-BA58D640438D}"/>
              </a:ext>
            </a:extLst>
          </p:cNvPr>
          <p:cNvSpPr>
            <a:spLocks noGrp="1"/>
          </p:cNvSpPr>
          <p:nvPr>
            <p:ph type="title"/>
          </p:nvPr>
        </p:nvSpPr>
        <p:spPr>
          <a:xfrm>
            <a:off x="2440136" y="175790"/>
            <a:ext cx="8270181" cy="523220"/>
          </a:xfrm>
        </p:spPr>
        <p:txBody>
          <a:bodyPr/>
          <a:lstStyle/>
          <a:p>
            <a:r>
              <a:rPr lang="en-GB" sz="2800" dirty="0">
                <a:latin typeface="Arial"/>
                <a:cs typeface="Arial"/>
              </a:rPr>
              <a:t>Role of EO in Verification for Carbon Markets </a:t>
            </a:r>
            <a:endParaRPr lang="en-GB" sz="2800" dirty="0"/>
          </a:p>
        </p:txBody>
      </p:sp>
      <p:pic>
        <p:nvPicPr>
          <p:cNvPr id="5" name="Picture 4">
            <a:extLst>
              <a:ext uri="{FF2B5EF4-FFF2-40B4-BE49-F238E27FC236}">
                <a16:creationId xmlns:a16="http://schemas.microsoft.com/office/drawing/2014/main" id="{EF282A52-B56B-769E-3916-07D99B242C83}"/>
              </a:ext>
            </a:extLst>
          </p:cNvPr>
          <p:cNvPicPr>
            <a:picLocks noChangeAspect="1"/>
          </p:cNvPicPr>
          <p:nvPr/>
        </p:nvPicPr>
        <p:blipFill>
          <a:blip r:embed="rId2"/>
          <a:stretch>
            <a:fillRect/>
          </a:stretch>
        </p:blipFill>
        <p:spPr>
          <a:xfrm>
            <a:off x="1032729" y="1531668"/>
            <a:ext cx="540000" cy="540000"/>
          </a:xfrm>
          <a:prstGeom prst="rect">
            <a:avLst/>
          </a:prstGeom>
        </p:spPr>
      </p:pic>
      <p:pic>
        <p:nvPicPr>
          <p:cNvPr id="6" name="Picture 5">
            <a:extLst>
              <a:ext uri="{FF2B5EF4-FFF2-40B4-BE49-F238E27FC236}">
                <a16:creationId xmlns:a16="http://schemas.microsoft.com/office/drawing/2014/main" id="{AA4D082C-D875-D970-1F65-C638C25E6FBE}"/>
              </a:ext>
            </a:extLst>
          </p:cNvPr>
          <p:cNvPicPr>
            <a:picLocks noChangeAspect="1"/>
          </p:cNvPicPr>
          <p:nvPr/>
        </p:nvPicPr>
        <p:blipFill>
          <a:blip r:embed="rId3"/>
          <a:stretch>
            <a:fillRect/>
          </a:stretch>
        </p:blipFill>
        <p:spPr>
          <a:xfrm>
            <a:off x="4796075" y="1531668"/>
            <a:ext cx="540000" cy="540000"/>
          </a:xfrm>
          <a:prstGeom prst="rect">
            <a:avLst/>
          </a:prstGeom>
        </p:spPr>
      </p:pic>
      <p:pic>
        <p:nvPicPr>
          <p:cNvPr id="7" name="Picture 6">
            <a:extLst>
              <a:ext uri="{FF2B5EF4-FFF2-40B4-BE49-F238E27FC236}">
                <a16:creationId xmlns:a16="http://schemas.microsoft.com/office/drawing/2014/main" id="{7FA627FF-003F-1EA9-3B83-E087CAD8B12B}"/>
              </a:ext>
            </a:extLst>
          </p:cNvPr>
          <p:cNvPicPr>
            <a:picLocks noChangeAspect="1"/>
          </p:cNvPicPr>
          <p:nvPr/>
        </p:nvPicPr>
        <p:blipFill>
          <a:blip r:embed="rId4"/>
          <a:stretch>
            <a:fillRect/>
          </a:stretch>
        </p:blipFill>
        <p:spPr>
          <a:xfrm>
            <a:off x="8559421" y="1495668"/>
            <a:ext cx="612000" cy="612000"/>
          </a:xfrm>
          <a:prstGeom prst="rect">
            <a:avLst/>
          </a:prstGeom>
        </p:spPr>
      </p:pic>
      <p:pic>
        <p:nvPicPr>
          <p:cNvPr id="10" name="Content Placeholder 9" descr="A diagram of an overview of an eo data&#10;&#10;Description automatically generated">
            <a:extLst>
              <a:ext uri="{FF2B5EF4-FFF2-40B4-BE49-F238E27FC236}">
                <a16:creationId xmlns:a16="http://schemas.microsoft.com/office/drawing/2014/main" id="{E0B7A802-998D-97EC-A890-3C502F48365C}"/>
              </a:ext>
            </a:extLst>
          </p:cNvPr>
          <p:cNvPicPr>
            <a:picLocks noGrp="1" noChangeAspect="1"/>
          </p:cNvPicPr>
          <p:nvPr>
            <p:ph idx="1"/>
          </p:nvPr>
        </p:nvPicPr>
        <p:blipFill>
          <a:blip r:embed="rId5"/>
          <a:stretch>
            <a:fillRect/>
          </a:stretch>
        </p:blipFill>
        <p:spPr>
          <a:xfrm>
            <a:off x="280386" y="968627"/>
            <a:ext cx="11729417" cy="5517847"/>
          </a:xfrm>
        </p:spPr>
      </p:pic>
      <p:pic>
        <p:nvPicPr>
          <p:cNvPr id="2050" name="Picture 2" descr="GHGSat raises US $10M in financing led by OGCI Climate Investments - GHGSat">
            <a:extLst>
              <a:ext uri="{FF2B5EF4-FFF2-40B4-BE49-F238E27FC236}">
                <a16:creationId xmlns:a16="http://schemas.microsoft.com/office/drawing/2014/main" id="{6356374A-1CDD-6453-CEFF-4948663394B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658" t="23382" r="6899" b="23116"/>
          <a:stretch/>
        </p:blipFill>
        <p:spPr bwMode="auto">
          <a:xfrm>
            <a:off x="235928" y="114764"/>
            <a:ext cx="1889932" cy="644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109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514D9-2105-5A9E-8D59-8A191E7C1DFC}"/>
              </a:ext>
            </a:extLst>
          </p:cNvPr>
          <p:cNvSpPr>
            <a:spLocks noGrp="1"/>
          </p:cNvSpPr>
          <p:nvPr>
            <p:ph type="title"/>
          </p:nvPr>
        </p:nvSpPr>
        <p:spPr>
          <a:xfrm>
            <a:off x="216000" y="160401"/>
            <a:ext cx="10108800" cy="553998"/>
          </a:xfrm>
        </p:spPr>
        <p:txBody>
          <a:bodyPr/>
          <a:lstStyle/>
          <a:p>
            <a:r>
              <a:rPr lang="en-GB"/>
              <a:t>Structure</a:t>
            </a:r>
          </a:p>
        </p:txBody>
      </p:sp>
      <p:pic>
        <p:nvPicPr>
          <p:cNvPr id="8" name="Picture 2">
            <a:extLst>
              <a:ext uri="{FF2B5EF4-FFF2-40B4-BE49-F238E27FC236}">
                <a16:creationId xmlns:a16="http://schemas.microsoft.com/office/drawing/2014/main" id="{6A975A49-2A27-0B86-A6A7-7897316994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270" y="857927"/>
            <a:ext cx="9986779" cy="561756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79A955E-7D18-9F84-1CF6-E8E82F499EF5}"/>
              </a:ext>
            </a:extLst>
          </p:cNvPr>
          <p:cNvSpPr txBox="1"/>
          <p:nvPr/>
        </p:nvSpPr>
        <p:spPr>
          <a:xfrm>
            <a:off x="7675561" y="4489690"/>
            <a:ext cx="3316473" cy="830997"/>
          </a:xfrm>
          <a:prstGeom prst="rect">
            <a:avLst/>
          </a:prstGeom>
          <a:noFill/>
        </p:spPr>
        <p:txBody>
          <a:bodyPr wrap="square">
            <a:spAutoFit/>
          </a:bodyPr>
          <a:lstStyle/>
          <a:p>
            <a:pPr algn="ctr"/>
            <a:r>
              <a:rPr lang="en-GB" sz="1600" b="1">
                <a:solidFill>
                  <a:schemeClr val="accent2"/>
                </a:solidFill>
              </a:rPr>
              <a:t>Presentations available on</a:t>
            </a:r>
          </a:p>
          <a:p>
            <a:pPr algn="ctr"/>
            <a:endParaRPr lang="en-GB" sz="1600" b="1">
              <a:solidFill>
                <a:schemeClr val="accent2"/>
              </a:solidFill>
            </a:endParaRPr>
          </a:p>
          <a:p>
            <a:pPr algn="ctr"/>
            <a:r>
              <a:rPr lang="en-GB" sz="1600" b="1">
                <a:solidFill>
                  <a:schemeClr val="accent2"/>
                </a:solidFill>
              </a:rPr>
              <a:t>eo-carbonmarkets.esa.int</a:t>
            </a:r>
          </a:p>
        </p:txBody>
      </p:sp>
    </p:spTree>
    <p:extLst>
      <p:ext uri="{BB962C8B-B14F-4D97-AF65-F5344CB8AC3E}">
        <p14:creationId xmlns:p14="http://schemas.microsoft.com/office/powerpoint/2010/main" val="1459196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6B383-7C69-56B7-5828-BA58D640438D}"/>
              </a:ext>
            </a:extLst>
          </p:cNvPr>
          <p:cNvSpPr>
            <a:spLocks noGrp="1"/>
          </p:cNvSpPr>
          <p:nvPr>
            <p:ph type="title"/>
          </p:nvPr>
        </p:nvSpPr>
        <p:spPr>
          <a:xfrm>
            <a:off x="2069446" y="198032"/>
            <a:ext cx="8655698" cy="500978"/>
          </a:xfrm>
        </p:spPr>
        <p:txBody>
          <a:bodyPr/>
          <a:lstStyle/>
          <a:p>
            <a:r>
              <a:rPr lang="en-GB" sz="2800" dirty="0">
                <a:latin typeface="Arial"/>
                <a:cs typeface="Arial"/>
              </a:rPr>
              <a:t>European Policy Framework: Fit for 55 Package </a:t>
            </a:r>
          </a:p>
        </p:txBody>
      </p:sp>
      <p:pic>
        <p:nvPicPr>
          <p:cNvPr id="5" name="Picture 4">
            <a:extLst>
              <a:ext uri="{FF2B5EF4-FFF2-40B4-BE49-F238E27FC236}">
                <a16:creationId xmlns:a16="http://schemas.microsoft.com/office/drawing/2014/main" id="{EF282A52-B56B-769E-3916-07D99B242C83}"/>
              </a:ext>
            </a:extLst>
          </p:cNvPr>
          <p:cNvPicPr>
            <a:picLocks noChangeAspect="1"/>
          </p:cNvPicPr>
          <p:nvPr/>
        </p:nvPicPr>
        <p:blipFill>
          <a:blip r:embed="rId3"/>
          <a:stretch>
            <a:fillRect/>
          </a:stretch>
        </p:blipFill>
        <p:spPr>
          <a:xfrm>
            <a:off x="1032729" y="1531668"/>
            <a:ext cx="540000" cy="540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a:extLst>
              <a:ext uri="{FF2B5EF4-FFF2-40B4-BE49-F238E27FC236}">
                <a16:creationId xmlns:a16="http://schemas.microsoft.com/office/drawing/2014/main" id="{AA4D082C-D875-D970-1F65-C638C25E6FBE}"/>
              </a:ext>
            </a:extLst>
          </p:cNvPr>
          <p:cNvPicPr>
            <a:picLocks noChangeAspect="1"/>
          </p:cNvPicPr>
          <p:nvPr/>
        </p:nvPicPr>
        <p:blipFill>
          <a:blip r:embed="rId4"/>
          <a:stretch>
            <a:fillRect/>
          </a:stretch>
        </p:blipFill>
        <p:spPr>
          <a:xfrm>
            <a:off x="4796075" y="1531668"/>
            <a:ext cx="540000" cy="540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Picture 6">
            <a:extLst>
              <a:ext uri="{FF2B5EF4-FFF2-40B4-BE49-F238E27FC236}">
                <a16:creationId xmlns:a16="http://schemas.microsoft.com/office/drawing/2014/main" id="{7FA627FF-003F-1EA9-3B83-E087CAD8B12B}"/>
              </a:ext>
            </a:extLst>
          </p:cNvPr>
          <p:cNvPicPr>
            <a:picLocks noChangeAspect="1"/>
          </p:cNvPicPr>
          <p:nvPr/>
        </p:nvPicPr>
        <p:blipFill>
          <a:blip r:embed="rId5"/>
          <a:stretch>
            <a:fillRect/>
          </a:stretch>
        </p:blipFill>
        <p:spPr>
          <a:xfrm>
            <a:off x="8559421" y="1495668"/>
            <a:ext cx="612000" cy="612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 name="Rounded Rectangle 14">
            <a:extLst>
              <a:ext uri="{FF2B5EF4-FFF2-40B4-BE49-F238E27FC236}">
                <a16:creationId xmlns:a16="http://schemas.microsoft.com/office/drawing/2014/main" id="{9940F617-9245-5B66-E961-323BB782ABCD}"/>
              </a:ext>
            </a:extLst>
          </p:cNvPr>
          <p:cNvSpPr/>
          <p:nvPr/>
        </p:nvSpPr>
        <p:spPr>
          <a:xfrm>
            <a:off x="1607897" y="1611046"/>
            <a:ext cx="1433146" cy="38124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6"/>
                </a:solidFill>
                <a:effectLst/>
                <a:uLnTx/>
                <a:uFillTx/>
                <a:latin typeface="Arial"/>
                <a:ea typeface="+mn-ea"/>
                <a:cs typeface="+mn-cs"/>
              </a:rPr>
              <a:t>Pricing</a:t>
            </a:r>
          </a:p>
        </p:txBody>
      </p:sp>
      <p:sp>
        <p:nvSpPr>
          <p:cNvPr id="9" name="Rounded Rectangle 16">
            <a:extLst>
              <a:ext uri="{FF2B5EF4-FFF2-40B4-BE49-F238E27FC236}">
                <a16:creationId xmlns:a16="http://schemas.microsoft.com/office/drawing/2014/main" id="{015C5921-FAD7-B2C3-E5AA-5754CE80A6C4}"/>
              </a:ext>
            </a:extLst>
          </p:cNvPr>
          <p:cNvSpPr/>
          <p:nvPr/>
        </p:nvSpPr>
        <p:spPr>
          <a:xfrm>
            <a:off x="5371243" y="1611046"/>
            <a:ext cx="1433146" cy="38124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6"/>
                </a:solidFill>
                <a:effectLst/>
                <a:uLnTx/>
                <a:uFillTx/>
                <a:latin typeface="Arial"/>
                <a:ea typeface="+mn-ea"/>
                <a:cs typeface="+mn-cs"/>
              </a:rPr>
              <a:t>Targets</a:t>
            </a:r>
          </a:p>
        </p:txBody>
      </p:sp>
      <p:sp>
        <p:nvSpPr>
          <p:cNvPr id="10" name="Rounded Rectangle 17">
            <a:extLst>
              <a:ext uri="{FF2B5EF4-FFF2-40B4-BE49-F238E27FC236}">
                <a16:creationId xmlns:a16="http://schemas.microsoft.com/office/drawing/2014/main" id="{EBE2D210-7C59-8BE1-9749-16D396C8FA96}"/>
              </a:ext>
            </a:extLst>
          </p:cNvPr>
          <p:cNvSpPr/>
          <p:nvPr/>
        </p:nvSpPr>
        <p:spPr>
          <a:xfrm>
            <a:off x="9206589" y="1611046"/>
            <a:ext cx="1433146" cy="38124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6"/>
                </a:solidFill>
                <a:effectLst/>
                <a:uLnTx/>
                <a:uFillTx/>
                <a:latin typeface="Arial"/>
                <a:ea typeface="+mn-ea"/>
                <a:cs typeface="+mn-cs"/>
              </a:rPr>
              <a:t>Rules</a:t>
            </a:r>
          </a:p>
        </p:txBody>
      </p:sp>
      <p:sp>
        <p:nvSpPr>
          <p:cNvPr id="11" name="Rounded Rectangle 19">
            <a:extLst>
              <a:ext uri="{FF2B5EF4-FFF2-40B4-BE49-F238E27FC236}">
                <a16:creationId xmlns:a16="http://schemas.microsoft.com/office/drawing/2014/main" id="{8DE26D78-E005-240D-234D-00E6FA188D3F}"/>
              </a:ext>
            </a:extLst>
          </p:cNvPr>
          <p:cNvSpPr/>
          <p:nvPr/>
        </p:nvSpPr>
        <p:spPr>
          <a:xfrm>
            <a:off x="1032728" y="2285385"/>
            <a:ext cx="3276000" cy="594000"/>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D4D4D">
                    <a:lumMod val="50000"/>
                  </a:srgbClr>
                </a:solidFill>
                <a:effectLst/>
                <a:uLnTx/>
                <a:uFillTx/>
                <a:latin typeface="Arial"/>
                <a:ea typeface="+mn-ea"/>
                <a:cs typeface="+mn-cs"/>
              </a:rPr>
              <a:t>Emissions Trading System (ETS1)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4D4D4D">
                    <a:lumMod val="50000"/>
                  </a:srgbClr>
                </a:solidFill>
                <a:latin typeface="Arial"/>
              </a:rPr>
              <a:t>Strengthened carbon price for fossil fueled electricity and centralized heat</a:t>
            </a:r>
            <a:endParaRPr kumimoji="0" lang="en-US" sz="1000" b="0" i="0" u="none" strike="noStrike" kern="1200" cap="none" spc="0" normalizeH="0" baseline="0" noProof="0">
              <a:ln>
                <a:noFill/>
              </a:ln>
              <a:solidFill>
                <a:srgbClr val="4D4D4D">
                  <a:lumMod val="50000"/>
                </a:srgbClr>
              </a:solidFill>
              <a:effectLst/>
              <a:uLnTx/>
              <a:uFillTx/>
              <a:latin typeface="Arial"/>
              <a:ea typeface="+mn-ea"/>
              <a:cs typeface="+mn-cs"/>
            </a:endParaRPr>
          </a:p>
        </p:txBody>
      </p:sp>
      <p:sp>
        <p:nvSpPr>
          <p:cNvPr id="12" name="Rounded Rectangle 20">
            <a:extLst>
              <a:ext uri="{FF2B5EF4-FFF2-40B4-BE49-F238E27FC236}">
                <a16:creationId xmlns:a16="http://schemas.microsoft.com/office/drawing/2014/main" id="{5A14DE66-2E7B-5650-B219-7A0035AFD86D}"/>
              </a:ext>
            </a:extLst>
          </p:cNvPr>
          <p:cNvSpPr/>
          <p:nvPr/>
        </p:nvSpPr>
        <p:spPr>
          <a:xfrm>
            <a:off x="1032729" y="3045841"/>
            <a:ext cx="3276000" cy="594000"/>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Arial"/>
                <a:ea typeface="+mn-ea"/>
                <a:cs typeface="+mn-cs"/>
              </a:rPr>
              <a:t>New: ETS2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solidFill>
                <a:effectLst/>
                <a:uLnTx/>
                <a:uFillTx/>
                <a:latin typeface="Arial"/>
                <a:ea typeface="+mn-ea"/>
                <a:cs typeface="+mn-cs"/>
              </a:rPr>
              <a:t>caps and puts a price on all remaining building</a:t>
            </a:r>
            <a:r>
              <a:rPr lang="en-US" sz="1000">
                <a:solidFill>
                  <a:schemeClr val="tx1"/>
                </a:solidFill>
                <a:latin typeface="Arial"/>
              </a:rPr>
              <a:t>, road transport and industrial combustion</a:t>
            </a:r>
            <a:r>
              <a:rPr kumimoji="0" lang="en-US" sz="1000" b="0" i="0" u="none" strike="noStrike" kern="1200" cap="none" spc="0" normalizeH="0" baseline="0" noProof="0">
                <a:ln>
                  <a:noFill/>
                </a:ln>
                <a:solidFill>
                  <a:schemeClr val="tx1"/>
                </a:solidFill>
                <a:effectLst/>
                <a:uLnTx/>
                <a:uFillTx/>
                <a:latin typeface="Arial"/>
                <a:ea typeface="+mn-ea"/>
                <a:cs typeface="+mn-cs"/>
              </a:rPr>
              <a:t> emissions</a:t>
            </a:r>
          </a:p>
        </p:txBody>
      </p:sp>
      <p:sp>
        <p:nvSpPr>
          <p:cNvPr id="13" name="Rounded Rectangle 21">
            <a:extLst>
              <a:ext uri="{FF2B5EF4-FFF2-40B4-BE49-F238E27FC236}">
                <a16:creationId xmlns:a16="http://schemas.microsoft.com/office/drawing/2014/main" id="{4C4933A1-326C-F4FD-D620-D3C8524A6993}"/>
              </a:ext>
            </a:extLst>
          </p:cNvPr>
          <p:cNvSpPr/>
          <p:nvPr/>
        </p:nvSpPr>
        <p:spPr>
          <a:xfrm>
            <a:off x="8559421" y="2285385"/>
            <a:ext cx="3276000" cy="594000"/>
          </a:xfrm>
          <a:prstGeom prst="roundRect">
            <a:avLst/>
          </a:prstGeom>
          <a:solidFill>
            <a:srgbClr val="DDE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400">
                <a:solidFill>
                  <a:srgbClr val="373D59"/>
                </a:solidFill>
                <a:latin typeface="Arial"/>
              </a:rPr>
              <a:t>CO</a:t>
            </a:r>
            <a:r>
              <a:rPr lang="en-US" sz="1400" baseline="-25000">
                <a:solidFill>
                  <a:srgbClr val="373D59"/>
                </a:solidFill>
                <a:latin typeface="Arial"/>
              </a:rPr>
              <a:t>2</a:t>
            </a:r>
            <a:r>
              <a:rPr lang="en-US" sz="1400">
                <a:solidFill>
                  <a:srgbClr val="373D59"/>
                </a:solidFill>
                <a:latin typeface="Arial"/>
              </a:rPr>
              <a:t> emission standards for cars, vans and heavy-duty vehicles </a:t>
            </a:r>
          </a:p>
        </p:txBody>
      </p:sp>
      <p:sp>
        <p:nvSpPr>
          <p:cNvPr id="14" name="Rounded Rectangle 22">
            <a:extLst>
              <a:ext uri="{FF2B5EF4-FFF2-40B4-BE49-F238E27FC236}">
                <a16:creationId xmlns:a16="http://schemas.microsoft.com/office/drawing/2014/main" id="{C37E2753-9E13-EE15-5D49-D1B6273958FA}"/>
              </a:ext>
            </a:extLst>
          </p:cNvPr>
          <p:cNvSpPr/>
          <p:nvPr/>
        </p:nvSpPr>
        <p:spPr>
          <a:xfrm>
            <a:off x="4796075" y="2285385"/>
            <a:ext cx="3276000" cy="594000"/>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D4D4D">
                    <a:lumMod val="50000"/>
                  </a:srgbClr>
                </a:solidFill>
                <a:effectLst/>
                <a:uLnTx/>
                <a:uFillTx/>
                <a:latin typeface="Arial"/>
                <a:ea typeface="+mn-ea"/>
                <a:cs typeface="+mn-cs"/>
              </a:rPr>
              <a:t>Effort Sharing </a:t>
            </a:r>
            <a:r>
              <a:rPr kumimoji="0" lang="en-US" sz="1000" b="0" i="0" u="none" strike="noStrike" kern="1200" cap="none" spc="0" normalizeH="0" baseline="0" noProof="0">
                <a:ln>
                  <a:noFill/>
                </a:ln>
                <a:solidFill>
                  <a:srgbClr val="4D4D4D">
                    <a:lumMod val="60000"/>
                    <a:lumOff val="40000"/>
                  </a:srgbClr>
                </a:solidFill>
                <a:effectLst/>
                <a:uLnTx/>
                <a:uFillTx/>
                <a:latin typeface="Arial"/>
                <a:ea typeface="+mn-ea"/>
                <a:cs typeface="+mn-cs"/>
              </a:rPr>
              <a:t>Regulation</a:t>
            </a:r>
            <a:endParaRPr kumimoji="0" lang="en-US" sz="1400" b="0" i="0" u="none" strike="noStrike" kern="1200" cap="none" spc="0" normalizeH="0" baseline="0" noProof="0">
              <a:ln>
                <a:noFill/>
              </a:ln>
              <a:solidFill>
                <a:srgbClr val="4D4D4D">
                  <a:lumMod val="60000"/>
                  <a:lumOff val="4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D4D4D">
                    <a:lumMod val="50000"/>
                  </a:srgbClr>
                </a:solidFill>
                <a:effectLst/>
                <a:uLnTx/>
                <a:uFillTx/>
                <a:latin typeface="Arial"/>
                <a:ea typeface="+mn-ea"/>
                <a:cs typeface="+mn-cs"/>
              </a:rPr>
              <a:t>sets yearly MS emission targets (incl. ETS2 sectors)</a:t>
            </a:r>
            <a:endParaRPr kumimoji="0" lang="en-US" sz="1400" b="0" i="0" u="none" strike="noStrike" kern="1200" cap="none" spc="0" normalizeH="0" baseline="0" noProof="0">
              <a:ln>
                <a:noFill/>
              </a:ln>
              <a:solidFill>
                <a:srgbClr val="4D4D4D">
                  <a:lumMod val="50000"/>
                </a:srgbClr>
              </a:solidFill>
              <a:effectLst/>
              <a:uLnTx/>
              <a:uFillTx/>
              <a:latin typeface="Arial"/>
              <a:ea typeface="+mn-ea"/>
              <a:cs typeface="+mn-cs"/>
            </a:endParaRPr>
          </a:p>
        </p:txBody>
      </p:sp>
      <p:sp>
        <p:nvSpPr>
          <p:cNvPr id="15" name="Rounded Rectangle 25">
            <a:extLst>
              <a:ext uri="{FF2B5EF4-FFF2-40B4-BE49-F238E27FC236}">
                <a16:creationId xmlns:a16="http://schemas.microsoft.com/office/drawing/2014/main" id="{D4A4CFB0-4500-1433-9046-99F45F827759}"/>
              </a:ext>
            </a:extLst>
          </p:cNvPr>
          <p:cNvSpPr/>
          <p:nvPr/>
        </p:nvSpPr>
        <p:spPr>
          <a:xfrm>
            <a:off x="1030657" y="3806297"/>
            <a:ext cx="3276000" cy="594000"/>
          </a:xfrm>
          <a:prstGeom prst="roundRect">
            <a:avLst/>
          </a:prstGeom>
          <a:solidFill>
            <a:srgbClr val="DDE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D4D4D">
                    <a:lumMod val="50000"/>
                  </a:srgbClr>
                </a:solidFill>
                <a:effectLst/>
                <a:uLnTx/>
                <a:uFillTx/>
                <a:latin typeface="Arial"/>
                <a:ea typeface="+mn-ea"/>
                <a:cs typeface="+mn-cs"/>
              </a:rPr>
              <a:t>Energy Taxation </a:t>
            </a:r>
            <a:r>
              <a:rPr kumimoji="0" lang="en-US" sz="1000" b="0" i="0" u="none" strike="noStrike" kern="1200" cap="none" spc="0" normalizeH="0" baseline="0" noProof="0">
                <a:ln>
                  <a:noFill/>
                </a:ln>
                <a:solidFill>
                  <a:srgbClr val="4D4D4D">
                    <a:lumMod val="60000"/>
                    <a:lumOff val="40000"/>
                  </a:srgbClr>
                </a:solidFill>
                <a:effectLst/>
                <a:uLnTx/>
                <a:uFillTx/>
                <a:latin typeface="Arial"/>
                <a:ea typeface="+mn-ea"/>
                <a:cs typeface="+mn-cs"/>
              </a:rPr>
              <a:t>Directive</a:t>
            </a:r>
            <a:endParaRPr kumimoji="0" lang="en-US" sz="1400" b="0" i="0" u="none" strike="noStrike" kern="1200" cap="none" spc="0" normalizeH="0" baseline="0" noProof="0">
              <a:ln>
                <a:noFill/>
              </a:ln>
              <a:solidFill>
                <a:srgbClr val="4D4D4D">
                  <a:lumMod val="60000"/>
                  <a:lumOff val="4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D4D4D">
                    <a:lumMod val="50000"/>
                  </a:srgbClr>
                </a:solidFill>
                <a:effectLst/>
                <a:uLnTx/>
                <a:uFillTx/>
                <a:latin typeface="Arial"/>
                <a:ea typeface="+mn-ea"/>
                <a:cs typeface="+mn-cs"/>
              </a:rPr>
              <a:t>aligns minimum tax rates with Green Deal objectives </a:t>
            </a:r>
          </a:p>
        </p:txBody>
      </p:sp>
      <p:sp>
        <p:nvSpPr>
          <p:cNvPr id="16" name="Rounded Rectangle 27">
            <a:extLst>
              <a:ext uri="{FF2B5EF4-FFF2-40B4-BE49-F238E27FC236}">
                <a16:creationId xmlns:a16="http://schemas.microsoft.com/office/drawing/2014/main" id="{8E8FFA54-1A0A-AD56-3329-E569CD81C4E5}"/>
              </a:ext>
            </a:extLst>
          </p:cNvPr>
          <p:cNvSpPr/>
          <p:nvPr/>
        </p:nvSpPr>
        <p:spPr>
          <a:xfrm>
            <a:off x="1030657" y="5317534"/>
            <a:ext cx="10804764" cy="594000"/>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US" sz="1400" b="0" i="0" u="none" strike="noStrike" kern="1200" cap="none" spc="0" normalizeH="0" baseline="0" noProof="0">
                <a:ln>
                  <a:noFill/>
                </a:ln>
                <a:solidFill>
                  <a:srgbClr val="FFFFFF"/>
                </a:solidFill>
                <a:effectLst/>
                <a:uLnTx/>
                <a:uFillTx/>
                <a:latin typeface="Arial"/>
                <a:ea typeface="+mn-ea"/>
                <a:cs typeface="+mn-cs"/>
              </a:rPr>
              <a:t>Promote innovation, build solidarity and mitigate impacts for vulnerable citizens - notably by channeling revenues through the </a:t>
            </a:r>
            <a:r>
              <a:rPr lang="en-US" sz="1400" b="1">
                <a:solidFill>
                  <a:srgbClr val="FFFFFF"/>
                </a:solidFill>
                <a:latin typeface="Arial"/>
              </a:rPr>
              <a:t>new</a:t>
            </a:r>
            <a:r>
              <a:rPr kumimoji="0" lang="en-US" sz="1400" b="0" i="0" u="none" strike="noStrike" kern="1200" cap="none" spc="0" normalizeH="0" baseline="0" noProof="0">
                <a:ln>
                  <a:noFill/>
                </a:ln>
                <a:solidFill>
                  <a:srgbClr val="FFFFFF"/>
                </a:solidFill>
                <a:effectLst/>
                <a:uLnTx/>
                <a:uFillTx/>
                <a:latin typeface="Arial"/>
                <a:ea typeface="+mn-ea"/>
                <a:cs typeface="+mn-cs"/>
              </a:rPr>
              <a:t> </a:t>
            </a:r>
            <a:r>
              <a:rPr kumimoji="0" lang="en-US" sz="1400" b="1" i="0" u="none" strike="noStrike" kern="1200" cap="none" spc="0" normalizeH="0" baseline="0" noProof="0">
                <a:ln>
                  <a:noFill/>
                </a:ln>
                <a:solidFill>
                  <a:srgbClr val="FFFFFF"/>
                </a:solidFill>
                <a:effectLst/>
                <a:uLnTx/>
                <a:uFillTx/>
                <a:latin typeface="Arial"/>
                <a:ea typeface="+mn-ea"/>
                <a:cs typeface="+mn-cs"/>
              </a:rPr>
              <a:t>Social Climate Fund </a:t>
            </a:r>
            <a:r>
              <a:rPr kumimoji="0" lang="en-US" sz="1400" b="0" i="0" u="none" strike="noStrike" kern="1200" cap="none" spc="0" normalizeH="0" baseline="0" noProof="0">
                <a:ln>
                  <a:noFill/>
                </a:ln>
                <a:solidFill>
                  <a:srgbClr val="FFFFFF"/>
                </a:solidFill>
                <a:effectLst/>
                <a:uLnTx/>
                <a:uFillTx/>
                <a:latin typeface="Arial"/>
                <a:ea typeface="+mn-ea"/>
                <a:cs typeface="+mn-cs"/>
              </a:rPr>
              <a:t>and the enhanced </a:t>
            </a:r>
            <a:r>
              <a:rPr lang="en-US" sz="1400">
                <a:solidFill>
                  <a:srgbClr val="FFFFFF"/>
                </a:solidFill>
                <a:latin typeface="Arial"/>
              </a:rPr>
              <a:t>Modernisation and Innovation Funds</a:t>
            </a:r>
          </a:p>
        </p:txBody>
      </p:sp>
      <p:sp>
        <p:nvSpPr>
          <p:cNvPr id="17" name="Rounded Rectangle 28">
            <a:extLst>
              <a:ext uri="{FF2B5EF4-FFF2-40B4-BE49-F238E27FC236}">
                <a16:creationId xmlns:a16="http://schemas.microsoft.com/office/drawing/2014/main" id="{83D29B61-38E8-B1C7-784B-0680F70F5C7A}"/>
              </a:ext>
            </a:extLst>
          </p:cNvPr>
          <p:cNvSpPr/>
          <p:nvPr/>
        </p:nvSpPr>
        <p:spPr>
          <a:xfrm>
            <a:off x="5274763" y="5930710"/>
            <a:ext cx="1907518" cy="38124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6"/>
                </a:solidFill>
                <a:effectLst/>
                <a:uLnTx/>
                <a:uFillTx/>
                <a:latin typeface="Arial"/>
                <a:ea typeface="+mn-ea"/>
                <a:cs typeface="+mn-cs"/>
              </a:rPr>
              <a:t>Support Measures</a:t>
            </a:r>
          </a:p>
        </p:txBody>
      </p:sp>
      <p:sp>
        <p:nvSpPr>
          <p:cNvPr id="18" name="Rounded Rectangle 18">
            <a:extLst>
              <a:ext uri="{FF2B5EF4-FFF2-40B4-BE49-F238E27FC236}">
                <a16:creationId xmlns:a16="http://schemas.microsoft.com/office/drawing/2014/main" id="{36332FBE-AE0A-A96D-D406-DBBECB4F576C}"/>
              </a:ext>
            </a:extLst>
          </p:cNvPr>
          <p:cNvSpPr/>
          <p:nvPr/>
        </p:nvSpPr>
        <p:spPr>
          <a:xfrm>
            <a:off x="8559421" y="3044696"/>
            <a:ext cx="3276000" cy="594000"/>
          </a:xfrm>
          <a:prstGeom prst="roundRect">
            <a:avLst/>
          </a:prstGeom>
          <a:solidFill>
            <a:srgbClr val="DDE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373D59"/>
                </a:solidFill>
                <a:latin typeface="Arial"/>
              </a:rPr>
              <a:t>New infrastructure for alternative fuels</a:t>
            </a:r>
            <a:r>
              <a:rPr kumimoji="0" lang="en-US" sz="1400" b="0" i="0" u="none" strike="noStrike" kern="1200" cap="none" spc="0" normalizeH="0" baseline="0" noProof="0">
                <a:ln>
                  <a:noFill/>
                </a:ln>
                <a:solidFill>
                  <a:srgbClr val="4D4D4D">
                    <a:lumMod val="60000"/>
                    <a:lumOff val="40000"/>
                  </a:srgbClr>
                </a:solidFill>
                <a:effectLst/>
                <a:uLnTx/>
                <a:uFillTx/>
                <a:latin typeface="Arial"/>
                <a:ea typeface="+mn-ea"/>
                <a:cs typeface="+mn-cs"/>
              </a:rPr>
              <a:t>, </a:t>
            </a:r>
            <a:r>
              <a:rPr kumimoji="0" lang="en-US" sz="1400" b="0" i="0" u="none" strike="noStrike" kern="1200" cap="none" spc="0" normalizeH="0" baseline="0" noProof="0" err="1">
                <a:ln>
                  <a:noFill/>
                </a:ln>
                <a:solidFill>
                  <a:srgbClr val="4D4D4D">
                    <a:lumMod val="60000"/>
                    <a:lumOff val="40000"/>
                  </a:srgbClr>
                </a:solidFill>
                <a:effectLst/>
                <a:uLnTx/>
                <a:uFillTx/>
                <a:latin typeface="Arial"/>
                <a:ea typeface="+mn-ea"/>
                <a:cs typeface="+mn-cs"/>
              </a:rPr>
              <a:t>ReFuelEU</a:t>
            </a:r>
            <a:r>
              <a:rPr kumimoji="0" lang="en-US" sz="1400" b="0" i="0" u="none" strike="noStrike" kern="1200" cap="none" spc="0" normalizeH="0" baseline="0" noProof="0">
                <a:ln>
                  <a:noFill/>
                </a:ln>
                <a:solidFill>
                  <a:srgbClr val="4D4D4D">
                    <a:lumMod val="60000"/>
                    <a:lumOff val="40000"/>
                  </a:srgbClr>
                </a:solidFill>
                <a:effectLst/>
                <a:uLnTx/>
                <a:uFillTx/>
                <a:latin typeface="Arial"/>
                <a:ea typeface="+mn-ea"/>
                <a:cs typeface="+mn-cs"/>
              </a:rPr>
              <a:t> aviation &amp; </a:t>
            </a:r>
            <a:r>
              <a:rPr kumimoji="0" lang="en-US" sz="1400" b="0" i="0" u="none" strike="noStrike" kern="1200" cap="none" spc="0" normalizeH="0" baseline="0" noProof="0" err="1">
                <a:ln>
                  <a:noFill/>
                </a:ln>
                <a:solidFill>
                  <a:srgbClr val="4D4D4D">
                    <a:lumMod val="60000"/>
                    <a:lumOff val="40000"/>
                  </a:srgbClr>
                </a:solidFill>
                <a:effectLst/>
                <a:uLnTx/>
                <a:uFillTx/>
                <a:latin typeface="Arial"/>
                <a:ea typeface="+mn-ea"/>
                <a:cs typeface="+mn-cs"/>
              </a:rPr>
              <a:t>FuelEU</a:t>
            </a:r>
            <a:r>
              <a:rPr kumimoji="0" lang="en-US" sz="1400" b="0" i="0" u="none" strike="noStrike" kern="1200" cap="none" spc="0" normalizeH="0" baseline="0" noProof="0">
                <a:ln>
                  <a:noFill/>
                </a:ln>
                <a:solidFill>
                  <a:srgbClr val="4D4D4D">
                    <a:lumMod val="60000"/>
                    <a:lumOff val="40000"/>
                  </a:srgbClr>
                </a:solidFill>
                <a:effectLst/>
                <a:uLnTx/>
                <a:uFillTx/>
                <a:latin typeface="Arial"/>
                <a:ea typeface="+mn-ea"/>
                <a:cs typeface="+mn-cs"/>
              </a:rPr>
              <a:t> maritime </a:t>
            </a:r>
          </a:p>
        </p:txBody>
      </p:sp>
      <p:sp>
        <p:nvSpPr>
          <p:cNvPr id="19" name="Rounded Rectangle 29">
            <a:extLst>
              <a:ext uri="{FF2B5EF4-FFF2-40B4-BE49-F238E27FC236}">
                <a16:creationId xmlns:a16="http://schemas.microsoft.com/office/drawing/2014/main" id="{927BB5F8-DC3D-825C-1530-CD11A8DCC4BD}"/>
              </a:ext>
            </a:extLst>
          </p:cNvPr>
          <p:cNvSpPr/>
          <p:nvPr/>
        </p:nvSpPr>
        <p:spPr>
          <a:xfrm>
            <a:off x="4796075" y="4560482"/>
            <a:ext cx="3276000" cy="594000"/>
          </a:xfrm>
          <a:prstGeom prst="roundRect">
            <a:avLst/>
          </a:prstGeom>
          <a:solidFill>
            <a:srgbClr val="DDE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D4D4D">
                    <a:lumMod val="50000"/>
                  </a:srgbClr>
                </a:solidFill>
                <a:effectLst/>
                <a:uLnTx/>
                <a:uFillTx/>
                <a:latin typeface="Arial"/>
                <a:ea typeface="+mn-ea"/>
                <a:cs typeface="+mn-cs"/>
              </a:rPr>
              <a:t>Energy Efficiency </a:t>
            </a:r>
            <a:r>
              <a:rPr kumimoji="0" lang="en-US" sz="1000" b="0" i="0" u="none" strike="noStrike" kern="1200" cap="none" spc="0" normalizeH="0" baseline="0" noProof="0">
                <a:ln>
                  <a:noFill/>
                </a:ln>
                <a:solidFill>
                  <a:srgbClr val="4D4D4D">
                    <a:lumMod val="60000"/>
                    <a:lumOff val="40000"/>
                  </a:srgbClr>
                </a:solidFill>
                <a:effectLst/>
                <a:uLnTx/>
                <a:uFillTx/>
                <a:latin typeface="Arial"/>
                <a:ea typeface="+mn-ea"/>
                <a:cs typeface="+mn-cs"/>
              </a:rPr>
              <a:t>Directive</a:t>
            </a:r>
            <a:endParaRPr kumimoji="0" lang="en-US" sz="1400" b="0" i="0" u="none" strike="noStrike" kern="1200" cap="none" spc="0" normalizeH="0" baseline="0" noProof="0">
              <a:ln>
                <a:noFill/>
              </a:ln>
              <a:solidFill>
                <a:srgbClr val="4D4D4D">
                  <a:lumMod val="60000"/>
                  <a:lumOff val="4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D4D4D">
                    <a:lumMod val="50000"/>
                  </a:srgbClr>
                </a:solidFill>
                <a:effectLst/>
                <a:uLnTx/>
                <a:uFillTx/>
                <a:latin typeface="Arial"/>
                <a:ea typeface="+mn-ea"/>
                <a:cs typeface="+mn-cs"/>
              </a:rPr>
              <a:t>e.g. binding MS energy savings obligations</a:t>
            </a:r>
          </a:p>
        </p:txBody>
      </p:sp>
      <p:sp>
        <p:nvSpPr>
          <p:cNvPr id="20" name="Rounded Rectangle 30">
            <a:extLst>
              <a:ext uri="{FF2B5EF4-FFF2-40B4-BE49-F238E27FC236}">
                <a16:creationId xmlns:a16="http://schemas.microsoft.com/office/drawing/2014/main" id="{B80F3DF1-7E7B-1E9E-348E-3F38EAD6B2E8}"/>
              </a:ext>
            </a:extLst>
          </p:cNvPr>
          <p:cNvSpPr/>
          <p:nvPr/>
        </p:nvSpPr>
        <p:spPr>
          <a:xfrm>
            <a:off x="1030657" y="4566753"/>
            <a:ext cx="3276000" cy="5940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D4D4D">
                    <a:lumMod val="60000"/>
                    <a:lumOff val="40000"/>
                  </a:srgbClr>
                </a:solidFill>
                <a:effectLst/>
                <a:uLnTx/>
                <a:uFillTx/>
                <a:latin typeface="Arial"/>
                <a:ea typeface="+mn-ea"/>
                <a:cs typeface="+mn-cs"/>
              </a:rPr>
              <a:t>CBAM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D4D4D">
                    <a:lumMod val="60000"/>
                    <a:lumOff val="40000"/>
                  </a:srgbClr>
                </a:solidFill>
                <a:effectLst/>
                <a:uLnTx/>
                <a:uFillTx/>
                <a:latin typeface="Arial"/>
                <a:ea typeface="+mn-ea"/>
                <a:cs typeface="+mn-cs"/>
              </a:rPr>
              <a:t>Carbon Border Adjustment Mechanism</a:t>
            </a:r>
            <a:endParaRPr kumimoji="0" lang="en-US" sz="600" b="0" i="0" u="none" strike="noStrike" kern="1200" cap="none" spc="0" normalizeH="0" baseline="0" noProof="0">
              <a:ln>
                <a:noFill/>
              </a:ln>
              <a:solidFill>
                <a:srgbClr val="4D4D4D">
                  <a:lumMod val="60000"/>
                  <a:lumOff val="40000"/>
                </a:srgbClr>
              </a:solidFill>
              <a:effectLst/>
              <a:uLnTx/>
              <a:uFillTx/>
              <a:latin typeface="Arial"/>
              <a:ea typeface="+mn-ea"/>
              <a:cs typeface="+mn-cs"/>
            </a:endParaRPr>
          </a:p>
        </p:txBody>
      </p:sp>
      <p:sp>
        <p:nvSpPr>
          <p:cNvPr id="21" name="Rounded Rectangle 31">
            <a:extLst>
              <a:ext uri="{FF2B5EF4-FFF2-40B4-BE49-F238E27FC236}">
                <a16:creationId xmlns:a16="http://schemas.microsoft.com/office/drawing/2014/main" id="{F920E49C-EC49-DE9F-06B8-77D899DEB0EF}"/>
              </a:ext>
            </a:extLst>
          </p:cNvPr>
          <p:cNvSpPr/>
          <p:nvPr/>
        </p:nvSpPr>
        <p:spPr>
          <a:xfrm>
            <a:off x="8559421" y="3768728"/>
            <a:ext cx="3276000" cy="594000"/>
          </a:xfrm>
          <a:prstGeom prst="roundRect">
            <a:avLst/>
          </a:prstGeom>
          <a:solidFill>
            <a:srgbClr val="DDE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D4D4D">
                    <a:lumMod val="50000"/>
                  </a:srgbClr>
                </a:solidFill>
                <a:effectLst/>
                <a:uLnTx/>
                <a:uFillTx/>
                <a:latin typeface="Arial"/>
                <a:ea typeface="+mn-ea"/>
                <a:cs typeface="+mn-cs"/>
              </a:rPr>
              <a:t>Energy Performance in Buildings </a:t>
            </a:r>
            <a:r>
              <a:rPr kumimoji="0" lang="en-US" sz="1000" b="0" i="0" u="none" strike="noStrike" kern="1200" cap="none" spc="0" normalizeH="0" baseline="0" noProof="0">
                <a:ln>
                  <a:noFill/>
                </a:ln>
                <a:solidFill>
                  <a:srgbClr val="4D4D4D">
                    <a:lumMod val="60000"/>
                    <a:lumOff val="40000"/>
                  </a:srgbClr>
                </a:solidFill>
                <a:effectLst/>
                <a:uLnTx/>
                <a:uFillTx/>
                <a:latin typeface="Arial"/>
                <a:ea typeface="+mn-ea"/>
                <a:cs typeface="+mn-cs"/>
              </a:rPr>
              <a:t>Directive</a:t>
            </a:r>
            <a:endParaRPr kumimoji="0" lang="en-US" sz="1100" b="0" i="0" u="none" strike="noStrike" kern="1200" cap="none" spc="0" normalizeH="0" baseline="0" noProof="0">
              <a:ln>
                <a:noFill/>
              </a:ln>
              <a:solidFill>
                <a:srgbClr val="4D4D4D">
                  <a:lumMod val="60000"/>
                  <a:lumOff val="4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D4D4D">
                    <a:lumMod val="50000"/>
                  </a:srgbClr>
                </a:solidFill>
                <a:effectLst/>
                <a:uLnTx/>
                <a:uFillTx/>
                <a:latin typeface="Arial"/>
                <a:ea typeface="+mn-ea"/>
                <a:cs typeface="+mn-cs"/>
              </a:rPr>
              <a:t>provides minimum standards and renovation plans</a:t>
            </a:r>
          </a:p>
        </p:txBody>
      </p:sp>
      <p:sp>
        <p:nvSpPr>
          <p:cNvPr id="22" name="Rounded Rectangle 32">
            <a:extLst>
              <a:ext uri="{FF2B5EF4-FFF2-40B4-BE49-F238E27FC236}">
                <a16:creationId xmlns:a16="http://schemas.microsoft.com/office/drawing/2014/main" id="{2ED33CFD-B5DE-DF30-9C31-9CC41B845B2C}"/>
              </a:ext>
            </a:extLst>
          </p:cNvPr>
          <p:cNvSpPr/>
          <p:nvPr/>
        </p:nvSpPr>
        <p:spPr>
          <a:xfrm>
            <a:off x="4796075" y="3803430"/>
            <a:ext cx="3276000" cy="594000"/>
          </a:xfrm>
          <a:prstGeom prst="roundRect">
            <a:avLst/>
          </a:prstGeom>
          <a:solidFill>
            <a:srgbClr val="DDE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D4D4D">
                    <a:lumMod val="50000"/>
                  </a:srgbClr>
                </a:solidFill>
                <a:effectLst/>
                <a:uLnTx/>
                <a:uFillTx/>
                <a:latin typeface="Arial"/>
                <a:ea typeface="+mn-ea"/>
                <a:cs typeface="+mn-cs"/>
              </a:rPr>
              <a:t>Renewable Energy </a:t>
            </a:r>
            <a:r>
              <a:rPr kumimoji="0" lang="en-US" sz="1000" b="0" i="0" u="none" strike="noStrike" kern="1200" cap="none" spc="0" normalizeH="0" baseline="0" noProof="0">
                <a:ln>
                  <a:noFill/>
                </a:ln>
                <a:solidFill>
                  <a:srgbClr val="4D4D4D">
                    <a:lumMod val="60000"/>
                    <a:lumOff val="40000"/>
                  </a:srgbClr>
                </a:solidFill>
                <a:effectLst/>
                <a:uLnTx/>
                <a:uFillTx/>
                <a:latin typeface="Arial"/>
                <a:ea typeface="+mn-ea"/>
                <a:cs typeface="+mn-cs"/>
              </a:rPr>
              <a:t>Directive</a:t>
            </a:r>
            <a:endParaRPr kumimoji="0" lang="en-US" sz="1100" b="0" i="0" u="none" strike="noStrike" kern="1200" cap="none" spc="0" normalizeH="0" baseline="0" noProof="0">
              <a:ln>
                <a:noFill/>
              </a:ln>
              <a:solidFill>
                <a:srgbClr val="4D4D4D">
                  <a:lumMod val="60000"/>
                  <a:lumOff val="4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D4D4D">
                    <a:lumMod val="50000"/>
                  </a:srgbClr>
                </a:solidFill>
                <a:effectLst/>
                <a:uLnTx/>
                <a:uFillTx/>
                <a:latin typeface="Arial"/>
                <a:ea typeface="+mn-ea"/>
                <a:cs typeface="+mn-cs"/>
              </a:rPr>
              <a:t>targets support uptake in buildings</a:t>
            </a:r>
            <a:r>
              <a:rPr lang="en-US" sz="1000">
                <a:solidFill>
                  <a:srgbClr val="4D4D4D">
                    <a:lumMod val="50000"/>
                  </a:srgbClr>
                </a:solidFill>
                <a:latin typeface="Arial"/>
              </a:rPr>
              <a:t> and transport</a:t>
            </a:r>
            <a:endParaRPr kumimoji="0" lang="en-US" sz="1000" b="0" i="0" u="none" strike="noStrike" kern="1200" cap="none" spc="0" normalizeH="0" baseline="0" noProof="0">
              <a:ln>
                <a:noFill/>
              </a:ln>
              <a:solidFill>
                <a:srgbClr val="4D4D4D">
                  <a:lumMod val="50000"/>
                </a:srgbClr>
              </a:solidFill>
              <a:effectLst/>
              <a:uLnTx/>
              <a:uFillTx/>
              <a:latin typeface="Arial"/>
              <a:ea typeface="+mn-ea"/>
              <a:cs typeface="+mn-cs"/>
            </a:endParaRPr>
          </a:p>
        </p:txBody>
      </p:sp>
      <p:sp>
        <p:nvSpPr>
          <p:cNvPr id="23" name="Rounded Rectangle 31">
            <a:extLst>
              <a:ext uri="{FF2B5EF4-FFF2-40B4-BE49-F238E27FC236}">
                <a16:creationId xmlns:a16="http://schemas.microsoft.com/office/drawing/2014/main" id="{88A45651-A342-F97A-8EC0-41621361D3A1}"/>
              </a:ext>
            </a:extLst>
          </p:cNvPr>
          <p:cNvSpPr/>
          <p:nvPr/>
        </p:nvSpPr>
        <p:spPr>
          <a:xfrm>
            <a:off x="8559421" y="4545817"/>
            <a:ext cx="3276000" cy="594000"/>
          </a:xfrm>
          <a:prstGeom prst="roundRect">
            <a:avLst/>
          </a:prstGeom>
          <a:solidFill>
            <a:srgbClr val="DDE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D4D4D">
                    <a:lumMod val="50000"/>
                  </a:srgbClr>
                </a:solidFill>
                <a:effectLst/>
                <a:uLnTx/>
                <a:uFillTx/>
                <a:latin typeface="Arial"/>
                <a:ea typeface="+mn-ea"/>
                <a:cs typeface="+mn-cs"/>
              </a:rPr>
              <a:t>F-gas </a:t>
            </a:r>
            <a:r>
              <a:rPr kumimoji="0" lang="en-US" sz="1400" b="0" i="0" u="none" strike="noStrike" kern="1200" cap="none" spc="0" normalizeH="0" baseline="0" noProof="0">
                <a:ln>
                  <a:noFill/>
                </a:ln>
                <a:solidFill>
                  <a:srgbClr val="4D4D4D"/>
                </a:solidFill>
                <a:effectLst/>
                <a:uLnTx/>
                <a:uFillTx/>
                <a:latin typeface="Arial"/>
                <a:ea typeface="+mn-ea"/>
                <a:cs typeface="+mn-cs"/>
              </a:rPr>
              <a:t>&amp; Ozone-depleting Substances </a:t>
            </a:r>
            <a:r>
              <a:rPr kumimoji="0" lang="en-US" sz="1000" b="0" i="0" u="none" strike="noStrike" kern="1200" cap="none" spc="0" normalizeH="0" baseline="0" noProof="0">
                <a:ln>
                  <a:noFill/>
                </a:ln>
                <a:solidFill>
                  <a:srgbClr val="4D4D4D">
                    <a:lumMod val="60000"/>
                    <a:lumOff val="40000"/>
                  </a:srgbClr>
                </a:solidFill>
                <a:effectLst/>
                <a:uLnTx/>
                <a:uFillTx/>
                <a:latin typeface="Arial"/>
                <a:ea typeface="+mn-ea"/>
                <a:cs typeface="+mn-cs"/>
              </a:rPr>
              <a:t>Regulations </a:t>
            </a:r>
            <a:br>
              <a:rPr kumimoji="0" lang="en-US" sz="1000" b="0" i="0" u="none" strike="noStrike" kern="1200" cap="none" spc="0" normalizeH="0" baseline="0" noProof="0">
                <a:ln>
                  <a:noFill/>
                </a:ln>
                <a:solidFill>
                  <a:srgbClr val="4D4D4D">
                    <a:lumMod val="60000"/>
                    <a:lumOff val="40000"/>
                  </a:srgbClr>
                </a:solidFill>
                <a:effectLst/>
                <a:uLnTx/>
                <a:uFillTx/>
                <a:latin typeface="Arial"/>
                <a:ea typeface="+mn-ea"/>
                <a:cs typeface="+mn-cs"/>
              </a:rPr>
            </a:br>
            <a:r>
              <a:rPr kumimoji="0" lang="en-US" sz="1000" b="0" i="0" u="none" strike="noStrike" kern="1200" cap="none" spc="0" normalizeH="0" baseline="0" noProof="0">
                <a:ln>
                  <a:noFill/>
                </a:ln>
                <a:solidFill>
                  <a:srgbClr val="373D59"/>
                </a:solidFill>
                <a:effectLst/>
                <a:uLnTx/>
                <a:uFillTx/>
                <a:latin typeface="Arial"/>
                <a:ea typeface="+mn-ea"/>
                <a:cs typeface="+mn-cs"/>
              </a:rPr>
              <a:t>incl. </a:t>
            </a:r>
            <a:r>
              <a:rPr lang="en-US" sz="1000">
                <a:solidFill>
                  <a:srgbClr val="373D59"/>
                </a:solidFill>
                <a:latin typeface="Arial"/>
              </a:rPr>
              <a:t>for </a:t>
            </a:r>
            <a:r>
              <a:rPr kumimoji="0" lang="en-US" sz="1000" b="0" i="0" u="none" strike="noStrike" kern="1200" cap="none" spc="0" normalizeH="0" baseline="0" noProof="0">
                <a:ln>
                  <a:noFill/>
                </a:ln>
                <a:solidFill>
                  <a:srgbClr val="373D59"/>
                </a:solidFill>
                <a:effectLst/>
                <a:uLnTx/>
                <a:uFillTx/>
                <a:latin typeface="Arial"/>
                <a:ea typeface="+mn-ea"/>
                <a:cs typeface="+mn-cs"/>
              </a:rPr>
              <a:t>heat pumps</a:t>
            </a:r>
            <a:endParaRPr kumimoji="0" lang="en-US" sz="1100" b="0" i="0" u="none" strike="noStrike" kern="1200" cap="none" spc="0" normalizeH="0" baseline="0" noProof="0">
              <a:ln>
                <a:noFill/>
              </a:ln>
              <a:solidFill>
                <a:srgbClr val="373D59"/>
              </a:solidFill>
              <a:effectLst/>
              <a:uLnTx/>
              <a:uFillTx/>
              <a:latin typeface="Arial"/>
              <a:ea typeface="+mn-ea"/>
              <a:cs typeface="+mn-cs"/>
            </a:endParaRPr>
          </a:p>
        </p:txBody>
      </p:sp>
      <p:sp>
        <p:nvSpPr>
          <p:cNvPr id="24" name="Rounded Rectangle 22">
            <a:extLst>
              <a:ext uri="{FF2B5EF4-FFF2-40B4-BE49-F238E27FC236}">
                <a16:creationId xmlns:a16="http://schemas.microsoft.com/office/drawing/2014/main" id="{BE30B940-8458-39BE-AFA5-EE55637027C1}"/>
              </a:ext>
            </a:extLst>
          </p:cNvPr>
          <p:cNvSpPr/>
          <p:nvPr/>
        </p:nvSpPr>
        <p:spPr>
          <a:xfrm>
            <a:off x="4806235" y="3047385"/>
            <a:ext cx="3276000" cy="594000"/>
          </a:xfrm>
          <a:prstGeom prst="roundRect">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D4D4D">
                    <a:lumMod val="50000"/>
                  </a:srgbClr>
                </a:solidFill>
                <a:effectLst/>
                <a:uLnTx/>
                <a:uFillTx/>
                <a:latin typeface="Arial"/>
                <a:ea typeface="+mn-ea"/>
                <a:cs typeface="+mn-cs"/>
              </a:rPr>
              <a:t>Land Use, Land Use Change and Forestry (LULUCF) </a:t>
            </a:r>
            <a:r>
              <a:rPr kumimoji="0" lang="en-US" sz="1000" b="0" i="0" u="none" strike="noStrike" kern="1200" cap="none" spc="0" normalizeH="0" baseline="0" noProof="0">
                <a:ln>
                  <a:noFill/>
                </a:ln>
                <a:solidFill>
                  <a:srgbClr val="4D4D4D">
                    <a:lumMod val="60000"/>
                    <a:lumOff val="40000"/>
                  </a:srgbClr>
                </a:solidFill>
                <a:effectLst/>
                <a:uLnTx/>
                <a:uFillTx/>
                <a:latin typeface="Arial"/>
                <a:ea typeface="+mn-ea"/>
                <a:cs typeface="+mn-cs"/>
              </a:rPr>
              <a:t>Regulation</a:t>
            </a:r>
            <a:endParaRPr kumimoji="0" lang="en-US" sz="1400" b="0" i="0" u="none" strike="noStrike" kern="1200" cap="none" spc="0" normalizeH="0" baseline="0" noProof="0">
              <a:ln>
                <a:noFill/>
              </a:ln>
              <a:solidFill>
                <a:srgbClr val="4D4D4D">
                  <a:lumMod val="60000"/>
                  <a:lumOff val="4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D4D4D">
                    <a:lumMod val="50000"/>
                  </a:srgbClr>
                </a:solidFill>
                <a:effectLst/>
                <a:uLnTx/>
                <a:uFillTx/>
                <a:latin typeface="Arial"/>
                <a:ea typeface="+mn-ea"/>
                <a:cs typeface="+mn-cs"/>
              </a:rPr>
              <a:t>sets MS net removal targets </a:t>
            </a:r>
            <a:endParaRPr kumimoji="0" lang="en-US" sz="1400" b="0" i="0" u="none" strike="noStrike" kern="1200" cap="none" spc="0" normalizeH="0" baseline="0" noProof="0">
              <a:ln>
                <a:noFill/>
              </a:ln>
              <a:solidFill>
                <a:srgbClr val="4D4D4D">
                  <a:lumMod val="50000"/>
                </a:srgbClr>
              </a:solidFill>
              <a:effectLst/>
              <a:uLnTx/>
              <a:uFillTx/>
              <a:latin typeface="Arial"/>
              <a:ea typeface="+mn-ea"/>
              <a:cs typeface="+mn-cs"/>
            </a:endParaRPr>
          </a:p>
        </p:txBody>
      </p:sp>
      <p:pic>
        <p:nvPicPr>
          <p:cNvPr id="30" name="Picture 29">
            <a:extLst>
              <a:ext uri="{FF2B5EF4-FFF2-40B4-BE49-F238E27FC236}">
                <a16:creationId xmlns:a16="http://schemas.microsoft.com/office/drawing/2014/main" id="{6A3E7F53-90DE-9F9D-F001-59193CE77717}"/>
              </a:ext>
            </a:extLst>
          </p:cNvPr>
          <p:cNvPicPr>
            <a:picLocks noChangeAspect="1"/>
          </p:cNvPicPr>
          <p:nvPr/>
        </p:nvPicPr>
        <p:blipFill>
          <a:blip r:embed="rId6"/>
          <a:stretch>
            <a:fillRect/>
          </a:stretch>
        </p:blipFill>
        <p:spPr>
          <a:xfrm>
            <a:off x="300797" y="207541"/>
            <a:ext cx="1458253" cy="491325"/>
          </a:xfrm>
          <a:prstGeom prst="rect">
            <a:avLst/>
          </a:prstGeom>
        </p:spPr>
      </p:pic>
    </p:spTree>
    <p:extLst>
      <p:ext uri="{BB962C8B-B14F-4D97-AF65-F5344CB8AC3E}">
        <p14:creationId xmlns:p14="http://schemas.microsoft.com/office/powerpoint/2010/main" val="2790353064"/>
      </p:ext>
    </p:extLst>
  </p:cSld>
  <p:clrMapOvr>
    <a:masterClrMapping/>
  </p:clrMapOvr>
</p:sld>
</file>

<file path=ppt/theme/theme1.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960ED60-8A23-46C4-B339-32CD106C96D9}" vid="{6AA67823-AB11-4C2B-8D34-BC63FAC8D624}"/>
    </a:ext>
  </a:extLst>
</a:theme>
</file>

<file path=ppt/theme/theme2.xml><?xml version="1.0" encoding="utf-8"?>
<a:theme xmlns:a="http://schemas.openxmlformats.org/drawingml/2006/main" name="ESA_Presentation_DARK_BG">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err="1">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960ED60-8A23-46C4-B339-32CD106C96D9}" vid="{1B2B1F32-0869-4E70-95F0-DD1D08A8AFC1}"/>
    </a:ext>
  </a:extLst>
</a:theme>
</file>

<file path=ppt/theme/theme3.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960ED60-8A23-46C4-B339-32CD106C96D9}" vid="{FD0E5E75-7717-46C2-B7DD-6B9340E741A3}"/>
    </a:ext>
  </a:extLst>
</a:theme>
</file>

<file path=ppt/theme/theme4.xml><?xml version="1.0" encoding="utf-8"?>
<a:theme xmlns:a="http://schemas.openxmlformats.org/drawingml/2006/main" name="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960ED60-8A23-46C4-B339-32CD106C96D9}" vid="{8F05BAB2-BE42-419F-A679-AC1342FCD50B}"/>
    </a:ext>
  </a:extLst>
</a:theme>
</file>

<file path=ppt/theme/theme5.xml><?xml version="1.0" encoding="utf-8"?>
<a:theme xmlns:a="http://schemas.openxmlformats.org/drawingml/2006/main" name="Custom Design">
  <a:themeElements>
    <a:clrScheme name="Custom 1">
      <a:dk1>
        <a:srgbClr val="405931"/>
      </a:dk1>
      <a:lt1>
        <a:srgbClr val="FFFFFF"/>
      </a:lt1>
      <a:dk2>
        <a:srgbClr val="668D4E"/>
      </a:dk2>
      <a:lt2>
        <a:srgbClr val="F3EFE7"/>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IBM Plex Mono"/>
        <a:ea typeface=""/>
        <a:cs typeface=""/>
      </a:majorFont>
      <a:minorFont>
        <a:latin typeface="Inter Semi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istribution xmlns="ddc99d1b-0883-4f2c-a8e6-6d8ebaa0e5d6" xsi:nil="true"/>
    <Organisational_x0020_entity xmlns="ddc99d1b-0883-4f2c-a8e6-6d8ebaa0e5d6" xsi:nil="true"/>
    <Document_x0020_Type xmlns="ddc99d1b-0883-4f2c-a8e6-6d8ebaa0e5d6">HO - Handout / Presentation</Document_x0020_Type>
    <Revision xmlns="http://schemas.microsoft.com/sharepoint/v3/fields">0</Revision>
    <IconOverlay xmlns="http://schemas.microsoft.com/sharepoint/v4" xsi:nil="true"/>
    <In_iShare xmlns="ddc99d1b-0883-4f2c-a8e6-6d8ebaa0e5d6">false</In_iShare>
    <Classification xmlns="ddc99d1b-0883-4f2c-a8e6-6d8ebaa0e5d6">ESA UNCLASSIFIED – For ESA Official Use Only</Classification>
    <Issue_x0020_Date xmlns="ddc99d1b-0883-4f2c-a8e6-6d8ebaa0e5d6">2023-11-12T23:00:00+00:00</Issue_x0020_Date>
    <Issue xmlns="ddc99d1b-0883-4f2c-a8e6-6d8ebaa0e5d6">0</Issue>
    <Reference xmlns="ddc99d1b-0883-4f2c-a8e6-6d8ebaa0e5d6" xsi:nil="true"/>
    <Assign_x0020_document_x0020_reference xmlns="ddc99d1b-0883-4f2c-a8e6-6d8ebaa0e5d6">false</Assign_x0020_document_x0020_reference>
    <Classification_x0020_Caveat xmlns="ddc99d1b-0883-4f2c-a8e6-6d8ebaa0e5d6" xsi:nil="true"/>
    <AutoSync xmlns="ddc99d1b-0883-4f2c-a8e6-6d8ebaa0e5d6">false</AutoSync>
    <Status xmlns="http://schemas.microsoft.com/sharepoint/v3/fields">N/A</Status>
    <_dlc_DocId xmlns="ddc99d1b-0883-4f2c-a8e6-6d8ebaa0e5d6">PKKMWAM5UKCP-1108600927-1303</_dlc_DocId>
    <_dlc_DocIdUrl xmlns="ddc99d1b-0883-4f2c-a8e6-6d8ebaa0e5d6">
      <Url>https://esateamsite.sso.esa.int/support/EOT2018/_layouts/15/DocIdRedir.aspx?ID=PKKMWAM5UKCP-1108600927-1303</Url>
      <Description>PKKMWAM5UKCP-1108600927-1303</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ESA_Documents" ma:contentTypeID="0x010100B93108F87DD4F24BAE6D0E809C37974D000FC206F40FA8F44792B0B25BFFF4A9D0" ma:contentTypeVersion="43" ma:contentTypeDescription="" ma:contentTypeScope="" ma:versionID="9b1703045571109d1041c6f1d6402cb6">
  <xsd:schema xmlns:xsd="http://www.w3.org/2001/XMLSchema" xmlns:xs="http://www.w3.org/2001/XMLSchema" xmlns:p="http://schemas.microsoft.com/office/2006/metadata/properties" xmlns:ns2="ddc99d1b-0883-4f2c-a8e6-6d8ebaa0e5d6" xmlns:ns3="http://schemas.microsoft.com/sharepoint/v3/fields" xmlns:ns4="http://schemas.microsoft.com/sharepoint/v4" targetNamespace="http://schemas.microsoft.com/office/2006/metadata/properties" ma:root="true" ma:fieldsID="8aee6ade98337e03742b7c59ef1ca971" ns2:_="" ns3:_="" ns4:_="">
    <xsd:import namespace="ddc99d1b-0883-4f2c-a8e6-6d8ebaa0e5d6"/>
    <xsd:import namespace="http://schemas.microsoft.com/sharepoint/v3/fields"/>
    <xsd:import namespace="http://schemas.microsoft.com/sharepoint/v4"/>
    <xsd:element name="properties">
      <xsd:complexType>
        <xsd:sequence>
          <xsd:element name="documentManagement">
            <xsd:complexType>
              <xsd:all>
                <xsd:element ref="ns2:Document_x0020_Type" minOccurs="0"/>
                <xsd:element ref="ns2:Reference" minOccurs="0"/>
                <xsd:element ref="ns2:Assign_x0020_document_x0020_reference" minOccurs="0"/>
                <xsd:element ref="ns2:Classification" minOccurs="0"/>
                <xsd:element ref="ns2:Classification_x0020_Caveat" minOccurs="0"/>
                <xsd:element ref="ns2:Issue_x0020_Date" minOccurs="0"/>
                <xsd:element ref="ns2:Issue" minOccurs="0"/>
                <xsd:element ref="ns3:Revision" minOccurs="0"/>
                <xsd:element ref="ns3:Status" minOccurs="0"/>
                <xsd:element ref="ns2:Distribution" minOccurs="0"/>
                <xsd:element ref="ns2:Organisational_x0020_entity" minOccurs="0"/>
                <xsd:element ref="ns2:_dlc_DocId" minOccurs="0"/>
                <xsd:element ref="ns2:_dlc_DocIdUrl" minOccurs="0"/>
                <xsd:element ref="ns2:_dlc_DocIdPersistId" minOccurs="0"/>
                <xsd:element ref="ns2:In_iShare" minOccurs="0"/>
                <xsd:element ref="ns2:AutoSync"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99d1b-0883-4f2c-a8e6-6d8ebaa0e5d6" elementFormDefault="qualified">
    <xsd:import namespace="http://schemas.microsoft.com/office/2006/documentManagement/types"/>
    <xsd:import namespace="http://schemas.microsoft.com/office/infopath/2007/PartnerControls"/>
    <xsd:element name="Document_x0020_Type" ma:index="2" nillable="true" ma:displayName="Document Type" ma:format="Dropdown" ma:internalName="Document_x0020_Type">
      <xsd:simpleType>
        <xsd:restriction base="dms:Choice">
          <xsd:enumeration value="AD - Assumption Document"/>
          <xsd:enumeration value="AN - Analysis"/>
          <xsd:enumeration value="AO - Announcement of Opportunity"/>
          <xsd:enumeration value="AR - Article"/>
          <xsd:enumeration value="BR - Brochure"/>
          <xsd:enumeration value="CCN - Contract Change Notice"/>
          <xsd:enumeration value="CE - Certificate (Certificate / Statement of Conformance, etc.)"/>
          <xsd:enumeration value="CO - Contract / Rider"/>
          <xsd:enumeration value="CP - Change Proposal (Engineering / Document)"/>
          <xsd:enumeration value="CR - Change Request (Engineering / Configuration)"/>
          <xsd:enumeration value="CT - Cost Documents (Estimate / CaC / CtC, etc)"/>
          <xsd:enumeration value="DCR - Cost Documents (Estimate / CaC / CtC, etc)"/>
          <xsd:enumeration value="DD - Design Description / Document"/>
          <xsd:enumeration value="DEC - Declaration"/>
          <xsd:enumeration value="DN - Delivery Notice / Release Notice / Transfer Notice"/>
          <xsd:enumeration value="DP - Data Package"/>
          <xsd:enumeration value="DRD - Document Requirements Definition"/>
          <xsd:enumeration value="DW - Drawing / Diagram"/>
          <xsd:enumeration value="EM - E-mail"/>
          <xsd:enumeration value="EX - Executive Summary"/>
          <xsd:enumeration value="FAX - Fax"/>
          <xsd:enumeration value="FI - File (Software / Configuration / Network)"/>
          <xsd:enumeration value="HO - Handout / Presentation"/>
          <xsd:enumeration value="IF - Interface Requirement / Specification / Interface Control Document / EID"/>
          <xsd:enumeration value="INS - Instruction"/>
          <xsd:enumeration value="ITT - Invitation to Tender"/>
          <xsd:enumeration value="LB - Logbook"/>
          <xsd:enumeration value="LE - Letter"/>
          <xsd:enumeration value="LEG - Legal Text"/>
          <xsd:enumeration value="LI - List"/>
          <xsd:enumeration value="MAN - Manual / User Guide / Handbook"/>
          <xsd:enumeration value="MIN - Minutes of Meeting"/>
          <xsd:enumeration value="ML - Model"/>
          <xsd:enumeration value="MO - Memorandum"/>
          <xsd:enumeration value="MOU - Agreement / Memorandum of Understanding"/>
          <xsd:enumeration value="MX - Matrix / Compliance"/>
          <xsd:enumeration value="NC - Non-Conformance"/>
          <xsd:enumeration value="NDA - Non-disclosure agreement"/>
          <xsd:enumeration value="OD - Operations Document"/>
          <xsd:enumeration value="OJ - Agenda"/>
          <xsd:enumeration value="PG - Progress Report / Status Report"/>
          <xsd:enumeration value="PL - Plan"/>
          <xsd:enumeration value="PO - Proposal"/>
          <xsd:enumeration value="POL - Policy Document"/>
          <xsd:enumeration value="PR - Procedure"/>
          <xsd:enumeration value="PT - Product Tree"/>
          <xsd:enumeration value="RD - Request for Deviation"/>
          <xsd:enumeration value="REC - Record"/>
          <xsd:enumeration value="REG - Regulation"/>
          <xsd:enumeration value="RES - Resolution"/>
          <xsd:enumeration value="RFQ - Request for Quotation"/>
          <xsd:enumeration value="RP - Report (Technical, Budget, Cost, Manpower, Travel, Audit, etc.)"/>
          <xsd:enumeration value="RS - Requirement Document / Specification (System, Subsystem, Unit, Equipment level)"/>
          <xsd:enumeration value="RW - Request for Waiver"/>
          <xsd:enumeration value="SC - Schedule / Network / Barchart / Chart"/>
          <xsd:enumeration value="SLA - Service Level Agreement"/>
          <xsd:enumeration value="SOW - Statement of Work"/>
          <xsd:enumeration value="SP - Specifications"/>
          <xsd:enumeration value="ST - Standards"/>
          <xsd:enumeration value="TC - Tender Conditions"/>
          <xsd:enumeration value="TN - Technical Note"/>
          <xsd:enumeration value="TOR - Terms of Reference"/>
          <xsd:enumeration value="TP - Test Procedure/Test Plan"/>
          <xsd:enumeration value="TR - Test Report / Test Result"/>
          <xsd:enumeration value="TS - Test Specification"/>
          <xsd:enumeration value="VC - Verification Control Document"/>
          <xsd:enumeration value="WBS - Work Breakdown Structure"/>
          <xsd:enumeration value="WI - Work Instruction"/>
          <xsd:enumeration value="WP - Working Paper"/>
          <xsd:enumeration value="WPD - Work Package Description"/>
          <xsd:enumeration value="AD"/>
          <xsd:enumeration value="AN"/>
          <xsd:enumeration value="AO"/>
          <xsd:enumeration value="AR"/>
          <xsd:enumeration value="BR"/>
          <xsd:enumeration value="CE"/>
          <xsd:enumeration value="CCN"/>
          <xsd:enumeration value="CO"/>
          <xsd:enumeration value="CP"/>
          <xsd:enumeration value="CR"/>
          <xsd:enumeration value="CT"/>
          <xsd:enumeration value="DEC"/>
          <xsd:enumeration value="DCR"/>
          <xsd:enumeration value="DD"/>
          <xsd:enumeration value="DN"/>
          <xsd:enumeration value="DP"/>
          <xsd:enumeration value="DRD"/>
          <xsd:enumeration value="DW"/>
          <xsd:enumeration value="EM"/>
          <xsd:enumeration value="EX"/>
          <xsd:enumeration value="FI"/>
          <xsd:enumeration value="FAX"/>
          <xsd:enumeration value="HO"/>
          <xsd:enumeration value="IF"/>
          <xsd:enumeration value="INS"/>
          <xsd:enumeration value="ITT"/>
          <xsd:enumeration value="LB"/>
          <xsd:enumeration value="LE"/>
          <xsd:enumeration value="LEG"/>
          <xsd:enumeration value="LI"/>
          <xsd:enumeration value="MAN"/>
          <xsd:enumeration value="ML"/>
          <xsd:enumeration value="MIN"/>
          <xsd:enumeration value="MO"/>
          <xsd:enumeration value="MOU"/>
          <xsd:enumeration value="MX"/>
          <xsd:enumeration value="NC"/>
          <xsd:enumeration value="NDA"/>
          <xsd:enumeration value="OD"/>
          <xsd:enumeration value="OJ"/>
          <xsd:enumeration value="POL"/>
          <xsd:enumeration value="PG"/>
          <xsd:enumeration value="PL"/>
          <xsd:enumeration value="PO"/>
          <xsd:enumeration value="PR"/>
          <xsd:enumeration value="PT"/>
          <xsd:enumeration value="REG"/>
          <xsd:enumeration value="RD"/>
          <xsd:enumeration value="REC"/>
          <xsd:enumeration value="RP"/>
          <xsd:enumeration value="RFQ"/>
          <xsd:enumeration value="RS"/>
          <xsd:enumeration value="RW"/>
          <xsd:enumeration value="RES"/>
          <xsd:enumeration value="SC"/>
          <xsd:enumeration value="SLA"/>
          <xsd:enumeration value="SP"/>
          <xsd:enumeration value="ST"/>
          <xsd:enumeration value="SOW"/>
          <xsd:enumeration value="TC"/>
          <xsd:enumeration value="TOR"/>
          <xsd:enumeration value="TN"/>
          <xsd:enumeration value="TP"/>
          <xsd:enumeration value="TR"/>
          <xsd:enumeration value="TS"/>
          <xsd:enumeration value="VC"/>
          <xsd:enumeration value="WBS"/>
          <xsd:enumeration value="WI"/>
          <xsd:enumeration value="WP"/>
          <xsd:enumeration value="WPD"/>
        </xsd:restriction>
      </xsd:simpleType>
    </xsd:element>
    <xsd:element name="Reference" ma:index="3" nillable="true" ma:displayName="Reference" ma:internalName="Reference">
      <xsd:simpleType>
        <xsd:restriction base="dms:Text">
          <xsd:maxLength value="255"/>
        </xsd:restriction>
      </xsd:simpleType>
    </xsd:element>
    <xsd:element name="Assign_x0020_document_x0020_reference" ma:index="4" nillable="true" ma:displayName="Assign document reference" ma:default="0" ma:internalName="Assign_x0020_document_x0020_reference">
      <xsd:simpleType>
        <xsd:restriction base="dms:Boolean"/>
      </xsd:simpleType>
    </xsd:element>
    <xsd:element name="Classification" ma:index="6" nillable="true" ma:displayName="Classification" ma:format="Dropdown" ma:internalName="Classification" ma:readOnly="false">
      <xsd:simpleType>
        <xsd:restriction base="dms:Choice">
          <xsd:enumeration value="ESA UNCLASSIFIED – Releasable to the Public"/>
          <xsd:enumeration value="ESA UNCLASSIFIED – For ESA Official Use Only"/>
          <xsd:enumeration value="ESA UNCLASSIFIED – Limited Distribution"/>
          <xsd:enumeration value="ESA UNCLASSIFIED – Sensitive Personal Data"/>
          <xsd:enumeration value="ESA UNCLASSIFIED - For Official Use"/>
          <xsd:enumeration value="ESA UNCLASSIFIED - For Internal Use"/>
          <xsd:enumeration value="ESA UNCLASSIFIED - Proprietary Information"/>
          <xsd:enumeration value="ESA UNCLASSIFIED - Personnel in Confidence"/>
          <xsd:enumeration value="ESA UNCLASSIFIED - Medical in Confidence"/>
          <xsd:enumeration value="ESA UNCLASSIFIED ITT - For Internal Use - Limited Distribution"/>
          <xsd:enumeration value="ESA UNCLASSIFIED TEB - For Internal Use - Limited Distribution"/>
          <xsd:enumeration value="ESA UNCLASSIFIED - Proprietary Information - Limited Distribution"/>
          <xsd:enumeration value="ESA Unclassified – For Official Use – Privileged – OBSOLETE"/>
          <xsd:enumeration value="ESA Unclassified – For Internal Use – Privileged – OBSOLETE"/>
          <xsd:enumeration value="ESA Unclassified – Proprietary Information – Privileged – OBSOLETE"/>
          <xsd:enumeration value="Non-ESA document"/>
          <xsd:enumeration value="Non-ESA document - Proprietary Information"/>
          <xsd:enumeration value="ESA Restricted – OBSOLETE"/>
          <xsd:enumeration value="ESA Confidential – OBSOLETE"/>
          <xsd:enumeration value="ESA Secret – OBSOLETE"/>
        </xsd:restriction>
      </xsd:simpleType>
    </xsd:element>
    <xsd:element name="Classification_x0020_Caveat" ma:index="7" nillable="true" ma:displayName="Classification Caveat" ma:description="Please use this field only in case of documents classified as &quot;For Internal Use&quot; and &quot;Proprietary Information&quot;" ma:internalName="Classification_x0020_Caveat">
      <xsd:simpleType>
        <xsd:restriction base="dms:Text">
          <xsd:maxLength value="255"/>
        </xsd:restriction>
      </xsd:simpleType>
    </xsd:element>
    <xsd:element name="Issue_x0020_Date" ma:index="8" nillable="true" ma:displayName="Issue Date" ma:format="DateOnly" ma:internalName="Issue_x0020_Date">
      <xsd:simpleType>
        <xsd:restriction base="dms:DateTime"/>
      </xsd:simpleType>
    </xsd:element>
    <xsd:element name="Issue" ma:index="9" nillable="true" ma:displayName="Issue" ma:internalName="Issue">
      <xsd:simpleType>
        <xsd:restriction base="dms:Text">
          <xsd:maxLength value="4"/>
        </xsd:restriction>
      </xsd:simpleType>
    </xsd:element>
    <xsd:element name="Distribution" ma:index="12" nillable="true" ma:displayName="Distribution" ma:internalName="Distribution">
      <xsd:simpleType>
        <xsd:restriction base="dms:Text">
          <xsd:maxLength value="255"/>
        </xsd:restriction>
      </xsd:simpleType>
    </xsd:element>
    <xsd:element name="Organisational_x0020_entity" ma:index="13" nillable="true" ma:displayName="Organisational entity" ma:internalName="Organisational_x0020_entity">
      <xsd:simpleType>
        <xsd:restriction base="dms:Text">
          <xsd:maxLength value="255"/>
        </xsd:restriction>
      </xsd:simpleType>
    </xsd:element>
    <xsd:element name="_dlc_DocId" ma:index="22" nillable="true" ma:displayName="Document ID Value" ma:description="The value of the document ID assigned to this item." ma:internalName="_dlc_DocId" ma:readOnly="true">
      <xsd:simpleType>
        <xsd:restriction base="dms:Text"/>
      </xsd:simpleType>
    </xsd:element>
    <xsd:element name="_dlc_DocIdUrl" ma:index="2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element name="In_iShare" ma:index="25" nillable="true" ma:displayName="In_iShare" ma:default="0" ma:internalName="In_iShare">
      <xsd:simpleType>
        <xsd:restriction base="dms:Boolean"/>
      </xsd:simpleType>
    </xsd:element>
    <xsd:element name="AutoSync" ma:index="26" nillable="true" ma:displayName="AutoSync" ma:default="0" ma:internalName="AutoSync">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Revision" ma:index="10" nillable="true" ma:displayName="Revision" ma:internalName="Revision">
      <xsd:simpleType>
        <xsd:restriction base="dms:Text">
          <xsd:maxLength value="4"/>
        </xsd:restriction>
      </xsd:simpleType>
    </xsd:element>
    <xsd:element name="Status" ma:index="11" nillable="true" ma:displayName="Status" ma:format="Dropdown" ma:internalName="Status">
      <xsd:simpleType>
        <xsd:restriction base="dms:Choice">
          <xsd:enumeration value="N/A"/>
          <xsd:enumeration value="For Information Only"/>
          <xsd:enumeration value="Draft"/>
          <xsd:enumeration value="Under Review"/>
          <xsd:enumeration value="Approved"/>
          <xsd:enumeration value="ESA Approved"/>
          <xsd:enumeration value="Issued"/>
          <xsd:enumeration value="Rejected"/>
          <xsd:enumeration value="Withdrawn"/>
          <xsd:enumeration value="Superseded"/>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7"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17" ma:displayName="Content Type"/>
        <xsd:element ref="dc:title" minOccurs="0" maxOccurs="1" ma:index="1" ma:displayName="Title"/>
        <xsd:element ref="dc:subject" minOccurs="0" maxOccurs="1"/>
        <xsd:element ref="dc:description" minOccurs="0" maxOccurs="1" ma:index="15"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B14A63-63A1-4694-A9CB-C52F3967F032}">
  <ds:schemaRefs>
    <ds:schemaRef ds:uri="http://schemas.microsoft.com/sharepoint/events"/>
  </ds:schemaRefs>
</ds:datastoreItem>
</file>

<file path=customXml/itemProps2.xml><?xml version="1.0" encoding="utf-8"?>
<ds:datastoreItem xmlns:ds="http://schemas.openxmlformats.org/officeDocument/2006/customXml" ds:itemID="{548D79E0-F545-4A75-B39D-7B8AF1D9BA85}">
  <ds:schemaRefs>
    <ds:schemaRef ds:uri="http://schemas.microsoft.com/sharepoint/v3/contenttype/forms"/>
  </ds:schemaRefs>
</ds:datastoreItem>
</file>

<file path=customXml/itemProps3.xml><?xml version="1.0" encoding="utf-8"?>
<ds:datastoreItem xmlns:ds="http://schemas.openxmlformats.org/officeDocument/2006/customXml" ds:itemID="{8E22279E-2C4C-4C93-8498-455A58D1433E}">
  <ds:schemaRefs>
    <ds:schemaRef ds:uri="ddc99d1b-0883-4f2c-a8e6-6d8ebaa0e5d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fields"/>
    <ds:schemaRef ds:uri="http://schemas.microsoft.com/sharepoint/v4"/>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32253E4B-BB15-4AC1-82DB-CDDE390D8876}">
  <ds:schemaRefs>
    <ds:schemaRef ds:uri="ddc99d1b-0883-4f2c-a8e6-6d8ebaa0e5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microsoft.com/sharepoint/v4"/>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emplate>2020_ESA_Presentation</Template>
  <Application>Microsoft Office PowerPoint</Application>
  <PresentationFormat>Custom</PresentationFormat>
  <Slides>17</Slides>
  <Notes>9</Notes>
  <HiddenSlides>0</HiddenSlides>
  <ScaleCrop>false</ScaleCrop>
  <HeadingPairs>
    <vt:vector size="4" baseType="variant">
      <vt:variant>
        <vt:lpstr>Theme</vt:lpstr>
      </vt:variant>
      <vt:variant>
        <vt:i4>5</vt:i4>
      </vt:variant>
      <vt:variant>
        <vt:lpstr>Slide Titles</vt:lpstr>
      </vt:variant>
      <vt:variant>
        <vt:i4>17</vt:i4>
      </vt:variant>
    </vt:vector>
  </HeadingPairs>
  <TitlesOfParts>
    <vt:vector size="22" baseType="lpstr">
      <vt:lpstr>ESA_Presentation_DARK</vt:lpstr>
      <vt:lpstr>ESA_Presentation_DARK_BG</vt:lpstr>
      <vt:lpstr>ESA_Presentation_CLEAR</vt:lpstr>
      <vt:lpstr>ESA_Presentation_CLEAR_BG</vt:lpstr>
      <vt:lpstr>Custom Design</vt:lpstr>
      <vt:lpstr>PowerPoint Presentation</vt:lpstr>
      <vt:lpstr>PowerPoint Presentation</vt:lpstr>
      <vt:lpstr>Organizing Committee</vt:lpstr>
      <vt:lpstr>Objectives EO for Carbon Markets Forum</vt:lpstr>
      <vt:lpstr>Credibility at stake</vt:lpstr>
      <vt:lpstr>PowerPoint Presentation</vt:lpstr>
      <vt:lpstr>Role of EO in Verification for Carbon Markets </vt:lpstr>
      <vt:lpstr>Structure</vt:lpstr>
      <vt:lpstr>European Policy Framework: Fit for 55 Package </vt:lpstr>
      <vt:lpstr>Overview of Carbon Finance</vt:lpstr>
      <vt:lpstr>Carbon Markets</vt:lpstr>
      <vt:lpstr>Key major high-level recommendation with unanimity</vt:lpstr>
      <vt:lpstr>Some challenges on EO data implementation in Carbon Markets</vt:lpstr>
      <vt:lpstr>Challenges in Communication &amp; Partnership in Carbon Markets</vt:lpstr>
      <vt:lpstr>Others remarks and conclusions</vt:lpstr>
      <vt:lpstr>PowerPoint Presentation</vt:lpstr>
      <vt:lpstr>Soils</vt:lpstr>
    </vt:vector>
  </TitlesOfParts>
  <Manager/>
  <Company>ESA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Impressions and findings from ESA’s EO for Carbon Market Forum</dc:title>
  <dc:subject>Impressions and findings from ESA’s EO for Carbon Market Forum </dc:subject>
  <dc:creator>Antony Delavois</dc:creator>
  <cp:keywords/>
  <dc:description/>
  <cp:revision>274</cp:revision>
  <cp:lastPrinted>2008-08-26T16:26:23Z</cp:lastPrinted>
  <dcterms:created xsi:type="dcterms:W3CDTF">2023-11-13T18:54:39Z</dcterms:created>
  <dcterms:modified xsi:type="dcterms:W3CDTF">2023-11-14T00:36:58Z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Antony Delavois</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0x010100B93108F87DD4F24BAE6D0E809C37974D000FC206F40FA8F44792B0B25BFFF4A9D0</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ESA Official Use Only</vt:lpwstr>
  </property>
  <property fmtid="{D5CDD505-2E9C-101B-9397-08002B2CF9AE}" pid="18" name="Classification Caveat">
    <vt:lpwstr/>
  </property>
  <property fmtid="{D5CDD505-2E9C-101B-9397-08002B2CF9AE}" pid="19" name="Status">
    <vt:lpwstr>N/A</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Issue Date">
    <vt:filetime>2023-11-12T23:00:00Z</vt:filetime>
  </property>
  <property fmtid="{D5CDD505-2E9C-101B-9397-08002B2CF9AE}" pid="30" name="Organisational_x0020_entity">
    <vt:lpwstr/>
  </property>
  <property fmtid="{D5CDD505-2E9C-101B-9397-08002B2CF9AE}" pid="31" name="_dlc_DocIdItemGuid">
    <vt:lpwstr>5f0bab48-4ce0-4eab-83cc-d71b5b88219f</vt:lpwstr>
  </property>
  <property fmtid="{D5CDD505-2E9C-101B-9397-08002B2CF9AE}" pid="32" name="Organisational entity">
    <vt:lpwstr/>
  </property>
  <property fmtid="{D5CDD505-2E9C-101B-9397-08002B2CF9AE}" pid="33" name="IconOverlay">
    <vt:lpwstr/>
  </property>
  <property fmtid="{D5CDD505-2E9C-101B-9397-08002B2CF9AE}" pid="34" name="Document ID Value">
    <vt:lpwstr>PKKMWAM5UKCP-1108600927-1303</vt:lpwstr>
  </property>
  <property fmtid="{D5CDD505-2E9C-101B-9397-08002B2CF9AE}" pid="35" name="MSIP_Label_3976fa30-1907-4356-8241-62ea5e1c0256_Enabled">
    <vt:lpwstr>true</vt:lpwstr>
  </property>
  <property fmtid="{D5CDD505-2E9C-101B-9397-08002B2CF9AE}" pid="36" name="MSIP_Label_3976fa30-1907-4356-8241-62ea5e1c0256_SetDate">
    <vt:lpwstr>2020-09-30T12:03:24Z</vt:lpwstr>
  </property>
  <property fmtid="{D5CDD505-2E9C-101B-9397-08002B2CF9AE}" pid="37" name="MSIP_Label_3976fa30-1907-4356-8241-62ea5e1c0256_Method">
    <vt:lpwstr>Standard</vt:lpwstr>
  </property>
  <property fmtid="{D5CDD505-2E9C-101B-9397-08002B2CF9AE}" pid="38" name="MSIP_Label_3976fa30-1907-4356-8241-62ea5e1c0256_Name">
    <vt:lpwstr>ESA UNCLASSIFIED – For ESA Official Use Only</vt:lpwstr>
  </property>
  <property fmtid="{D5CDD505-2E9C-101B-9397-08002B2CF9AE}" pid="39" name="MSIP_Label_3976fa30-1907-4356-8241-62ea5e1c0256_SiteId">
    <vt:lpwstr>9a5cacd0-2bef-4dd7-ac5c-7ebe1f54f495</vt:lpwstr>
  </property>
  <property fmtid="{D5CDD505-2E9C-101B-9397-08002B2CF9AE}" pid="40" name="MSIP_Label_3976fa30-1907-4356-8241-62ea5e1c0256_ActionId">
    <vt:lpwstr>12cffb5a-e4fd-4993-a937-3b8906224a24</vt:lpwstr>
  </property>
  <property fmtid="{D5CDD505-2E9C-101B-9397-08002B2CF9AE}" pid="41" name="MSIP_Label_3976fa30-1907-4356-8241-62ea5e1c0256_ContentBits">
    <vt:lpwstr>0</vt:lpwstr>
  </property>
</Properties>
</file>