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gZpA2nbBDmAHwh+PVLP47eHftu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White Paper (delivered November 2023)</a:t>
            </a:r>
            <a:endParaRPr/>
          </a:p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Demonstrator (HBL-Wapusk NP wrapping up)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biodivMapR estimates beta diversity (a type of biodiversity) based on the </a:t>
            </a:r>
            <a:r>
              <a:rPr lang="en-US"/>
              <a:t>spectral variation hypothesis using EO spectral data</a:t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3.jpg"/><Relationship Id="rId4" Type="http://schemas.openxmlformats.org/officeDocument/2006/relationships/image" Target="../media/image1.jp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3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3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3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3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3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3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4"/>
          <p:cNvSpPr txBox="1"/>
          <p:nvPr/>
        </p:nvSpPr>
        <p:spPr>
          <a:xfrm>
            <a:off x="-24372" y="6562800"/>
            <a:ext cx="644880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2024 CEOS Plenary, Montreal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5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5"/>
          <p:cNvSpPr txBox="1"/>
          <p:nvPr/>
        </p:nvSpPr>
        <p:spPr>
          <a:xfrm>
            <a:off x="-24372" y="6562800"/>
            <a:ext cx="644880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2024 CEOS Plenary, Montreal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6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6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6"/>
          <p:cNvSpPr txBox="1"/>
          <p:nvPr/>
        </p:nvSpPr>
        <p:spPr>
          <a:xfrm>
            <a:off x="-24372" y="6562800"/>
            <a:ext cx="644880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2024 CEOS Plenary, Montreal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2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Relationship Id="rId8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0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Relationship Id="rId7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18.png"/><Relationship Id="rId11" Type="http://schemas.openxmlformats.org/officeDocument/2006/relationships/image" Target="../media/image33.png"/><Relationship Id="rId10" Type="http://schemas.openxmlformats.org/officeDocument/2006/relationships/image" Target="../media/image36.png"/><Relationship Id="rId12" Type="http://schemas.openxmlformats.org/officeDocument/2006/relationships/image" Target="../media/image34.png"/><Relationship Id="rId9" Type="http://schemas.openxmlformats.org/officeDocument/2006/relationships/image" Target="../media/image31.png"/><Relationship Id="rId5" Type="http://schemas.openxmlformats.org/officeDocument/2006/relationships/image" Target="../media/image23.png"/><Relationship Id="rId6" Type="http://schemas.openxmlformats.org/officeDocument/2006/relationships/image" Target="../media/image15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0" Type="http://schemas.openxmlformats.org/officeDocument/2006/relationships/image" Target="../media/image30.png"/><Relationship Id="rId9" Type="http://schemas.openxmlformats.org/officeDocument/2006/relationships/image" Target="../media/image35.png"/><Relationship Id="rId5" Type="http://schemas.openxmlformats.org/officeDocument/2006/relationships/image" Target="../media/image24.png"/><Relationship Id="rId6" Type="http://schemas.openxmlformats.org/officeDocument/2006/relationships/image" Target="../media/image32.png"/><Relationship Id="rId7" Type="http://schemas.openxmlformats.org/officeDocument/2006/relationships/image" Target="../media/image27.png"/><Relationship Id="rId8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>
            <p:ph type="title"/>
          </p:nvPr>
        </p:nvSpPr>
        <p:spPr>
          <a:xfrm>
            <a:off x="176046" y="427839"/>
            <a:ext cx="8473003" cy="3720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4800"/>
              <a:t>Ecosystem Extent Task Team</a:t>
            </a:r>
            <a:br>
              <a:rPr i="1" lang="en-US" sz="4000"/>
            </a:br>
            <a:r>
              <a:rPr lang="en-US" sz="4800"/>
              <a:t>and Demonstrator Outcomes</a:t>
            </a:r>
            <a:endParaRPr sz="4800"/>
          </a:p>
        </p:txBody>
      </p:sp>
      <p:sp>
        <p:nvSpPr>
          <p:cNvPr id="58" name="Google Shape;58;p1"/>
          <p:cNvSpPr/>
          <p:nvPr/>
        </p:nvSpPr>
        <p:spPr>
          <a:xfrm>
            <a:off x="7249548" y="3562067"/>
            <a:ext cx="48663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Gary Geller</a:t>
            </a:r>
            <a:endParaRPr sz="12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NASA Jet Propulsion Laboratory</a:t>
            </a:r>
            <a:endParaRPr sz="12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California Institute of Technology</a:t>
            </a:r>
            <a:endParaRPr sz="1200"/>
          </a:p>
          <a:p>
            <a:pPr indent="0" lvl="0" marL="0" marR="0" rtl="0" algn="r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Shaun Levick, CSIRO</a:t>
            </a:r>
            <a:endParaRPr sz="1200"/>
          </a:p>
          <a:p>
            <a:pPr indent="0" lvl="0" marL="0" marR="0" rtl="0" algn="r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Sandra Luque, INRAE/CNES</a:t>
            </a:r>
            <a:endParaRPr sz="1200"/>
          </a:p>
          <a:p>
            <a:pPr indent="0" lvl="0" marL="0" marR="0" rtl="0" algn="r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Roger Sayre, USGS</a:t>
            </a:r>
            <a:endParaRPr sz="1200"/>
          </a:p>
          <a:p>
            <a:pPr indent="0" lvl="0" marL="0" marR="0" rtl="0" algn="r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2.3</a:t>
            </a:r>
            <a:endParaRPr b="1" i="0" sz="2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38th CEOS Plenary</a:t>
            </a:r>
            <a:endParaRPr sz="1200"/>
          </a:p>
          <a:p>
            <a:pPr indent="0" lvl="0" marL="0" marR="0" rtl="0" algn="r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Montreal, Canada</a:t>
            </a:r>
            <a:endParaRPr sz="1200"/>
          </a:p>
          <a:p>
            <a:pPr indent="0" lvl="0" marL="0" marR="0" rtl="0" algn="r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23rd - 24th October, 2024</a:t>
            </a:r>
            <a:endParaRPr sz="1200"/>
          </a:p>
        </p:txBody>
      </p:sp>
      <p:sp>
        <p:nvSpPr>
          <p:cNvPr id="59" name="Google Shape;59;p1"/>
          <p:cNvSpPr/>
          <p:nvPr/>
        </p:nvSpPr>
        <p:spPr>
          <a:xfrm>
            <a:off x="6096000" y="6472188"/>
            <a:ext cx="2360463" cy="38581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2024 California Institute of Technology.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Government sponsorship acknowledged.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White paper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Delivered (November 2023)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Demonstrator: 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Wapusk National Park in HBL (completed)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Great Western Woodlands (continuing)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Tropical Forests—Costa Rica (continuing)</a:t>
            </a:r>
            <a:endParaRPr/>
          </a:p>
          <a:p>
            <a:pPr indent="0" lvl="1" marL="533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EETT momentum will continue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Broader HBL (ongoing)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Great Western Woodlands (&gt; 2 more years)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Tropical Forests—Costa Rica (at least 2 more years)</a:t>
            </a:r>
            <a:endParaRPr/>
          </a:p>
        </p:txBody>
      </p:sp>
      <p:sp>
        <p:nvSpPr>
          <p:cNvPr id="149" name="Google Shape;149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EETT Has Completed its Tasks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We invite interventions acknowledging for the record successful completion of the tasks given to the EETT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500"/>
              <a:t> 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Thank you for supporting the EETT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Special thanks to CSA!</a:t>
            </a:r>
            <a:endParaRPr/>
          </a:p>
        </p:txBody>
      </p:sp>
      <p:sp>
        <p:nvSpPr>
          <p:cNvPr id="155" name="Google Shape;155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EETT Wrap Up</a:t>
            </a:r>
            <a:endParaRPr/>
          </a:p>
        </p:txBody>
      </p:sp>
      <p:pic>
        <p:nvPicPr>
          <p:cNvPr id="156" name="Google Shape;1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2341" y="3632662"/>
            <a:ext cx="7942844" cy="277706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1"/>
          <p:cNvSpPr txBox="1"/>
          <p:nvPr/>
        </p:nvSpPr>
        <p:spPr>
          <a:xfrm>
            <a:off x="7980218" y="6367549"/>
            <a:ext cx="207818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Credit: Joe Parks (Wikimedia)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EETT overview and overall status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Overview of demonstrators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Discussion</a:t>
            </a:r>
            <a:endParaRPr/>
          </a:p>
        </p:txBody>
      </p:sp>
      <p:sp>
        <p:nvSpPr>
          <p:cNvPr id="65" name="Google Shape;65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0611" y="3061656"/>
            <a:ext cx="9099665" cy="3289879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" name="Google Shape;67;p2"/>
          <p:cNvSpPr txBox="1"/>
          <p:nvPr/>
        </p:nvSpPr>
        <p:spPr>
          <a:xfrm>
            <a:off x="10349345" y="6335872"/>
            <a:ext cx="63176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 BLM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>
            <p:ph idx="1" type="body"/>
          </p:nvPr>
        </p:nvSpPr>
        <p:spPr>
          <a:xfrm>
            <a:off x="261965" y="1119426"/>
            <a:ext cx="11668200" cy="52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Purpose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Assess the utility for mapping Ecosystem Extent using current and new space-based observations that will become available in the next 10 years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Two Deliverables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White Paper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Demonstrator</a:t>
            </a:r>
            <a:endParaRPr/>
          </a:p>
        </p:txBody>
      </p:sp>
      <p:sp>
        <p:nvSpPr>
          <p:cNvPr id="73" name="Google Shape;73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Task Team Basics</a:t>
            </a:r>
            <a:endParaRPr/>
          </a:p>
        </p:txBody>
      </p:sp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0640" y="2518755"/>
            <a:ext cx="5974687" cy="39157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Eight recommendations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User engagement (3)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Technical advances (4)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Capacity (1)</a:t>
            </a:r>
            <a:endParaRPr/>
          </a:p>
        </p:txBody>
      </p:sp>
      <p:sp>
        <p:nvSpPr>
          <p:cNvPr id="80" name="Google Shape;8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White Paper Outcome</a:t>
            </a:r>
            <a:endParaRPr/>
          </a:p>
        </p:txBody>
      </p:sp>
      <p:pic>
        <p:nvPicPr>
          <p:cNvPr id="81" name="Google Shape;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3774" y="1059679"/>
            <a:ext cx="5069228" cy="5779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EETT was tasked to deliver one demonstrator but had three opportunities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(1) Hudson Bay Lowlands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Wapusk NP demonstrator wrapping up--broader HBL work will continue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(2) &amp; (3) Great Western Woodlands &amp; Tropical Forests in Costa Rica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Shaun Levick (CSIRO) and Sandra Luque (INRAE/CNES) submitted proposals to their funding agencies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Successful—funding started end of 2023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Work is underway: Results-to-date will be presented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Work will continue--funded for another year (+)</a:t>
            </a:r>
            <a:endParaRPr/>
          </a:p>
        </p:txBody>
      </p:sp>
      <p:sp>
        <p:nvSpPr>
          <p:cNvPr id="87" name="Google Shape;87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Demonstrator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/>
          <p:nvPr>
            <p:ph idx="1" type="body"/>
          </p:nvPr>
        </p:nvSpPr>
        <p:spPr>
          <a:xfrm>
            <a:off x="324225" y="1213425"/>
            <a:ext cx="109317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en-US" sz="2600"/>
              <a:t>Biodiversity hotspot in Western Australia</a:t>
            </a:r>
            <a:endParaRPr sz="2600"/>
          </a:p>
          <a:p>
            <a:pPr indent="-393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US" sz="2600"/>
              <a:t>Distinguishing vegetation assemblages and stand ages is critical for effective land management and conservation </a:t>
            </a:r>
            <a:endParaRPr sz="2600"/>
          </a:p>
          <a:p>
            <a:pPr indent="-393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US" sz="2600"/>
              <a:t>Ecosystem extent mapping underway using CSIRO’s EASI platform</a:t>
            </a:r>
            <a:endParaRPr sz="2600"/>
          </a:p>
          <a:p>
            <a:pPr indent="-393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US" sz="2600"/>
              <a:t>Testing the fusion of Sentinel-1, ALOS-2, Sentinel-2 and Landsat-5/-7/-8/-9</a:t>
            </a:r>
            <a:endParaRPr sz="260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3" name="Google Shape;93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Great Western Woodlands</a:t>
            </a:r>
            <a:endParaRPr/>
          </a:p>
        </p:txBody>
      </p:sp>
      <p:pic>
        <p:nvPicPr>
          <p:cNvPr id="94" name="Google Shape;9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275" y="3888400"/>
            <a:ext cx="2808100" cy="246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7005" y="4728125"/>
            <a:ext cx="163830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68830" y="4245700"/>
            <a:ext cx="163830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01895" y="3762750"/>
            <a:ext cx="163830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56100" y="3629925"/>
            <a:ext cx="3573849" cy="2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918150" y="1910188"/>
            <a:ext cx="897201" cy="89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Great Western Woodlands</a:t>
            </a:r>
            <a:endParaRPr/>
          </a:p>
        </p:txBody>
      </p:sp>
      <p:pic>
        <p:nvPicPr>
          <p:cNvPr id="105" name="Google Shape;10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050" y="1211539"/>
            <a:ext cx="6497326" cy="489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7"/>
          <p:cNvPicPr preferRelativeResize="0"/>
          <p:nvPr/>
        </p:nvPicPr>
        <p:blipFill rotWithShape="1">
          <a:blip r:embed="rId4">
            <a:alphaModFix/>
          </a:blip>
          <a:srcRect b="0" l="0" r="0" t="2591"/>
          <a:stretch/>
        </p:blipFill>
        <p:spPr>
          <a:xfrm>
            <a:off x="6825775" y="1158175"/>
            <a:ext cx="5213824" cy="24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04800" y="6103523"/>
            <a:ext cx="1668575" cy="3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7"/>
          <p:cNvSpPr txBox="1"/>
          <p:nvPr/>
        </p:nvSpPr>
        <p:spPr>
          <a:xfrm>
            <a:off x="176050" y="6103525"/>
            <a:ext cx="4161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 - Adriana Parra Ruiz (CSIRO)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18150" y="1910188"/>
            <a:ext cx="897201" cy="89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25775" y="2970103"/>
            <a:ext cx="3799474" cy="34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7"/>
          <p:cNvSpPr txBox="1"/>
          <p:nvPr/>
        </p:nvSpPr>
        <p:spPr>
          <a:xfrm>
            <a:off x="9949775" y="4396075"/>
            <a:ext cx="21762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model with both optical and SAR data achieves an overall accuracy of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90.1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0055" y="1056244"/>
            <a:ext cx="2434199" cy="1755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8"/>
          <p:cNvSpPr txBox="1"/>
          <p:nvPr>
            <p:ph idx="1" type="body"/>
          </p:nvPr>
        </p:nvSpPr>
        <p:spPr>
          <a:xfrm>
            <a:off x="152400" y="1098850"/>
            <a:ext cx="12138000" cy="55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600"/>
              <a:t>Data Cube architecture operational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6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600"/>
              <a:t>Earth Observation and in situ data from monitoring across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600"/>
              <a:t>    scales - collaboration with local Institutions and experts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6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600"/>
              <a:t>Combining sensor types (SAR, optical)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6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600"/>
              <a:t>Seasonal Spectral Indices calculated (</a:t>
            </a:r>
            <a:r>
              <a:rPr lang="en-US" sz="2400"/>
              <a:t>CCCI, EVI, NDWI1, SAVI, NDVI, mNDVI</a:t>
            </a:r>
            <a:r>
              <a:rPr lang="en-US" sz="2600"/>
              <a:t>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600"/>
              <a:t>Vegetation Diversity Indices from spectral information 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600"/>
              <a:t>Validation with Species Assemblage Network analysis</a:t>
            </a:r>
            <a:endParaRPr/>
          </a:p>
        </p:txBody>
      </p:sp>
      <p:sp>
        <p:nvSpPr>
          <p:cNvPr id="118" name="Google Shape;118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Tropical Forests – Costa Rica</a:t>
            </a:r>
            <a:endParaRPr/>
          </a:p>
        </p:txBody>
      </p:sp>
      <p:pic>
        <p:nvPicPr>
          <p:cNvPr id="119" name="Google Shape;11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9004" y="5198167"/>
            <a:ext cx="1022466" cy="70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06254" y="6111144"/>
            <a:ext cx="1731754" cy="43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47917" y="5746762"/>
            <a:ext cx="1349252" cy="75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75590" y="3411796"/>
            <a:ext cx="1262653" cy="7575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8"/>
          <p:cNvGrpSpPr/>
          <p:nvPr/>
        </p:nvGrpSpPr>
        <p:grpSpPr>
          <a:xfrm>
            <a:off x="8879595" y="5224166"/>
            <a:ext cx="1671732" cy="454895"/>
            <a:chOff x="4441152" y="5658529"/>
            <a:chExt cx="2144621" cy="557675"/>
          </a:xfrm>
        </p:grpSpPr>
        <p:pic>
          <p:nvPicPr>
            <p:cNvPr id="124" name="Google Shape;124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993134" y="5813496"/>
              <a:ext cx="1592639" cy="40270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pic>
          <p:nvPicPr>
            <p:cNvPr id="125" name="Google Shape;125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441152" y="5658529"/>
              <a:ext cx="551982" cy="5576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pic>
        <p:nvPicPr>
          <p:cNvPr id="126" name="Google Shape;126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055714" y="3140248"/>
            <a:ext cx="1411414" cy="1148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680055" y="2559661"/>
            <a:ext cx="2418581" cy="1729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844631" y="1073588"/>
            <a:ext cx="1261918" cy="1128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61" y="1147983"/>
            <a:ext cx="4275995" cy="3725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61" y="5633379"/>
            <a:ext cx="1011859" cy="60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3685" y="5127080"/>
            <a:ext cx="895137" cy="50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13314" y="4873925"/>
            <a:ext cx="3073586" cy="174022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9"/>
          <p:cNvSpPr txBox="1"/>
          <p:nvPr/>
        </p:nvSpPr>
        <p:spPr>
          <a:xfrm>
            <a:off x="2833069" y="5202492"/>
            <a:ext cx="1636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Spectral β-diversity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50075" y="6114254"/>
            <a:ext cx="1021866" cy="407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22730" y="6219698"/>
            <a:ext cx="1132293" cy="2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775157" y="6042750"/>
            <a:ext cx="733211" cy="50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739270" y="6190971"/>
            <a:ext cx="1391158" cy="35270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9"/>
          <p:cNvSpPr txBox="1"/>
          <p:nvPr>
            <p:ph idx="1" type="body"/>
          </p:nvPr>
        </p:nvSpPr>
        <p:spPr>
          <a:xfrm>
            <a:off x="4555880" y="1165229"/>
            <a:ext cx="7640700" cy="46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Noto Sans Symbols"/>
              <a:buChar char="❖"/>
            </a:pPr>
            <a:r>
              <a:rPr lang="en-US" sz="2000"/>
              <a:t>Implemented Open Data Cube (ODC), infrastructure for other users via National Portal (DataTerra, France)</a:t>
            </a:r>
            <a:endParaRPr sz="3100"/>
          </a:p>
          <a:p>
            <a:pPr indent="-4254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Noto Sans Symbols"/>
              <a:buChar char="❖"/>
            </a:pPr>
            <a:r>
              <a:rPr lang="en-US" sz="2000"/>
              <a:t>Integrated core ODC datasets, incl. S-2 and SPOT 6 &amp; 7</a:t>
            </a:r>
            <a:endParaRPr sz="2000"/>
          </a:p>
          <a:p>
            <a:pPr indent="-4254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Noto Sans Symbols"/>
              <a:buChar char="❖"/>
            </a:pPr>
            <a:r>
              <a:rPr lang="en-US" sz="2000"/>
              <a:t>Calculated Beta diversity estimates using biodivMapR</a:t>
            </a:r>
            <a:endParaRPr sz="2000"/>
          </a:p>
          <a:p>
            <a:pPr indent="-4254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Noto Sans Symbols"/>
              <a:buChar char="❖"/>
            </a:pPr>
            <a:r>
              <a:rPr lang="en-US" sz="2000"/>
              <a:t>Validated biodiversity estimates using in situ National Forest Inventory data, showing the distribution of ecotypes</a:t>
            </a:r>
            <a:endParaRPr sz="3100"/>
          </a:p>
          <a:p>
            <a:pPr indent="-4254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Noto Sans Symbols"/>
              <a:buChar char="❖"/>
            </a:pPr>
            <a:r>
              <a:rPr lang="en-US" sz="2000"/>
              <a:t>Defined ecotypes as the spatial distribution and organization of distinct tree species assemblages influenced by ecological, environmental, &amp; historical factors</a:t>
            </a:r>
            <a:endParaRPr sz="2000"/>
          </a:p>
          <a:p>
            <a:pPr indent="-4254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Noto Sans Symbols"/>
              <a:buChar char="❖"/>
            </a:pPr>
            <a:r>
              <a:rPr lang="en-US" sz="2000"/>
              <a:t>Discriminated five key forest ecosystems: Low-altitude Rainforest, Low-altitude Dry Forest, Riparian Forest,  Cloudy/Mountainous/Alpine Forest, Subalpine Forest</a:t>
            </a:r>
            <a:endParaRPr sz="2100"/>
          </a:p>
        </p:txBody>
      </p:sp>
      <p:sp>
        <p:nvSpPr>
          <p:cNvPr id="143" name="Google Shape;143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2400"/>
              <a:t>Mapping spatial distribution of tree species on large scales to characterize forest ecosystems and habitats</a:t>
            </a:r>
            <a:br>
              <a:rPr lang="en-US" sz="2400"/>
            </a:b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Geller, Gary N (US 398P)</dc:creator>
</cp:coreProperties>
</file>