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/h5zfvwh6dNwmW9c+dQHFG9In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ceos-org/stac-collection-and-granule-discovery-best-practices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400"/>
              <a:t>Working Group on Information Systems and Services (WGISS)</a:t>
            </a:r>
            <a:endParaRPr sz="5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Tom Sohre, WGISS Chair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3.5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Ongoing support for CEOS IDN and FedEO Search and Discovery Tools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Published Data Management and Stewardship Maturity Matrix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Heritage Data Recovery Efforts with AVHRR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Consideration of Communication Strategies and Commercial Engagement Opportunities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(new) Collaboration with WGCV re: Terminology GitHub (KCEO Glossary)</a:t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(new) Software Preservation White Paper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(new) User Federation and Authentication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(new) Data Volume Challenges including data replication and authentication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35" name="Google Shape;135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Additional Activities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/>
              <a:t>WGISS-59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Bangkok, Thailand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March 24-28, 2025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/>
              <a:t>WGISS-60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Oberpfaffenhofen, Germany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October 13-17, 2025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1" name="Google Shape;141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Future Meetings</a:t>
            </a:r>
            <a:endParaRPr/>
          </a:p>
        </p:txBody>
      </p:sp>
      <p:pic>
        <p:nvPicPr>
          <p:cNvPr id="142" name="Google Shape;14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2946" y="1965701"/>
            <a:ext cx="3288329" cy="105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8511" y="3889983"/>
            <a:ext cx="1561234" cy="156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>
            <p:ph idx="1" type="body"/>
          </p:nvPr>
        </p:nvSpPr>
        <p:spPr>
          <a:xfrm>
            <a:off x="324233" y="1315453"/>
            <a:ext cx="11495400" cy="490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Become involved in an Interest Group(s)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Data Preservation and Stewardship (mirko.albani@esa.int)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Interoperability and Use (nitant@sac.isro.gov.in)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Discovery and Access (damiano.guerrucci@esa.int)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Technology Exploration (ikehata.yousuke@jaxa.jp)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Nominate next Vice Chair, Nov. 2025-Nov. 2027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Contact Tom Sohre (tsohre@usgs.gov) 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Collaborate on active work via GitHub.com/ceos-org</a:t>
            </a:r>
            <a:endParaRPr/>
          </a:p>
        </p:txBody>
      </p:sp>
      <p:sp>
        <p:nvSpPr>
          <p:cNvPr id="149" name="Google Shape;149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Ways to Support WGISS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2024 Working Group Meetings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6026257" y="3249348"/>
            <a:ext cx="5721016" cy="779201"/>
          </a:xfrm>
          <a:prstGeom prst="rect">
            <a:avLst/>
          </a:prstGeom>
          <a:solidFill>
            <a:srgbClr val="F5EEC1"/>
          </a:solidFill>
          <a:ln cap="flat" cmpd="sng" w="9525">
            <a:solidFill>
              <a:schemeClr val="dk1">
                <a:alpha val="82352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15-18 October 2024, Sioux Falls, South Dakota, U.S.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Hosted by USGS (EROS)</a:t>
            </a:r>
            <a:endParaRPr b="1" i="1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6096000" y="3762375"/>
            <a:ext cx="5581530" cy="245739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i="0" lang="en-US" sz="1467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Highlights:</a:t>
            </a:r>
            <a:endParaRPr b="0" i="0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9" lvl="0" marL="43814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 meeting with Working Group on Calibration and Validation (WGCV)</a:t>
            </a:r>
            <a:endParaRPr/>
          </a:p>
          <a:p>
            <a:pPr indent="-285749" lvl="0" marL="43814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Participation from CEO and SEO Teams</a:t>
            </a:r>
            <a:endParaRPr/>
          </a:p>
          <a:p>
            <a:pPr indent="-285749" lvl="0" marL="43814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GEO, CGMS, and commercial engagement</a:t>
            </a:r>
            <a:endParaRPr/>
          </a:p>
          <a:p>
            <a:pPr indent="-171449" lvl="0" marL="43814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49" lvl="0" marL="438145" marR="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035" y="3249348"/>
            <a:ext cx="4683557" cy="308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422" y="1177640"/>
            <a:ext cx="4371211" cy="201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4869480" y="1712544"/>
            <a:ext cx="4371212" cy="779201"/>
          </a:xfrm>
          <a:prstGeom prst="rect">
            <a:avLst/>
          </a:prstGeom>
          <a:solidFill>
            <a:srgbClr val="F5EEC1"/>
          </a:solidFill>
          <a:ln cap="flat" cmpd="sng" w="9525">
            <a:solidFill>
              <a:schemeClr val="dk1">
                <a:alpha val="82352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4-7 March 2024, Sydney, Australia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Hosted by GA and CSIRO</a:t>
            </a:r>
            <a:endParaRPr b="1" i="1" sz="1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000"/>
              <a:t>WGISS ToR Update (endorsement)</a:t>
            </a:r>
            <a:endParaRPr/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769" y="3415878"/>
            <a:ext cx="5394336" cy="2888949"/>
          </a:xfrm>
          <a:prstGeom prst="rect">
            <a:avLst/>
          </a:prstGeom>
          <a:solidFill>
            <a:schemeClr val="lt2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0827" y="1102982"/>
            <a:ext cx="4465920" cy="527139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>
            <p:ph idx="1" type="body"/>
          </p:nvPr>
        </p:nvSpPr>
        <p:spPr>
          <a:xfrm>
            <a:off x="176048" y="1520886"/>
            <a:ext cx="6954779" cy="1329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1600"/>
              <a:t>Driver: ToR had not been updated since 2015.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1600"/>
              <a:t>Purpose and Objectives reviewed; updates not required.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1600"/>
              <a:t>Stakeholder section updated; Included commercial sector.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idx="1" type="body"/>
          </p:nvPr>
        </p:nvSpPr>
        <p:spPr>
          <a:xfrm>
            <a:off x="176048" y="12251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600"/>
              <a:t>Documented “WGISS Document and Web Page Review Cycle”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Review of WGISS Web Presence: 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Frequency: every 2 years @ Chair transition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Responsibility: WGISS Chair Team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Review of WGISS Principals and Interest Group Membership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Frequency: every 2 years @ Chair transition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Responsibility: WGISS Chair Team + IG Leads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Review of WGISS Best Practices and Guides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Frequency: every 2 years (based on publish date)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Responsibility: WGISS Interest Group Leads</a:t>
            </a:r>
            <a:endParaRPr sz="1800"/>
          </a:p>
        </p:txBody>
      </p:sp>
      <p:sp>
        <p:nvSpPr>
          <p:cNvPr id="91" name="Google Shape;91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Additional WGISS Governance</a:t>
            </a:r>
            <a:endParaRPr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9373" y="4726468"/>
            <a:ext cx="4768394" cy="1161590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1129" y="1695029"/>
            <a:ext cx="4366638" cy="2682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289" y="1213766"/>
            <a:ext cx="6501369" cy="29755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Interoperability Update</a:t>
            </a:r>
            <a:endParaRPr/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43" y="1830356"/>
            <a:ext cx="4235368" cy="3197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/>
          <p:nvPr>
            <p:ph idx="1" type="body"/>
          </p:nvPr>
        </p:nvSpPr>
        <p:spPr>
          <a:xfrm>
            <a:off x="176048" y="4379734"/>
            <a:ext cx="7948777" cy="1786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600"/>
              <a:t>How to Participate: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Join Interoperability mailing list by send request to libby@symbioscomms.com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Submissions to Interoperability GitHub: https://github.com/ceos-org/interoperability-handbook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idx="1" type="body"/>
          </p:nvPr>
        </p:nvSpPr>
        <p:spPr>
          <a:xfrm>
            <a:off x="176048" y="1191069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The STAC (SpatioTemporal Asset Catalog) specification is a common language to describe geospatial information, so it can more easily be worked with, indexed, and discovered.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Community Specification … vs. “Standard” (like ISO or OGC)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For Data providers, Developers, and Data Users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Briefing from 2024 STAC Summit @ WGISS-58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Engagement with Commercial organizations including AWS, Radiant Earth, Element84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WGISS had completed Release v1.0.0 “CEOS STAC EO Collection and Granule Discovery Best Practice” and is performing final review prior to publishing.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Contributions welcome via CEOS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GitHub</a:t>
            </a:r>
            <a:endParaRPr sz="18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000"/>
              <a:t>DATA-22-05: STAC Guidance</a:t>
            </a:r>
            <a:endParaRPr/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799" y="1876423"/>
            <a:ext cx="1819275" cy="129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>
            <p:ph type="title"/>
          </p:nvPr>
        </p:nvSpPr>
        <p:spPr>
          <a:xfrm>
            <a:off x="176048" y="175939"/>
            <a:ext cx="9914436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DATA-24-01: EO Data collections management</a:t>
            </a:r>
            <a:endParaRPr/>
          </a:p>
        </p:txBody>
      </p:sp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6295" y="2117558"/>
            <a:ext cx="4955640" cy="3383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-336884" y="1478217"/>
            <a:ext cx="7313179" cy="46624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5715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Topics related to Collections management 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Common understanding of the concept of collection;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Preservation of “master" collections and Archiving Policy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Reproducibility of master collections (algorithm availability);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Master collections data citation;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Cross-collection validation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Approach to transitioning from one collection to another (time overlap, communication, etc.);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General Interoperability and Governance approaches.</a:t>
            </a:r>
            <a:endParaRPr/>
          </a:p>
          <a:p>
            <a:pPr indent="-2286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1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Collections Management Best Practice in development; planned release in 2025.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idx="1" type="body"/>
          </p:nvPr>
        </p:nvSpPr>
        <p:spPr>
          <a:xfrm>
            <a:off x="324233" y="1558533"/>
            <a:ext cx="8274335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Survey of CEOS Organizations conducted to gather current state and use cases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Current version of white paper migrated into CEOS GitHub to enable collaboration.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Evolving topic with many organizations actively developing strategies and AI/ML organizational guidance.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Plan to publish “current state” but continue to update as a living document.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Explored concept of Knowledge Graphs at WGISS-58 with potential demonstrator use case.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21" name="Google Shape;121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DATA-23-01: AI/ML White Paper</a:t>
            </a:r>
            <a:endParaRPr sz="3600"/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7191" y="1184971"/>
            <a:ext cx="2720576" cy="5128704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idx="1" type="body"/>
          </p:nvPr>
        </p:nvSpPr>
        <p:spPr>
          <a:xfrm>
            <a:off x="372367" y="1398112"/>
            <a:ext cx="7648693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History: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Jupyter Notebook Day as a joint activity with WGCapD</a:t>
            </a:r>
            <a:endParaRPr sz="20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Two webinars held w/ WGCapD &amp; SEO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Workshop held adjacent to WGISS-56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WGISS is reviewing Release v1.0.0 “Jupyter Notebook Best Practice” prior to publishing later this year.</a:t>
            </a:r>
            <a:endParaRPr/>
          </a:p>
        </p:txBody>
      </p:sp>
      <p:sp>
        <p:nvSpPr>
          <p:cNvPr id="128" name="Google Shape;128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DATA-22-01: Jupyter Notebook Best Practice</a:t>
            </a:r>
            <a:endParaRPr/>
          </a:p>
        </p:txBody>
      </p:sp>
      <p:pic>
        <p:nvPicPr>
          <p:cNvPr id="129" name="Google Shape;1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2228" y="1398112"/>
            <a:ext cx="3627405" cy="4663807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