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LekQ9E6o0oENF4F46EunF56Ma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A2D3D5-A929-4975-AEFF-7FC0F3BD771D}">
  <a:tblStyle styleId="{85A2D3D5-A929-4975-AEFF-7FC0F3BD771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4.xml"/><Relationship Id="rId33" Type="http://schemas.openxmlformats.org/officeDocument/2006/relationships/font" Target="fonts/Montserrat-boldItalic.fntdata"/><Relationship Id="rId10" Type="http://schemas.openxmlformats.org/officeDocument/2006/relationships/slide" Target="slides/slide3.xml"/><Relationship Id="rId32" Type="http://schemas.openxmlformats.org/officeDocument/2006/relationships/font" Target="fonts/Montserrat-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01" name="Google Shape;301;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Caveat I: on numbers is that they contain also interim CDRs (mostly for domain atmosphere) and particularly from V3 to V4 some have been redefined by data providers leading to more individual quantities records.</a:t>
            </a:r>
            <a:endParaRPr/>
          </a:p>
          <a:p>
            <a:pPr indent="-171450" lvl="0" marL="171450" rtl="0" algn="l">
              <a:lnSpc>
                <a:spcPct val="100000"/>
              </a:lnSpc>
              <a:spcBef>
                <a:spcPts val="0"/>
              </a:spcBef>
              <a:spcAft>
                <a:spcPts val="0"/>
              </a:spcAft>
              <a:buSzPts val="1100"/>
              <a:buFont typeface="Arial"/>
              <a:buChar char="•"/>
            </a:pPr>
            <a:r>
              <a:rPr lang="en-US"/>
              <a:t>Caveat II: Some records were still left out from V4.1, e.g., from C3S, because information arrived too late to be verified. Thus a next version will see more records. It also further increases the imbalance of provision of records to Europe</a:t>
            </a:r>
            <a:endParaRPr/>
          </a:p>
          <a:p>
            <a:pPr indent="-171450" lvl="0" marL="171450" rtl="0" algn="l">
              <a:lnSpc>
                <a:spcPct val="100000"/>
              </a:lnSpc>
              <a:spcBef>
                <a:spcPts val="0"/>
              </a:spcBef>
              <a:spcAft>
                <a:spcPts val="0"/>
              </a:spcAft>
              <a:buSzPts val="1100"/>
              <a:buFont typeface="Arial"/>
              <a:buChar char="•"/>
            </a:pPr>
            <a:r>
              <a:rPr lang="en-US"/>
              <a:t>Caveat III: We were generous in letting data records in applying a rule of thump on 10 year length as a minimum, also opting for taking a record that is not a CDR if there is no other, but certainly some content does not qualify to be in the Inventory </a:t>
            </a:r>
            <a:endParaRPr/>
          </a:p>
          <a:p>
            <a:pPr indent="-171450" lvl="0" marL="171450" rtl="0" algn="l">
              <a:lnSpc>
                <a:spcPct val="100000"/>
              </a:lnSpc>
              <a:spcBef>
                <a:spcPts val="0"/>
              </a:spcBef>
              <a:spcAft>
                <a:spcPts val="0"/>
              </a:spcAft>
              <a:buSzPts val="1100"/>
              <a:buFont typeface="Arial"/>
              <a:buChar char="•"/>
            </a:pPr>
            <a:r>
              <a:rPr lang="en-US"/>
              <a:t>Number of records has increased from version to version mostly indicating more completeness and some competed records (mostly from Europe) and some new planning</a:t>
            </a:r>
            <a:endParaRPr/>
          </a:p>
          <a:p>
            <a:pPr indent="-171450" lvl="0" marL="171450" rtl="0" algn="l">
              <a:lnSpc>
                <a:spcPct val="100000"/>
              </a:lnSpc>
              <a:spcBef>
                <a:spcPts val="0"/>
              </a:spcBef>
              <a:spcAft>
                <a:spcPts val="0"/>
              </a:spcAft>
              <a:buSzPts val="1100"/>
              <a:buFont typeface="Arial"/>
              <a:buChar char="•"/>
            </a:pPr>
            <a:r>
              <a:rPr lang="en-US"/>
              <a:t>Biggest increase is in domain atmosphere, mostly on provided not on planned, which either points to the periodicity of plans, e.g., ESA and EUMETSAT new programmes or to a lack of responses. One cannot decide what the reason is, maybe both</a:t>
            </a:r>
            <a:endParaRPr/>
          </a:p>
          <a:p>
            <a:pPr indent="-171450" lvl="0" marL="171450" rtl="0" algn="l">
              <a:lnSpc>
                <a:spcPct val="100000"/>
              </a:lnSpc>
              <a:spcBef>
                <a:spcPts val="0"/>
              </a:spcBef>
              <a:spcAft>
                <a:spcPts val="0"/>
              </a:spcAft>
              <a:buSzPts val="1100"/>
              <a:buFont typeface="Arial"/>
              <a:buChar char="•"/>
            </a:pPr>
            <a:r>
              <a:rPr lang="en-US"/>
              <a:t>For the land domain we see a big increase in the existing, which is mostly due to the fact we covered more. High fluctuation in planned, which is related to the level of response.</a:t>
            </a:r>
            <a:endParaRPr/>
          </a:p>
          <a:p>
            <a:pPr indent="-101600" lvl="0" marL="17145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Notes:</a:t>
            </a:r>
            <a:endParaRPr/>
          </a:p>
          <a:p>
            <a:pPr indent="-298450" lvl="0" marL="457200" marR="0" rtl="0" algn="l">
              <a:lnSpc>
                <a:spcPct val="100000"/>
              </a:lnSpc>
              <a:spcBef>
                <a:spcPts val="0"/>
              </a:spcBef>
              <a:spcAft>
                <a:spcPts val="0"/>
              </a:spcAft>
              <a:buClr>
                <a:srgbClr val="000000"/>
              </a:buClr>
              <a:buSzPts val="1100"/>
              <a:buFont typeface="Arial"/>
              <a:buChar char="●"/>
            </a:pPr>
            <a:r>
              <a:rPr lang="en-US"/>
              <a:t>-overwhelming amount of atmospheric ECVs compared to other domains</a:t>
            </a:r>
            <a:endParaRPr/>
          </a:p>
          <a:p>
            <a:pPr indent="-298450" lvl="0" marL="457200" marR="0" rtl="0" algn="l">
              <a:lnSpc>
                <a:spcPct val="100000"/>
              </a:lnSpc>
              <a:spcBef>
                <a:spcPts val="0"/>
              </a:spcBef>
              <a:spcAft>
                <a:spcPts val="0"/>
              </a:spcAft>
              <a:buClr>
                <a:srgbClr val="000000"/>
              </a:buClr>
              <a:buSzPts val="1100"/>
              <a:buFont typeface="Arial"/>
              <a:buChar char="●"/>
            </a:pPr>
            <a:r>
              <a:rPr lang="en-US"/>
              <a:t>-Ocean has the most non feasible from space</a:t>
            </a:r>
            <a:endParaRPr/>
          </a:p>
          <a:p>
            <a:pPr indent="-298450" lvl="0" marL="457200" marR="0" rtl="0" algn="l">
              <a:lnSpc>
                <a:spcPct val="100000"/>
              </a:lnSpc>
              <a:spcBef>
                <a:spcPts val="0"/>
              </a:spcBef>
              <a:spcAft>
                <a:spcPts val="0"/>
              </a:spcAft>
              <a:buClr>
                <a:srgbClr val="000000"/>
              </a:buClr>
              <a:buSzPts val="1100"/>
              <a:buFont typeface="Arial"/>
              <a:buChar char="●"/>
            </a:pPr>
            <a:r>
              <a:rPr lang="en-US"/>
              <a:t>-transition from existing to planned keeps relations – thus many are continued in the future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ECVs per domain is from GCOS IP 2022 and added more ECV products particularly for land domain, e.g., on sea ice. </a:t>
            </a:r>
            <a:endParaRPr/>
          </a:p>
        </p:txBody>
      </p:sp>
      <p:sp>
        <p:nvSpPr>
          <p:cNvPr id="326" name="Google Shape;326;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Notes:</a:t>
            </a:r>
            <a:endParaRPr/>
          </a:p>
          <a:p>
            <a:pPr indent="-171450" lvl="0" marL="171450" rtl="0" algn="l">
              <a:lnSpc>
                <a:spcPct val="100000"/>
              </a:lnSpc>
              <a:spcBef>
                <a:spcPts val="0"/>
              </a:spcBef>
              <a:spcAft>
                <a:spcPts val="0"/>
              </a:spcAft>
              <a:buSzPts val="1100"/>
              <a:buFont typeface="Arial"/>
              <a:buChar char="-"/>
            </a:pPr>
            <a:r>
              <a:rPr lang="en-US"/>
              <a:t>still low number of precipitation compared to its importance</a:t>
            </a:r>
            <a:endParaRPr/>
          </a:p>
          <a:p>
            <a:pPr indent="-171450" lvl="0" marL="171450" rtl="0" algn="l">
              <a:lnSpc>
                <a:spcPct val="100000"/>
              </a:lnSpc>
              <a:spcBef>
                <a:spcPts val="0"/>
              </a:spcBef>
              <a:spcAft>
                <a:spcPts val="0"/>
              </a:spcAft>
              <a:buSzPts val="1100"/>
              <a:buFont typeface="Arial"/>
              <a:buChar char="-"/>
            </a:pPr>
            <a:r>
              <a:rPr lang="en-US"/>
              <a:t>very few upper air winds</a:t>
            </a:r>
            <a:endParaRPr/>
          </a:p>
          <a:p>
            <a:pPr indent="-171450" lvl="0" marL="171450" rtl="0" algn="l">
              <a:lnSpc>
                <a:spcPct val="100000"/>
              </a:lnSpc>
              <a:spcBef>
                <a:spcPts val="0"/>
              </a:spcBef>
              <a:spcAft>
                <a:spcPts val="0"/>
              </a:spcAft>
              <a:buSzPts val="1100"/>
              <a:buFont typeface="Arial"/>
              <a:buChar char="-"/>
            </a:pPr>
            <a:r>
              <a:rPr lang="en-US"/>
              <a:t>missing in planning is lightning although new sensors, particularly in geostationary orbit are in space</a:t>
            </a:r>
            <a:endParaRPr/>
          </a:p>
        </p:txBody>
      </p:sp>
      <p:sp>
        <p:nvSpPr>
          <p:cNvPr id="336" name="Google Shape;336;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no gaps in terms of ECVs </a:t>
            </a:r>
            <a:endParaRPr/>
          </a:p>
          <a:p>
            <a:pPr indent="-171450" lvl="0" marL="171450" rtl="0" algn="l">
              <a:lnSpc>
                <a:spcPct val="100000"/>
              </a:lnSpc>
              <a:spcBef>
                <a:spcPts val="0"/>
              </a:spcBef>
              <a:spcAft>
                <a:spcPts val="0"/>
              </a:spcAft>
              <a:buSzPts val="1100"/>
              <a:buFont typeface="Arial"/>
              <a:buChar char="-"/>
            </a:pPr>
            <a:r>
              <a:rPr lang="en-US"/>
              <a:t>some gaps in plans, but this is the status end of 2022</a:t>
            </a:r>
            <a:endParaRPr/>
          </a:p>
        </p:txBody>
      </p:sp>
      <p:sp>
        <p:nvSpPr>
          <p:cNvPr id="345" name="Google Shape;345;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gaps in inventory on permafrost – know that NH data exist from ESA – next update</a:t>
            </a:r>
            <a:endParaRPr/>
          </a:p>
          <a:p>
            <a:pPr indent="-171450" lvl="0" marL="171450" rtl="0" algn="l">
              <a:lnSpc>
                <a:spcPct val="100000"/>
              </a:lnSpc>
              <a:spcBef>
                <a:spcPts val="0"/>
              </a:spcBef>
              <a:spcAft>
                <a:spcPts val="0"/>
              </a:spcAft>
              <a:buSzPts val="1100"/>
              <a:buFont typeface="Arial"/>
              <a:buChar char="-"/>
            </a:pPr>
            <a:r>
              <a:rPr lang="en-US"/>
              <a:t>still information missing on planned data sets, demonstrating the limits of the ECV inventory process</a:t>
            </a:r>
            <a:endParaRPr/>
          </a:p>
        </p:txBody>
      </p:sp>
      <p:sp>
        <p:nvSpPr>
          <p:cNvPr id="354" name="Google Shape;354;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40" name="Google Shape;240;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2:notes"/>
          <p:cNvSpPr txBox="1"/>
          <p:nvPr>
            <p:ph idx="1" type="body"/>
          </p:nvPr>
        </p:nvSpPr>
        <p:spPr>
          <a:xfrm>
            <a:off x="685801"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4" name="Google Shape;14;p2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5" name="Google Shape;15;p2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6" name="Google Shape;16;p2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2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9" name="Google Shape;19;p2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0" name="Google Shape;20;p22"/>
          <p:cNvPicPr preferRelativeResize="0"/>
          <p:nvPr/>
        </p:nvPicPr>
        <p:blipFill rotWithShape="1">
          <a:blip r:embed="rId6">
            <a:alphaModFix amt="34000"/>
          </a:blip>
          <a:srcRect b="669" l="54016" r="11355" t="36081"/>
          <a:stretch/>
        </p:blipFill>
        <p:spPr>
          <a:xfrm rot="-5400000">
            <a:off x="5792642" y="4819952"/>
            <a:ext cx="1719709" cy="2366806"/>
          </a:xfrm>
          <a:prstGeom prst="rtTriangle">
            <a:avLst/>
          </a:prstGeom>
          <a:noFill/>
          <a:ln>
            <a:noFill/>
          </a:ln>
        </p:spPr>
      </p:pic>
      <p:sp>
        <p:nvSpPr>
          <p:cNvPr id="21" name="Google Shape;21;p2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0" name="Shape 90"/>
        <p:cNvGrpSpPr/>
        <p:nvPr/>
      </p:nvGrpSpPr>
      <p:grpSpPr>
        <a:xfrm>
          <a:off x="0" y="0"/>
          <a:ext cx="0" cy="0"/>
          <a:chOff x="0" y="0"/>
          <a:chExt cx="0" cy="0"/>
        </a:xfrm>
      </p:grpSpPr>
      <p:sp>
        <p:nvSpPr>
          <p:cNvPr id="91" name="Google Shape;91;p4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2" name="Google Shape;92;p4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3" name="Google Shape;93;p4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4" name="Google Shape;94;p4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5" name="Google Shape;95;p4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6" name="Google Shape;96;p4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7" name="Google Shape;97;p4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8" name="Google Shape;98;p4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99" name="Google Shape;99;p4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0" name="Shape 100"/>
        <p:cNvGrpSpPr/>
        <p:nvPr/>
      </p:nvGrpSpPr>
      <p:grpSpPr>
        <a:xfrm>
          <a:off x="0" y="0"/>
          <a:ext cx="0" cy="0"/>
          <a:chOff x="0" y="0"/>
          <a:chExt cx="0" cy="0"/>
        </a:xfrm>
      </p:grpSpPr>
      <p:sp>
        <p:nvSpPr>
          <p:cNvPr id="101" name="Google Shape;101;p4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2" name="Google Shape;102;p4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3" name="Google Shape;103;p4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4" name="Google Shape;104;p4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5" name="Google Shape;105;p4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6" name="Google Shape;106;p4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07" name="Google Shape;107;p4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p4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0" name="Google Shape;110;p4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11" name="Google Shape;111;p4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2" name="Google Shape;112;p4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3" name="Google Shape;113;p4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4" name="Google Shape;114;p4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15" name="Google Shape;115;p4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16" name="Google Shape;116;p4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17" name="Google Shape;117;p4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5" name="Shape 125"/>
        <p:cNvGrpSpPr/>
        <p:nvPr/>
      </p:nvGrpSpPr>
      <p:grpSpPr>
        <a:xfrm>
          <a:off x="0" y="0"/>
          <a:ext cx="0" cy="0"/>
          <a:chOff x="0" y="0"/>
          <a:chExt cx="0" cy="0"/>
        </a:xfrm>
      </p:grpSpPr>
      <p:sp>
        <p:nvSpPr>
          <p:cNvPr id="126" name="Google Shape;126;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39"/>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28" name="Google Shape;128;p39"/>
          <p:cNvSpPr txBox="1"/>
          <p:nvPr>
            <p:ph idx="12" type="sldNum"/>
          </p:nvPr>
        </p:nvSpPr>
        <p:spPr>
          <a:xfrm>
            <a:off x="11479279" y="6610350"/>
            <a:ext cx="761700" cy="247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 name="Shape 129"/>
        <p:cNvGrpSpPr/>
        <p:nvPr/>
      </p:nvGrpSpPr>
      <p:grpSpPr>
        <a:xfrm>
          <a:off x="0" y="0"/>
          <a:ext cx="0" cy="0"/>
          <a:chOff x="0" y="0"/>
          <a:chExt cx="0" cy="0"/>
        </a:xfrm>
      </p:grpSpPr>
      <p:pic>
        <p:nvPicPr>
          <p:cNvPr id="130" name="Google Shape;130;p44"/>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1" name="Google Shape;131;p44"/>
          <p:cNvPicPr preferRelativeResize="0"/>
          <p:nvPr/>
        </p:nvPicPr>
        <p:blipFill rotWithShape="1">
          <a:blip r:embed="rId3">
            <a:alphaModFix/>
          </a:blip>
          <a:srcRect b="-109"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32" name="Google Shape;132;p4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33" name="Google Shape;133;p4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p44"/>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5" name="Google Shape;135;p4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36" name="Google Shape;136;p44"/>
          <p:cNvPicPr preferRelativeResize="0"/>
          <p:nvPr/>
        </p:nvPicPr>
        <p:blipFill rotWithShape="1">
          <a:blip r:embed="rId6">
            <a:alphaModFix amt="34000"/>
          </a:blip>
          <a:srcRect b="-8774" l="32581" r="8552" t="2403"/>
          <a:stretch/>
        </p:blipFill>
        <p:spPr>
          <a:xfrm rot="5400000">
            <a:off x="5734365" y="-1016162"/>
            <a:ext cx="5455200" cy="7480800"/>
          </a:xfrm>
          <a:prstGeom prst="rtTriangle">
            <a:avLst/>
          </a:prstGeom>
          <a:noFill/>
          <a:ln>
            <a:noFill/>
          </a:ln>
        </p:spPr>
      </p:pic>
      <p:pic>
        <p:nvPicPr>
          <p:cNvPr id="137" name="Google Shape;137;p44"/>
          <p:cNvPicPr preferRelativeResize="0"/>
          <p:nvPr/>
        </p:nvPicPr>
        <p:blipFill rotWithShape="1">
          <a:blip r:embed="rId6">
            <a:alphaModFix amt="34000"/>
          </a:blip>
          <a:srcRect b="664" l="54013" r="11357" t="36083"/>
          <a:stretch/>
        </p:blipFill>
        <p:spPr>
          <a:xfrm rot="-5400000">
            <a:off x="5792644" y="4820060"/>
            <a:ext cx="1719600" cy="2366700"/>
          </a:xfrm>
          <a:prstGeom prst="rtTriangle">
            <a:avLst/>
          </a:prstGeom>
          <a:noFill/>
          <a:ln>
            <a:noFill/>
          </a:ln>
        </p:spPr>
      </p:pic>
      <p:sp>
        <p:nvSpPr>
          <p:cNvPr id="138" name="Google Shape;138;p44"/>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9" name="Shape 139"/>
        <p:cNvGrpSpPr/>
        <p:nvPr/>
      </p:nvGrpSpPr>
      <p:grpSpPr>
        <a:xfrm>
          <a:off x="0" y="0"/>
          <a:ext cx="0" cy="0"/>
          <a:chOff x="0" y="0"/>
          <a:chExt cx="0" cy="0"/>
        </a:xfrm>
      </p:grpSpPr>
      <p:sp>
        <p:nvSpPr>
          <p:cNvPr id="140" name="Google Shape;140;p4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41" name="Google Shape;141;p45"/>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pic>
        <p:nvPicPr>
          <p:cNvPr id="142" name="Google Shape;142;p4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43" name="Google Shape;143;p4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4" name="Google Shape;144;p4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45" name="Google Shape;145;p4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46" name="Google Shape;146;p45"/>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1400" u="none" cap="none" strike="noStrike">
                <a:solidFill>
                  <a:schemeClr val="accent1"/>
                </a:solidFill>
                <a:latin typeface="Montserrat"/>
                <a:ea typeface="Montserrat"/>
                <a:cs typeface="Montserrat"/>
                <a:sym typeface="Montserrat"/>
              </a:rPr>
              <a:t>CEOS SIT TW, 17-19 September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147" name="Google Shape;147;p4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95300" lvl="0" marL="457200" marR="0" rtl="0" algn="l">
              <a:lnSpc>
                <a:spcPct val="115000"/>
              </a:lnSpc>
              <a:spcBef>
                <a:spcPts val="1000"/>
              </a:spcBef>
              <a:spcAft>
                <a:spcPts val="0"/>
              </a:spcAft>
              <a:buClr>
                <a:schemeClr val="dk1"/>
              </a:buClr>
              <a:buSzPts val="42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48" name="Google Shape;148;p4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9" name="Shape 149"/>
        <p:cNvGrpSpPr/>
        <p:nvPr/>
      </p:nvGrpSpPr>
      <p:grpSpPr>
        <a:xfrm>
          <a:off x="0" y="0"/>
          <a:ext cx="0" cy="0"/>
          <a:chOff x="0" y="0"/>
          <a:chExt cx="0" cy="0"/>
        </a:xfrm>
      </p:grpSpPr>
      <p:sp>
        <p:nvSpPr>
          <p:cNvPr id="150" name="Google Shape;150;p4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51" name="Google Shape;151;p46"/>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pic>
        <p:nvPicPr>
          <p:cNvPr id="152" name="Google Shape;152;p4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53" name="Google Shape;153;p4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54" name="Google Shape;154;p4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55" name="Google Shape;155;p46"/>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56" name="Google Shape;156;p46"/>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57" name="Google Shape;157;p4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58" name="Google Shape;158;p4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9" name="Shape 159"/>
        <p:cNvGrpSpPr/>
        <p:nvPr/>
      </p:nvGrpSpPr>
      <p:grpSpPr>
        <a:xfrm>
          <a:off x="0" y="0"/>
          <a:ext cx="0" cy="0"/>
          <a:chOff x="0" y="0"/>
          <a:chExt cx="0" cy="0"/>
        </a:xfrm>
      </p:grpSpPr>
      <p:sp>
        <p:nvSpPr>
          <p:cNvPr id="160" name="Google Shape;160;p47"/>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1" name="Google Shape;161;p47"/>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pic>
        <p:nvPicPr>
          <p:cNvPr id="162" name="Google Shape;162;p4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63" name="Google Shape;163;p47"/>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64" name="Google Shape;164;p47"/>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65" name="Google Shape;165;p4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66" name="Google Shape;166;p4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7" name="Shape 167"/>
        <p:cNvGrpSpPr/>
        <p:nvPr/>
      </p:nvGrpSpPr>
      <p:grpSpPr>
        <a:xfrm>
          <a:off x="0" y="0"/>
          <a:ext cx="0" cy="0"/>
          <a:chOff x="0" y="0"/>
          <a:chExt cx="0" cy="0"/>
        </a:xfrm>
      </p:grpSpPr>
      <p:sp>
        <p:nvSpPr>
          <p:cNvPr id="168" name="Google Shape;168;p48"/>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9" name="Google Shape;169;p48"/>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pic>
        <p:nvPicPr>
          <p:cNvPr id="170" name="Google Shape;170;p4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71" name="Google Shape;171;p48"/>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2" name="Google Shape;172;p48"/>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73" name="Google Shape;173;p48"/>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74" name="Google Shape;174;p48"/>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75" name="Google Shape;175;p4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76" name="Google Shape;176;p4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4" name="Google Shape;24;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5" name="Google Shape;25;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6" name="Google Shape;26;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9" name="Google Shape;29;p23"/>
          <p:cNvSpPr txBox="1"/>
          <p:nvPr/>
        </p:nvSpPr>
        <p:spPr>
          <a:xfrm>
            <a:off x="-24384" y="6562799"/>
            <a:ext cx="49257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Plenary, 22-23 October 2024</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0" name="Google Shape;30;p2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95300" lvl="0" marL="457200" marR="0" rtl="0" algn="l">
              <a:lnSpc>
                <a:spcPct val="115000"/>
              </a:lnSpc>
              <a:spcBef>
                <a:spcPts val="1000"/>
              </a:spcBef>
              <a:spcAft>
                <a:spcPts val="0"/>
              </a:spcAft>
              <a:buClr>
                <a:schemeClr val="dk1"/>
              </a:buClr>
              <a:buSzPts val="42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1" name="Google Shape;31;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32" name="Shape 3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33" name="Shape 33"/>
        <p:cNvGrpSpPr/>
        <p:nvPr/>
      </p:nvGrpSpPr>
      <p:grpSpPr>
        <a:xfrm>
          <a:off x="0" y="0"/>
          <a:ext cx="0" cy="0"/>
          <a:chOff x="0" y="0"/>
          <a:chExt cx="0" cy="0"/>
        </a:xfrm>
      </p:grpSpPr>
      <p:sp>
        <p:nvSpPr>
          <p:cNvPr id="34" name="Google Shape;34;p2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7" name="Google Shape;37;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8" name="Google Shape;38;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2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2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4" name="Google Shape;44;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7" name="Google Shape;47;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8" name="Google Shape;48;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9" name="Google Shape;49;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2" name="Google Shape;52;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3" name="Shape 53"/>
        <p:cNvGrpSpPr/>
        <p:nvPr/>
      </p:nvGrpSpPr>
      <p:grpSpPr>
        <a:xfrm>
          <a:off x="0" y="0"/>
          <a:ext cx="0" cy="0"/>
          <a:chOff x="0" y="0"/>
          <a:chExt cx="0" cy="0"/>
        </a:xfrm>
      </p:grpSpPr>
      <p:sp>
        <p:nvSpPr>
          <p:cNvPr id="54" name="Google Shape;54;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2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6" name="Google Shape;56;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7" name="Google Shape;57;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2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0" name="Google Shape;60;p2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1" name="Google Shape;61;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2" name="Google Shape;62;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0" name="Shape 70"/>
        <p:cNvGrpSpPr/>
        <p:nvPr/>
      </p:nvGrpSpPr>
      <p:grpSpPr>
        <a:xfrm>
          <a:off x="0" y="0"/>
          <a:ext cx="0" cy="0"/>
          <a:chOff x="0" y="0"/>
          <a:chExt cx="0" cy="0"/>
        </a:xfrm>
      </p:grpSpPr>
      <p:sp>
        <p:nvSpPr>
          <p:cNvPr id="71" name="Google Shape;71;p3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2" name="Google Shape;72;p3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3" name="Google Shape;73;p3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4" name="Google Shape;74;p3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5" name="Google Shape;75;p3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6" name="Google Shape;76;p3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77" name="Google Shape;77;p37"/>
          <p:cNvSpPr txBox="1"/>
          <p:nvPr/>
        </p:nvSpPr>
        <p:spPr>
          <a:xfrm>
            <a:off x="-24384" y="6562799"/>
            <a:ext cx="49257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Plenary, 22-23 October 2024</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78" name="Google Shape;78;p3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95300" lvl="0" marL="457200" marR="0" rtl="0" algn="l">
              <a:lnSpc>
                <a:spcPct val="115000"/>
              </a:lnSpc>
              <a:spcBef>
                <a:spcPts val="1000"/>
              </a:spcBef>
              <a:spcAft>
                <a:spcPts val="0"/>
              </a:spcAft>
              <a:buClr>
                <a:schemeClr val="dk1"/>
              </a:buClr>
              <a:buSzPts val="42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79" name="Google Shape;79;p3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0" name="Shape 80"/>
        <p:cNvGrpSpPr/>
        <p:nvPr/>
      </p:nvGrpSpPr>
      <p:grpSpPr>
        <a:xfrm>
          <a:off x="0" y="0"/>
          <a:ext cx="0" cy="0"/>
          <a:chOff x="0" y="0"/>
          <a:chExt cx="0" cy="0"/>
        </a:xfrm>
      </p:grpSpPr>
      <p:pic>
        <p:nvPicPr>
          <p:cNvPr id="81" name="Google Shape;81;p4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82" name="Google Shape;82;p4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83" name="Google Shape;83;p4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84" name="Google Shape;84;p4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4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6" name="Google Shape;86;p4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87" name="Google Shape;87;p4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88" name="Google Shape;88;p40"/>
          <p:cNvPicPr preferRelativeResize="0"/>
          <p:nvPr/>
        </p:nvPicPr>
        <p:blipFill rotWithShape="1">
          <a:blip r:embed="rId6">
            <a:alphaModFix amt="34000"/>
          </a:blip>
          <a:srcRect b="669" l="54016" r="11355" t="36081"/>
          <a:stretch/>
        </p:blipFill>
        <p:spPr>
          <a:xfrm rot="-5400000">
            <a:off x="5792642" y="4819952"/>
            <a:ext cx="1719709" cy="2366806"/>
          </a:xfrm>
          <a:prstGeom prst="rtTriangle">
            <a:avLst/>
          </a:prstGeom>
          <a:noFill/>
          <a:ln>
            <a:noFill/>
          </a:ln>
        </p:spPr>
      </p:pic>
      <p:sp>
        <p:nvSpPr>
          <p:cNvPr id="89" name="Google Shape;89;p4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9.png"/><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9.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Plenary, 22-23 October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3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5" name="Google Shape;65;p3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6" name="Google Shape;66;p3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7" name="Google Shape;67;p3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8" name="Google Shape;68;p3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9" name="Google Shape;69;p3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Plenary, 22-23 October 2024</a:t>
            </a:r>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38"/>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20" name="Google Shape;120;p38"/>
          <p:cNvPicPr preferRelativeResize="0"/>
          <p:nvPr/>
        </p:nvPicPr>
        <p:blipFill rotWithShape="1">
          <a:blip r:embed="rId1">
            <a:alphaModFix amt="34000"/>
          </a:blip>
          <a:srcRect b="35419" l="51340" r="-2841" t="39268"/>
          <a:stretch/>
        </p:blipFill>
        <p:spPr>
          <a:xfrm flipH="1">
            <a:off x="9304423" y="0"/>
            <a:ext cx="2887577" cy="1037492"/>
          </a:xfrm>
          <a:prstGeom prst="rect">
            <a:avLst/>
          </a:prstGeom>
          <a:noFill/>
          <a:ln>
            <a:noFill/>
          </a:ln>
        </p:spPr>
      </p:pic>
      <p:pic>
        <p:nvPicPr>
          <p:cNvPr id="121" name="Google Shape;121;p3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22" name="Google Shape;122;p38"/>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3" name="Google Shape;123;p38"/>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4" name="Google Shape;124;p3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 TW, 17-19 September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17.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32.jpg"/><Relationship Id="rId7"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txBox="1"/>
          <p:nvPr>
            <p:ph type="title"/>
          </p:nvPr>
        </p:nvSpPr>
        <p:spPr>
          <a:xfrm>
            <a:off x="176049" y="30987"/>
            <a:ext cx="11376614"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6600">
                <a:latin typeface="Arial"/>
                <a:ea typeface="Arial"/>
                <a:cs typeface="Arial"/>
                <a:sym typeface="Arial"/>
              </a:rPr>
              <a:t>WGClimate Report</a:t>
            </a:r>
            <a:br>
              <a:rPr lang="en-US" sz="6600">
                <a:latin typeface="Arial"/>
                <a:ea typeface="Arial"/>
                <a:cs typeface="Arial"/>
                <a:sym typeface="Arial"/>
              </a:rPr>
            </a:br>
            <a:r>
              <a:rPr i="1" lang="en-US" sz="3200">
                <a:latin typeface="Arial"/>
                <a:ea typeface="Arial"/>
                <a:cs typeface="Arial"/>
                <a:sym typeface="Arial"/>
              </a:rPr>
              <a:t>Agenda item 3.6</a:t>
            </a:r>
            <a:endParaRPr i="1" sz="3200">
              <a:latin typeface="Arial"/>
              <a:ea typeface="Arial"/>
              <a:cs typeface="Arial"/>
              <a:sym typeface="Arial"/>
            </a:endParaRPr>
          </a:p>
        </p:txBody>
      </p:sp>
      <p:sp>
        <p:nvSpPr>
          <p:cNvPr id="182" name="Google Shape;182;p1"/>
          <p:cNvSpPr/>
          <p:nvPr/>
        </p:nvSpPr>
        <p:spPr>
          <a:xfrm>
            <a:off x="6426869" y="4687211"/>
            <a:ext cx="5553224" cy="2170789"/>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Jeff Privette, NOAA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Wenying Su, NASA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CEOS Plenary</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23-24 October 2024</a:t>
            </a:r>
            <a:endParaRPr b="1" i="0" sz="2200" u="none" cap="none" strike="noStrike">
              <a:solidFill>
                <a:schemeClr val="accen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Montreal, Canada</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idx="1" type="body"/>
          </p:nvPr>
        </p:nvSpPr>
        <p:spPr>
          <a:xfrm>
            <a:off x="263377" y="1319862"/>
            <a:ext cx="11928600" cy="5184600"/>
          </a:xfrm>
          <a:prstGeom prst="rect">
            <a:avLst/>
          </a:prstGeom>
          <a:noFill/>
          <a:ln>
            <a:noFill/>
          </a:ln>
        </p:spPr>
        <p:txBody>
          <a:bodyPr anchorCtr="0" anchor="t" bIns="45700" lIns="91425" spcFirstLastPara="1" rIns="91425" wrap="square" tIns="45700">
            <a:noAutofit/>
          </a:bodyPr>
          <a:lstStyle/>
          <a:p>
            <a:pPr indent="-453464" lvl="0" marL="457200" rtl="0" algn="l">
              <a:lnSpc>
                <a:spcPct val="130000"/>
              </a:lnSpc>
              <a:spcBef>
                <a:spcPts val="360"/>
              </a:spcBef>
              <a:spcAft>
                <a:spcPts val="0"/>
              </a:spcAft>
              <a:buClr>
                <a:srgbClr val="17365D"/>
              </a:buClr>
              <a:buSzPts val="1741"/>
              <a:buChar char="●"/>
            </a:pPr>
            <a:r>
              <a:rPr lang="en-US" sz="2270">
                <a:solidFill>
                  <a:srgbClr val="17365D"/>
                </a:solidFill>
              </a:rPr>
              <a:t>Global Stocktake Lessons Learned (Item 4.2)</a:t>
            </a:r>
            <a:endParaRPr sz="1185"/>
          </a:p>
          <a:p>
            <a:pPr indent="-453464" lvl="0" marL="457200" rtl="0" algn="l">
              <a:lnSpc>
                <a:spcPct val="130000"/>
              </a:lnSpc>
              <a:spcBef>
                <a:spcPts val="360"/>
              </a:spcBef>
              <a:spcAft>
                <a:spcPts val="0"/>
              </a:spcAft>
              <a:buClr>
                <a:srgbClr val="17365D"/>
              </a:buClr>
              <a:buSzPts val="1741"/>
              <a:buChar char="●"/>
            </a:pPr>
            <a:r>
              <a:rPr lang="en-US" sz="2270">
                <a:solidFill>
                  <a:srgbClr val="17365D"/>
                </a:solidFill>
              </a:rPr>
              <a:t>Greenhouse Gas Roadmap Update (Item 4.4)</a:t>
            </a:r>
            <a:endParaRPr sz="1185"/>
          </a:p>
          <a:p>
            <a:pPr indent="-453464" lvl="0" marL="457200" rtl="0" algn="l">
              <a:lnSpc>
                <a:spcPct val="130000"/>
              </a:lnSpc>
              <a:spcBef>
                <a:spcPts val="360"/>
              </a:spcBef>
              <a:spcAft>
                <a:spcPts val="0"/>
              </a:spcAft>
              <a:buClr>
                <a:srgbClr val="17365D"/>
              </a:buClr>
              <a:buSzPts val="1741"/>
              <a:buChar char="●"/>
            </a:pPr>
            <a:r>
              <a:rPr lang="en-US" sz="2270">
                <a:solidFill>
                  <a:srgbClr val="17365D"/>
                </a:solidFill>
              </a:rPr>
              <a:t>Towards an operational space and ground system backbone</a:t>
            </a:r>
            <a:endParaRPr sz="1185"/>
          </a:p>
          <a:p>
            <a:pPr indent="-453464" lvl="1" marL="914400" rtl="0" algn="l">
              <a:lnSpc>
                <a:spcPct val="120000"/>
              </a:lnSpc>
              <a:spcBef>
                <a:spcPts val="360"/>
              </a:spcBef>
              <a:spcAft>
                <a:spcPts val="0"/>
              </a:spcAft>
              <a:buClr>
                <a:srgbClr val="17365D"/>
              </a:buClr>
              <a:buSzPts val="1741"/>
              <a:buChar char="○"/>
            </a:pPr>
            <a:r>
              <a:rPr lang="en-US" sz="1727">
                <a:solidFill>
                  <a:srgbClr val="17365D"/>
                </a:solidFill>
              </a:rPr>
              <a:t>Motivation: WMO’s Global Greenhouse Gas Watch et al. need operational satellite observations</a:t>
            </a:r>
            <a:endParaRPr sz="1727">
              <a:solidFill>
                <a:srgbClr val="17365D"/>
              </a:solidFill>
            </a:endParaRPr>
          </a:p>
          <a:p>
            <a:pPr indent="-453464" lvl="1" marL="914400" rtl="0" algn="l">
              <a:lnSpc>
                <a:spcPct val="120000"/>
              </a:lnSpc>
              <a:spcBef>
                <a:spcPts val="360"/>
              </a:spcBef>
              <a:spcAft>
                <a:spcPts val="0"/>
              </a:spcAft>
              <a:buClr>
                <a:srgbClr val="17365D"/>
              </a:buClr>
              <a:buSzPts val="1741"/>
              <a:buChar char="○"/>
            </a:pPr>
            <a:r>
              <a:rPr lang="en-US" sz="1650">
                <a:solidFill>
                  <a:srgbClr val="17365D"/>
                </a:solidFill>
              </a:rPr>
              <a:t>Goal (draft): Design a sustained, fit-for-purpose backbone system which, in coordination with other observing capabilities (e.g., in situ), that supports the space-based GHG data and information needs of specific users (e.g., G3W, Global Stocktakes, UNEP IMEO). The system will be sufficiently flexible to allow evolution, augmentation and innovation insertion.</a:t>
            </a:r>
            <a:endParaRPr sz="1185"/>
          </a:p>
          <a:p>
            <a:pPr indent="-453464" lvl="1" marL="914400" rtl="0" algn="l">
              <a:lnSpc>
                <a:spcPct val="120000"/>
              </a:lnSpc>
              <a:spcBef>
                <a:spcPts val="360"/>
              </a:spcBef>
              <a:spcAft>
                <a:spcPts val="0"/>
              </a:spcAft>
              <a:buClr>
                <a:srgbClr val="17365D"/>
              </a:buClr>
              <a:buSzPts val="1741"/>
              <a:buChar char="○"/>
            </a:pPr>
            <a:r>
              <a:rPr lang="en-US" sz="1650">
                <a:solidFill>
                  <a:srgbClr val="17365D"/>
                </a:solidFill>
              </a:rPr>
              <a:t>CGMS Non-paper identified 8 focus areas of backbone (see backup slides)</a:t>
            </a:r>
            <a:endParaRPr sz="1727">
              <a:solidFill>
                <a:srgbClr val="17365D"/>
              </a:solidFill>
            </a:endParaRPr>
          </a:p>
          <a:p>
            <a:pPr indent="-447114" lvl="1" marL="914400" rtl="0" algn="l">
              <a:lnSpc>
                <a:spcPct val="120000"/>
              </a:lnSpc>
              <a:spcBef>
                <a:spcPts val="360"/>
              </a:spcBef>
              <a:spcAft>
                <a:spcPts val="0"/>
              </a:spcAft>
              <a:buClr>
                <a:srgbClr val="17365D"/>
              </a:buClr>
              <a:buSzPts val="1641"/>
              <a:buChar char="○"/>
            </a:pPr>
            <a:r>
              <a:rPr lang="en-US" sz="1727">
                <a:solidFill>
                  <a:srgbClr val="17365D"/>
                </a:solidFill>
              </a:rPr>
              <a:t>WGClimate and GHG TT </a:t>
            </a:r>
            <a:r>
              <a:rPr lang="en-US" sz="1804">
                <a:solidFill>
                  <a:srgbClr val="17365D"/>
                </a:solidFill>
              </a:rPr>
              <a:t>met with CGMS Working Group chairs on June 3rd for initial dialog</a:t>
            </a:r>
            <a:endParaRPr sz="1185"/>
          </a:p>
          <a:p>
            <a:pPr indent="-453464" lvl="2" marL="1371600" rtl="0" algn="l">
              <a:lnSpc>
                <a:spcPct val="120000"/>
              </a:lnSpc>
              <a:spcBef>
                <a:spcPts val="360"/>
              </a:spcBef>
              <a:spcAft>
                <a:spcPts val="0"/>
              </a:spcAft>
              <a:buClr>
                <a:srgbClr val="17365D"/>
              </a:buClr>
              <a:buSzPts val="1741"/>
              <a:buChar char="■"/>
            </a:pPr>
            <a:r>
              <a:rPr lang="en-US" sz="1804">
                <a:solidFill>
                  <a:srgbClr val="17365D"/>
                </a:solidFill>
              </a:rPr>
              <a:t>Will convene periodically going forward to sustain the momentum</a:t>
            </a:r>
            <a:endParaRPr sz="1185"/>
          </a:p>
          <a:p>
            <a:pPr indent="-453464" lvl="1" marL="914400" rtl="0" algn="l">
              <a:lnSpc>
                <a:spcPct val="120000"/>
              </a:lnSpc>
              <a:spcBef>
                <a:spcPts val="360"/>
              </a:spcBef>
              <a:spcAft>
                <a:spcPts val="0"/>
              </a:spcAft>
              <a:buClr>
                <a:srgbClr val="17365D"/>
              </a:buClr>
              <a:buSzPts val="1741"/>
              <a:buChar char="○"/>
            </a:pPr>
            <a:r>
              <a:rPr lang="en-US" sz="1650">
                <a:solidFill>
                  <a:srgbClr val="17365D"/>
                </a:solidFill>
              </a:rPr>
              <a:t>CGMS’s Simon Elliot serving as cross-WG liaison to the GHG Task Team, supported v2 Roadmap</a:t>
            </a:r>
            <a:endParaRPr sz="1185"/>
          </a:p>
          <a:p>
            <a:pPr indent="0" lvl="1" marL="457200" rtl="0" algn="l">
              <a:lnSpc>
                <a:spcPct val="130000"/>
              </a:lnSpc>
              <a:spcBef>
                <a:spcPts val="360"/>
              </a:spcBef>
              <a:spcAft>
                <a:spcPts val="0"/>
              </a:spcAft>
              <a:buClr>
                <a:srgbClr val="17365D"/>
              </a:buClr>
              <a:buSzPts val="1641"/>
              <a:buNone/>
            </a:pPr>
            <a:r>
              <a:t/>
            </a:r>
            <a:endParaRPr sz="1960">
              <a:solidFill>
                <a:srgbClr val="17365D"/>
              </a:solidFill>
            </a:endParaRPr>
          </a:p>
          <a:p>
            <a:pPr indent="-242886" lvl="0" marL="357187" rtl="0" algn="l">
              <a:lnSpc>
                <a:spcPct val="130000"/>
              </a:lnSpc>
              <a:spcBef>
                <a:spcPts val="360"/>
              </a:spcBef>
              <a:spcAft>
                <a:spcPts val="0"/>
              </a:spcAft>
              <a:buClr>
                <a:srgbClr val="17365D"/>
              </a:buClr>
              <a:buSzPts val="1641"/>
              <a:buNone/>
            </a:pPr>
            <a:r>
              <a:t/>
            </a:r>
            <a:endParaRPr sz="2270">
              <a:solidFill>
                <a:srgbClr val="17365D"/>
              </a:solidFill>
            </a:endParaRPr>
          </a:p>
        </p:txBody>
      </p:sp>
      <p:sp>
        <p:nvSpPr>
          <p:cNvPr id="269" name="Google Shape;269;p33"/>
          <p:cNvSpPr txBox="1"/>
          <p:nvPr>
            <p:ph type="title"/>
          </p:nvPr>
        </p:nvSpPr>
        <p:spPr>
          <a:xfrm>
            <a:off x="11226" y="-104184"/>
            <a:ext cx="124329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600"/>
              <a:buNone/>
            </a:pPr>
            <a:r>
              <a:rPr lang="en-US" sz="3600">
                <a:solidFill>
                  <a:schemeClr val="lt1"/>
                </a:solidFill>
              </a:rPr>
              <a:t>Greenhouse Gas Task Team Overview</a:t>
            </a:r>
            <a:endParaRPr sz="36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2"/>
          <p:cNvSpPr txBox="1"/>
          <p:nvPr>
            <p:ph idx="1" type="body"/>
          </p:nvPr>
        </p:nvSpPr>
        <p:spPr>
          <a:xfrm>
            <a:off x="228599" y="2355492"/>
            <a:ext cx="11495400" cy="46629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6000"/>
              <a:buNone/>
            </a:pPr>
            <a:r>
              <a:rPr b="1" lang="en-US" sz="4000">
                <a:latin typeface="Arial"/>
                <a:ea typeface="Arial"/>
                <a:cs typeface="Arial"/>
                <a:sym typeface="Arial"/>
              </a:rPr>
              <a:t>Thank you</a:t>
            </a:r>
            <a:endParaRPr/>
          </a:p>
          <a:p>
            <a:pPr indent="0" lvl="0" marL="50800" rtl="0" algn="ctr">
              <a:lnSpc>
                <a:spcPct val="115000"/>
              </a:lnSpc>
              <a:spcBef>
                <a:spcPts val="1000"/>
              </a:spcBef>
              <a:spcAft>
                <a:spcPts val="0"/>
              </a:spcAft>
              <a:buSzPts val="4200"/>
              <a:buNone/>
            </a:pPr>
            <a:r>
              <a:t/>
            </a:r>
            <a:endParaRPr>
              <a:latin typeface="Arial"/>
              <a:ea typeface="Arial"/>
              <a:cs typeface="Arial"/>
              <a:sym typeface="Arial"/>
            </a:endParaRPr>
          </a:p>
          <a:p>
            <a:pPr indent="0" lvl="0" marL="50800" rtl="0" algn="ctr">
              <a:lnSpc>
                <a:spcPct val="115000"/>
              </a:lnSpc>
              <a:spcBef>
                <a:spcPts val="1000"/>
              </a:spcBef>
              <a:spcAft>
                <a:spcPts val="0"/>
              </a:spcAft>
              <a:buSzPts val="4200"/>
              <a:buNone/>
            </a:pPr>
            <a:r>
              <a:rPr lang="en-US">
                <a:solidFill>
                  <a:srgbClr val="7F7F7F"/>
                </a:solidFill>
                <a:latin typeface="Arial"/>
                <a:ea typeface="Arial"/>
                <a:cs typeface="Arial"/>
                <a:sym typeface="Arial"/>
              </a:rPr>
              <a:t>jeff.privette@noaa.gov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txBox="1"/>
          <p:nvPr>
            <p:ph idx="1" type="body"/>
          </p:nvPr>
        </p:nvSpPr>
        <p:spPr>
          <a:xfrm>
            <a:off x="228599" y="2355492"/>
            <a:ext cx="11495400" cy="46629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6000"/>
              <a:buNone/>
            </a:pPr>
            <a:r>
              <a:rPr b="1" lang="en-US" sz="4000">
                <a:latin typeface="Arial"/>
                <a:ea typeface="Arial"/>
                <a:cs typeface="Arial"/>
                <a:sym typeface="Arial"/>
              </a:rPr>
              <a:t>Backups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4"/>
          <p:cNvSpPr txBox="1"/>
          <p:nvPr>
            <p:ph idx="1" type="body"/>
          </p:nvPr>
        </p:nvSpPr>
        <p:spPr>
          <a:xfrm>
            <a:off x="321550" y="1340776"/>
            <a:ext cx="11247000" cy="4885800"/>
          </a:xfrm>
          <a:prstGeom prst="rect">
            <a:avLst/>
          </a:prstGeom>
          <a:noFill/>
          <a:ln>
            <a:noFill/>
          </a:ln>
        </p:spPr>
        <p:txBody>
          <a:bodyPr anchorCtr="0" anchor="t" bIns="45700" lIns="91425" spcFirstLastPara="1" rIns="91425" wrap="square" tIns="45700">
            <a:normAutofit/>
          </a:bodyPr>
          <a:lstStyle/>
          <a:p>
            <a:pPr indent="-400050" lvl="0" marL="457200" rtl="0" algn="l">
              <a:lnSpc>
                <a:spcPct val="115000"/>
              </a:lnSpc>
              <a:spcBef>
                <a:spcPts val="360"/>
              </a:spcBef>
              <a:spcAft>
                <a:spcPts val="0"/>
              </a:spcAft>
              <a:buClr>
                <a:srgbClr val="17365D"/>
              </a:buClr>
              <a:buSzPts val="2700"/>
              <a:buAutoNum type="arabicPeriod"/>
            </a:pPr>
            <a:r>
              <a:rPr lang="en-US" sz="2700">
                <a:solidFill>
                  <a:srgbClr val="17365D"/>
                </a:solidFill>
              </a:rPr>
              <a:t>Observational Data Requirements for G3W – WGClimate, WG-I, and WG-II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Sustain and operationalize the Observational Framework – WGClimate, WG-II and WG-III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Commercial providers – WG-III</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Standardization – WG-II and WG-IV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Infrastructure and Data Management – WG-I and WG-IV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Enhanced Analytical Approaches – WG-II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Integration of AI and ML methods – WG-II </a:t>
            </a:r>
            <a:endParaRPr sz="2700"/>
          </a:p>
          <a:p>
            <a:pPr indent="-400050" lvl="0" marL="457200" rtl="0" algn="l">
              <a:lnSpc>
                <a:spcPct val="115000"/>
              </a:lnSpc>
              <a:spcBef>
                <a:spcPts val="0"/>
              </a:spcBef>
              <a:spcAft>
                <a:spcPts val="0"/>
              </a:spcAft>
              <a:buClr>
                <a:srgbClr val="17365D"/>
              </a:buClr>
              <a:buSzPts val="2700"/>
              <a:buAutoNum type="arabicPeriod"/>
            </a:pPr>
            <a:r>
              <a:rPr lang="en-US" sz="2700">
                <a:solidFill>
                  <a:srgbClr val="17365D"/>
                </a:solidFill>
              </a:rPr>
              <a:t>Support and Collaboration - WG-IV</a:t>
            </a:r>
            <a:endParaRPr b="1" sz="2900"/>
          </a:p>
        </p:txBody>
      </p:sp>
      <p:sp>
        <p:nvSpPr>
          <p:cNvPr id="285" name="Google Shape;285;p34"/>
          <p:cNvSpPr txBox="1"/>
          <p:nvPr/>
        </p:nvSpPr>
        <p:spPr>
          <a:xfrm>
            <a:off x="92950" y="211650"/>
            <a:ext cx="9983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lt1"/>
                </a:solidFill>
              </a:rPr>
              <a:t>CGMS WG Capabilities Mapped to Plenary GHG Non-Paper Implications</a:t>
            </a:r>
            <a:endParaRPr sz="23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1"/>
          <p:cNvSpPr txBox="1"/>
          <p:nvPr>
            <p:ph type="title"/>
          </p:nvPr>
        </p:nvSpPr>
        <p:spPr>
          <a:xfrm>
            <a:off x="94768" y="175939"/>
            <a:ext cx="992299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200">
                <a:latin typeface="Arial"/>
                <a:ea typeface="Arial"/>
                <a:cs typeface="Arial"/>
                <a:sym typeface="Arial"/>
              </a:rPr>
              <a:t>2024 Coordinated Action Plan: New</a:t>
            </a:r>
            <a:endParaRPr/>
          </a:p>
        </p:txBody>
      </p:sp>
      <p:graphicFrame>
        <p:nvGraphicFramePr>
          <p:cNvPr id="291" name="Google Shape;291;p11"/>
          <p:cNvGraphicFramePr/>
          <p:nvPr/>
        </p:nvGraphicFramePr>
        <p:xfrm>
          <a:off x="1042713" y="1641261"/>
          <a:ext cx="3000000" cy="3000000"/>
        </p:xfrm>
        <a:graphic>
          <a:graphicData uri="http://schemas.openxmlformats.org/drawingml/2006/table">
            <a:tbl>
              <a:tblPr>
                <a:noFill/>
                <a:tableStyleId>{85A2D3D5-A929-4975-AEFF-7FC0F3BD771D}</a:tableStyleId>
              </a:tblPr>
              <a:tblGrid>
                <a:gridCol w="525825"/>
                <a:gridCol w="9580750"/>
              </a:tblGrid>
              <a:tr h="76605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GCOS panels to continue improvements on the requirements framework towards a more physical approach that leads to time and space scale dependent requirements</a:t>
                      </a:r>
                      <a:r>
                        <a:rPr b="0" i="1"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This might be achieved by dedicated research projects.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6431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GCOS to continue the consolidation of the GCOS ECV Products into physical quantities that match WMO OSCAR physical quantities to allow a seamless use of OSCAR and the ECV Inventory.</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467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CEOS and WMO to continue activities for a better interoperability of the MIM and OSCAR/Space databases to ensure seamless use of both.</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467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GCOS to attempt a simplification of the ECV focusing on creating ECVs for fluxes between Earth’s surface and atmosphere.</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467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GCOS to improve interactions with specialist groups when creating new GCOS Implementation Plans or updates of requirements.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61597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6</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Agencies with interest in the Above Ground Biomass ECV shall operationalize the production of this ECV inclusive of comprehensive validation of resulting data records.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r h="73057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Agencies with interest in soil moisture to support L-band passive microwave and SAR missions and to plan for the generation of L-band based ECV soil moisture data records based on the data collected by instruments on missions such as SMOS, SMAP, CIMR, SAR-L, and ROSE-L utilizing an ensemble of algorithms.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F2F2F2"/>
                    </a:solidFill>
                  </a:tcPr>
                </a:tc>
              </a:tr>
              <a:tr h="467225">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a:t>
                      </a:r>
                      <a:endParaRPr b="0" sz="1600" u="none" cap="none" strike="noStrike">
                        <a:latin typeface="Arial"/>
                        <a:ea typeface="Arial"/>
                        <a:cs typeface="Arial"/>
                        <a:sym typeface="Arial"/>
                      </a:endParaRPr>
                    </a:p>
                  </a:txBody>
                  <a:tcPr marT="6300" marB="6300" marR="60550" marL="60550">
                    <a:lnL cap="flat" cmpd="sng" w="9525">
                      <a:solidFill>
                        <a:srgbClr val="A8D08D"/>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Agencies operating altimeters suitable for sea level estimates shall consider operational climate data record production including past sensors.</a:t>
                      </a:r>
                      <a:endParaRPr b="0" sz="1600" u="none" cap="none" strike="noStrike">
                        <a:latin typeface="Arial"/>
                        <a:ea typeface="Arial"/>
                        <a:cs typeface="Arial"/>
                        <a:sym typeface="Arial"/>
                      </a:endParaRPr>
                    </a:p>
                  </a:txBody>
                  <a:tcPr marT="6300" marB="6300" marR="60550" marL="60550">
                    <a:lnL cap="flat" cmpd="sng" w="9525">
                      <a:solidFill>
                        <a:srgbClr val="7F7F7F"/>
                      </a:solidFill>
                      <a:prstDash val="solid"/>
                      <a:round/>
                      <a:headEnd len="sm" w="sm" type="none"/>
                      <a:tailEnd len="sm" w="sm" type="none"/>
                    </a:lnL>
                    <a:lnR cap="flat" cmpd="sng" w="9525">
                      <a:solidFill>
                        <a:srgbClr val="A8D08D"/>
                      </a:solidFill>
                      <a:prstDash val="solid"/>
                      <a:round/>
                      <a:headEnd len="sm" w="sm" type="none"/>
                      <a:tailEnd len="sm" w="sm" type="none"/>
                    </a:lnR>
                    <a:lnT cap="flat" cmpd="sng" w="9525">
                      <a:solidFill>
                        <a:srgbClr val="A8D08D"/>
                      </a:solidFill>
                      <a:prstDash val="solid"/>
                      <a:round/>
                      <a:headEnd len="sm" w="sm" type="none"/>
                      <a:tailEnd len="sm" w="sm" type="none"/>
                    </a:lnT>
                    <a:lnB cap="flat" cmpd="sng" w="9525">
                      <a:solidFill>
                        <a:srgbClr val="A8D08D"/>
                      </a:solidFill>
                      <a:prstDash val="solid"/>
                      <a:round/>
                      <a:headEnd len="sm" w="sm" type="none"/>
                      <a:tailEnd len="sm" w="sm" type="none"/>
                    </a:lnB>
                    <a:solidFill>
                      <a:srgbClr val="E2EFD9"/>
                    </a:solidFill>
                  </a:tcPr>
                </a:tc>
              </a:tr>
            </a:tbl>
          </a:graphicData>
        </a:graphic>
      </p:graphicFrame>
      <p:sp>
        <p:nvSpPr>
          <p:cNvPr id="292" name="Google Shape;292;p11"/>
          <p:cNvSpPr txBox="1"/>
          <p:nvPr>
            <p:ph idx="1" type="body"/>
          </p:nvPr>
        </p:nvSpPr>
        <p:spPr>
          <a:xfrm>
            <a:off x="948701" y="1097550"/>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Based on 2024 Gap Analysis Report and prior Action Plan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pic>
        <p:nvPicPr>
          <p:cNvPr descr="https://lh7-rt.googleusercontent.com/docsz/AD_4nXcX5_DDF_1iZDEzgVNyW9ntb2rmr0oGT5-nnfQbMVILGeV5yAh8EUd5Pc_ArKkRIr9F-oia3uQ_8-oRr3cBlDaJ0NA3tTyvHamS9Q_6Pt81vSkGzyck9mIwyp5ofFNTkR1J983VJZXkgURMGGIYPQlQaJ4?key=MfvtuHd6IowEFpeHE39oFg" id="298" name="Google Shape;298;p35"/>
          <p:cNvPicPr preferRelativeResize="0"/>
          <p:nvPr/>
        </p:nvPicPr>
        <p:blipFill rotWithShape="1">
          <a:blip r:embed="rId3">
            <a:alphaModFix/>
          </a:blip>
          <a:srcRect b="0" l="0" r="0" t="0"/>
          <a:stretch/>
        </p:blipFill>
        <p:spPr>
          <a:xfrm>
            <a:off x="-1" y="0"/>
            <a:ext cx="12191751" cy="59200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4"/>
          <p:cNvSpPr txBox="1"/>
          <p:nvPr>
            <p:ph type="title"/>
          </p:nvPr>
        </p:nvSpPr>
        <p:spPr>
          <a:xfrm>
            <a:off x="1509792" y="0"/>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None/>
            </a:pPr>
            <a:r>
              <a:rPr lang="en-US"/>
              <a:t>16 Actions in GCOS IP</a:t>
            </a:r>
            <a:br>
              <a:rPr lang="en-US"/>
            </a:br>
            <a:r>
              <a:rPr lang="en-US"/>
              <a:t>Space Agency Supplement </a:t>
            </a:r>
            <a:endParaRPr/>
          </a:p>
        </p:txBody>
      </p:sp>
      <p:pic>
        <p:nvPicPr>
          <p:cNvPr descr="Text&#10;&#10;Description automatically generated with low confidence" id="304" name="Google Shape;304;p14"/>
          <p:cNvPicPr preferRelativeResize="0"/>
          <p:nvPr/>
        </p:nvPicPr>
        <p:blipFill rotWithShape="1">
          <a:blip r:embed="rId3">
            <a:alphaModFix/>
          </a:blip>
          <a:srcRect b="0" l="0" r="0" t="0"/>
          <a:stretch/>
        </p:blipFill>
        <p:spPr>
          <a:xfrm>
            <a:off x="1830388" y="1369034"/>
            <a:ext cx="8823404" cy="3652573"/>
          </a:xfrm>
          <a:prstGeom prst="rect">
            <a:avLst/>
          </a:prstGeom>
          <a:noFill/>
          <a:ln>
            <a:noFill/>
          </a:ln>
        </p:spPr>
      </p:pic>
      <p:sp>
        <p:nvSpPr>
          <p:cNvPr id="305" name="Google Shape;305;p14"/>
          <p:cNvSpPr txBox="1"/>
          <p:nvPr/>
        </p:nvSpPr>
        <p:spPr>
          <a:xfrm>
            <a:off x="3974148" y="5105401"/>
            <a:ext cx="7498511" cy="1143000"/>
          </a:xfrm>
          <a:prstGeom prst="rect">
            <a:avLst/>
          </a:prstGeom>
          <a:noFill/>
          <a:ln>
            <a:noFill/>
          </a:ln>
        </p:spPr>
        <p:txBody>
          <a:bodyPr anchorCtr="0" anchor="t" bIns="45700" lIns="91425" spcFirstLastPara="1" rIns="91425" wrap="square" tIns="45700">
            <a:noAutofit/>
          </a:bodyPr>
          <a:lstStyle/>
          <a:p>
            <a:pPr indent="-330191" lvl="0" marL="342891" marR="0" rtl="0" algn="l">
              <a:lnSpc>
                <a:spcPct val="120000"/>
              </a:lnSpc>
              <a:spcBef>
                <a:spcPts val="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Most Actions have multiple Activities</a:t>
            </a:r>
            <a:endParaRPr b="0" i="0" sz="1400" u="none" cap="none" strike="noStrike">
              <a:solidFill>
                <a:schemeClr val="dk1"/>
              </a:solidFill>
              <a:latin typeface="Arial"/>
              <a:ea typeface="Arial"/>
              <a:cs typeface="Arial"/>
              <a:sym typeface="Arial"/>
            </a:endParaRPr>
          </a:p>
          <a:p>
            <a:pPr indent="-330191" lvl="0" marL="342891" marR="0" rtl="0" algn="l">
              <a:lnSpc>
                <a:spcPct val="120000"/>
              </a:lnSpc>
              <a:spcBef>
                <a:spcPts val="40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Space agencies play minor role in 3 additional Actions</a:t>
            </a:r>
            <a:endParaRPr b="0" i="0" sz="1400" u="none" cap="none" strike="noStrike">
              <a:solidFill>
                <a:schemeClr val="dk1"/>
              </a:solidFill>
              <a:latin typeface="Arial"/>
              <a:ea typeface="Arial"/>
              <a:cs typeface="Arial"/>
              <a:sym typeface="Arial"/>
            </a:endParaRPr>
          </a:p>
          <a:p>
            <a:pPr indent="-330191" lvl="0" marL="342891" marR="0" rtl="0" algn="l">
              <a:lnSpc>
                <a:spcPct val="120000"/>
              </a:lnSpc>
              <a:spcBef>
                <a:spcPts val="400"/>
              </a:spcBef>
              <a:spcAft>
                <a:spcPts val="0"/>
              </a:spcAft>
              <a:buClr>
                <a:srgbClr val="000000"/>
              </a:buClr>
              <a:buSzPts val="1800"/>
              <a:buFont typeface="Arial"/>
              <a:buChar char="•"/>
            </a:pPr>
            <a:r>
              <a:rPr b="0" i="0" lang="en-US" sz="1400" u="none" cap="none" strike="noStrike">
                <a:solidFill>
                  <a:schemeClr val="dk1"/>
                </a:solidFill>
                <a:latin typeface="Arial"/>
                <a:ea typeface="Arial"/>
                <a:cs typeface="Arial"/>
                <a:sym typeface="Arial"/>
              </a:rPr>
              <a:t>Space agencies collaborate with others on 2 additional Actions</a:t>
            </a:r>
            <a:endParaRPr b="0" i="0" sz="1400" u="none" cap="none" strike="noStrike">
              <a:solidFill>
                <a:schemeClr val="dk1"/>
              </a:solidFill>
              <a:latin typeface="Arial"/>
              <a:ea typeface="Arial"/>
              <a:cs typeface="Arial"/>
              <a:sym typeface="Arial"/>
            </a:endParaRPr>
          </a:p>
          <a:p>
            <a:pPr indent="0" lvl="0" marL="0" marR="0" rtl="0" algn="l">
              <a:lnSpc>
                <a:spcPct val="120000"/>
              </a:lnSpc>
              <a:spcBef>
                <a:spcPts val="40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5"/>
          <p:cNvSpPr txBox="1"/>
          <p:nvPr>
            <p:ph type="title"/>
          </p:nvPr>
        </p:nvSpPr>
        <p:spPr>
          <a:xfrm>
            <a:off x="267854" y="136944"/>
            <a:ext cx="83312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solidFill>
                  <a:schemeClr val="lt1"/>
                </a:solidFill>
              </a:rPr>
              <a:t>Inventory</a:t>
            </a:r>
            <a:r>
              <a:rPr b="1" lang="en-US"/>
              <a:t> </a:t>
            </a:r>
            <a:r>
              <a:rPr b="1" lang="en-US" sz="4000">
                <a:solidFill>
                  <a:schemeClr val="lt1"/>
                </a:solidFill>
              </a:rPr>
              <a:t> </a:t>
            </a:r>
            <a:r>
              <a:rPr lang="en-US" sz="4000">
                <a:solidFill>
                  <a:schemeClr val="lt1"/>
                </a:solidFill>
              </a:rPr>
              <a:t>Evolution Since 2017</a:t>
            </a:r>
            <a:endParaRPr/>
          </a:p>
        </p:txBody>
      </p:sp>
      <p:graphicFrame>
        <p:nvGraphicFramePr>
          <p:cNvPr id="311" name="Google Shape;311;p15"/>
          <p:cNvGraphicFramePr/>
          <p:nvPr/>
        </p:nvGraphicFramePr>
        <p:xfrm>
          <a:off x="4127863" y="1369086"/>
          <a:ext cx="3000000" cy="3000000"/>
        </p:xfrm>
        <a:graphic>
          <a:graphicData uri="http://schemas.openxmlformats.org/drawingml/2006/table">
            <a:tbl>
              <a:tblPr bandRow="1" firstRow="1">
                <a:noFill/>
                <a:tableStyleId>{85A2D3D5-A929-4975-AEFF-7FC0F3BD771D}</a:tableStyleId>
              </a:tblPr>
              <a:tblGrid>
                <a:gridCol w="1403875"/>
                <a:gridCol w="1712950"/>
                <a:gridCol w="1712950"/>
                <a:gridCol w="1558400"/>
                <a:gridCol w="1558400"/>
              </a:tblGrid>
              <a:tr h="3278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Domain</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Version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Total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Existing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Planned</a:t>
                      </a:r>
                      <a:endParaRPr sz="1400" u="none" cap="none" strike="noStrike"/>
                    </a:p>
                  </a:txBody>
                  <a:tcPr marT="45725" marB="45725" marR="91450" marL="91450"/>
                </a:tc>
              </a:tr>
              <a:tr h="327825">
                <a:tc rowSpan="3">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t>All</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V2.0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913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496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417</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V3.0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1137</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766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371</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V4.1 </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1251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870</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381</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t>Atmosphere</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V2.0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658</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376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282</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V3.0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801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535</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266</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V4.1</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851</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587</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264</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t>Land</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V2.0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135</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56</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79</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V3.0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203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141</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62</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V4.1</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262</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191</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71</a:t>
                      </a:r>
                      <a:endParaRPr b="1" i="0" sz="1600" u="none" cap="none" strike="noStrike">
                        <a:solidFill>
                          <a:srgbClr val="000000"/>
                        </a:solidFill>
                        <a:latin typeface="Calibri"/>
                        <a:ea typeface="Calibri"/>
                        <a:cs typeface="Calibri"/>
                        <a:sym typeface="Calibri"/>
                      </a:endParaRPr>
                    </a:p>
                  </a:txBody>
                  <a:tcPr marT="45725" marB="45725" marR="91450" marL="91450" anchor="ctr"/>
                </a:tc>
              </a:tr>
              <a:tr h="327825">
                <a:tc rowSpan="3">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t>Ocean</a:t>
                      </a:r>
                      <a:endParaRPr b="1" sz="16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V2.0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120</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64</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56</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V3.0</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133</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90</a:t>
                      </a:r>
                      <a:endParaRPr b="1" sz="1600" u="none" cap="none" strike="noStrike">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43</a:t>
                      </a:r>
                      <a:endParaRPr b="1" sz="1600" u="none" cap="none" strike="noStrike">
                        <a:latin typeface="Calibri"/>
                        <a:ea typeface="Calibri"/>
                        <a:cs typeface="Calibri"/>
                        <a:sym typeface="Calibri"/>
                      </a:endParaRPr>
                    </a:p>
                  </a:txBody>
                  <a:tcPr marT="45725" marB="45725" marR="91450" marL="91450" anchor="ctr"/>
                </a:tc>
              </a:tr>
              <a:tr h="327825">
                <a:tc vMerge="1"/>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V4.1</a:t>
                      </a:r>
                      <a:endParaRPr sz="1400" u="none" cap="none" strike="noStrike"/>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138</a:t>
                      </a:r>
                      <a:endParaRPr b="1" sz="1600" u="none" cap="none" strike="noStrike">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92</a:t>
                      </a:r>
                      <a:endParaRPr b="1" i="0" sz="1600" u="none" cap="none" strike="noStrike">
                        <a:solidFill>
                          <a:srgbClr val="000000"/>
                        </a:solidFill>
                        <a:latin typeface="Calibri"/>
                        <a:ea typeface="Calibri"/>
                        <a:cs typeface="Calibri"/>
                        <a:sym typeface="Calibri"/>
                      </a:endParaRPr>
                    </a:p>
                  </a:txBody>
                  <a:tcPr marT="45725" marB="45725" marR="91450" marL="91450" anchor="ctr"/>
                </a:tc>
                <a:tc>
                  <a:txBody>
                    <a:bodyPr/>
                    <a:lstStyle/>
                    <a:p>
                      <a:pPr indent="0" lvl="0" marL="0" marR="0" rtl="0" algn="r">
                        <a:lnSpc>
                          <a:spcPct val="100000"/>
                        </a:lnSpc>
                        <a:spcBef>
                          <a:spcPts val="0"/>
                        </a:spcBef>
                        <a:spcAft>
                          <a:spcPts val="0"/>
                        </a:spcAft>
                        <a:buClr>
                          <a:srgbClr val="000000"/>
                        </a:buClr>
                        <a:buSzPts val="1600"/>
                        <a:buFont typeface="Arial"/>
                        <a:buNone/>
                      </a:pPr>
                      <a:r>
                        <a:rPr b="1" lang="en-US" sz="1600" u="none" cap="none" strike="noStrike"/>
                        <a:t> 46</a:t>
                      </a:r>
                      <a:endParaRPr b="1" i="0" sz="1600" u="none" cap="none" strike="noStrike">
                        <a:solidFill>
                          <a:srgbClr val="000000"/>
                        </a:solidFill>
                        <a:latin typeface="Calibri"/>
                        <a:ea typeface="Calibri"/>
                        <a:cs typeface="Calibri"/>
                        <a:sym typeface="Calibri"/>
                      </a:endParaRPr>
                    </a:p>
                  </a:txBody>
                  <a:tcPr marT="45725" marB="45725" marR="91450" marL="91450" anchor="ctr"/>
                </a:tc>
              </a:tr>
            </a:tbl>
          </a:graphicData>
        </a:graphic>
      </p:graphicFrame>
      <p:sp>
        <p:nvSpPr>
          <p:cNvPr id="312" name="Google Shape;312;p15"/>
          <p:cNvSpPr txBox="1"/>
          <p:nvPr/>
        </p:nvSpPr>
        <p:spPr>
          <a:xfrm>
            <a:off x="117567" y="1261330"/>
            <a:ext cx="2947653"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00000"/>
                </a:solidFill>
                <a:latin typeface="Arial"/>
                <a:ea typeface="Arial"/>
                <a:cs typeface="Arial"/>
                <a:sym typeface="Arial"/>
              </a:rPr>
              <a:t>Publication timeline: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V2.0: October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V3.0: August 2020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V4.0: October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V4.1: November 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B050"/>
                </a:solidFill>
                <a:latin typeface="Arial"/>
                <a:ea typeface="Arial"/>
                <a:cs typeface="Arial"/>
                <a:sym typeface="Arial"/>
              </a:rPr>
              <a:t>V5.0: planned for Q4.2024 </a:t>
            </a:r>
            <a:r>
              <a:rPr b="0" i="1" lang="en-US" sz="1600" u="none" cap="none" strike="noStrike">
                <a:solidFill>
                  <a:srgbClr val="262626"/>
                </a:solidFill>
                <a:latin typeface="Arial"/>
                <a:ea typeface="Arial"/>
                <a:cs typeface="Arial"/>
                <a:sym typeface="Arial"/>
              </a:rPr>
              <a:t>(mostly backlog since V4.1)</a:t>
            </a:r>
            <a:endParaRPr b="0" i="0" sz="1400" u="none" cap="none" strike="noStrike">
              <a:solidFill>
                <a:srgbClr val="000000"/>
              </a:solidFill>
              <a:latin typeface="Arial"/>
              <a:ea typeface="Arial"/>
              <a:cs typeface="Arial"/>
              <a:sym typeface="Arial"/>
            </a:endParaRPr>
          </a:p>
        </p:txBody>
      </p:sp>
      <p:sp>
        <p:nvSpPr>
          <p:cNvPr id="313" name="Google Shape;313;p15"/>
          <p:cNvSpPr txBox="1"/>
          <p:nvPr/>
        </p:nvSpPr>
        <p:spPr>
          <a:xfrm>
            <a:off x="117567" y="3111625"/>
            <a:ext cx="3879667"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00000"/>
                </a:solidFill>
                <a:latin typeface="Arial"/>
                <a:ea typeface="Arial"/>
                <a:cs typeface="Arial"/>
                <a:sym typeface="Arial"/>
              </a:rPr>
              <a:t>Process for 2025 and beyond: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Agency Focal Points identify CDR access points (e.g., Copernicus Climate Data Store)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derives the needed information; updates Inventory with draft records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provides draft Inventory records back to Focal Points for verification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Focal Points provide corrections, fill gaps as needed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EUMETSAT updates online inventory on rolling basis (not episodic versions)</a:t>
            </a:r>
            <a:endParaRPr b="0" i="0" sz="1200" u="none" cap="none" strike="noStrike">
              <a:solidFill>
                <a:srgbClr val="000000"/>
              </a:solidFill>
              <a:latin typeface="Arial"/>
              <a:ea typeface="Arial"/>
              <a:cs typeface="Arial"/>
              <a:sym typeface="Arial"/>
            </a:endParaRPr>
          </a:p>
        </p:txBody>
      </p:sp>
      <p:sp>
        <p:nvSpPr>
          <p:cNvPr id="314" name="Google Shape;314;p15"/>
          <p:cNvSpPr/>
          <p:nvPr/>
        </p:nvSpPr>
        <p:spPr>
          <a:xfrm>
            <a:off x="5477690" y="1291245"/>
            <a:ext cx="3518263" cy="1463040"/>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6"/>
          <p:cNvSpPr txBox="1"/>
          <p:nvPr/>
        </p:nvSpPr>
        <p:spPr>
          <a:xfrm>
            <a:off x="403567" y="1583924"/>
            <a:ext cx="11627339" cy="4643619"/>
          </a:xfrm>
          <a:prstGeom prst="rect">
            <a:avLst/>
          </a:prstGeom>
          <a:noFill/>
          <a:ln>
            <a:noFill/>
          </a:ln>
        </p:spPr>
        <p:txBody>
          <a:bodyPr anchorCtr="0" anchor="t" bIns="45700" lIns="91425" spcFirstLastPara="1" rIns="91425" wrap="square" tIns="45700">
            <a:noAutofit/>
          </a:bodyPr>
          <a:lstStyle/>
          <a:p>
            <a:pPr indent="-342891" lvl="1" marL="342891"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2018 Report</a:t>
            </a:r>
            <a:endParaRPr b="0" i="0" sz="1400" u="none" cap="none" strike="noStrike">
              <a:solidFill>
                <a:srgbClr val="000000"/>
              </a:solidFill>
              <a:latin typeface="Arial"/>
              <a:ea typeface="Arial"/>
              <a:cs typeface="Arial"/>
              <a:sym typeface="Arial"/>
            </a:endParaRPr>
          </a:p>
          <a:p>
            <a:pPr indent="-342891" lvl="2" marL="742930"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v2.0, 8 ECVs addressed in 2018 report</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CO2*, CH4*, and other GHG*, Precipitation</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LST, LAI*, AGB* </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SST, SSS</a:t>
            </a:r>
            <a:endParaRPr b="0" i="0" sz="2800" u="none" cap="none" strike="noStrike">
              <a:solidFill>
                <a:schemeClr val="dk1"/>
              </a:solidFill>
              <a:latin typeface="Arial"/>
              <a:ea typeface="Arial"/>
              <a:cs typeface="Arial"/>
              <a:sym typeface="Arial"/>
            </a:endParaRPr>
          </a:p>
          <a:p>
            <a:pPr indent="-342891" lvl="1" marL="342891" marR="0" rtl="0" algn="l">
              <a:lnSpc>
                <a:spcPct val="100000"/>
              </a:lnSpc>
              <a:spcBef>
                <a:spcPts val="3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2024 Report</a:t>
            </a:r>
            <a:endParaRPr b="0" i="0" sz="1400" u="none" cap="none" strike="noStrike">
              <a:solidFill>
                <a:srgbClr val="000000"/>
              </a:solidFill>
              <a:latin typeface="Arial"/>
              <a:ea typeface="Arial"/>
              <a:cs typeface="Arial"/>
              <a:sym typeface="Arial"/>
            </a:endParaRPr>
          </a:p>
          <a:p>
            <a:pPr indent="-342891" lvl="2" marL="742930"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v3.0, 10 ECVs addressed: </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Aerosols, Surface winds, Upper-Air Winds, Water Vapour</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Fire*, Land Cover*, Soil Moisture</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Sea Level, Sea State, and Ocean Surface Heat Flux</a:t>
            </a:r>
            <a:endParaRPr b="0" i="0" sz="1600" u="none" cap="none" strike="noStrike">
              <a:solidFill>
                <a:schemeClr val="dk1"/>
              </a:solidFill>
              <a:latin typeface="Arial"/>
              <a:ea typeface="Arial"/>
              <a:cs typeface="Arial"/>
              <a:sym typeface="Arial"/>
            </a:endParaRPr>
          </a:p>
          <a:p>
            <a:pPr indent="-285744" lvl="1" marL="742932" marR="0" rtl="0" algn="l">
              <a:lnSpc>
                <a:spcPct val="100000"/>
              </a:lnSpc>
              <a:spcBef>
                <a:spcPts val="3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Inventory v4.1, 9 ECVS:</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Atmosphere: Greenhouse Gases (GHGs)</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Land: Anthropogenic GHG fluxes, Above ground Biomass (AGB), Land cover, Leaf Area Index (LAI), Fraction of Absorbed Photosynthetically Active Radiation (FAPAR), Fire, Permafrost</a:t>
            </a:r>
            <a:endParaRPr b="0" i="0" sz="1400" u="none" cap="none" strike="noStrike">
              <a:solidFill>
                <a:srgbClr val="000000"/>
              </a:solidFill>
              <a:latin typeface="Arial"/>
              <a:ea typeface="Arial"/>
              <a:cs typeface="Arial"/>
              <a:sym typeface="Arial"/>
            </a:endParaRPr>
          </a:p>
          <a:p>
            <a:pPr indent="-342891" lvl="3" marL="1200119" marR="0" rtl="0" algn="l">
              <a:lnSpc>
                <a:spcPct val="100000"/>
              </a:lnSpc>
              <a:spcBef>
                <a:spcPts val="30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Ocean: Ocean Colour</a:t>
            </a:r>
            <a:endParaRPr b="0" i="0" sz="1400" u="none" cap="none" strike="noStrike">
              <a:solidFill>
                <a:srgbClr val="000000"/>
              </a:solidFill>
              <a:latin typeface="Arial"/>
              <a:ea typeface="Arial"/>
              <a:cs typeface="Arial"/>
              <a:sym typeface="Arial"/>
            </a:endParaRPr>
          </a:p>
        </p:txBody>
      </p:sp>
      <p:sp>
        <p:nvSpPr>
          <p:cNvPr id="320" name="Google Shape;320;p16"/>
          <p:cNvSpPr txBox="1"/>
          <p:nvPr/>
        </p:nvSpPr>
        <p:spPr>
          <a:xfrm>
            <a:off x="8326675" y="5791969"/>
            <a:ext cx="31506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*readdressed in 2022 with V4.1</a:t>
            </a:r>
            <a:endParaRPr b="0" i="0" sz="1400" u="none" cap="none" strike="noStrike">
              <a:solidFill>
                <a:srgbClr val="000000"/>
              </a:solidFill>
              <a:latin typeface="Arial"/>
              <a:ea typeface="Arial"/>
              <a:cs typeface="Arial"/>
              <a:sym typeface="Arial"/>
            </a:endParaRPr>
          </a:p>
        </p:txBody>
      </p:sp>
      <p:sp>
        <p:nvSpPr>
          <p:cNvPr id="321" name="Google Shape;321;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6"/>
          <p:cNvSpPr txBox="1"/>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History of Inventory Gap Analyses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Data records per domain (V4.1)</a:t>
            </a:r>
            <a:endParaRPr b="0" i="0" sz="1400" u="none" cap="none" strike="noStrike">
              <a:solidFill>
                <a:srgbClr val="000000"/>
              </a:solidFill>
              <a:latin typeface="Arial"/>
              <a:ea typeface="Arial"/>
              <a:cs typeface="Arial"/>
              <a:sym typeface="Arial"/>
            </a:endParaRPr>
          </a:p>
        </p:txBody>
      </p:sp>
      <p:pic>
        <p:nvPicPr>
          <p:cNvPr id="329" name="Google Shape;329;p17"/>
          <p:cNvPicPr preferRelativeResize="0"/>
          <p:nvPr/>
        </p:nvPicPr>
        <p:blipFill rotWithShape="1">
          <a:blip r:embed="rId3">
            <a:alphaModFix/>
          </a:blip>
          <a:srcRect b="0" l="0" r="0" t="0"/>
          <a:stretch/>
        </p:blipFill>
        <p:spPr>
          <a:xfrm>
            <a:off x="4138834" y="2048826"/>
            <a:ext cx="3999586" cy="3302813"/>
          </a:xfrm>
          <a:prstGeom prst="rect">
            <a:avLst/>
          </a:prstGeom>
          <a:noFill/>
          <a:ln>
            <a:noFill/>
          </a:ln>
        </p:spPr>
      </p:pic>
      <p:pic>
        <p:nvPicPr>
          <p:cNvPr id="330" name="Google Shape;330;p17"/>
          <p:cNvPicPr preferRelativeResize="0"/>
          <p:nvPr/>
        </p:nvPicPr>
        <p:blipFill rotWithShape="1">
          <a:blip r:embed="rId4">
            <a:alphaModFix/>
          </a:blip>
          <a:srcRect b="0" l="0" r="0" t="0"/>
          <a:stretch/>
        </p:blipFill>
        <p:spPr>
          <a:xfrm>
            <a:off x="119132" y="2046997"/>
            <a:ext cx="4019702" cy="3304642"/>
          </a:xfrm>
          <a:prstGeom prst="rect">
            <a:avLst/>
          </a:prstGeom>
          <a:noFill/>
          <a:ln>
            <a:noFill/>
          </a:ln>
        </p:spPr>
      </p:pic>
      <p:pic>
        <p:nvPicPr>
          <p:cNvPr id="331" name="Google Shape;331;p17"/>
          <p:cNvPicPr preferRelativeResize="0"/>
          <p:nvPr/>
        </p:nvPicPr>
        <p:blipFill rotWithShape="1">
          <a:blip r:embed="rId5">
            <a:alphaModFix/>
          </a:blip>
          <a:srcRect b="0" l="22066" r="22398" t="0"/>
          <a:stretch/>
        </p:blipFill>
        <p:spPr>
          <a:xfrm>
            <a:off x="8373035" y="2046997"/>
            <a:ext cx="3214893" cy="3476705"/>
          </a:xfrm>
          <a:prstGeom prst="rect">
            <a:avLst/>
          </a:prstGeom>
          <a:noFill/>
          <a:ln>
            <a:noFill/>
          </a:ln>
        </p:spPr>
      </p:pic>
      <p:sp>
        <p:nvSpPr>
          <p:cNvPr id="332" name="Google Shape;332;p17"/>
          <p:cNvSpPr txBox="1"/>
          <p:nvPr/>
        </p:nvSpPr>
        <p:spPr>
          <a:xfrm>
            <a:off x="119132" y="179932"/>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Population vs. Product Fraction</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
          <p:cNvSpPr txBox="1"/>
          <p:nvPr>
            <p:ph type="title"/>
          </p:nvPr>
        </p:nvSpPr>
        <p:spPr>
          <a:xfrm>
            <a:off x="104928" y="17593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WGClimate’s Overarching Workflow </a:t>
            </a:r>
            <a:endParaRPr sz="4000">
              <a:latin typeface="Arial"/>
              <a:ea typeface="Arial"/>
              <a:cs typeface="Arial"/>
              <a:sym typeface="Arial"/>
            </a:endParaRPr>
          </a:p>
        </p:txBody>
      </p:sp>
      <p:pic>
        <p:nvPicPr>
          <p:cNvPr id="188" name="Google Shape;188;p3"/>
          <p:cNvPicPr preferRelativeResize="0"/>
          <p:nvPr/>
        </p:nvPicPr>
        <p:blipFill rotWithShape="1">
          <a:blip r:embed="rId3">
            <a:alphaModFix/>
          </a:blip>
          <a:srcRect b="0" l="0" r="0" t="0"/>
          <a:stretch/>
        </p:blipFill>
        <p:spPr>
          <a:xfrm rot="1260970">
            <a:off x="9502856" y="1600627"/>
            <a:ext cx="2217877" cy="2871632"/>
          </a:xfrm>
          <a:prstGeom prst="rect">
            <a:avLst/>
          </a:prstGeom>
          <a:noFill/>
          <a:ln>
            <a:noFill/>
          </a:ln>
        </p:spPr>
      </p:pic>
      <p:pic>
        <p:nvPicPr>
          <p:cNvPr id="189" name="Google Shape;189;p3"/>
          <p:cNvPicPr preferRelativeResize="0"/>
          <p:nvPr/>
        </p:nvPicPr>
        <p:blipFill rotWithShape="1">
          <a:blip r:embed="rId4">
            <a:alphaModFix/>
          </a:blip>
          <a:srcRect b="0" l="0" r="0" t="0"/>
          <a:stretch/>
        </p:blipFill>
        <p:spPr>
          <a:xfrm>
            <a:off x="7814825" y="1525824"/>
            <a:ext cx="2217877" cy="2871632"/>
          </a:xfrm>
          <a:prstGeom prst="rect">
            <a:avLst/>
          </a:prstGeom>
          <a:noFill/>
          <a:ln>
            <a:noFill/>
          </a:ln>
        </p:spPr>
      </p:pic>
      <p:pic>
        <p:nvPicPr>
          <p:cNvPr id="190" name="Google Shape;190;p3"/>
          <p:cNvPicPr preferRelativeResize="0"/>
          <p:nvPr/>
        </p:nvPicPr>
        <p:blipFill rotWithShape="1">
          <a:blip r:embed="rId5">
            <a:alphaModFix/>
          </a:blip>
          <a:srcRect b="0" l="0" r="0" t="0"/>
          <a:stretch/>
        </p:blipFill>
        <p:spPr>
          <a:xfrm>
            <a:off x="6705887" y="2862835"/>
            <a:ext cx="2217877" cy="2871632"/>
          </a:xfrm>
          <a:prstGeom prst="rect">
            <a:avLst/>
          </a:prstGeom>
          <a:solidFill>
            <a:srgbClr val="FFC000"/>
          </a:solidFill>
          <a:ln>
            <a:noFill/>
          </a:ln>
        </p:spPr>
      </p:pic>
      <p:pic>
        <p:nvPicPr>
          <p:cNvPr id="191" name="Google Shape;191;p3"/>
          <p:cNvPicPr preferRelativeResize="0"/>
          <p:nvPr/>
        </p:nvPicPr>
        <p:blipFill rotWithShape="1">
          <a:blip r:embed="rId6">
            <a:alphaModFix/>
          </a:blip>
          <a:srcRect b="12044" l="0" r="0" t="0"/>
          <a:stretch/>
        </p:blipFill>
        <p:spPr>
          <a:xfrm rot="-844155">
            <a:off x="8909381" y="3446222"/>
            <a:ext cx="2217877" cy="2525691"/>
          </a:xfrm>
          <a:prstGeom prst="rect">
            <a:avLst/>
          </a:prstGeom>
          <a:noFill/>
          <a:ln>
            <a:noFill/>
          </a:ln>
        </p:spPr>
      </p:pic>
      <p:grpSp>
        <p:nvGrpSpPr>
          <p:cNvPr id="192" name="Google Shape;192;p3"/>
          <p:cNvGrpSpPr/>
          <p:nvPr/>
        </p:nvGrpSpPr>
        <p:grpSpPr>
          <a:xfrm>
            <a:off x="568955" y="1851618"/>
            <a:ext cx="5414647" cy="3930408"/>
            <a:chOff x="240175" y="1164"/>
            <a:chExt cx="4995984" cy="3510860"/>
          </a:xfrm>
        </p:grpSpPr>
        <p:grpSp>
          <p:nvGrpSpPr>
            <p:cNvPr id="193" name="Google Shape;193;p3"/>
            <p:cNvGrpSpPr/>
            <p:nvPr/>
          </p:nvGrpSpPr>
          <p:grpSpPr>
            <a:xfrm>
              <a:off x="919513" y="1164"/>
              <a:ext cx="3647373" cy="3152708"/>
              <a:chOff x="919513" y="1164"/>
              <a:chExt cx="3647373" cy="3152708"/>
            </a:xfrm>
          </p:grpSpPr>
          <p:sp>
            <p:nvSpPr>
              <p:cNvPr id="194" name="Google Shape;194;p3"/>
              <p:cNvSpPr/>
              <p:nvPr/>
            </p:nvSpPr>
            <p:spPr>
              <a:xfrm>
                <a:off x="2218134" y="1164"/>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
              <p:cNvSpPr txBox="1"/>
              <p:nvPr/>
            </p:nvSpPr>
            <p:spPr>
              <a:xfrm>
                <a:off x="2251455" y="34485"/>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1377749" y="342456"/>
                <a:ext cx="2730901" cy="2730901"/>
              </a:xfrm>
              <a:custGeom>
                <a:rect b="b" l="l" r="r" t="t"/>
                <a:pathLst>
                  <a:path extrusionOk="0" h="120000" w="120000">
                    <a:moveTo>
                      <a:pt x="89269" y="7625"/>
                    </a:moveTo>
                    <a:lnTo>
                      <a:pt x="89269" y="7625"/>
                    </a:lnTo>
                    <a:cubicBezTo>
                      <a:pt x="95448" y="11079"/>
                      <a:pt x="100967" y="15599"/>
                      <a:pt x="105571" y="20976"/>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3516755" y="944667"/>
                <a:ext cx="1050131" cy="682585"/>
              </a:xfrm>
              <a:prstGeom prst="roundRect">
                <a:avLst>
                  <a:gd fmla="val 16667" name="adj"/>
                </a:avLst>
              </a:prstGeom>
              <a:solidFill>
                <a:srgbClr val="00B0F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
              <p:cNvSpPr txBox="1"/>
              <p:nvPr/>
            </p:nvSpPr>
            <p:spPr>
              <a:xfrm>
                <a:off x="3550076"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Gap Analysis</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1377749" y="342456"/>
                <a:ext cx="2730901" cy="2730901"/>
              </a:xfrm>
              <a:custGeom>
                <a:rect b="b" l="l" r="r" t="t"/>
                <a:pathLst>
                  <a:path extrusionOk="0" h="120000" w="120000">
                    <a:moveTo>
                      <a:pt x="119852" y="64138"/>
                    </a:moveTo>
                    <a:lnTo>
                      <a:pt x="119852" y="64138"/>
                    </a:lnTo>
                    <a:cubicBezTo>
                      <a:pt x="119304" y="72065"/>
                      <a:pt x="117186" y="79804"/>
                      <a:pt x="113622" y="8690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3020726"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
              <p:cNvSpPr txBox="1"/>
              <p:nvPr/>
            </p:nvSpPr>
            <p:spPr>
              <a:xfrm>
                <a:off x="3054047"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Coordinated Action Plan</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1377749" y="342456"/>
                <a:ext cx="2730901" cy="2730901"/>
              </a:xfrm>
              <a:custGeom>
                <a:rect b="b" l="l" r="r" t="t"/>
                <a:pathLst>
                  <a:path extrusionOk="0" h="120000" w="120000">
                    <a:moveTo>
                      <a:pt x="67380" y="119539"/>
                    </a:moveTo>
                    <a:cubicBezTo>
                      <a:pt x="62477" y="120147"/>
                      <a:pt x="57518" y="120147"/>
                      <a:pt x="52614" y="1195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1415542" y="247128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txBox="1"/>
              <p:nvPr/>
            </p:nvSpPr>
            <p:spPr>
              <a:xfrm>
                <a:off x="1448863" y="250460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observing system</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1377749" y="342456"/>
                <a:ext cx="2730901" cy="2730901"/>
              </a:xfrm>
              <a:custGeom>
                <a:rect b="b" l="l" r="r" t="t"/>
                <a:pathLst>
                  <a:path extrusionOk="0" h="120000" w="120000">
                    <a:moveTo>
                      <a:pt x="6373" y="86906"/>
                    </a:moveTo>
                    <a:lnTo>
                      <a:pt x="6373" y="86906"/>
                    </a:lnTo>
                    <a:cubicBezTo>
                      <a:pt x="2809" y="79804"/>
                      <a:pt x="692" y="72065"/>
                      <a:pt x="143" y="64139"/>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919513" y="944667"/>
                <a:ext cx="1050131" cy="682585"/>
              </a:xfrm>
              <a:prstGeom prst="roundRect">
                <a:avLst>
                  <a:gd fmla="val 16667" name="adj"/>
                </a:avLst>
              </a:prstGeom>
              <a:solidFill>
                <a:srgbClr val="599BD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
              <p:cNvSpPr txBox="1"/>
              <p:nvPr/>
            </p:nvSpPr>
            <p:spPr>
              <a:xfrm>
                <a:off x="952834" y="977988"/>
                <a:ext cx="983489" cy="61594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Improved CDRs</a:t>
                </a:r>
                <a:endParaRPr b="0" i="0" sz="1400" u="none" cap="none" strike="noStrike">
                  <a:solidFill>
                    <a:srgbClr val="000000"/>
                  </a:solidFill>
                  <a:latin typeface="Arial"/>
                  <a:ea typeface="Arial"/>
                  <a:cs typeface="Arial"/>
                  <a:sym typeface="Arial"/>
                </a:endParaRPr>
              </a:p>
            </p:txBody>
          </p:sp>
          <p:sp>
            <p:nvSpPr>
              <p:cNvPr id="208" name="Google Shape;208;p3"/>
              <p:cNvSpPr/>
              <p:nvPr/>
            </p:nvSpPr>
            <p:spPr>
              <a:xfrm>
                <a:off x="1377749" y="342456"/>
                <a:ext cx="2730901" cy="2730901"/>
              </a:xfrm>
              <a:custGeom>
                <a:rect b="b" l="l" r="r" t="t"/>
                <a:pathLst>
                  <a:path extrusionOk="0" h="120000" w="120000">
                    <a:moveTo>
                      <a:pt x="14423" y="20976"/>
                    </a:moveTo>
                    <a:cubicBezTo>
                      <a:pt x="19027" y="15599"/>
                      <a:pt x="24546" y="11079"/>
                      <a:pt x="30725" y="7625"/>
                    </a:cubicBezTo>
                  </a:path>
                </a:pathLst>
              </a:custGeom>
              <a:noFill/>
              <a:ln cap="flat" cmpd="sng" w="9525">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Users\Nunes\AppData\Local\Microsoft\Windows\INetCache\Content.MSO\B54F599A.tmp" id="209" name="Google Shape;209;p3"/>
            <p:cNvPicPr preferRelativeResize="0"/>
            <p:nvPr/>
          </p:nvPicPr>
          <p:blipFill rotWithShape="1">
            <a:blip r:embed="rId7">
              <a:alphaModFix/>
            </a:blip>
            <a:srcRect b="0" l="0" r="0" t="0"/>
            <a:stretch/>
          </p:blipFill>
          <p:spPr>
            <a:xfrm>
              <a:off x="545342" y="1704751"/>
              <a:ext cx="485775" cy="485775"/>
            </a:xfrm>
            <a:prstGeom prst="rect">
              <a:avLst/>
            </a:prstGeom>
            <a:noFill/>
            <a:ln>
              <a:noFill/>
            </a:ln>
          </p:spPr>
        </p:pic>
        <p:pic>
          <p:nvPicPr>
            <p:cNvPr descr="C:\Users\Nunes\AppData\Local\Microsoft\Windows\INetCache\Content.MSO\B54F599A.tmp" id="210" name="Google Shape;210;p3"/>
            <p:cNvPicPr preferRelativeResize="0"/>
            <p:nvPr/>
          </p:nvPicPr>
          <p:blipFill rotWithShape="1">
            <a:blip r:embed="rId7">
              <a:alphaModFix/>
            </a:blip>
            <a:srcRect b="0" l="0" r="0" t="0"/>
            <a:stretch/>
          </p:blipFill>
          <p:spPr>
            <a:xfrm>
              <a:off x="1141171" y="80467"/>
              <a:ext cx="485775" cy="485775"/>
            </a:xfrm>
            <a:prstGeom prst="rect">
              <a:avLst/>
            </a:prstGeom>
            <a:noFill/>
            <a:ln>
              <a:noFill/>
            </a:ln>
          </p:spPr>
        </p:pic>
        <p:pic>
          <p:nvPicPr>
            <p:cNvPr descr="C:\Users\Nunes\AppData\Local\Microsoft\Windows\INetCache\Content.MSO\B54F599A.tmp" id="211" name="Google Shape;211;p3"/>
            <p:cNvPicPr preferRelativeResize="0"/>
            <p:nvPr/>
          </p:nvPicPr>
          <p:blipFill rotWithShape="1">
            <a:blip r:embed="rId7">
              <a:alphaModFix/>
            </a:blip>
            <a:srcRect b="0" l="0" r="0" t="0"/>
            <a:stretch/>
          </p:blipFill>
          <p:spPr>
            <a:xfrm>
              <a:off x="4403750" y="1887321"/>
              <a:ext cx="485775" cy="485775"/>
            </a:xfrm>
            <a:prstGeom prst="rect">
              <a:avLst/>
            </a:prstGeom>
            <a:noFill/>
            <a:ln>
              <a:noFill/>
            </a:ln>
          </p:spPr>
        </p:pic>
        <p:pic>
          <p:nvPicPr>
            <p:cNvPr descr="C:\Users\Nunes\AppData\Local\Microsoft\Windows\INetCache\Content.MSO\B54F599A.tmp" id="212" name="Google Shape;212;p3"/>
            <p:cNvPicPr preferRelativeResize="0"/>
            <p:nvPr/>
          </p:nvPicPr>
          <p:blipFill rotWithShape="1">
            <a:blip r:embed="rId7">
              <a:alphaModFix/>
            </a:blip>
            <a:srcRect b="0" l="0" r="0" t="0"/>
            <a:stretch/>
          </p:blipFill>
          <p:spPr>
            <a:xfrm>
              <a:off x="3869741" y="58521"/>
              <a:ext cx="485775" cy="485775"/>
            </a:xfrm>
            <a:prstGeom prst="rect">
              <a:avLst/>
            </a:prstGeom>
            <a:noFill/>
            <a:ln>
              <a:noFill/>
            </a:ln>
          </p:spPr>
        </p:pic>
        <p:sp>
          <p:nvSpPr>
            <p:cNvPr id="213" name="Google Shape;213;p3"/>
            <p:cNvSpPr txBox="1"/>
            <p:nvPr/>
          </p:nvSpPr>
          <p:spPr>
            <a:xfrm>
              <a:off x="240175" y="2210845"/>
              <a:ext cx="10764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Data producers</a:t>
              </a:r>
              <a:endParaRPr b="0" i="0" sz="1200" u="none" cap="none" strike="noStrike">
                <a:solidFill>
                  <a:srgbClr val="000000"/>
                </a:solidFill>
                <a:latin typeface="Times New Roman"/>
                <a:ea typeface="Times New Roman"/>
                <a:cs typeface="Times New Roman"/>
                <a:sym typeface="Times New Roman"/>
              </a:endParaRPr>
            </a:p>
          </p:txBody>
        </p:sp>
        <p:sp>
          <p:nvSpPr>
            <p:cNvPr id="214" name="Google Shape;214;p3"/>
            <p:cNvSpPr txBox="1"/>
            <p:nvPr/>
          </p:nvSpPr>
          <p:spPr>
            <a:xfrm>
              <a:off x="724205" y="592290"/>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15" name="Google Shape;215;p3"/>
            <p:cNvSpPr txBox="1"/>
            <p:nvPr/>
          </p:nvSpPr>
          <p:spPr>
            <a:xfrm>
              <a:off x="3935578" y="570355"/>
              <a:ext cx="11145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Climate Experts</a:t>
              </a:r>
              <a:endParaRPr b="0" i="0" sz="1200" u="none" cap="none" strike="noStrike">
                <a:solidFill>
                  <a:srgbClr val="000000"/>
                </a:solidFill>
                <a:latin typeface="Times New Roman"/>
                <a:ea typeface="Times New Roman"/>
                <a:cs typeface="Times New Roman"/>
                <a:sym typeface="Times New Roman"/>
              </a:endParaRPr>
            </a:p>
          </p:txBody>
        </p:sp>
        <p:sp>
          <p:nvSpPr>
            <p:cNvPr id="216" name="Google Shape;216;p3"/>
            <p:cNvSpPr txBox="1"/>
            <p:nvPr/>
          </p:nvSpPr>
          <p:spPr>
            <a:xfrm>
              <a:off x="4359859" y="2413041"/>
              <a:ext cx="8763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WGClimate</a:t>
              </a:r>
              <a:endParaRPr b="0" i="0" sz="1200" u="none" cap="none" strike="noStrike">
                <a:solidFill>
                  <a:srgbClr val="000000"/>
                </a:solidFill>
                <a:latin typeface="Times New Roman"/>
                <a:ea typeface="Times New Roman"/>
                <a:cs typeface="Times New Roman"/>
                <a:sym typeface="Times New Roman"/>
              </a:endParaRPr>
            </a:p>
          </p:txBody>
        </p:sp>
        <p:sp>
          <p:nvSpPr>
            <p:cNvPr id="217" name="Google Shape;217;p3"/>
            <p:cNvSpPr txBox="1"/>
            <p:nvPr/>
          </p:nvSpPr>
          <p:spPr>
            <a:xfrm>
              <a:off x="2225850" y="3261224"/>
              <a:ext cx="1057200" cy="250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CEOS / CGMS</a:t>
              </a:r>
              <a:endParaRPr b="0" i="0" sz="1200" u="none" cap="none" strike="noStrike">
                <a:solidFill>
                  <a:srgbClr val="000000"/>
                </a:solidFill>
                <a:latin typeface="Times New Roman"/>
                <a:ea typeface="Times New Roman"/>
                <a:cs typeface="Times New Roman"/>
                <a:sym typeface="Times New Roman"/>
              </a:endParaRPr>
            </a:p>
          </p:txBody>
        </p:sp>
      </p:grpSp>
      <p:sp>
        <p:nvSpPr>
          <p:cNvPr id="218" name="Google Shape;218;p3"/>
          <p:cNvSpPr/>
          <p:nvPr/>
        </p:nvSpPr>
        <p:spPr>
          <a:xfrm rot="3703990">
            <a:off x="3006979" y="3376615"/>
            <a:ext cx="640080" cy="640080"/>
          </a:xfrm>
          <a:custGeom>
            <a:rect b="b" l="l" r="r" t="t"/>
            <a:pathLst>
              <a:path extrusionOk="0" h="120000" w="120000">
                <a:moveTo>
                  <a:pt x="62762" y="112427"/>
                </a:moveTo>
                <a:lnTo>
                  <a:pt x="62762" y="112427"/>
                </a:lnTo>
                <a:cubicBezTo>
                  <a:pt x="35370" y="113871"/>
                  <a:pt x="11484" y="93983"/>
                  <a:pt x="7940" y="66783"/>
                </a:cubicBezTo>
                <a:cubicBezTo>
                  <a:pt x="4396" y="39582"/>
                  <a:pt x="22390" y="14238"/>
                  <a:pt x="49237" y="8615"/>
                </a:cubicBezTo>
                <a:cubicBezTo>
                  <a:pt x="76085" y="2992"/>
                  <a:pt x="102736" y="18985"/>
                  <a:pt x="110406" y="45321"/>
                </a:cubicBezTo>
                <a:lnTo>
                  <a:pt x="117538" y="45321"/>
                </a:lnTo>
                <a:lnTo>
                  <a:pt x="105000" y="60000"/>
                </a:lnTo>
                <a:lnTo>
                  <a:pt x="87538" y="45321"/>
                </a:lnTo>
                <a:lnTo>
                  <a:pt x="94508" y="45321"/>
                </a:lnTo>
                <a:lnTo>
                  <a:pt x="94508" y="45321"/>
                </a:lnTo>
                <a:cubicBezTo>
                  <a:pt x="87061" y="27815"/>
                  <a:pt x="67685" y="18659"/>
                  <a:pt x="49432" y="24020"/>
                </a:cubicBezTo>
                <a:cubicBezTo>
                  <a:pt x="31179" y="29381"/>
                  <a:pt x="19832" y="47561"/>
                  <a:pt x="23035" y="66313"/>
                </a:cubicBezTo>
                <a:cubicBezTo>
                  <a:pt x="26238" y="85066"/>
                  <a:pt x="42975" y="98449"/>
                  <a:pt x="61973" y="97448"/>
                </a:cubicBezTo>
                <a:close/>
              </a:path>
            </a:pathLst>
          </a:custGeom>
          <a:solidFill>
            <a:srgbClr val="757070"/>
          </a:solidFill>
          <a:ln cap="flat" cmpd="sng" w="57150">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339" name="Google Shape;339;p18"/>
          <p:cNvPicPr preferRelativeResize="0"/>
          <p:nvPr/>
        </p:nvPicPr>
        <p:blipFill rotWithShape="1">
          <a:blip r:embed="rId3">
            <a:alphaModFix/>
          </a:blip>
          <a:srcRect b="0" l="0" r="0" t="0"/>
          <a:stretch/>
        </p:blipFill>
        <p:spPr>
          <a:xfrm>
            <a:off x="218653" y="1646397"/>
            <a:ext cx="5714680" cy="4182283"/>
          </a:xfrm>
          <a:prstGeom prst="rect">
            <a:avLst/>
          </a:prstGeom>
          <a:noFill/>
          <a:ln>
            <a:noFill/>
          </a:ln>
        </p:spPr>
      </p:pic>
      <p:pic>
        <p:nvPicPr>
          <p:cNvPr id="340" name="Google Shape;340;p18"/>
          <p:cNvPicPr preferRelativeResize="0"/>
          <p:nvPr/>
        </p:nvPicPr>
        <p:blipFill rotWithShape="1">
          <a:blip r:embed="rId4">
            <a:alphaModFix/>
          </a:blip>
          <a:srcRect b="0" l="0" r="0" t="0"/>
          <a:stretch/>
        </p:blipFill>
        <p:spPr>
          <a:xfrm>
            <a:off x="6185452" y="1644553"/>
            <a:ext cx="5777377" cy="4184127"/>
          </a:xfrm>
          <a:prstGeom prst="rect">
            <a:avLst/>
          </a:prstGeom>
          <a:noFill/>
          <a:ln>
            <a:noFill/>
          </a:ln>
        </p:spPr>
      </p:pic>
      <p:sp>
        <p:nvSpPr>
          <p:cNvPr id="341" name="Google Shape;341;p18"/>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Atmosphere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19"/>
          <p:cNvPicPr preferRelativeResize="0"/>
          <p:nvPr/>
        </p:nvPicPr>
        <p:blipFill rotWithShape="1">
          <a:blip r:embed="rId3">
            <a:alphaModFix/>
          </a:blip>
          <a:srcRect b="0" l="0" r="0" t="0"/>
          <a:stretch/>
        </p:blipFill>
        <p:spPr>
          <a:xfrm>
            <a:off x="213094" y="1692368"/>
            <a:ext cx="5746029" cy="4178595"/>
          </a:xfrm>
          <a:prstGeom prst="rect">
            <a:avLst/>
          </a:prstGeom>
          <a:noFill/>
          <a:ln>
            <a:noFill/>
          </a:ln>
        </p:spPr>
      </p:pic>
      <p:pic>
        <p:nvPicPr>
          <p:cNvPr id="348" name="Google Shape;348;p19"/>
          <p:cNvPicPr preferRelativeResize="0"/>
          <p:nvPr/>
        </p:nvPicPr>
        <p:blipFill rotWithShape="1">
          <a:blip r:embed="rId4">
            <a:alphaModFix/>
          </a:blip>
          <a:srcRect b="0" l="0" r="0" t="0"/>
          <a:stretch/>
        </p:blipFill>
        <p:spPr>
          <a:xfrm>
            <a:off x="6334541" y="1692368"/>
            <a:ext cx="5483108" cy="4157502"/>
          </a:xfrm>
          <a:prstGeom prst="rect">
            <a:avLst/>
          </a:prstGeom>
          <a:noFill/>
          <a:ln>
            <a:noFill/>
          </a:ln>
        </p:spPr>
      </p:pic>
      <p:sp>
        <p:nvSpPr>
          <p:cNvPr id="349" name="Google Shape;349;p1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9"/>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Ocean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357" name="Google Shape;357;p20"/>
          <p:cNvPicPr preferRelativeResize="0"/>
          <p:nvPr/>
        </p:nvPicPr>
        <p:blipFill rotWithShape="1">
          <a:blip r:embed="rId3">
            <a:alphaModFix/>
          </a:blip>
          <a:srcRect b="0" l="0" r="0" t="0"/>
          <a:stretch/>
        </p:blipFill>
        <p:spPr>
          <a:xfrm>
            <a:off x="6237397" y="1584887"/>
            <a:ext cx="5954603" cy="4184127"/>
          </a:xfrm>
          <a:prstGeom prst="rect">
            <a:avLst/>
          </a:prstGeom>
          <a:noFill/>
          <a:ln>
            <a:noFill/>
          </a:ln>
        </p:spPr>
      </p:pic>
      <p:pic>
        <p:nvPicPr>
          <p:cNvPr id="358" name="Google Shape;358;p20"/>
          <p:cNvPicPr preferRelativeResize="0"/>
          <p:nvPr/>
        </p:nvPicPr>
        <p:blipFill rotWithShape="1">
          <a:blip r:embed="rId4">
            <a:alphaModFix/>
          </a:blip>
          <a:srcRect b="0" l="0" r="0" t="0"/>
          <a:stretch/>
        </p:blipFill>
        <p:spPr>
          <a:xfrm>
            <a:off x="54925" y="1584888"/>
            <a:ext cx="6041075" cy="4184127"/>
          </a:xfrm>
          <a:prstGeom prst="rect">
            <a:avLst/>
          </a:prstGeom>
          <a:noFill/>
          <a:ln>
            <a:noFill/>
          </a:ln>
        </p:spPr>
      </p:pic>
      <p:sp>
        <p:nvSpPr>
          <p:cNvPr id="359" name="Google Shape;359;p20"/>
          <p:cNvSpPr txBox="1"/>
          <p:nvPr/>
        </p:nvSpPr>
        <p:spPr>
          <a:xfrm>
            <a:off x="104928" y="269579"/>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CDR Product Fractions: Land </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txBox="1"/>
          <p:nvPr/>
        </p:nvSpPr>
        <p:spPr>
          <a:xfrm>
            <a:off x="1021284" y="1444750"/>
            <a:ext cx="11525700"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Purpose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The only international compendium of current and future CDR metadata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internally to determine space architecture requirements to sustain CDRs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Used by CDR user and developer communities as authoritative one-stop CDR library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Accessible at </a:t>
            </a:r>
            <a:r>
              <a:rPr b="0" i="0" lang="en-US" sz="1800" u="none" cap="none" strike="noStrike">
                <a:solidFill>
                  <a:srgbClr val="0070C0"/>
                </a:solidFill>
                <a:latin typeface="Arial"/>
                <a:ea typeface="Arial"/>
                <a:cs typeface="Arial"/>
                <a:sym typeface="Arial"/>
              </a:rPr>
              <a:t>https://www.climatemonitoring.info</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History</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V2.0: October 2017</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V3.0: August 2020</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7F7F7F"/>
                </a:solidFill>
                <a:latin typeface="Arial"/>
                <a:ea typeface="Arial"/>
                <a:cs typeface="Arial"/>
                <a:sym typeface="Arial"/>
              </a:rPr>
              <a:t>V4.0: October 2021</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V4.1: November 2022 (CDR entries: 870 existing, 381 planned)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Next</a:t>
            </a:r>
            <a:endParaRPr b="0" i="0" sz="1800" u="none" cap="none" strike="noStrike">
              <a:solidFill>
                <a:srgbClr val="7F7F7F"/>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V5.0: ~November 2024</a:t>
            </a:r>
            <a:endParaRPr b="0" i="0" sz="1600" u="none" cap="none" strike="noStrike">
              <a:solidFill>
                <a:srgbClr val="000000"/>
              </a:solidFill>
              <a:latin typeface="Arial"/>
              <a:ea typeface="Arial"/>
              <a:cs typeface="Arial"/>
              <a:sym typeface="Arial"/>
            </a:endParaRPr>
          </a:p>
          <a:p>
            <a:pPr indent="0" lvl="2" marL="4572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Adds 45 previously-submitted records</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224" name="Google Shape;224;p5"/>
          <p:cNvSpPr txBox="1"/>
          <p:nvPr>
            <p:ph type="title"/>
          </p:nvPr>
        </p:nvSpPr>
        <p:spPr>
          <a:xfrm>
            <a:off x="176048" y="16697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latin typeface="Arial"/>
                <a:ea typeface="Arial"/>
                <a:cs typeface="Arial"/>
                <a:sym typeface="Arial"/>
              </a:rPr>
              <a:t>Evolution of ECV Inventory</a:t>
            </a:r>
            <a:endParaRPr>
              <a:latin typeface="Arial"/>
              <a:ea typeface="Arial"/>
              <a:cs typeface="Arial"/>
              <a:sym typeface="Arial"/>
            </a:endParaRPr>
          </a:p>
        </p:txBody>
      </p:sp>
      <p:pic>
        <p:nvPicPr>
          <p:cNvPr id="225" name="Google Shape;225;p5"/>
          <p:cNvPicPr preferRelativeResize="0"/>
          <p:nvPr/>
        </p:nvPicPr>
        <p:blipFill rotWithShape="1">
          <a:blip r:embed="rId3">
            <a:alphaModFix/>
          </a:blip>
          <a:srcRect b="0" l="0" r="0" t="0"/>
          <a:stretch/>
        </p:blipFill>
        <p:spPr>
          <a:xfrm>
            <a:off x="7981921" y="2754351"/>
            <a:ext cx="3760313" cy="30913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6"/>
          <p:cNvSpPr txBox="1"/>
          <p:nvPr/>
        </p:nvSpPr>
        <p:spPr>
          <a:xfrm>
            <a:off x="564661" y="1417096"/>
            <a:ext cx="11627339" cy="490369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Simplified structure -- easier for providers, maintainers, reviewers</a:t>
            </a:r>
            <a:endParaRPr b="0" i="0" sz="20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2000" u="none" cap="none" strike="noStrike">
                <a:solidFill>
                  <a:schemeClr val="dk1"/>
                </a:solidFill>
                <a:latin typeface="Arial"/>
                <a:ea typeface="Arial"/>
                <a:cs typeface="Arial"/>
                <a:sym typeface="Arial"/>
              </a:rPr>
              <a:t>WGClimate informed new design</a:t>
            </a:r>
            <a:endParaRPr b="0" i="0" sz="16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2000" u="none" cap="none" strike="noStrike">
                <a:solidFill>
                  <a:schemeClr val="dk1"/>
                </a:solidFill>
                <a:latin typeface="Arial"/>
                <a:ea typeface="Arial"/>
                <a:cs typeface="Arial"/>
                <a:sym typeface="Arial"/>
              </a:rPr>
              <a:t>EUMETSAT building, hosting, populating and </a:t>
            </a:r>
            <a:r>
              <a:rPr lang="en-US" sz="2000">
                <a:solidFill>
                  <a:schemeClr val="dk1"/>
                </a:solidFill>
              </a:rPr>
              <a:t>maintaining</a:t>
            </a:r>
            <a:endParaRPr b="0" i="0" sz="2000" u="none" cap="none" strike="noStrike">
              <a:solidFill>
                <a:schemeClr val="dk1"/>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2000" u="none" cap="none" strike="noStrike">
                <a:solidFill>
                  <a:schemeClr val="dk1"/>
                </a:solidFill>
                <a:latin typeface="Arial"/>
                <a:ea typeface="Arial"/>
                <a:cs typeface="Arial"/>
                <a:sym typeface="Arial"/>
              </a:rPr>
              <a:t>Expected release: ~May</a:t>
            </a:r>
            <a:r>
              <a:rPr lang="en-US" sz="2000">
                <a:solidFill>
                  <a:schemeClr val="dk1"/>
                </a:solidFill>
              </a:rPr>
              <a:t> </a:t>
            </a:r>
            <a:r>
              <a:rPr b="0" i="0" lang="en-US" sz="2000" u="none" cap="none" strike="noStrike">
                <a:solidFill>
                  <a:schemeClr val="dk1"/>
                </a:solidFill>
                <a:latin typeface="Arial"/>
                <a:ea typeface="Arial"/>
                <a:cs typeface="Arial"/>
                <a:sym typeface="Arial"/>
              </a:rPr>
              <a:t>2025 </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en-US" sz="2400" u="none" cap="none" strike="noStrike">
                <a:solidFill>
                  <a:schemeClr val="dk1"/>
                </a:solidFill>
                <a:latin typeface="Arial"/>
                <a:ea typeface="Arial"/>
                <a:cs typeface="Arial"/>
                <a:sym typeface="Arial"/>
              </a:rPr>
              <a:t>Features</a:t>
            </a:r>
            <a:endParaRPr b="0" i="0" sz="16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New onboarding process will reduce workload</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Will be continuously updated and publicly available, reference versions issued as needed</a:t>
            </a:r>
            <a:endParaRPr b="0" i="0" sz="16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Enhanced user experience (search, visualisation, filtering)</a:t>
            </a:r>
            <a:endParaRPr b="0" i="0" sz="16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Improved reporting capabilities</a:t>
            </a:r>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Renaming to </a:t>
            </a:r>
            <a:r>
              <a:rPr b="0" i="1" lang="en-US" sz="1800" u="none" cap="none" strike="noStrike">
                <a:solidFill>
                  <a:schemeClr val="dk1"/>
                </a:solidFill>
                <a:latin typeface="Arial"/>
                <a:ea typeface="Arial"/>
                <a:cs typeface="Arial"/>
                <a:sym typeface="Arial"/>
              </a:rPr>
              <a:t>Satellite Agency Climate Data Record Inventory (SACDRI)</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0" lang="en-US" sz="2400" u="none" cap="none" strike="noStrike">
                <a:solidFill>
                  <a:schemeClr val="dk1"/>
                </a:solidFill>
                <a:latin typeface="Arial"/>
                <a:ea typeface="Arial"/>
                <a:cs typeface="Arial"/>
                <a:sym typeface="Arial"/>
              </a:rPr>
              <a:t>GCOS revising its ECV binning structure (Products won’t change)</a:t>
            </a:r>
            <a:endParaRPr b="0" i="0" sz="1600" u="none" cap="none" strike="noStrike">
              <a:solidFill>
                <a:srgbClr val="000000"/>
              </a:solidFill>
              <a:latin typeface="Arial"/>
              <a:ea typeface="Arial"/>
              <a:cs typeface="Arial"/>
              <a:sym typeface="Arial"/>
            </a:endParaRPr>
          </a:p>
          <a:p>
            <a:pPr indent="-285750" lvl="1" marL="685791" marR="0" rtl="0" algn="l">
              <a:lnSpc>
                <a:spcPct val="10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WGClimate is monitoring GCOS ECV rationalisation activity</a:t>
            </a:r>
            <a:endParaRPr/>
          </a:p>
        </p:txBody>
      </p:sp>
      <p:sp>
        <p:nvSpPr>
          <p:cNvPr id="231" name="Google Shape;231;p6"/>
          <p:cNvSpPr txBox="1"/>
          <p:nvPr/>
        </p:nvSpPr>
        <p:spPr>
          <a:xfrm>
            <a:off x="394859" y="177461"/>
            <a:ext cx="97807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000" u="none" cap="none" strike="noStrike">
                <a:solidFill>
                  <a:schemeClr val="lt1"/>
                </a:solidFill>
                <a:latin typeface="Arial"/>
                <a:ea typeface="Arial"/>
                <a:cs typeface="Arial"/>
                <a:sym typeface="Arial"/>
              </a:rPr>
              <a:t>Redesigned Inventory Coming in 2025</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9"/>
          <p:cNvSpPr txBox="1"/>
          <p:nvPr>
            <p:ph idx="1" type="body"/>
          </p:nvPr>
        </p:nvSpPr>
        <p:spPr>
          <a:xfrm>
            <a:off x="495206" y="1358479"/>
            <a:ext cx="11495400" cy="4662900"/>
          </a:xfrm>
          <a:prstGeom prst="rect">
            <a:avLst/>
          </a:prstGeom>
          <a:noFill/>
          <a:ln>
            <a:noFill/>
          </a:ln>
        </p:spPr>
        <p:txBody>
          <a:bodyPr anchorCtr="0" anchor="t" bIns="45700" lIns="91425" spcFirstLastPara="1" rIns="91425" wrap="square" tIns="45700">
            <a:noAutofit/>
          </a:bodyPr>
          <a:lstStyle/>
          <a:p>
            <a:pPr indent="-279400" lvl="0" marL="285750" rtl="0" algn="l">
              <a:lnSpc>
                <a:spcPct val="100000"/>
              </a:lnSpc>
              <a:spcBef>
                <a:spcPts val="0"/>
              </a:spcBef>
              <a:spcAft>
                <a:spcPts val="0"/>
              </a:spcAft>
              <a:buSzPts val="2300"/>
              <a:buChar char="•"/>
            </a:pPr>
            <a:r>
              <a:rPr lang="en-US" sz="2700">
                <a:latin typeface="Arial"/>
                <a:ea typeface="Arial"/>
                <a:cs typeface="Arial"/>
                <a:sym typeface="Arial"/>
              </a:rPr>
              <a:t>Purpose</a:t>
            </a:r>
            <a:endParaRPr sz="31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Identify shortcomings for climate monitoring in the current and future space architecture</a:t>
            </a:r>
            <a:endParaRPr sz="23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Identify opportunities to improve CDR production for GCOS ECVs and Fundamental CDRs</a:t>
            </a:r>
            <a:endParaRPr sz="2300">
              <a:latin typeface="Arial"/>
              <a:ea typeface="Arial"/>
              <a:cs typeface="Arial"/>
              <a:sym typeface="Arial"/>
            </a:endParaRPr>
          </a:p>
          <a:p>
            <a:pPr indent="-285750" lvl="1" marL="742950" rtl="0" algn="l">
              <a:lnSpc>
                <a:spcPct val="100000"/>
              </a:lnSpc>
              <a:spcBef>
                <a:spcPts val="0"/>
              </a:spcBef>
              <a:spcAft>
                <a:spcPts val="0"/>
              </a:spcAft>
              <a:buSzPts val="2000"/>
              <a:buFont typeface="Arial"/>
              <a:buChar char="▪"/>
            </a:pPr>
            <a:r>
              <a:rPr lang="en-US" sz="1900">
                <a:latin typeface="Arial"/>
                <a:ea typeface="Arial"/>
                <a:cs typeface="Arial"/>
                <a:sym typeface="Arial"/>
              </a:rPr>
              <a:t>Coordinated Action Plan leverages Gap Analysis to inform WGClimate work agenda</a:t>
            </a:r>
            <a:br>
              <a:rPr lang="en-US" sz="2300">
                <a:latin typeface="Arial"/>
                <a:ea typeface="Arial"/>
                <a:cs typeface="Arial"/>
                <a:sym typeface="Arial"/>
              </a:rPr>
            </a:br>
            <a:endParaRPr sz="1900">
              <a:latin typeface="Arial"/>
              <a:ea typeface="Arial"/>
              <a:cs typeface="Arial"/>
              <a:sym typeface="Arial"/>
            </a:endParaRPr>
          </a:p>
          <a:p>
            <a:pPr indent="-279400" lvl="0" marL="285750" rtl="0" algn="l">
              <a:lnSpc>
                <a:spcPct val="100000"/>
              </a:lnSpc>
              <a:spcBef>
                <a:spcPts val="0"/>
              </a:spcBef>
              <a:spcAft>
                <a:spcPts val="0"/>
              </a:spcAft>
              <a:buSzPts val="2300"/>
              <a:buChar char="•"/>
            </a:pPr>
            <a:r>
              <a:rPr lang="en-US" sz="2700">
                <a:latin typeface="Arial"/>
                <a:ea typeface="Arial"/>
                <a:cs typeface="Arial"/>
                <a:sym typeface="Arial"/>
              </a:rPr>
              <a:t>New: 2024 Gap Analysis Report and Coordinated Action Plan</a:t>
            </a:r>
            <a:endParaRPr sz="27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Based on Inventory v3 and 4.1 </a:t>
            </a:r>
            <a:endParaRPr sz="23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Addresses 16 ECVs related to the energy, water and carbon cycles</a:t>
            </a:r>
            <a:endParaRPr sz="23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Updated Action Plan: Continues 8 actions from 2018 Plan, adds 8 new from latest Gap Analysis </a:t>
            </a:r>
            <a:endParaRPr sz="2300">
              <a:latin typeface="Arial"/>
              <a:ea typeface="Arial"/>
              <a:cs typeface="Arial"/>
              <a:sym typeface="Arial"/>
            </a:endParaRPr>
          </a:p>
          <a:p>
            <a:pPr indent="-279400" lvl="2" marL="1200150" rtl="0" algn="l">
              <a:lnSpc>
                <a:spcPct val="100000"/>
              </a:lnSpc>
              <a:spcBef>
                <a:spcPts val="0"/>
              </a:spcBef>
              <a:spcAft>
                <a:spcPts val="0"/>
              </a:spcAft>
              <a:buSzPts val="1900"/>
              <a:buFont typeface="Arial"/>
              <a:buChar char="o"/>
            </a:pPr>
            <a:r>
              <a:rPr lang="en-US" sz="1700">
                <a:latin typeface="Arial"/>
                <a:ea typeface="Arial"/>
                <a:cs typeface="Arial"/>
                <a:sym typeface="Arial"/>
              </a:rPr>
              <a:t> 2018 Plan outcome: 18 closed, 2 abandoned, 8 carried forward</a:t>
            </a:r>
            <a:br>
              <a:rPr lang="en-US" sz="1700">
                <a:latin typeface="Arial"/>
                <a:ea typeface="Arial"/>
                <a:cs typeface="Arial"/>
                <a:sym typeface="Arial"/>
              </a:rPr>
            </a:br>
            <a:endParaRPr sz="1500">
              <a:latin typeface="Arial"/>
              <a:ea typeface="Arial"/>
              <a:cs typeface="Arial"/>
              <a:sym typeface="Arial"/>
            </a:endParaRPr>
          </a:p>
          <a:p>
            <a:pPr indent="-279400" lvl="1" marL="742950" rtl="0" algn="l">
              <a:lnSpc>
                <a:spcPct val="100000"/>
              </a:lnSpc>
              <a:spcBef>
                <a:spcPts val="0"/>
              </a:spcBef>
              <a:spcAft>
                <a:spcPts val="0"/>
              </a:spcAft>
              <a:buSzPts val="1900"/>
              <a:buFont typeface="Arial"/>
              <a:buChar char="▪"/>
            </a:pPr>
            <a:r>
              <a:rPr lang="en-US" sz="1900">
                <a:latin typeface="Arial"/>
                <a:ea typeface="Arial"/>
                <a:cs typeface="Arial"/>
                <a:sym typeface="Arial"/>
              </a:rPr>
              <a:t>Released for Agency review on 17 October</a:t>
            </a:r>
            <a:endParaRPr sz="2300">
              <a:latin typeface="Arial"/>
              <a:ea typeface="Arial"/>
              <a:cs typeface="Arial"/>
              <a:sym typeface="Arial"/>
            </a:endParaRPr>
          </a:p>
          <a:p>
            <a:pPr indent="-279400" lvl="2" marL="1200150" rtl="0" algn="l">
              <a:lnSpc>
                <a:spcPct val="100000"/>
              </a:lnSpc>
              <a:spcBef>
                <a:spcPts val="0"/>
              </a:spcBef>
              <a:spcAft>
                <a:spcPts val="0"/>
              </a:spcAft>
              <a:buSzPts val="1900"/>
              <a:buFont typeface="Arial"/>
              <a:buChar char="•"/>
            </a:pPr>
            <a:r>
              <a:rPr lang="en-US" sz="1900">
                <a:latin typeface="Arial"/>
                <a:ea typeface="Arial"/>
                <a:cs typeface="Arial"/>
                <a:sym typeface="Arial"/>
              </a:rPr>
              <a:t>See CEOS Plenary materials; CGMS review via Secretariat</a:t>
            </a:r>
            <a:endParaRPr sz="1900">
              <a:latin typeface="Arial"/>
              <a:ea typeface="Arial"/>
              <a:cs typeface="Arial"/>
              <a:sym typeface="Arial"/>
            </a:endParaRPr>
          </a:p>
          <a:p>
            <a:pPr indent="-279400" lvl="2" marL="1200150" rtl="0" algn="l">
              <a:lnSpc>
                <a:spcPct val="100000"/>
              </a:lnSpc>
              <a:spcBef>
                <a:spcPts val="0"/>
              </a:spcBef>
              <a:spcAft>
                <a:spcPts val="0"/>
              </a:spcAft>
              <a:buSzPts val="1900"/>
              <a:buFont typeface="Arial"/>
              <a:buChar char="•"/>
            </a:pPr>
            <a:r>
              <a:rPr lang="en-US" sz="1900">
                <a:latin typeface="Arial"/>
                <a:ea typeface="Arial"/>
                <a:cs typeface="Arial"/>
                <a:sym typeface="Arial"/>
              </a:rPr>
              <a:t>Open for comment for 4-6 weeks</a:t>
            </a:r>
            <a:endParaRPr sz="1900">
              <a:latin typeface="Arial"/>
              <a:ea typeface="Arial"/>
              <a:cs typeface="Arial"/>
              <a:sym typeface="Arial"/>
            </a:endParaRPr>
          </a:p>
          <a:p>
            <a:pPr indent="-279400" lvl="2" marL="1200150" rtl="0" algn="l">
              <a:lnSpc>
                <a:spcPct val="100000"/>
              </a:lnSpc>
              <a:spcBef>
                <a:spcPts val="0"/>
              </a:spcBef>
              <a:spcAft>
                <a:spcPts val="0"/>
              </a:spcAft>
              <a:buSzPts val="1900"/>
              <a:buFont typeface="Arial"/>
              <a:buChar char="•"/>
            </a:pPr>
            <a:r>
              <a:rPr lang="en-US" sz="1900">
                <a:latin typeface="Arial"/>
                <a:ea typeface="Arial"/>
                <a:cs typeface="Arial"/>
                <a:sym typeface="Arial"/>
              </a:rPr>
              <a:t>Plan to seek virtual endorsement</a:t>
            </a:r>
            <a:endParaRPr sz="1900">
              <a:latin typeface="Arial"/>
              <a:ea typeface="Arial"/>
              <a:cs typeface="Arial"/>
              <a:sym typeface="Arial"/>
            </a:endParaRPr>
          </a:p>
          <a:p>
            <a:pPr indent="-279400" lvl="2" marL="1200150" rtl="0" algn="l">
              <a:lnSpc>
                <a:spcPct val="100000"/>
              </a:lnSpc>
              <a:spcBef>
                <a:spcPts val="0"/>
              </a:spcBef>
              <a:spcAft>
                <a:spcPts val="0"/>
              </a:spcAft>
              <a:buSzPts val="1900"/>
              <a:buFont typeface="Arial"/>
              <a:buChar char="•"/>
            </a:pPr>
            <a:r>
              <a:rPr lang="en-US" sz="1900">
                <a:latin typeface="Arial"/>
                <a:ea typeface="Arial"/>
                <a:cs typeface="Arial"/>
                <a:sym typeface="Arial"/>
              </a:rPr>
              <a:t>If preferred, can seek endorsement at the March 2025 SIT meeting</a:t>
            </a:r>
            <a:endParaRPr sz="1900">
              <a:latin typeface="Arial"/>
              <a:ea typeface="Arial"/>
              <a:cs typeface="Arial"/>
              <a:sym typeface="Arial"/>
            </a:endParaRPr>
          </a:p>
          <a:p>
            <a:pPr indent="-158750" lvl="0" marL="285750" rtl="0" algn="l">
              <a:lnSpc>
                <a:spcPct val="100000"/>
              </a:lnSpc>
              <a:spcBef>
                <a:spcPts val="0"/>
              </a:spcBef>
              <a:spcAft>
                <a:spcPts val="0"/>
              </a:spcAft>
              <a:buSzPts val="2000"/>
              <a:buNone/>
            </a:pPr>
            <a:r>
              <a:t/>
            </a:r>
            <a:endParaRPr sz="2300">
              <a:latin typeface="Arial"/>
              <a:ea typeface="Arial"/>
              <a:cs typeface="Arial"/>
              <a:sym typeface="Arial"/>
            </a:endParaRPr>
          </a:p>
        </p:txBody>
      </p:sp>
      <p:sp>
        <p:nvSpPr>
          <p:cNvPr id="237" name="Google Shape;237;p9"/>
          <p:cNvSpPr txBox="1"/>
          <p:nvPr>
            <p:ph type="title"/>
          </p:nvPr>
        </p:nvSpPr>
        <p:spPr>
          <a:xfrm>
            <a:off x="-37312" y="175939"/>
            <a:ext cx="98823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t>Gap Analysis &amp; Coordinated Action Plan</a:t>
            </a:r>
            <a:endParaRPr sz="3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
          <p:cNvSpPr txBox="1"/>
          <p:nvPr>
            <p:ph type="title"/>
          </p:nvPr>
        </p:nvSpPr>
        <p:spPr>
          <a:xfrm>
            <a:off x="235524" y="-105371"/>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None/>
            </a:pPr>
            <a:r>
              <a:rPr lang="en-US"/>
              <a:t> Agency Response to GCOS IP (2022)</a:t>
            </a:r>
            <a:endParaRPr/>
          </a:p>
        </p:txBody>
      </p:sp>
      <p:sp>
        <p:nvSpPr>
          <p:cNvPr id="243" name="Google Shape;243;p2"/>
          <p:cNvSpPr txBox="1"/>
          <p:nvPr>
            <p:ph idx="1" type="body"/>
          </p:nvPr>
        </p:nvSpPr>
        <p:spPr>
          <a:xfrm>
            <a:off x="470540" y="1337864"/>
            <a:ext cx="7462200" cy="4537500"/>
          </a:xfrm>
          <a:prstGeom prst="rect">
            <a:avLst/>
          </a:prstGeom>
          <a:noFill/>
          <a:ln>
            <a:noFill/>
          </a:ln>
        </p:spPr>
        <p:txBody>
          <a:bodyPr anchorCtr="0" anchor="t" bIns="45700" lIns="91425" spcFirstLastPara="1" rIns="91425" wrap="square" tIns="45700">
            <a:noAutofit/>
          </a:bodyPr>
          <a:lstStyle/>
          <a:p>
            <a:pPr indent="-362293" lvl="0" marL="342900" rtl="0" algn="l">
              <a:lnSpc>
                <a:spcPct val="70000"/>
              </a:lnSpc>
              <a:spcBef>
                <a:spcPts val="0"/>
              </a:spcBef>
              <a:spcAft>
                <a:spcPts val="0"/>
              </a:spcAft>
              <a:buClr>
                <a:srgbClr val="000000"/>
              </a:buClr>
              <a:buSzPts val="2705"/>
              <a:buChar char="•"/>
            </a:pPr>
            <a:r>
              <a:rPr lang="en-US" sz="2029">
                <a:latin typeface="Arial"/>
                <a:ea typeface="Arial"/>
                <a:cs typeface="Arial"/>
                <a:sym typeface="Arial"/>
              </a:rPr>
              <a:t>Purpose</a:t>
            </a:r>
            <a:endParaRPr sz="2880">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Describes needs/gaps in Global Climate Observing System</a:t>
            </a:r>
            <a:endParaRPr sz="1180">
              <a:solidFill>
                <a:srgbClr val="000000"/>
              </a:solidFill>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Produced every 5-6 years</a:t>
            </a:r>
            <a:endParaRPr sz="1435">
              <a:solidFill>
                <a:srgbClr val="000000"/>
              </a:solidFill>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2022: GCOS provided 16 Actions, each with multiple Activities</a:t>
            </a:r>
            <a:endParaRPr sz="2540">
              <a:latin typeface="Arial"/>
              <a:ea typeface="Arial"/>
              <a:cs typeface="Arial"/>
              <a:sym typeface="Arial"/>
            </a:endParaRPr>
          </a:p>
          <a:p>
            <a:pPr indent="-139700" lvl="1" marL="685800" rtl="0" algn="l">
              <a:lnSpc>
                <a:spcPct val="70000"/>
              </a:lnSpc>
              <a:spcBef>
                <a:spcPts val="1200"/>
              </a:spcBef>
              <a:spcAft>
                <a:spcPts val="0"/>
              </a:spcAft>
              <a:buSzPts val="1286"/>
              <a:buNone/>
            </a:pPr>
            <a:r>
              <a:t/>
            </a:r>
            <a:endParaRPr sz="1860">
              <a:latin typeface="Arial"/>
              <a:ea typeface="Arial"/>
              <a:cs typeface="Arial"/>
              <a:sym typeface="Arial"/>
            </a:endParaRPr>
          </a:p>
          <a:p>
            <a:pPr indent="-362293" lvl="1" marL="342900" rtl="0" algn="l">
              <a:lnSpc>
                <a:spcPct val="70000"/>
              </a:lnSpc>
              <a:spcBef>
                <a:spcPts val="0"/>
              </a:spcBef>
              <a:spcAft>
                <a:spcPts val="0"/>
              </a:spcAft>
              <a:buClr>
                <a:srgbClr val="000000"/>
              </a:buClr>
              <a:buSzPts val="2705"/>
              <a:buFont typeface="Arial"/>
              <a:buChar char="•"/>
            </a:pPr>
            <a:r>
              <a:rPr lang="en-US" sz="2029">
                <a:latin typeface="Arial"/>
                <a:ea typeface="Arial"/>
                <a:cs typeface="Arial"/>
                <a:sym typeface="Arial"/>
              </a:rPr>
              <a:t>WGClimate addressing with a two-phase response</a:t>
            </a:r>
            <a:endParaRPr sz="2540">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Completed 21 Activities in 2023 (more straightforward)</a:t>
            </a:r>
            <a:endParaRPr sz="1435">
              <a:solidFill>
                <a:srgbClr val="000000"/>
              </a:solidFill>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Addressing similar number in 2024 (more complex)</a:t>
            </a:r>
            <a:endParaRPr sz="2540">
              <a:latin typeface="Arial"/>
              <a:ea typeface="Arial"/>
              <a:cs typeface="Arial"/>
              <a:sym typeface="Arial"/>
            </a:endParaRPr>
          </a:p>
          <a:p>
            <a:pPr indent="-139700" lvl="1" marL="685800" rtl="0" algn="l">
              <a:lnSpc>
                <a:spcPct val="70000"/>
              </a:lnSpc>
              <a:spcBef>
                <a:spcPts val="1200"/>
              </a:spcBef>
              <a:spcAft>
                <a:spcPts val="0"/>
              </a:spcAft>
              <a:buSzPts val="1286"/>
              <a:buFont typeface="Arial"/>
              <a:buNone/>
            </a:pPr>
            <a:r>
              <a:t/>
            </a:r>
            <a:endParaRPr sz="1860">
              <a:solidFill>
                <a:srgbClr val="000000"/>
              </a:solidFill>
              <a:latin typeface="Arial"/>
              <a:ea typeface="Arial"/>
              <a:cs typeface="Arial"/>
              <a:sym typeface="Arial"/>
            </a:endParaRPr>
          </a:p>
          <a:p>
            <a:pPr indent="-362293" lvl="1" marL="342900" rtl="0" algn="l">
              <a:lnSpc>
                <a:spcPct val="70000"/>
              </a:lnSpc>
              <a:spcBef>
                <a:spcPts val="0"/>
              </a:spcBef>
              <a:spcAft>
                <a:spcPts val="0"/>
              </a:spcAft>
              <a:buClr>
                <a:srgbClr val="000000"/>
              </a:buClr>
              <a:buSzPts val="2705"/>
              <a:buFont typeface="Arial"/>
              <a:buChar char="•"/>
            </a:pPr>
            <a:r>
              <a:rPr lang="en-US" sz="2029">
                <a:latin typeface="Arial"/>
                <a:ea typeface="Arial"/>
                <a:cs typeface="Arial"/>
                <a:sym typeface="Arial"/>
              </a:rPr>
              <a:t>Status</a:t>
            </a:r>
            <a:endParaRPr sz="2029">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Material inputs captured, synthesizing to consistent narrative form</a:t>
            </a:r>
            <a:endParaRPr sz="2540">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GCOS review to start January 2025</a:t>
            </a:r>
            <a:endParaRPr sz="2540">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Distribute to CEOS and CGMS for endorsement at March SIT</a:t>
            </a:r>
            <a:endParaRPr sz="2540">
              <a:latin typeface="Arial"/>
              <a:ea typeface="Arial"/>
              <a:cs typeface="Arial"/>
              <a:sym typeface="Arial"/>
            </a:endParaRPr>
          </a:p>
          <a:p>
            <a:pPr indent="-253142" lvl="1" marL="685800" rtl="0" algn="l">
              <a:lnSpc>
                <a:spcPct val="70000"/>
              </a:lnSpc>
              <a:spcBef>
                <a:spcPts val="1200"/>
              </a:spcBef>
              <a:spcAft>
                <a:spcPts val="0"/>
              </a:spcAft>
              <a:buSzPts val="1786"/>
              <a:buFont typeface="Arial"/>
              <a:buChar char="•"/>
            </a:pPr>
            <a:r>
              <a:rPr lang="en-US" sz="1860">
                <a:latin typeface="Arial"/>
                <a:ea typeface="Arial"/>
                <a:cs typeface="Arial"/>
                <a:sym typeface="Arial"/>
              </a:rPr>
              <a:t>GCOS will start working on its Status Report in early 2026</a:t>
            </a:r>
            <a:endParaRPr sz="1860">
              <a:latin typeface="Arial"/>
              <a:ea typeface="Arial"/>
              <a:cs typeface="Arial"/>
              <a:sym typeface="Arial"/>
            </a:endParaRPr>
          </a:p>
          <a:p>
            <a:pPr indent="-190500" lvl="0" marL="342900" rtl="0" algn="l">
              <a:lnSpc>
                <a:spcPct val="95000"/>
              </a:lnSpc>
              <a:spcBef>
                <a:spcPts val="480"/>
              </a:spcBef>
              <a:spcAft>
                <a:spcPts val="0"/>
              </a:spcAft>
              <a:buSzPts val="2205"/>
              <a:buNone/>
            </a:pPr>
            <a:r>
              <a:t/>
            </a:r>
            <a:endParaRPr sz="2540">
              <a:latin typeface="Arial"/>
              <a:ea typeface="Arial"/>
              <a:cs typeface="Arial"/>
              <a:sym typeface="Arial"/>
            </a:endParaRPr>
          </a:p>
        </p:txBody>
      </p:sp>
      <p:pic>
        <p:nvPicPr>
          <p:cNvPr descr="Diagram&#10;&#10;Description automatically generated" id="244" name="Google Shape;244;p2"/>
          <p:cNvPicPr preferRelativeResize="0"/>
          <p:nvPr/>
        </p:nvPicPr>
        <p:blipFill rotWithShape="1">
          <a:blip r:embed="rId3">
            <a:alphaModFix/>
          </a:blip>
          <a:srcRect b="1781" l="0" r="0" t="243"/>
          <a:stretch/>
        </p:blipFill>
        <p:spPr>
          <a:xfrm>
            <a:off x="8465124" y="1871811"/>
            <a:ext cx="2855126" cy="39267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type="title"/>
          </p:nvPr>
        </p:nvSpPr>
        <p:spPr>
          <a:xfrm>
            <a:off x="176048" y="166975"/>
            <a:ext cx="9728116"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COP-29 Statement for SBSTA</a:t>
            </a:r>
            <a:endParaRPr sz="4000">
              <a:latin typeface="Arial"/>
              <a:ea typeface="Arial"/>
              <a:cs typeface="Arial"/>
              <a:sym typeface="Arial"/>
            </a:endParaRPr>
          </a:p>
        </p:txBody>
      </p:sp>
      <p:sp>
        <p:nvSpPr>
          <p:cNvPr id="250" name="Google Shape;250;p30"/>
          <p:cNvSpPr txBox="1"/>
          <p:nvPr/>
        </p:nvSpPr>
        <p:spPr>
          <a:xfrm>
            <a:off x="191298" y="1344450"/>
            <a:ext cx="11848200" cy="4458300"/>
          </a:xfrm>
          <a:prstGeom prst="rect">
            <a:avLst/>
          </a:prstGeom>
          <a:noFill/>
          <a:ln>
            <a:noFill/>
          </a:ln>
        </p:spPr>
        <p:txBody>
          <a:bodyPr anchorCtr="0" anchor="t" bIns="45700" lIns="91425" spcFirstLastPara="1" rIns="91425" wrap="square" tIns="45700">
            <a:noAutofit/>
          </a:bodyPr>
          <a:lstStyle/>
          <a:p>
            <a:pPr indent="-342891" lvl="0" marL="342891" marR="0" rtl="0" algn="l">
              <a:lnSpc>
                <a:spcPct val="100000"/>
              </a:lnSpc>
              <a:spcBef>
                <a:spcPts val="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Context</a:t>
            </a:r>
            <a:endParaRPr b="0" i="0" sz="2400" u="none" cap="none" strike="noStrike">
              <a:solidFill>
                <a:srgbClr val="000000"/>
              </a:solidFill>
              <a:latin typeface="Arial"/>
              <a:ea typeface="Arial"/>
              <a:cs typeface="Arial"/>
              <a:sym typeface="Arial"/>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UNFCCC’s Subsidiary Body for Scientific and Technological Advice (SBSTA) </a:t>
            </a:r>
            <a:br>
              <a:rPr b="0" i="0" lang="en-US" sz="1800" u="none" cap="none" strike="noStrike">
                <a:solidFill>
                  <a:srgbClr val="000000"/>
                </a:solidFill>
                <a:latin typeface="Arial"/>
                <a:ea typeface="Arial"/>
                <a:cs typeface="Arial"/>
                <a:sym typeface="Arial"/>
              </a:rPr>
            </a:br>
            <a:r>
              <a:rPr lang="en-US" sz="1800"/>
              <a:t>meeting </a:t>
            </a:r>
            <a:r>
              <a:rPr b="0" i="0" lang="en-US" sz="1800" u="none" cap="none" strike="noStrike">
                <a:solidFill>
                  <a:srgbClr val="000000"/>
                </a:solidFill>
                <a:latin typeface="Arial"/>
                <a:ea typeface="Arial"/>
                <a:cs typeface="Arial"/>
                <a:sym typeface="Arial"/>
              </a:rPr>
              <a:t>at the Conference of Parties (COP)</a:t>
            </a:r>
            <a:endParaRPr b="0" i="0" sz="1800" u="none" cap="none" strike="noStrike">
              <a:solidFill>
                <a:srgbClr val="000000"/>
              </a:solidFill>
              <a:latin typeface="Arial"/>
              <a:ea typeface="Arial"/>
              <a:cs typeface="Arial"/>
              <a:sym typeface="Arial"/>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Invites CEOS and CGMS jointly to submit and read a short Statement at meeting</a:t>
            </a:r>
            <a:endParaRPr b="0" i="0" sz="1800" u="none" cap="none" strike="noStrike">
              <a:solidFill>
                <a:srgbClr val="000000"/>
              </a:solidFill>
              <a:latin typeface="Arial"/>
              <a:ea typeface="Arial"/>
              <a:cs typeface="Arial"/>
              <a:sym typeface="Arial"/>
            </a:endParaRPr>
          </a:p>
          <a:p>
            <a:pPr indent="-342891" lvl="0" marL="342891" marR="0" rtl="0" algn="l">
              <a:lnSpc>
                <a:spcPct val="100000"/>
              </a:lnSpc>
              <a:spcBef>
                <a:spcPts val="1000"/>
              </a:spcBef>
              <a:spcAft>
                <a:spcPts val="0"/>
              </a:spcAft>
              <a:buClr>
                <a:srgbClr val="000000"/>
              </a:buClr>
              <a:buSzPts val="1800"/>
              <a:buFont typeface="Arial"/>
              <a:buChar char="•"/>
            </a:pPr>
            <a:r>
              <a:rPr lang="en-US" sz="2400"/>
              <a:t>Changes for</a:t>
            </a:r>
            <a:r>
              <a:rPr b="0" i="0" lang="en-US" sz="2400" u="none" cap="none" strike="noStrike">
                <a:solidFill>
                  <a:srgbClr val="000000"/>
                </a:solidFill>
                <a:latin typeface="Arial"/>
                <a:ea typeface="Arial"/>
                <a:cs typeface="Arial"/>
                <a:sym typeface="Arial"/>
              </a:rPr>
              <a:t> 2024</a:t>
            </a:r>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Prior years featured CEOS’s climate-related activities, accomplishments, advocacy</a:t>
            </a:r>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2024 focuses on satellite-enabled climate advances and understanding, support to recent GHG initiatives</a:t>
            </a:r>
            <a:endParaRPr/>
          </a:p>
          <a:p>
            <a:pPr indent="-285744" lvl="2" marL="118872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Global Methane Pledge</a:t>
            </a:r>
            <a:endParaRPr/>
          </a:p>
          <a:p>
            <a:pPr indent="-285744" lvl="1" marL="118872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UNEP’s International Methane Emissions Observatory</a:t>
            </a:r>
            <a:endParaRPr/>
          </a:p>
          <a:p>
            <a:pPr indent="-285744" lvl="1" marL="118872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WMO’s Global Greenhouse Gas Watch</a:t>
            </a:r>
            <a:endParaRPr/>
          </a:p>
          <a:p>
            <a:pPr indent="-285744" lvl="1" marL="118872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Global Stocktakes</a:t>
            </a:r>
            <a:endParaRPr b="0" i="0" sz="1600" u="none" cap="none" strike="noStrike">
              <a:solidFill>
                <a:srgbClr val="000000"/>
              </a:solidFill>
              <a:latin typeface="Arial"/>
              <a:ea typeface="Arial"/>
              <a:cs typeface="Arial"/>
              <a:sym typeface="Arial"/>
            </a:endParaRPr>
          </a:p>
          <a:p>
            <a:pPr indent="-342891" lvl="0" marL="342891" marR="0" rtl="0" algn="l">
              <a:lnSpc>
                <a:spcPct val="100000"/>
              </a:lnSpc>
              <a:spcBef>
                <a:spcPts val="100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Status </a:t>
            </a:r>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Agencies reviewed in September</a:t>
            </a:r>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Delivered to UK Space Agency early October </a:t>
            </a:r>
            <a:endParaRPr/>
          </a:p>
          <a:p>
            <a:pPr indent="-285744" lvl="1" marL="742932"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Shorter version for oral delivery in development</a:t>
            </a:r>
            <a:endParaRPr/>
          </a:p>
          <a:p>
            <a:pPr indent="-285744" lvl="1" marL="742932" marR="0" rtl="0" algn="l">
              <a:lnSpc>
                <a:spcPct val="100000"/>
              </a:lnSpc>
              <a:spcBef>
                <a:spcPts val="0"/>
              </a:spcBef>
              <a:spcAft>
                <a:spcPts val="0"/>
              </a:spcAft>
              <a:buClr>
                <a:srgbClr val="000000"/>
              </a:buClr>
              <a:buSzPts val="1800"/>
              <a:buFont typeface="Arial"/>
              <a:buChar char="–"/>
            </a:pPr>
            <a:r>
              <a:rPr b="0" i="1" lang="en-US" sz="1800" u="none" cap="none" strike="noStrike">
                <a:solidFill>
                  <a:srgbClr val="000000"/>
                </a:solidFill>
                <a:latin typeface="Arial"/>
                <a:ea typeface="Arial"/>
                <a:cs typeface="Arial"/>
                <a:sym typeface="Arial"/>
              </a:rPr>
              <a:t>Seeking Plenary endorsement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176048" y="166975"/>
            <a:ext cx="9728116"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COP-29 Earth Information Day (EID)</a:t>
            </a:r>
            <a:endParaRPr sz="4000">
              <a:latin typeface="Arial"/>
              <a:ea typeface="Arial"/>
              <a:cs typeface="Arial"/>
              <a:sym typeface="Arial"/>
            </a:endParaRPr>
          </a:p>
        </p:txBody>
      </p:sp>
      <p:sp>
        <p:nvSpPr>
          <p:cNvPr id="256" name="Google Shape;256;p31"/>
          <p:cNvSpPr txBox="1"/>
          <p:nvPr/>
        </p:nvSpPr>
        <p:spPr>
          <a:xfrm>
            <a:off x="407938" y="1785160"/>
            <a:ext cx="11848200" cy="4458300"/>
          </a:xfrm>
          <a:prstGeom prst="rect">
            <a:avLst/>
          </a:prstGeom>
          <a:noFill/>
          <a:ln>
            <a:noFill/>
          </a:ln>
        </p:spPr>
        <p:txBody>
          <a:bodyPr anchorCtr="0" anchor="t" bIns="45700" lIns="91425" spcFirstLastPara="1" rIns="91425" wrap="square" tIns="45700">
            <a:noAutofit/>
          </a:bodyPr>
          <a:lstStyle/>
          <a:p>
            <a:pPr indent="-342891" lvl="0" marL="342891" marR="0" rtl="0" algn="l">
              <a:lnSpc>
                <a:spcPct val="100000"/>
              </a:lnSpc>
              <a:spcBef>
                <a:spcPts val="60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EID agenda not yet announced</a:t>
            </a:r>
            <a:endParaRPr/>
          </a:p>
          <a:p>
            <a:pPr indent="-342891" lvl="3" marL="640080" marR="0" rtl="0" algn="l">
              <a:lnSpc>
                <a:spcPct val="100000"/>
              </a:lnSpc>
              <a:spcBef>
                <a:spcPts val="600"/>
              </a:spcBef>
              <a:spcAft>
                <a:spcPts val="0"/>
              </a:spcAft>
              <a:buClr>
                <a:srgbClr val="000000"/>
              </a:buClr>
              <a:buSzPts val="1800"/>
              <a:buFont typeface="Arial"/>
              <a:buChar char="•"/>
            </a:pPr>
            <a:r>
              <a:rPr b="0" i="0" lang="en-US" sz="2000" u="none" cap="none" strike="noStrike">
                <a:solidFill>
                  <a:srgbClr val="000000"/>
                </a:solidFill>
                <a:latin typeface="Arial"/>
                <a:ea typeface="Arial"/>
                <a:cs typeface="Arial"/>
                <a:sym typeface="Arial"/>
              </a:rPr>
              <a:t>Likely a half-day event featuring a plenary and an interactive session</a:t>
            </a:r>
            <a:endParaRPr/>
          </a:p>
          <a:p>
            <a:pPr indent="-342891" lvl="3" marL="640080" marR="0" rtl="0" algn="l">
              <a:lnSpc>
                <a:spcPct val="100000"/>
              </a:lnSpc>
              <a:spcBef>
                <a:spcPts val="600"/>
              </a:spcBef>
              <a:spcAft>
                <a:spcPts val="0"/>
              </a:spcAft>
              <a:buClr>
                <a:srgbClr val="000000"/>
              </a:buClr>
              <a:buSzPts val="1800"/>
              <a:buFont typeface="Arial"/>
              <a:buChar char="•"/>
            </a:pPr>
            <a:r>
              <a:rPr b="0" i="0" lang="en-US" sz="2000" u="none" cap="none" strike="noStrike">
                <a:solidFill>
                  <a:srgbClr val="000000"/>
                </a:solidFill>
                <a:latin typeface="Arial"/>
                <a:ea typeface="Arial"/>
                <a:cs typeface="Arial"/>
                <a:sym typeface="Arial"/>
              </a:rPr>
              <a:t>WGClimate contributed 3 theme ideas in August</a:t>
            </a:r>
            <a:endParaRPr sz="2000"/>
          </a:p>
          <a:p>
            <a:pPr indent="-342891" lvl="3" marL="640080" marR="0" rtl="0" algn="l">
              <a:lnSpc>
                <a:spcPct val="100000"/>
              </a:lnSpc>
              <a:spcBef>
                <a:spcPts val="600"/>
              </a:spcBef>
              <a:spcAft>
                <a:spcPts val="0"/>
              </a:spcAft>
              <a:buClr>
                <a:srgbClr val="000000"/>
              </a:buClr>
              <a:buSzPts val="1800"/>
              <a:buFont typeface="Arial"/>
              <a:buChar char="•"/>
            </a:pPr>
            <a:r>
              <a:rPr b="0" i="0" lang="en-US" sz="2000" u="none" cap="none" strike="noStrike">
                <a:solidFill>
                  <a:srgbClr val="000000"/>
                </a:solidFill>
                <a:latin typeface="Arial"/>
                <a:ea typeface="Arial"/>
                <a:cs typeface="Arial"/>
                <a:sym typeface="Arial"/>
              </a:rPr>
              <a:t>Expecting there will be an extreme events component</a:t>
            </a: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342891" lvl="0" marL="342891" marR="0" rtl="0" algn="l">
              <a:lnSpc>
                <a:spcPct val="100000"/>
              </a:lnSpc>
              <a:spcBef>
                <a:spcPts val="600"/>
              </a:spcBef>
              <a:spcAft>
                <a:spcPts val="0"/>
              </a:spcAft>
              <a:buClr>
                <a:srgbClr val="000000"/>
              </a:buClr>
              <a:buSzPts val="1800"/>
              <a:buFont typeface="Arial"/>
              <a:buChar char="•"/>
            </a:pPr>
            <a:r>
              <a:rPr b="0" i="0" lang="en-US" sz="2400" u="none" cap="none" strike="noStrike">
                <a:solidFill>
                  <a:srgbClr val="000000"/>
                </a:solidFill>
                <a:latin typeface="Arial"/>
                <a:ea typeface="Arial"/>
                <a:cs typeface="Arial"/>
                <a:sym typeface="Arial"/>
              </a:rPr>
              <a:t>Provided input for </a:t>
            </a:r>
            <a:r>
              <a:rPr b="0" i="1" lang="en-US" sz="2400" u="none" cap="none" strike="noStrike">
                <a:solidFill>
                  <a:srgbClr val="000000"/>
                </a:solidFill>
                <a:latin typeface="Arial"/>
                <a:ea typeface="Arial"/>
                <a:cs typeface="Arial"/>
                <a:sym typeface="Arial"/>
              </a:rPr>
              <a:t>Information Note </a:t>
            </a:r>
            <a:endParaRPr/>
          </a:p>
          <a:p>
            <a:pPr indent="-342891" lvl="3" marL="640080" marR="0" rtl="0" algn="l">
              <a:lnSpc>
                <a:spcPct val="100000"/>
              </a:lnSpc>
              <a:spcBef>
                <a:spcPts val="600"/>
              </a:spcBef>
              <a:spcAft>
                <a:spcPts val="0"/>
              </a:spcAft>
              <a:buClr>
                <a:srgbClr val="000000"/>
              </a:buClr>
              <a:buSzPts val="1800"/>
              <a:buFont typeface="Arial"/>
              <a:buChar char="•"/>
            </a:pPr>
            <a:r>
              <a:rPr lang="en-US" sz="2000"/>
              <a:t>For policy-makers and obs community</a:t>
            </a:r>
            <a:endParaRPr sz="2000"/>
          </a:p>
          <a:p>
            <a:pPr indent="-342891" lvl="3" marL="640080" marR="0" rtl="0" algn="l">
              <a:lnSpc>
                <a:spcPct val="100000"/>
              </a:lnSpc>
              <a:spcBef>
                <a:spcPts val="600"/>
              </a:spcBef>
              <a:spcAft>
                <a:spcPts val="0"/>
              </a:spcAft>
              <a:buClr>
                <a:srgbClr val="000000"/>
              </a:buClr>
              <a:buSzPts val="1800"/>
              <a:buFont typeface="Arial"/>
              <a:buChar char="•"/>
            </a:pPr>
            <a:r>
              <a:rPr lang="en-US" sz="2000"/>
              <a:t>Responded to UNFCCC request for </a:t>
            </a:r>
            <a:r>
              <a:rPr b="0" i="0" lang="en-US" sz="2000" u="none" cap="none" strike="noStrike">
                <a:solidFill>
                  <a:srgbClr val="000000"/>
                </a:solidFill>
                <a:latin typeface="Arial"/>
                <a:ea typeface="Arial"/>
                <a:cs typeface="Arial"/>
                <a:sym typeface="Arial"/>
              </a:rPr>
              <a:t>updates on Earth observation, mandates, milestones, outcomes, tools and initiatives</a:t>
            </a:r>
            <a:endParaRPr b="0" i="0" sz="2000" u="none" cap="none" strike="noStrike">
              <a:solidFill>
                <a:srgbClr val="000000"/>
              </a:solidFill>
              <a:latin typeface="Arial"/>
              <a:ea typeface="Arial"/>
              <a:cs typeface="Arial"/>
              <a:sym typeface="Arial"/>
            </a:endParaRPr>
          </a:p>
          <a:p>
            <a:pPr indent="-355600" lvl="4" marL="2286000" marR="0" rtl="0" algn="l">
              <a:lnSpc>
                <a:spcPct val="100000"/>
              </a:lnSpc>
              <a:spcBef>
                <a:spcPts val="600"/>
              </a:spcBef>
              <a:spcAft>
                <a:spcPts val="0"/>
              </a:spcAft>
              <a:buSzPts val="2000"/>
              <a:buChar char="○"/>
            </a:pPr>
            <a:r>
              <a:rPr lang="en-US" sz="2000"/>
              <a:t>Updated GHG Roadmap (v2)</a:t>
            </a:r>
            <a:endParaRPr sz="2000"/>
          </a:p>
          <a:p>
            <a:pPr indent="-355600" lvl="4" marL="2286000" marR="0" rtl="0" algn="l">
              <a:lnSpc>
                <a:spcPct val="100000"/>
              </a:lnSpc>
              <a:spcBef>
                <a:spcPts val="600"/>
              </a:spcBef>
              <a:spcAft>
                <a:spcPts val="0"/>
              </a:spcAft>
              <a:buSzPts val="2000"/>
              <a:buChar char="○"/>
            </a:pPr>
            <a:r>
              <a:rPr lang="en-US" sz="2000"/>
              <a:t>Lessons Learned from Global Stocktake 1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2"/>
          <p:cNvSpPr txBox="1"/>
          <p:nvPr>
            <p:ph type="title"/>
          </p:nvPr>
        </p:nvSpPr>
        <p:spPr>
          <a:xfrm>
            <a:off x="-1533621" y="-12"/>
            <a:ext cx="124329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600"/>
              <a:buFont typeface="Arial"/>
              <a:buNone/>
            </a:pPr>
            <a:r>
              <a:rPr lang="en-US" sz="2600">
                <a:solidFill>
                  <a:schemeClr val="lt1"/>
                </a:solidFill>
                <a:latin typeface="Arial"/>
                <a:ea typeface="Arial"/>
                <a:cs typeface="Arial"/>
                <a:sym typeface="Arial"/>
              </a:rPr>
              <a:t>Vice-Chair Nomination: Vincent-Henri Peuch (ECMWF)</a:t>
            </a:r>
            <a:endParaRPr sz="2600">
              <a:solidFill>
                <a:schemeClr val="lt1"/>
              </a:solidFill>
            </a:endParaRPr>
          </a:p>
        </p:txBody>
      </p:sp>
      <p:sp>
        <p:nvSpPr>
          <p:cNvPr id="262" name="Google Shape;262;p32"/>
          <p:cNvSpPr txBox="1"/>
          <p:nvPr>
            <p:ph idx="1" type="body"/>
          </p:nvPr>
        </p:nvSpPr>
        <p:spPr>
          <a:xfrm>
            <a:off x="224700" y="1175498"/>
            <a:ext cx="9217200" cy="5245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2060"/>
              </a:buClr>
              <a:buSzPts val="1665"/>
              <a:buNone/>
            </a:pPr>
            <a:r>
              <a:rPr b="1" lang="en-US" sz="2050">
                <a:latin typeface="Arial"/>
                <a:ea typeface="Arial"/>
                <a:cs typeface="Arial"/>
                <a:sym typeface="Arial"/>
              </a:rPr>
              <a:t>Background</a:t>
            </a:r>
            <a:br>
              <a:rPr b="1" lang="en-US" sz="2050">
                <a:latin typeface="Arial"/>
                <a:ea typeface="Arial"/>
                <a:cs typeface="Arial"/>
                <a:sym typeface="Arial"/>
              </a:rPr>
            </a:br>
            <a:endParaRPr b="1" sz="2050">
              <a:latin typeface="Arial"/>
              <a:ea typeface="Arial"/>
              <a:cs typeface="Arial"/>
              <a:sym typeface="Arial"/>
            </a:endParaRPr>
          </a:p>
          <a:p>
            <a:pPr indent="-347027" lvl="0" marL="342900" rtl="0" algn="l">
              <a:lnSpc>
                <a:spcPct val="80000"/>
              </a:lnSpc>
              <a:spcBef>
                <a:spcPts val="0"/>
              </a:spcBef>
              <a:spcAft>
                <a:spcPts val="0"/>
              </a:spcAft>
              <a:buClr>
                <a:srgbClr val="002060"/>
              </a:buClr>
              <a:buSzPts val="1865"/>
              <a:buChar char="●"/>
            </a:pPr>
            <a:r>
              <a:rPr lang="en-US" sz="1679">
                <a:latin typeface="Arial"/>
                <a:ea typeface="Arial"/>
                <a:cs typeface="Arial"/>
                <a:sym typeface="Arial"/>
              </a:rPr>
              <a:t>Joined ECMWF in 2011. Led initiation and implementation of Copernicus Services at ECMWF. Founding Director of the Copernicus Atmosphere Monitoring Service for 10 years. </a:t>
            </a:r>
            <a:endParaRPr sz="1679"/>
          </a:p>
          <a:p>
            <a:pPr indent="-347027" lvl="0" marL="342900" rtl="0" algn="l">
              <a:lnSpc>
                <a:spcPct val="80000"/>
              </a:lnSpc>
              <a:spcBef>
                <a:spcPts val="0"/>
              </a:spcBef>
              <a:spcAft>
                <a:spcPts val="0"/>
              </a:spcAft>
              <a:buClr>
                <a:srgbClr val="002060"/>
              </a:buClr>
              <a:buSzPts val="1865"/>
              <a:buChar char="●"/>
            </a:pPr>
            <a:r>
              <a:rPr lang="en-US" sz="1679">
                <a:latin typeface="Arial"/>
                <a:ea typeface="Arial"/>
                <a:cs typeface="Arial"/>
                <a:sym typeface="Arial"/>
              </a:rPr>
              <a:t>Current member of ECMWF Directorate as Director for engagement with the European Union and Head of ECMWF Bonn (190 staff) -- the centre of gravity for ECMWF EU activities including Copernicus and Destination Earth. </a:t>
            </a:r>
            <a:endParaRPr sz="1679"/>
          </a:p>
          <a:p>
            <a:pPr indent="-347027" lvl="0" marL="342900" rtl="0" algn="l">
              <a:lnSpc>
                <a:spcPct val="80000"/>
              </a:lnSpc>
              <a:spcBef>
                <a:spcPts val="0"/>
              </a:spcBef>
              <a:spcAft>
                <a:spcPts val="0"/>
              </a:spcAft>
              <a:buClr>
                <a:srgbClr val="002060"/>
              </a:buClr>
              <a:buSzPts val="1865"/>
              <a:buChar char="●"/>
            </a:pPr>
            <a:r>
              <a:rPr lang="en-US" sz="1679">
                <a:latin typeface="Arial"/>
                <a:ea typeface="Arial"/>
                <a:cs typeface="Arial"/>
                <a:sym typeface="Arial"/>
              </a:rPr>
              <a:t>30-years experience in atmospheric composition modelling, composition-climate interactions and data assimilation of observations of atmospheric constituents (&gt;105 publications, h-index: 48).</a:t>
            </a:r>
            <a:endParaRPr sz="1679"/>
          </a:p>
          <a:p>
            <a:pPr indent="-347027" lvl="0" marL="342900" rtl="0" algn="l">
              <a:lnSpc>
                <a:spcPct val="80000"/>
              </a:lnSpc>
              <a:spcBef>
                <a:spcPts val="0"/>
              </a:spcBef>
              <a:spcAft>
                <a:spcPts val="0"/>
              </a:spcAft>
              <a:buClr>
                <a:srgbClr val="002060"/>
              </a:buClr>
              <a:buSzPts val="1865"/>
              <a:buChar char="●"/>
            </a:pPr>
            <a:r>
              <a:rPr lang="en-US" sz="1679">
                <a:latin typeface="Arial"/>
                <a:ea typeface="Arial"/>
                <a:cs typeface="Arial"/>
                <a:sym typeface="Arial"/>
              </a:rPr>
              <a:t>Active in international scientific and steering bodies including WMO’s Global Atmospheric Watch and Global Greenhouse Gas Watch Study Group (co-chair) and ESA’s Advisory Committee for Earth Observation and Climate Science Advisory Board.</a:t>
            </a:r>
            <a:endParaRPr sz="1679">
              <a:latin typeface="Arial"/>
              <a:ea typeface="Arial"/>
              <a:cs typeface="Arial"/>
              <a:sym typeface="Arial"/>
            </a:endParaRPr>
          </a:p>
          <a:p>
            <a:pPr indent="-347027" lvl="0" marL="342900" rtl="0" algn="l">
              <a:lnSpc>
                <a:spcPct val="80000"/>
              </a:lnSpc>
              <a:spcBef>
                <a:spcPts val="0"/>
              </a:spcBef>
              <a:spcAft>
                <a:spcPts val="0"/>
              </a:spcAft>
              <a:buClr>
                <a:srgbClr val="002060"/>
              </a:buClr>
              <a:buSzPts val="1865"/>
              <a:buChar char="●"/>
            </a:pPr>
            <a:r>
              <a:rPr b="1" lang="en-US" sz="1679"/>
              <a:t>ECMWF representative to Joint CEOS-CGMS Working Group on Climate and ECMWF’s CEOS contact since 2022. </a:t>
            </a:r>
            <a:r>
              <a:rPr lang="en-US" sz="1679"/>
              <a:t>Contributes to Greenhouse Gas aspects, Space Agencies response to GCOS IP and provides liaison with relevant ECMWF/C3S/CAMS/DestinE activities: reanalyses, link to policy stakeholders, data stores, use cases…</a:t>
            </a:r>
            <a:br>
              <a:rPr lang="en-US" sz="1679"/>
            </a:br>
            <a:endParaRPr sz="1679"/>
          </a:p>
          <a:p>
            <a:pPr indent="-347027" lvl="0" marL="342900" rtl="0" algn="l">
              <a:lnSpc>
                <a:spcPct val="80000"/>
              </a:lnSpc>
              <a:spcBef>
                <a:spcPts val="0"/>
              </a:spcBef>
              <a:spcAft>
                <a:spcPts val="0"/>
              </a:spcAft>
              <a:buClr>
                <a:srgbClr val="002060"/>
              </a:buClr>
              <a:buSzPts val="1865"/>
              <a:buChar char="●"/>
            </a:pPr>
            <a:r>
              <a:rPr lang="en-US" sz="1679"/>
              <a:t>Wenying Su (NASA; current Vice-Chair) rotates to Chair position at CEOS Plenary.</a:t>
            </a:r>
            <a:br>
              <a:rPr lang="en-US" sz="1679"/>
            </a:br>
            <a:br>
              <a:rPr lang="en-US" sz="1679"/>
            </a:br>
            <a:endParaRPr sz="1679"/>
          </a:p>
          <a:p>
            <a:pPr indent="-359727" lvl="0" marL="342900" rtl="0" algn="l">
              <a:lnSpc>
                <a:spcPct val="80000"/>
              </a:lnSpc>
              <a:spcBef>
                <a:spcPts val="0"/>
              </a:spcBef>
              <a:spcAft>
                <a:spcPts val="0"/>
              </a:spcAft>
              <a:buClr>
                <a:srgbClr val="002060"/>
              </a:buClr>
              <a:buSzPts val="2065"/>
              <a:buChar char="●"/>
            </a:pPr>
            <a:r>
              <a:rPr i="1" lang="en-US" sz="1879"/>
              <a:t>Requesting CEOS Plenary endorsement</a:t>
            </a:r>
            <a:br>
              <a:rPr i="1" lang="en-US" sz="1879"/>
            </a:br>
            <a:br>
              <a:rPr lang="en-US" sz="1879"/>
            </a:br>
            <a:endParaRPr sz="1695"/>
          </a:p>
          <a:p>
            <a:pPr indent="-228600" lvl="0" marL="342900" rtl="0" algn="l">
              <a:lnSpc>
                <a:spcPct val="80000"/>
              </a:lnSpc>
              <a:spcBef>
                <a:spcPts val="0"/>
              </a:spcBef>
              <a:spcAft>
                <a:spcPts val="0"/>
              </a:spcAft>
              <a:buClr>
                <a:srgbClr val="002060"/>
              </a:buClr>
              <a:buSzPts val="1665"/>
              <a:buNone/>
            </a:pPr>
            <a:r>
              <a:t/>
            </a:r>
            <a:endParaRPr sz="1679"/>
          </a:p>
          <a:p>
            <a:pPr indent="-254000" lvl="0" marL="342900" rtl="0" algn="l">
              <a:lnSpc>
                <a:spcPct val="80000"/>
              </a:lnSpc>
              <a:spcBef>
                <a:spcPts val="280"/>
              </a:spcBef>
              <a:spcAft>
                <a:spcPts val="0"/>
              </a:spcAft>
              <a:buClr>
                <a:schemeClr val="dk1"/>
              </a:buClr>
              <a:buSzPts val="1295"/>
              <a:buNone/>
            </a:pPr>
            <a:r>
              <a:t/>
            </a:r>
            <a:endParaRPr sz="1679"/>
          </a:p>
        </p:txBody>
      </p:sp>
      <p:pic>
        <p:nvPicPr>
          <p:cNvPr id="263" name="Google Shape;263;p32"/>
          <p:cNvPicPr preferRelativeResize="0"/>
          <p:nvPr/>
        </p:nvPicPr>
        <p:blipFill rotWithShape="1">
          <a:blip r:embed="rId3">
            <a:alphaModFix/>
          </a:blip>
          <a:srcRect b="0" l="0" r="0" t="0"/>
          <a:stretch/>
        </p:blipFill>
        <p:spPr>
          <a:xfrm>
            <a:off x="9925550" y="1786075"/>
            <a:ext cx="1770923" cy="237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 Privette</dc:creator>
</cp:coreProperties>
</file>