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Montserrat"/>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gBw17D4bmGYWw/3DpEsxRR1VyS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11" Type="http://schemas.openxmlformats.org/officeDocument/2006/relationships/slide" Target="slides/slide7.xml"/><Relationship Id="rId22" Type="http://schemas.openxmlformats.org/officeDocument/2006/relationships/font" Target="fonts/Montserrat-italic.fntdata"/><Relationship Id="rId10" Type="http://schemas.openxmlformats.org/officeDocument/2006/relationships/slide" Target="slides/slide6.xml"/><Relationship Id="rId21" Type="http://schemas.openxmlformats.org/officeDocument/2006/relationships/font" Target="fonts/Montserrat-bold.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Montserra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rgbClr val="BB05A5"/>
              </a:solidFill>
              <a:ln w="19050">
                <a:solidFill>
                  <a:schemeClr val="lt1"/>
                </a:solidFill>
              </a:ln>
              <a:effectLst/>
            </c:spPr>
            <c:extLst>
              <c:ext xmlns:c16="http://schemas.microsoft.com/office/drawing/2014/chart" uri="{C3380CC4-5D6E-409C-BE32-E72D297353CC}">
                <c16:uniqueId val="{00000001-F761-4958-AB19-7B5EEA3114B6}"/>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F761-4958-AB19-7B5EEA3114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61-4958-AB19-7B5EEA3114B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61-4958-AB19-7B5EEA3114B6}"/>
              </c:ext>
            </c:extLst>
          </c:dPt>
          <c:dLbls>
            <c:dLbl>
              <c:idx val="0"/>
              <c:layout>
                <c:manualLayout>
                  <c:x val="-0.26454764099467071"/>
                  <c:y val="4.705674866349461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61-4958-AB19-7B5EEA3114B6}"/>
                </c:ext>
              </c:extLst>
            </c:dLbl>
            <c:dLbl>
              <c:idx val="1"/>
              <c:layout>
                <c:manualLayout>
                  <c:x val="0.26027321304330936"/>
                  <c:y val="-4.977568754248341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61-4958-AB19-7B5EEA3114B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1st Qtr</c:v>
                </c:pt>
                <c:pt idx="1">
                  <c:v>2nd Qtr</c:v>
                </c:pt>
              </c:strCache>
            </c:strRef>
          </c:cat>
          <c:val>
            <c:numRef>
              <c:f>Sheet1!$B$2:$B$5</c:f>
              <c:numCache>
                <c:formatCode>General</c:formatCode>
                <c:ptCount val="4"/>
                <c:pt idx="0">
                  <c:v>12</c:v>
                </c:pt>
                <c:pt idx="1">
                  <c:v>16</c:v>
                </c:pt>
              </c:numCache>
            </c:numRef>
          </c:val>
          <c:extLst>
            <c:ext xmlns:c16="http://schemas.microsoft.com/office/drawing/2014/chart" uri="{C3380CC4-5D6E-409C-BE32-E72D297353CC}">
              <c16:uniqueId val="{00000008-F761-4958-AB19-7B5EEA3114B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 name="Google Shape;7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1" name="Google Shape;191;p10: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11: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 name="Google Shape;107;p4: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5: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7: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8: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9:notes"/>
          <p:cNvSpPr/>
          <p:nvPr>
            <p:ph idx="2" type="sldImg"/>
          </p:nvPr>
        </p:nvSpPr>
        <p:spPr>
          <a:xfrm>
            <a:off x="92075" y="744538"/>
            <a:ext cx="6615113"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png"/><Relationship Id="rId6"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7"/>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 name="Shape 21"/>
        <p:cNvGrpSpPr/>
        <p:nvPr/>
      </p:nvGrpSpPr>
      <p:grpSpPr>
        <a:xfrm>
          <a:off x="0" y="0"/>
          <a:ext cx="0" cy="0"/>
          <a:chOff x="0" y="0"/>
          <a:chExt cx="0" cy="0"/>
        </a:xfrm>
      </p:grpSpPr>
      <p:sp>
        <p:nvSpPr>
          <p:cNvPr id="22" name="Google Shape;22;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29" name="Google Shape;29;p18"/>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0" name="Shape 30"/>
        <p:cNvGrpSpPr/>
        <p:nvPr/>
      </p:nvGrpSpPr>
      <p:grpSpPr>
        <a:xfrm>
          <a:off x="0" y="0"/>
          <a:ext cx="0" cy="0"/>
          <a:chOff x="0" y="0"/>
          <a:chExt cx="0" cy="0"/>
        </a:xfrm>
      </p:grpSpPr>
      <p:sp>
        <p:nvSpPr>
          <p:cNvPr id="31" name="Google Shape;31;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2" name="Google Shape;32;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3" name="Google Shape;33;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5" name="Google Shape;35;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7" name="Google Shape;37;p19"/>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
        <p:nvSpPr>
          <p:cNvPr id="38" name="Google Shape;38;p19"/>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9" name="Google Shape;39;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 name="Shape 40"/>
        <p:cNvGrpSpPr/>
        <p:nvPr/>
      </p:nvGrpSpPr>
      <p:grpSpPr>
        <a:xfrm>
          <a:off x="0" y="0"/>
          <a:ext cx="0" cy="0"/>
          <a:chOff x="0" y="0"/>
          <a:chExt cx="0" cy="0"/>
        </a:xfrm>
      </p:grpSpPr>
      <p:sp>
        <p:nvSpPr>
          <p:cNvPr id="41" name="Google Shape;41;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 name="Google Shape;42;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 name="Google Shape;43;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44" name="Shape 44"/>
        <p:cNvGrpSpPr/>
        <p:nvPr/>
      </p:nvGrpSpPr>
      <p:grpSpPr>
        <a:xfrm>
          <a:off x="0" y="0"/>
          <a:ext cx="0" cy="0"/>
          <a:chOff x="0" y="0"/>
          <a:chExt cx="0" cy="0"/>
        </a:xfrm>
      </p:grpSpPr>
      <p:sp>
        <p:nvSpPr>
          <p:cNvPr id="45" name="Google Shape;45;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47" name="Google Shape;47;p2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2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9" name="Google Shape;49;p2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0" name="Shape 50"/>
        <p:cNvGrpSpPr/>
        <p:nvPr/>
      </p:nvGrpSpPr>
      <p:grpSpPr>
        <a:xfrm>
          <a:off x="0" y="0"/>
          <a:ext cx="0" cy="0"/>
          <a:chOff x="0" y="0"/>
          <a:chExt cx="0" cy="0"/>
        </a:xfrm>
      </p:grpSpPr>
      <p:sp>
        <p:nvSpPr>
          <p:cNvPr id="51" name="Google Shape;51;p22"/>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2" name="Google Shape;52;p22"/>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3" name="Google Shape;53;p22"/>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4" name="Google Shape;54;p22"/>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5" name="Google Shape;55;p22"/>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2"/>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7" name="Google Shape;57;p22"/>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8" name="Google Shape;58;p2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9" name="Google Shape;59;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0" name="Google Shape;60;p22"/>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1" name="Shape 61"/>
        <p:cNvGrpSpPr/>
        <p:nvPr/>
      </p:nvGrpSpPr>
      <p:grpSpPr>
        <a:xfrm>
          <a:off x="0" y="0"/>
          <a:ext cx="0" cy="0"/>
          <a:chOff x="0" y="0"/>
          <a:chExt cx="0" cy="0"/>
        </a:xfrm>
      </p:grpSpPr>
      <p:sp>
        <p:nvSpPr>
          <p:cNvPr id="62" name="Google Shape;62;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3" name="Google Shape;63;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4" name="Google Shape;64;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5" name="Google Shape;65;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6" name="Google Shape;66;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7" name="Google Shape;67;p23"/>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8" name="Google Shape;68;p23"/>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9" name="Google Shape;69;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70" name="Google Shape;70;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71" name="Google Shape;71;p2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6.jpg"/><Relationship Id="rId5" Type="http://schemas.openxmlformats.org/officeDocument/2006/relationships/image" Target="../media/image17.png"/><Relationship Id="rId6" Type="http://schemas.openxmlformats.org/officeDocument/2006/relationships/image" Target="../media/image16.png"/><Relationship Id="rId7" Type="http://schemas.openxmlformats.org/officeDocument/2006/relationships/image" Target="../media/image25.png"/><Relationship Id="rId8"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txBox="1"/>
          <p:nvPr>
            <p:ph type="title"/>
          </p:nvPr>
        </p:nvSpPr>
        <p:spPr>
          <a:xfrm>
            <a:off x="176050" y="175950"/>
            <a:ext cx="80358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t>CEOS Plenary 2024</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rPr i="1" lang="en-GB" sz="4000">
                <a:latin typeface="Montserrat"/>
                <a:ea typeface="Montserrat"/>
                <a:cs typeface="Montserrat"/>
                <a:sym typeface="Montserrat"/>
              </a:rPr>
              <a:t>Aquatic Carbon Roadmap </a:t>
            </a:r>
            <a:br>
              <a:rPr i="1" lang="en-GB" sz="4000">
                <a:latin typeface="Montserrat"/>
                <a:ea typeface="Montserrat"/>
                <a:cs typeface="Montserrat"/>
                <a:sym typeface="Montserrat"/>
              </a:rPr>
            </a:br>
            <a:r>
              <a:rPr i="1" lang="en-GB" sz="4000">
                <a:latin typeface="Montserrat"/>
                <a:ea typeface="Montserrat"/>
                <a:cs typeface="Montserrat"/>
                <a:sym typeface="Montserrat"/>
              </a:rPr>
              <a:t>Status</a:t>
            </a:r>
            <a:endParaRPr i="1" sz="4000">
              <a:latin typeface="Montserrat"/>
              <a:ea typeface="Montserrat"/>
              <a:cs typeface="Montserrat"/>
              <a:sym typeface="Montserrat"/>
            </a:endParaRPr>
          </a:p>
        </p:txBody>
      </p:sp>
      <p:sp>
        <p:nvSpPr>
          <p:cNvPr id="77" name="Google Shape;77;p1"/>
          <p:cNvSpPr/>
          <p:nvPr/>
        </p:nvSpPr>
        <p:spPr>
          <a:xfrm>
            <a:off x="7272909" y="4252807"/>
            <a:ext cx="48330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Marie-Helene RIO, ESA-ESRIN</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Agenda Item 4.3</a:t>
            </a:r>
            <a:endParaRPr b="0" i="0" sz="1400" u="none" cap="none" strike="noStrike">
              <a:solidFill>
                <a:srgbClr val="000000"/>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38th CEOS Plenary</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Montreal, Canada</a:t>
            </a:r>
            <a:endParaRPr b="1" i="0" sz="22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2200"/>
              <a:buFont typeface="Arial"/>
              <a:buNone/>
            </a:pPr>
            <a:r>
              <a:rPr b="1" i="0" lang="en-GB" sz="2200" u="none" cap="none" strike="noStrike">
                <a:solidFill>
                  <a:schemeClr val="accent1"/>
                </a:solidFill>
                <a:latin typeface="Montserrat"/>
                <a:ea typeface="Montserrat"/>
                <a:cs typeface="Montserrat"/>
                <a:sym typeface="Montserrat"/>
              </a:rPr>
              <a:t>23rd - 24th October, 2024</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0"/>
          <p:cNvSpPr txBox="1"/>
          <p:nvPr>
            <p:ph type="title"/>
          </p:nvPr>
        </p:nvSpPr>
        <p:spPr>
          <a:xfrm>
            <a:off x="309099" y="291437"/>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Blue Carbon from Space Forum program</a:t>
            </a:r>
            <a:endParaRPr/>
          </a:p>
        </p:txBody>
      </p:sp>
      <p:pic>
        <p:nvPicPr>
          <p:cNvPr id="194" name="Google Shape;194;p10"/>
          <p:cNvPicPr preferRelativeResize="0"/>
          <p:nvPr/>
        </p:nvPicPr>
        <p:blipFill rotWithShape="1">
          <a:blip r:embed="rId3">
            <a:alphaModFix/>
          </a:blip>
          <a:srcRect b="0" l="0" r="0" t="0"/>
          <a:stretch/>
        </p:blipFill>
        <p:spPr>
          <a:xfrm>
            <a:off x="875898" y="887002"/>
            <a:ext cx="10218821" cy="56917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1"/>
          <p:cNvSpPr txBox="1"/>
          <p:nvPr>
            <p:ph type="title"/>
          </p:nvPr>
        </p:nvSpPr>
        <p:spPr>
          <a:xfrm>
            <a:off x="304983" y="29114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Blue Carbon from Space Forum outcome</a:t>
            </a:r>
            <a:endParaRPr/>
          </a:p>
        </p:txBody>
      </p:sp>
      <p:sp>
        <p:nvSpPr>
          <p:cNvPr id="200" name="Google Shape;200;p11"/>
          <p:cNvSpPr txBox="1"/>
          <p:nvPr/>
        </p:nvSpPr>
        <p:spPr>
          <a:xfrm>
            <a:off x="1421550" y="1830388"/>
            <a:ext cx="10693548" cy="2899215"/>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rPr b="1" i="0" lang="en-GB" sz="2400" u="none" cap="none" strike="noStrike">
                <a:solidFill>
                  <a:srgbClr val="000000"/>
                </a:solidFill>
                <a:latin typeface="Calibri"/>
                <a:ea typeface="Calibri"/>
                <a:cs typeface="Calibri"/>
                <a:sym typeface="Calibri"/>
              </a:rPr>
              <a:t>Perspective Paper –to be submitted to Nature Communications [initially collection on Coastal Blue Carbon by October 11</a:t>
            </a:r>
            <a:r>
              <a:rPr b="1" baseline="30000" i="0" lang="en-GB" sz="2400" u="none" cap="none" strike="noStrike">
                <a:solidFill>
                  <a:srgbClr val="000000"/>
                </a:solidFill>
                <a:latin typeface="Calibri"/>
                <a:ea typeface="Calibri"/>
                <a:cs typeface="Calibri"/>
                <a:sym typeface="Calibri"/>
              </a:rPr>
              <a:t>th</a:t>
            </a:r>
            <a:r>
              <a:rPr b="1" i="0" lang="en-GB" sz="2400" u="none" cap="none" strike="noStrike">
                <a:solidFill>
                  <a:srgbClr val="000000"/>
                </a:solidFill>
                <a:latin typeface="Calibri"/>
                <a:ea typeface="Calibri"/>
                <a:cs typeface="Calibri"/>
                <a:sym typeface="Calibri"/>
              </a:rPr>
              <a:t>, 2024 – but we are taking a few more days to finalise – Final review from author expected today]</a:t>
            </a:r>
            <a:endParaRPr b="0" i="0" sz="2400" u="none" cap="none" strike="noStrike">
              <a:solidFill>
                <a:srgbClr val="000000"/>
              </a:solidFill>
              <a:latin typeface="Calibri"/>
              <a:ea typeface="Calibri"/>
              <a:cs typeface="Calibri"/>
              <a:sym typeface="Calibri"/>
            </a:endParaRPr>
          </a:p>
          <a:p>
            <a:pPr indent="-257175" lvl="0" marL="257175" marR="0" rtl="0" algn="just">
              <a:lnSpc>
                <a:spcPct val="100000"/>
              </a:lnSpc>
              <a:spcBef>
                <a:spcPts val="0"/>
              </a:spcBef>
              <a:spcAft>
                <a:spcPts val="0"/>
              </a:spcAft>
              <a:buClr>
                <a:srgbClr val="000000"/>
              </a:buClr>
              <a:buSzPts val="2400"/>
              <a:buFont typeface="Noto Sans Symbols"/>
              <a:buChar char="🡪"/>
            </a:pPr>
            <a:r>
              <a:rPr b="0" i="0" lang="en-GB" sz="2400" u="none" cap="none" strike="noStrike">
                <a:solidFill>
                  <a:srgbClr val="000000"/>
                </a:solidFill>
                <a:latin typeface="Calibri"/>
                <a:ea typeface="Calibri"/>
                <a:cs typeface="Calibri"/>
                <a:sym typeface="Calibri"/>
              </a:rPr>
              <a:t>Identifying the main </a:t>
            </a:r>
            <a:r>
              <a:rPr b="1" i="0" lang="en-GB" sz="2400" u="none" cap="none" strike="noStrike">
                <a:solidFill>
                  <a:srgbClr val="000000"/>
                </a:solidFill>
                <a:latin typeface="Calibri"/>
                <a:ea typeface="Calibri"/>
                <a:cs typeface="Calibri"/>
                <a:sym typeface="Calibri"/>
              </a:rPr>
              <a:t>gaps, challenges</a:t>
            </a:r>
            <a:r>
              <a:rPr b="0" i="0" lang="en-GB" sz="2400" u="none" cap="none" strike="noStrike">
                <a:solidFill>
                  <a:srgbClr val="000000"/>
                </a:solidFill>
                <a:latin typeface="Calibri"/>
                <a:ea typeface="Calibri"/>
                <a:cs typeface="Calibri"/>
                <a:sym typeface="Calibri"/>
              </a:rPr>
              <a:t> and </a:t>
            </a:r>
            <a:r>
              <a:rPr b="1" i="0" lang="en-GB" sz="2400" u="none" cap="none" strike="noStrike">
                <a:solidFill>
                  <a:srgbClr val="000000"/>
                </a:solidFill>
                <a:latin typeface="Calibri"/>
                <a:ea typeface="Calibri"/>
                <a:cs typeface="Calibri"/>
                <a:sym typeface="Calibri"/>
              </a:rPr>
              <a:t>opportunities</a:t>
            </a:r>
            <a:r>
              <a:rPr b="0" i="0" lang="en-GB" sz="2400" u="none" cap="none" strike="noStrike">
                <a:solidFill>
                  <a:srgbClr val="000000"/>
                </a:solidFill>
                <a:latin typeface="Calibri"/>
                <a:ea typeface="Calibri"/>
                <a:cs typeface="Calibri"/>
                <a:sym typeface="Calibri"/>
              </a:rPr>
              <a:t> related to the use of space-borne data to support Coastal Blue Carbon science and policy needs.</a:t>
            </a:r>
            <a:endParaRPr b="0" i="0" sz="1400" u="none" cap="none" strike="noStrike">
              <a:solidFill>
                <a:srgbClr val="000000"/>
              </a:solidFill>
              <a:latin typeface="Arial"/>
              <a:ea typeface="Arial"/>
              <a:cs typeface="Arial"/>
              <a:sym typeface="Arial"/>
            </a:endParaRPr>
          </a:p>
          <a:p>
            <a:pPr indent="-257175" lvl="0" marL="257175" marR="0" rtl="0" algn="just">
              <a:lnSpc>
                <a:spcPct val="100000"/>
              </a:lnSpc>
              <a:spcBef>
                <a:spcPts val="0"/>
              </a:spcBef>
              <a:spcAft>
                <a:spcPts val="0"/>
              </a:spcAft>
              <a:buClr>
                <a:srgbClr val="000000"/>
              </a:buClr>
              <a:buSzPts val="2400"/>
              <a:buFont typeface="Noto Sans Symbols"/>
              <a:buChar char="🡪"/>
            </a:pPr>
            <a:r>
              <a:rPr b="0" i="0" lang="en-GB" sz="2400" u="none" cap="none" strike="noStrike">
                <a:solidFill>
                  <a:srgbClr val="000000"/>
                </a:solidFill>
                <a:latin typeface="Calibri"/>
                <a:ea typeface="Calibri"/>
                <a:cs typeface="Calibri"/>
                <a:sym typeface="Calibri"/>
              </a:rPr>
              <a:t>Including a </a:t>
            </a:r>
            <a:r>
              <a:rPr b="1" i="0" lang="en-GB" sz="2400" u="none" cap="none" strike="noStrike">
                <a:solidFill>
                  <a:srgbClr val="000000"/>
                </a:solidFill>
                <a:latin typeface="Calibri"/>
                <a:ea typeface="Calibri"/>
                <a:cs typeface="Calibri"/>
                <a:sym typeface="Calibri"/>
              </a:rPr>
              <a:t>roadmap</a:t>
            </a:r>
            <a:r>
              <a:rPr b="0" i="0" lang="en-GB" sz="2400" u="none" cap="none" strike="noStrike">
                <a:solidFill>
                  <a:srgbClr val="000000"/>
                </a:solidFill>
                <a:latin typeface="Calibri"/>
                <a:ea typeface="Calibri"/>
                <a:cs typeface="Calibri"/>
                <a:sym typeface="Calibri"/>
              </a:rPr>
              <a:t> towards filling the identified research gaps.</a:t>
            </a:r>
            <a:endParaRPr b="0" i="0" sz="1400" u="none" cap="none" strike="noStrike">
              <a:solidFill>
                <a:srgbClr val="000000"/>
              </a:solidFill>
              <a:latin typeface="Arial"/>
              <a:ea typeface="Arial"/>
              <a:cs typeface="Arial"/>
              <a:sym typeface="Arial"/>
            </a:endParaRPr>
          </a:p>
        </p:txBody>
      </p:sp>
      <p:pic>
        <p:nvPicPr>
          <p:cNvPr descr="Document with solid fill" id="201" name="Google Shape;201;p11"/>
          <p:cNvPicPr preferRelativeResize="0"/>
          <p:nvPr/>
        </p:nvPicPr>
        <p:blipFill rotWithShape="1">
          <a:blip r:embed="rId3">
            <a:alphaModFix/>
          </a:blip>
          <a:srcRect b="0" l="0" r="0" t="0"/>
          <a:stretch/>
        </p:blipFill>
        <p:spPr>
          <a:xfrm>
            <a:off x="507150" y="2029129"/>
            <a:ext cx="914400" cy="914400"/>
          </a:xfrm>
          <a:prstGeom prst="rect">
            <a:avLst/>
          </a:prstGeom>
          <a:noFill/>
          <a:ln>
            <a:noFill/>
          </a:ln>
        </p:spPr>
      </p:pic>
      <p:sp>
        <p:nvSpPr>
          <p:cNvPr id="202" name="Google Shape;202;p11"/>
          <p:cNvSpPr txBox="1"/>
          <p:nvPr/>
        </p:nvSpPr>
        <p:spPr>
          <a:xfrm>
            <a:off x="247525" y="5704091"/>
            <a:ext cx="1186757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FF0000"/>
                </a:solidFill>
                <a:latin typeface="Calibri"/>
                <a:ea typeface="Calibri"/>
                <a:cs typeface="Calibri"/>
                <a:sym typeface="Calibri"/>
              </a:rPr>
              <a:t>Workshop Summary and Papers will directly contribute to the CEOS Aquatic Carbon Roadmap</a:t>
            </a:r>
            <a:endParaRPr b="0" i="0" sz="2400" u="none" cap="none" strike="noStrike">
              <a:solidFill>
                <a:srgbClr val="FF0000"/>
              </a:solidFill>
              <a:latin typeface="Calibri"/>
              <a:ea typeface="Calibri"/>
              <a:cs typeface="Calibri"/>
              <a:sym typeface="Calibri"/>
            </a:endParaRPr>
          </a:p>
        </p:txBody>
      </p:sp>
      <p:pic>
        <p:nvPicPr>
          <p:cNvPr descr="Document with solid fill" id="203" name="Google Shape;203;p11"/>
          <p:cNvPicPr preferRelativeResize="0"/>
          <p:nvPr/>
        </p:nvPicPr>
        <p:blipFill rotWithShape="1">
          <a:blip r:embed="rId3">
            <a:alphaModFix/>
          </a:blip>
          <a:srcRect b="0" l="0" r="0" t="0"/>
          <a:stretch/>
        </p:blipFill>
        <p:spPr>
          <a:xfrm>
            <a:off x="507150" y="4608128"/>
            <a:ext cx="914400" cy="914400"/>
          </a:xfrm>
          <a:prstGeom prst="rect">
            <a:avLst/>
          </a:prstGeom>
          <a:noFill/>
          <a:ln>
            <a:noFill/>
          </a:ln>
        </p:spPr>
      </p:pic>
      <p:sp>
        <p:nvSpPr>
          <p:cNvPr id="204" name="Google Shape;204;p11"/>
          <p:cNvSpPr txBox="1"/>
          <p:nvPr/>
        </p:nvSpPr>
        <p:spPr>
          <a:xfrm>
            <a:off x="1421550" y="4761472"/>
            <a:ext cx="1063532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Calibri"/>
                <a:ea typeface="Calibri"/>
                <a:cs typeface="Calibri"/>
                <a:sym typeface="Calibri"/>
              </a:rPr>
              <a:t>Policy Brief – To be developed from the Workshop Policy Needs summary chapter and submitted before end of 2025</a:t>
            </a:r>
            <a:endParaRPr b="1" i="0" sz="2400" u="none" cap="none" strike="noStrike">
              <a:solidFill>
                <a:srgbClr val="000000"/>
              </a:solidFill>
              <a:latin typeface="Calibri"/>
              <a:ea typeface="Calibri"/>
              <a:cs typeface="Calibri"/>
              <a:sym typeface="Calibri"/>
            </a:endParaRPr>
          </a:p>
        </p:txBody>
      </p:sp>
      <p:pic>
        <p:nvPicPr>
          <p:cNvPr descr="Document with solid fill" id="205" name="Google Shape;205;p11"/>
          <p:cNvPicPr preferRelativeResize="0"/>
          <p:nvPr/>
        </p:nvPicPr>
        <p:blipFill rotWithShape="1">
          <a:blip r:embed="rId3">
            <a:alphaModFix/>
          </a:blip>
          <a:srcRect b="0" l="0" r="0" t="0"/>
          <a:stretch/>
        </p:blipFill>
        <p:spPr>
          <a:xfrm>
            <a:off x="507150" y="1114729"/>
            <a:ext cx="914400" cy="914400"/>
          </a:xfrm>
          <a:prstGeom prst="rect">
            <a:avLst/>
          </a:prstGeom>
          <a:noFill/>
          <a:ln>
            <a:noFill/>
          </a:ln>
        </p:spPr>
      </p:pic>
      <p:sp>
        <p:nvSpPr>
          <p:cNvPr id="206" name="Google Shape;206;p11"/>
          <p:cNvSpPr txBox="1"/>
          <p:nvPr/>
        </p:nvSpPr>
        <p:spPr>
          <a:xfrm>
            <a:off x="1421550" y="1431895"/>
            <a:ext cx="908524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0000"/>
                </a:solidFill>
                <a:latin typeface="Calibri"/>
                <a:ea typeface="Calibri"/>
                <a:cs typeface="Calibri"/>
                <a:sym typeface="Calibri"/>
              </a:rPr>
              <a:t>Workshop Summary – Drafted, under review by session chairs</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Blue Carbon From Space perspective paper</a:t>
            </a:r>
            <a:endParaRPr sz="3200"/>
          </a:p>
        </p:txBody>
      </p:sp>
      <p:sp>
        <p:nvSpPr>
          <p:cNvPr id="212" name="Google Shape;212;p12"/>
          <p:cNvSpPr txBox="1"/>
          <p:nvPr/>
        </p:nvSpPr>
        <p:spPr>
          <a:xfrm>
            <a:off x="176048" y="1117600"/>
            <a:ext cx="11812752" cy="54452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rgbClr val="C00000"/>
                </a:solidFill>
                <a:latin typeface="Arial"/>
                <a:ea typeface="Arial"/>
                <a:cs typeface="Arial"/>
                <a:sym typeface="Arial"/>
              </a:rPr>
              <a:t>10 key questions were selected by the contributing authors (28):</a:t>
            </a:r>
            <a:endParaRPr/>
          </a:p>
          <a:p>
            <a:pPr indent="0" lvl="0" marL="0" marR="0" rtl="0" algn="l">
              <a:lnSpc>
                <a:spcPct val="100000"/>
              </a:lnSpc>
              <a:spcBef>
                <a:spcPts val="0"/>
              </a:spcBef>
              <a:spcAft>
                <a:spcPts val="0"/>
              </a:spcAft>
              <a:buNone/>
            </a:pPr>
            <a:r>
              <a:t/>
            </a:r>
            <a:endParaRPr b="0" i="0" sz="20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None/>
            </a:pPr>
            <a:r>
              <a:rPr b="1" i="1" lang="en-GB" sz="1800" u="none" cap="none" strike="noStrike">
                <a:solidFill>
                  <a:srgbClr val="000000"/>
                </a:solidFill>
                <a:latin typeface="Arial"/>
                <a:ea typeface="Arial"/>
                <a:cs typeface="Arial"/>
                <a:sym typeface="Arial"/>
              </a:rPr>
              <a:t>Q1. What role does EO play in supporting global climate action?</a:t>
            </a:r>
            <a:endParaRPr/>
          </a:p>
          <a:p>
            <a:pPr indent="0" lvl="0" marL="0" marR="0" rtl="0" algn="l">
              <a:lnSpc>
                <a:spcPct val="100000"/>
              </a:lnSpc>
              <a:spcBef>
                <a:spcPts val="0"/>
              </a:spcBef>
              <a:spcAft>
                <a:spcPts val="0"/>
              </a:spcAft>
              <a:buNone/>
            </a:pPr>
            <a:r>
              <a:rPr b="1" i="1" lang="en-GB" sz="1800" u="none" cap="none" strike="noStrike">
                <a:solidFill>
                  <a:srgbClr val="000000"/>
                </a:solidFill>
                <a:latin typeface="Arial"/>
                <a:ea typeface="Arial"/>
                <a:cs typeface="Arial"/>
                <a:sym typeface="Arial"/>
              </a:rPr>
              <a:t>Q2. How can the integration of EO data in policy-making support better climate change adaptation and mitigation strategies?</a:t>
            </a:r>
            <a:endParaRPr b="1" i="1"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1" lang="en-GB" sz="1800" u="none" cap="none" strike="noStrike">
                <a:solidFill>
                  <a:srgbClr val="000000"/>
                </a:solidFill>
                <a:latin typeface="Arial"/>
                <a:ea typeface="Arial"/>
                <a:cs typeface="Arial"/>
                <a:sym typeface="Arial"/>
              </a:rPr>
              <a:t>Q3. What is the role of EO in Measurement, Reporting and Verification (MRV) of blue carbon projects?</a:t>
            </a:r>
            <a:endParaRPr b="1" i="1"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1" lang="en-GB" sz="1800" u="none" cap="none" strike="noStrike">
                <a:solidFill>
                  <a:srgbClr val="000000"/>
                </a:solidFill>
                <a:latin typeface="Arial"/>
                <a:ea typeface="Arial"/>
                <a:cs typeface="Arial"/>
                <a:sym typeface="Arial"/>
              </a:rPr>
              <a:t>Q4. How can EO support the extrapolation of emission factors at different spatial scales?</a:t>
            </a:r>
            <a:endParaRPr b="1" i="1"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1" lang="en-GB" sz="1800" u="none" cap="none" strike="noStrike">
                <a:solidFill>
                  <a:srgbClr val="000000"/>
                </a:solidFill>
                <a:latin typeface="Arial"/>
                <a:ea typeface="Arial"/>
                <a:cs typeface="Arial"/>
                <a:sym typeface="Arial"/>
              </a:rPr>
              <a:t>Q5. How can we optimise EO technologies to robustly estimate blue carbon ecosystem baselines and carbon fluxes following conservation and restoration actions?</a:t>
            </a:r>
            <a:endParaRPr b="1" i="1"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1" lang="en-GB" sz="1800" u="none" cap="none" strike="noStrike">
                <a:solidFill>
                  <a:srgbClr val="000000"/>
                </a:solidFill>
                <a:latin typeface="Arial"/>
                <a:ea typeface="Arial"/>
                <a:cs typeface="Arial"/>
                <a:sym typeface="Arial"/>
              </a:rPr>
              <a:t>Q6. How can EO support the move towards landscape-seascape approaches? </a:t>
            </a:r>
            <a:endParaRPr b="0" i="0" sz="18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None/>
            </a:pPr>
            <a:r>
              <a:rPr b="1" i="1" lang="en-GB" sz="1800" u="none" cap="none" strike="noStrike">
                <a:solidFill>
                  <a:srgbClr val="000000"/>
                </a:solidFill>
                <a:latin typeface="Arial"/>
                <a:ea typeface="Arial"/>
                <a:cs typeface="Arial"/>
                <a:sym typeface="Arial"/>
              </a:rPr>
              <a:t>Q7. What is the relationship between resolution and accuracy of blue carbon products from earth observation data?</a:t>
            </a:r>
            <a:endParaRPr/>
          </a:p>
          <a:p>
            <a:pPr indent="0" lvl="0" marL="0" marR="0" rtl="0" algn="just">
              <a:lnSpc>
                <a:spcPct val="115000"/>
              </a:lnSpc>
              <a:spcBef>
                <a:spcPts val="0"/>
              </a:spcBef>
              <a:spcAft>
                <a:spcPts val="0"/>
              </a:spcAft>
              <a:buNone/>
            </a:pPr>
            <a:r>
              <a:rPr b="1" i="1" lang="en-GB" sz="1800" u="none" cap="none" strike="noStrike">
                <a:solidFill>
                  <a:srgbClr val="000000"/>
                </a:solidFill>
                <a:latin typeface="Arial"/>
                <a:ea typeface="Arial"/>
                <a:cs typeface="Arial"/>
                <a:sym typeface="Arial"/>
              </a:rPr>
              <a:t>Q8. How to capture spatial variability in blue carbon stocks across different scales (spatial and temporal) using EO data?</a:t>
            </a:r>
            <a:endParaRPr b="1" i="1" sz="18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None/>
            </a:pPr>
            <a:r>
              <a:rPr b="1" i="1" lang="en-GB" sz="1800" u="none" cap="none" strike="noStrike">
                <a:solidFill>
                  <a:srgbClr val="000000"/>
                </a:solidFill>
                <a:latin typeface="Arial"/>
                <a:ea typeface="Arial"/>
                <a:cs typeface="Arial"/>
                <a:sym typeface="Arial"/>
              </a:rPr>
              <a:t>Q9. How can EO help identify changes in blue carbon ecosystems, and help in improving process-based models that are used to forecast impacts on blue carbon stock?</a:t>
            </a:r>
            <a:endParaRPr b="1" i="1" sz="18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None/>
            </a:pPr>
            <a:r>
              <a:rPr b="1" i="1" lang="en-GB" sz="1800" u="none" cap="none" strike="noStrike">
                <a:solidFill>
                  <a:srgbClr val="000000"/>
                </a:solidFill>
                <a:latin typeface="Arial"/>
                <a:ea typeface="Arial"/>
                <a:cs typeface="Arial"/>
                <a:sym typeface="Arial"/>
              </a:rPr>
              <a:t>Q10. How can we leverage EO data to identify high risk - high opportunity areas for blue carbon conservation and restoration?</a:t>
            </a:r>
            <a:endParaRPr b="1" i="1" sz="18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Upcoming events</a:t>
            </a:r>
            <a:endParaRPr/>
          </a:p>
        </p:txBody>
      </p:sp>
      <p:pic>
        <p:nvPicPr>
          <p:cNvPr id="218" name="Google Shape;218;p13"/>
          <p:cNvPicPr preferRelativeResize="0"/>
          <p:nvPr/>
        </p:nvPicPr>
        <p:blipFill rotWithShape="1">
          <a:blip r:embed="rId3">
            <a:alphaModFix/>
          </a:blip>
          <a:srcRect b="0" l="0" r="0" t="0"/>
          <a:stretch/>
        </p:blipFill>
        <p:spPr>
          <a:xfrm>
            <a:off x="914445" y="1036347"/>
            <a:ext cx="10363109" cy="5821652"/>
          </a:xfrm>
          <a:prstGeom prst="rect">
            <a:avLst/>
          </a:prstGeom>
          <a:noFill/>
          <a:ln>
            <a:noFill/>
          </a:ln>
        </p:spPr>
      </p:pic>
      <p:sp>
        <p:nvSpPr>
          <p:cNvPr id="219" name="Google Shape;219;p13"/>
          <p:cNvSpPr txBox="1"/>
          <p:nvPr/>
        </p:nvSpPr>
        <p:spPr>
          <a:xfrm>
            <a:off x="914445" y="2403289"/>
            <a:ext cx="10370400" cy="30471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400" u="none" cap="none" strike="noStrike">
                <a:solidFill>
                  <a:srgbClr val="19222F"/>
                </a:solidFill>
                <a:latin typeface="Arial"/>
                <a:ea typeface="Arial"/>
                <a:cs typeface="Arial"/>
                <a:sym typeface="Arial"/>
              </a:rPr>
              <a:t>CALL FOR ABSTRACT OPEN</a:t>
            </a:r>
            <a:endParaRPr/>
          </a:p>
          <a:p>
            <a:pPr indent="0" lvl="0" marL="0" marR="0" rtl="0" algn="ctr">
              <a:lnSpc>
                <a:spcPct val="100000"/>
              </a:lnSpc>
              <a:spcBef>
                <a:spcPts val="0"/>
              </a:spcBef>
              <a:spcAft>
                <a:spcPts val="0"/>
              </a:spcAft>
              <a:buNone/>
            </a:pPr>
            <a:r>
              <a:rPr b="1" i="0" lang="en-GB" sz="2400" u="none" cap="none" strike="noStrike">
                <a:solidFill>
                  <a:srgbClr val="19222F"/>
                </a:solidFill>
                <a:latin typeface="Arial"/>
                <a:ea typeface="Arial"/>
                <a:cs typeface="Arial"/>
                <a:sym typeface="Arial"/>
              </a:rPr>
              <a:t>UNTIL December 1</a:t>
            </a:r>
            <a:r>
              <a:rPr b="1" baseline="30000" i="0" lang="en-GB" sz="2400" u="none" cap="none" strike="noStrike">
                <a:solidFill>
                  <a:srgbClr val="19222F"/>
                </a:solidFill>
                <a:latin typeface="Arial"/>
                <a:ea typeface="Arial"/>
                <a:cs typeface="Arial"/>
                <a:sym typeface="Arial"/>
              </a:rPr>
              <a:t>st</a:t>
            </a:r>
            <a:endParaRPr b="1" i="0" sz="2400" u="none" cap="none" strike="noStrike">
              <a:solidFill>
                <a:srgbClr val="19222F"/>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2400" u="none" cap="none" strike="noStrike">
              <a:solidFill>
                <a:srgbClr val="19222F"/>
              </a:solidFill>
              <a:latin typeface="Arial"/>
              <a:ea typeface="Arial"/>
              <a:cs typeface="Arial"/>
              <a:sym typeface="Arial"/>
            </a:endParaRPr>
          </a:p>
          <a:p>
            <a:pPr indent="0" lvl="0" marL="0" marR="0" rtl="0" algn="ctr">
              <a:lnSpc>
                <a:spcPct val="100000"/>
              </a:lnSpc>
              <a:spcBef>
                <a:spcPts val="0"/>
              </a:spcBef>
              <a:spcAft>
                <a:spcPts val="0"/>
              </a:spcAft>
              <a:buNone/>
            </a:pPr>
            <a:r>
              <a:rPr b="1" i="0" lang="en-GB" sz="2400" u="none" cap="none" strike="noStrike">
                <a:solidFill>
                  <a:srgbClr val="19222F"/>
                </a:solidFill>
                <a:latin typeface="Arial"/>
                <a:ea typeface="Arial"/>
                <a:cs typeface="Arial"/>
                <a:sym typeface="Arial"/>
              </a:rPr>
              <a:t>Ocean Carbon dedicated session: </a:t>
            </a:r>
            <a:endParaRPr/>
          </a:p>
          <a:p>
            <a:pPr indent="0" lvl="0" marL="0" marR="0" rtl="0" algn="ctr">
              <a:lnSpc>
                <a:spcPct val="100000"/>
              </a:lnSpc>
              <a:spcBef>
                <a:spcPts val="0"/>
              </a:spcBef>
              <a:spcAft>
                <a:spcPts val="0"/>
              </a:spcAft>
              <a:buNone/>
            </a:pPr>
            <a:r>
              <a:t/>
            </a:r>
            <a:endParaRPr b="1" i="0" sz="2400" u="none" cap="none" strike="noStrike">
              <a:solidFill>
                <a:srgbClr val="19222F"/>
              </a:solidFill>
              <a:latin typeface="Arial"/>
              <a:ea typeface="Arial"/>
              <a:cs typeface="Arial"/>
              <a:sym typeface="Arial"/>
            </a:endParaRPr>
          </a:p>
          <a:p>
            <a:pPr indent="0" lvl="0" marL="0" marR="0" rtl="0" algn="ctr">
              <a:lnSpc>
                <a:spcPct val="100000"/>
              </a:lnSpc>
              <a:spcBef>
                <a:spcPts val="0"/>
              </a:spcBef>
              <a:spcAft>
                <a:spcPts val="0"/>
              </a:spcAft>
              <a:buNone/>
            </a:pPr>
            <a:r>
              <a:rPr b="0" i="0" lang="en-GB" sz="2400" u="none" cap="none" strike="noStrike">
                <a:solidFill>
                  <a:srgbClr val="F2DFE0"/>
                </a:solidFill>
                <a:latin typeface="Arial"/>
                <a:ea typeface="Arial"/>
                <a:cs typeface="Arial"/>
                <a:sym typeface="Arial"/>
              </a:rPr>
              <a:t>A.08.09 Ocean Carbon</a:t>
            </a:r>
            <a:endParaRPr/>
          </a:p>
          <a:p>
            <a:pPr indent="0" lvl="0" marL="0" marR="0" rtl="0" algn="ctr">
              <a:lnSpc>
                <a:spcPct val="100000"/>
              </a:lnSpc>
              <a:spcBef>
                <a:spcPts val="0"/>
              </a:spcBef>
              <a:spcAft>
                <a:spcPts val="0"/>
              </a:spcAft>
              <a:buNone/>
            </a:pPr>
            <a:r>
              <a:rPr b="0" i="0" lang="en-GB" sz="2400" u="none" cap="none" strike="noStrike">
                <a:solidFill>
                  <a:srgbClr val="F2DFE0"/>
                </a:solidFill>
                <a:latin typeface="Arial"/>
                <a:ea typeface="Arial"/>
                <a:cs typeface="Arial"/>
                <a:sym typeface="Arial"/>
              </a:rPr>
              <a:t>F.04.17 Coastal Blue Carbon</a:t>
            </a:r>
            <a:endParaRPr b="0" i="0" sz="2400" u="none" cap="none" strike="noStrike">
              <a:solidFill>
                <a:srgbClr val="F2DFE0"/>
              </a:solidFill>
              <a:latin typeface="Arial"/>
              <a:ea typeface="Arial"/>
              <a:cs typeface="Arial"/>
              <a:sym typeface="Arial"/>
            </a:endParaRPr>
          </a:p>
          <a:p>
            <a:pPr indent="0" lvl="0" marL="0" marR="0" rtl="0" algn="ctr">
              <a:lnSpc>
                <a:spcPct val="100000"/>
              </a:lnSpc>
              <a:spcBef>
                <a:spcPts val="0"/>
              </a:spcBef>
              <a:spcAft>
                <a:spcPts val="0"/>
              </a:spcAft>
              <a:buNone/>
            </a:pPr>
            <a:r>
              <a:t/>
            </a:r>
            <a:endParaRPr b="1" i="0" sz="2400" u="none" cap="none" strike="noStrike">
              <a:solidFill>
                <a:srgbClr val="F2DFE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a:t>Upcoming events</a:t>
            </a:r>
            <a:endParaRPr/>
          </a:p>
        </p:txBody>
      </p:sp>
      <p:pic>
        <p:nvPicPr>
          <p:cNvPr id="225" name="Google Shape;225;p14"/>
          <p:cNvPicPr preferRelativeResize="0"/>
          <p:nvPr/>
        </p:nvPicPr>
        <p:blipFill rotWithShape="1">
          <a:blip r:embed="rId3">
            <a:alphaModFix/>
          </a:blip>
          <a:srcRect b="43332" l="67586" r="2328" t="22337"/>
          <a:stretch/>
        </p:blipFill>
        <p:spPr>
          <a:xfrm>
            <a:off x="2573259" y="1234889"/>
            <a:ext cx="6836999" cy="2194111"/>
          </a:xfrm>
          <a:prstGeom prst="rect">
            <a:avLst/>
          </a:prstGeom>
          <a:noFill/>
          <a:ln>
            <a:noFill/>
          </a:ln>
        </p:spPr>
      </p:pic>
      <p:sp>
        <p:nvSpPr>
          <p:cNvPr id="226" name="Google Shape;226;p14"/>
          <p:cNvSpPr txBox="1"/>
          <p:nvPr/>
        </p:nvSpPr>
        <p:spPr>
          <a:xfrm>
            <a:off x="3819555" y="3617214"/>
            <a:ext cx="416804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chemeClr val="accent2"/>
                </a:solidFill>
                <a:latin typeface="Arial"/>
                <a:ea typeface="Arial"/>
                <a:cs typeface="Arial"/>
                <a:sym typeface="Arial"/>
              </a:rPr>
              <a:t>https://oceancarbonfromspace2022.esa.int/</a:t>
            </a:r>
            <a:endParaRPr/>
          </a:p>
        </p:txBody>
      </p:sp>
      <p:sp>
        <p:nvSpPr>
          <p:cNvPr id="227" name="Google Shape;227;p14"/>
          <p:cNvSpPr/>
          <p:nvPr/>
        </p:nvSpPr>
        <p:spPr>
          <a:xfrm>
            <a:off x="5782963" y="4061254"/>
            <a:ext cx="313037" cy="584887"/>
          </a:xfrm>
          <a:prstGeom prst="downArrow">
            <a:avLst>
              <a:gd fmla="val 50000" name="adj1"/>
              <a:gd fmla="val 50000" name="adj2"/>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8" name="Google Shape;228;p14"/>
          <p:cNvSpPr txBox="1"/>
          <p:nvPr/>
        </p:nvSpPr>
        <p:spPr>
          <a:xfrm>
            <a:off x="539030" y="4893275"/>
            <a:ext cx="111139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C00000"/>
                </a:solidFill>
                <a:latin typeface="Arial"/>
                <a:ea typeface="Arial"/>
                <a:cs typeface="Arial"/>
                <a:sym typeface="Arial"/>
              </a:rPr>
              <a:t>Preparing for Ocean Carbon From Space 2025 workshop (~December still TBC)</a:t>
            </a:r>
            <a:endParaRPr b="0" i="0" sz="2400" u="none" cap="none" strike="noStrike">
              <a:solidFill>
                <a:srgbClr val="C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5"/>
          <p:cNvSpPr txBox="1"/>
          <p:nvPr/>
        </p:nvSpPr>
        <p:spPr>
          <a:xfrm>
            <a:off x="3723502" y="2967335"/>
            <a:ext cx="410240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400" u="none" cap="none" strike="noStrike">
                <a:solidFill>
                  <a:srgbClr val="92D050"/>
                </a:solidFill>
                <a:latin typeface="Arial"/>
                <a:ea typeface="Arial"/>
                <a:cs typeface="Arial"/>
                <a:sym typeface="Arial"/>
              </a:rPr>
              <a:t>Thank you for your attention!</a:t>
            </a:r>
            <a:endParaRPr b="0" i="0" sz="2400" u="none" cap="none" strike="noStrike">
              <a:solidFill>
                <a:srgbClr val="92D05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2"/>
          <p:cNvSpPr/>
          <p:nvPr/>
        </p:nvSpPr>
        <p:spPr>
          <a:xfrm>
            <a:off x="9506264" y="1576462"/>
            <a:ext cx="2566810" cy="4150760"/>
          </a:xfrm>
          <a:prstGeom prst="rect">
            <a:avLst/>
          </a:prstGeom>
          <a:solidFill>
            <a:srgbClr val="00206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CEOS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Aquatic Carbon Roadmap</a:t>
            </a:r>
            <a:endParaRPr b="0" i="0" sz="2400" u="none" cap="none" strike="noStrike">
              <a:solidFill>
                <a:schemeClr val="lt1"/>
              </a:solidFill>
              <a:latin typeface="Arial"/>
              <a:ea typeface="Arial"/>
              <a:cs typeface="Arial"/>
              <a:sym typeface="Arial"/>
            </a:endParaRPr>
          </a:p>
        </p:txBody>
      </p:sp>
      <p:pic>
        <p:nvPicPr>
          <p:cNvPr id="83" name="Google Shape;83;p2"/>
          <p:cNvPicPr preferRelativeResize="0"/>
          <p:nvPr/>
        </p:nvPicPr>
        <p:blipFill rotWithShape="1">
          <a:blip r:embed="rId3">
            <a:alphaModFix/>
          </a:blip>
          <a:srcRect b="10559" l="36826" r="38146" t="28913"/>
          <a:stretch/>
        </p:blipFill>
        <p:spPr>
          <a:xfrm>
            <a:off x="452063" y="2157567"/>
            <a:ext cx="3051424" cy="4150760"/>
          </a:xfrm>
          <a:prstGeom prst="rect">
            <a:avLst/>
          </a:prstGeom>
          <a:noFill/>
          <a:ln>
            <a:noFill/>
          </a:ln>
        </p:spPr>
      </p:pic>
      <p:sp>
        <p:nvSpPr>
          <p:cNvPr id="84" name="Google Shape;84;p2"/>
          <p:cNvSpPr txBox="1"/>
          <p:nvPr/>
        </p:nvSpPr>
        <p:spPr>
          <a:xfrm>
            <a:off x="357349" y="1099409"/>
            <a:ext cx="3331073"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2060"/>
                </a:solidFill>
                <a:latin typeface="Arial"/>
                <a:ea typeface="Arial"/>
                <a:cs typeface="Arial"/>
                <a:sym typeface="Arial"/>
              </a:rPr>
              <a:t>CEOS Global Stocktake strategy paper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2060"/>
                </a:solidFill>
                <a:latin typeface="Arial"/>
                <a:ea typeface="Arial"/>
                <a:cs typeface="Arial"/>
                <a:sym typeface="Arial"/>
              </a:rPr>
              <a:t>🡪 to demonstrate the value of Earth Observation satellite datasets to support the Global Stocktake process </a:t>
            </a:r>
            <a:endParaRPr b="0" i="0" sz="1400" u="none" cap="none" strike="noStrike">
              <a:solidFill>
                <a:srgbClr val="000000"/>
              </a:solidFill>
              <a:latin typeface="Arial"/>
              <a:ea typeface="Arial"/>
              <a:cs typeface="Arial"/>
              <a:sym typeface="Arial"/>
            </a:endParaRPr>
          </a:p>
        </p:txBody>
      </p:sp>
      <p:sp>
        <p:nvSpPr>
          <p:cNvPr id="85" name="Google Shape;85;p2"/>
          <p:cNvSpPr/>
          <p:nvPr/>
        </p:nvSpPr>
        <p:spPr>
          <a:xfrm>
            <a:off x="10579852" y="4512833"/>
            <a:ext cx="633046" cy="387747"/>
          </a:xfrm>
          <a:prstGeom prst="rect">
            <a:avLst/>
          </a:prstGeom>
          <a:solidFill>
            <a:schemeClr val="l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Comment Like with solid fill" id="86" name="Google Shape;86;p2"/>
          <p:cNvPicPr preferRelativeResize="0"/>
          <p:nvPr/>
        </p:nvPicPr>
        <p:blipFill rotWithShape="1">
          <a:blip r:embed="rId4">
            <a:alphaModFix/>
          </a:blip>
          <a:srcRect b="0" l="0" r="0" t="0"/>
          <a:stretch/>
        </p:blipFill>
        <p:spPr>
          <a:xfrm>
            <a:off x="10439175" y="4333977"/>
            <a:ext cx="914400" cy="914400"/>
          </a:xfrm>
          <a:prstGeom prst="rect">
            <a:avLst/>
          </a:prstGeom>
          <a:noFill/>
          <a:ln>
            <a:noFill/>
          </a:ln>
        </p:spPr>
      </p:pic>
      <p:sp>
        <p:nvSpPr>
          <p:cNvPr id="87" name="Google Shape;87;p2"/>
          <p:cNvSpPr txBox="1"/>
          <p:nvPr>
            <p:ph type="title"/>
          </p:nvPr>
        </p:nvSpPr>
        <p:spPr>
          <a:xfrm>
            <a:off x="137547" y="281816"/>
            <a:ext cx="9882352"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Towards the Aquatic Carbon Roadmap</a:t>
            </a:r>
            <a:br>
              <a:rPr lang="en-GB" sz="3200"/>
            </a:br>
            <a:endParaRPr sz="3200"/>
          </a:p>
        </p:txBody>
      </p:sp>
      <p:sp>
        <p:nvSpPr>
          <p:cNvPr id="88" name="Google Shape;88;p2"/>
          <p:cNvSpPr/>
          <p:nvPr/>
        </p:nvSpPr>
        <p:spPr>
          <a:xfrm>
            <a:off x="6771761" y="1576462"/>
            <a:ext cx="2566810" cy="4150760"/>
          </a:xfrm>
          <a:prstGeom prst="rect">
            <a:avLst/>
          </a:prstGeom>
          <a:solidFill>
            <a:srgbClr val="516519"/>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green leaf with images of trees&#10;&#10;Description automatically generated with medium confidence" id="89" name="Google Shape;89;p2"/>
          <p:cNvPicPr preferRelativeResize="0"/>
          <p:nvPr/>
        </p:nvPicPr>
        <p:blipFill rotWithShape="1">
          <a:blip r:embed="rId5">
            <a:alphaModFix/>
          </a:blip>
          <a:srcRect b="0" l="0" r="0" t="0"/>
          <a:stretch/>
        </p:blipFill>
        <p:spPr>
          <a:xfrm>
            <a:off x="7028292" y="1634214"/>
            <a:ext cx="2103457" cy="2721714"/>
          </a:xfrm>
          <a:prstGeom prst="rect">
            <a:avLst/>
          </a:prstGeom>
          <a:noFill/>
          <a:ln>
            <a:noFill/>
          </a:ln>
        </p:spPr>
      </p:pic>
      <p:sp>
        <p:nvSpPr>
          <p:cNvPr id="90" name="Google Shape;90;p2"/>
          <p:cNvSpPr txBox="1"/>
          <p:nvPr/>
        </p:nvSpPr>
        <p:spPr>
          <a:xfrm>
            <a:off x="6771761" y="4355065"/>
            <a:ext cx="2601260" cy="1421928"/>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Agriculture, Forestry &amp; Other Land Use Roadmap 2023</a:t>
            </a:r>
            <a:endParaRPr b="0" i="0" sz="2400" u="none" cap="none" strike="noStrike">
              <a:solidFill>
                <a:schemeClr val="lt1"/>
              </a:solidFill>
              <a:latin typeface="Arial"/>
              <a:ea typeface="Arial"/>
              <a:cs typeface="Arial"/>
              <a:sym typeface="Arial"/>
            </a:endParaRPr>
          </a:p>
        </p:txBody>
      </p:sp>
      <p:sp>
        <p:nvSpPr>
          <p:cNvPr id="91" name="Google Shape;91;p2"/>
          <p:cNvSpPr/>
          <p:nvPr/>
        </p:nvSpPr>
        <p:spPr>
          <a:xfrm>
            <a:off x="4043555" y="1576462"/>
            <a:ext cx="2566810" cy="4150760"/>
          </a:xfrm>
          <a:prstGeom prst="rect">
            <a:avLst/>
          </a:prstGeom>
          <a:solidFill>
            <a:srgbClr val="8296B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white cover with black text&#10;&#10;Description automatically generated" id="92" name="Google Shape;92;p2"/>
          <p:cNvPicPr preferRelativeResize="0"/>
          <p:nvPr/>
        </p:nvPicPr>
        <p:blipFill rotWithShape="1">
          <a:blip r:embed="rId6">
            <a:alphaModFix/>
          </a:blip>
          <a:srcRect b="0" l="0" r="0" t="0"/>
          <a:stretch/>
        </p:blipFill>
        <p:spPr>
          <a:xfrm>
            <a:off x="4270831" y="1634214"/>
            <a:ext cx="2103456" cy="2742129"/>
          </a:xfrm>
          <a:prstGeom prst="rect">
            <a:avLst/>
          </a:prstGeom>
          <a:noFill/>
          <a:ln>
            <a:noFill/>
          </a:ln>
        </p:spPr>
      </p:pic>
      <p:sp>
        <p:nvSpPr>
          <p:cNvPr id="93" name="Google Shape;93;p2"/>
          <p:cNvSpPr txBox="1"/>
          <p:nvPr/>
        </p:nvSpPr>
        <p:spPr>
          <a:xfrm>
            <a:off x="4041593" y="4592336"/>
            <a:ext cx="260126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Greenhouse Gas Roadmap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2020</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3"/>
          <p:cNvSpPr txBox="1"/>
          <p:nvPr/>
        </p:nvSpPr>
        <p:spPr>
          <a:xfrm>
            <a:off x="5351217" y="1216393"/>
            <a:ext cx="6128534"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2060"/>
                </a:solidFill>
                <a:latin typeface="Arial"/>
                <a:ea typeface="Arial"/>
                <a:cs typeface="Arial"/>
                <a:sym typeface="Arial"/>
              </a:rPr>
              <a:t>2023-2025 </a:t>
            </a:r>
            <a:endParaRPr b="0" i="0" sz="2400" u="none" cap="none" strike="noStrike">
              <a:solidFill>
                <a:srgbClr val="002060"/>
              </a:solidFill>
              <a:latin typeface="Arial"/>
              <a:ea typeface="Arial"/>
              <a:cs typeface="Arial"/>
              <a:sym typeface="Arial"/>
            </a:endParaRPr>
          </a:p>
        </p:txBody>
      </p:sp>
      <p:pic>
        <p:nvPicPr>
          <p:cNvPr id="99" name="Google Shape;99;p3"/>
          <p:cNvPicPr preferRelativeResize="0"/>
          <p:nvPr/>
        </p:nvPicPr>
        <p:blipFill rotWithShape="1">
          <a:blip r:embed="rId3">
            <a:alphaModFix/>
          </a:blip>
          <a:srcRect b="44718" l="0" r="0" t="15132"/>
          <a:stretch/>
        </p:blipFill>
        <p:spPr>
          <a:xfrm>
            <a:off x="502920" y="1789410"/>
            <a:ext cx="10976831" cy="2570520"/>
          </a:xfrm>
          <a:prstGeom prst="rect">
            <a:avLst/>
          </a:prstGeom>
          <a:noFill/>
          <a:ln>
            <a:noFill/>
          </a:ln>
        </p:spPr>
      </p:pic>
      <p:sp>
        <p:nvSpPr>
          <p:cNvPr id="100" name="Google Shape;100;p3"/>
          <p:cNvSpPr txBox="1"/>
          <p:nvPr>
            <p:ph type="title"/>
          </p:nvPr>
        </p:nvSpPr>
        <p:spPr>
          <a:xfrm>
            <a:off x="137547" y="281816"/>
            <a:ext cx="9557059"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OCR-VC contribution to the CEOS Workplan</a:t>
            </a:r>
            <a:br>
              <a:rPr lang="en-GB" sz="3200"/>
            </a:br>
            <a:endParaRPr sz="3200"/>
          </a:p>
        </p:txBody>
      </p:sp>
      <p:sp>
        <p:nvSpPr>
          <p:cNvPr id="101" name="Google Shape;101;p3"/>
          <p:cNvSpPr/>
          <p:nvPr/>
        </p:nvSpPr>
        <p:spPr>
          <a:xfrm>
            <a:off x="502920" y="4097867"/>
            <a:ext cx="10976831" cy="262063"/>
          </a:xfrm>
          <a:prstGeom prst="rect">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2" name="Google Shape;102;p3"/>
          <p:cNvSpPr txBox="1"/>
          <p:nvPr/>
        </p:nvSpPr>
        <p:spPr>
          <a:xfrm rot="-2255491">
            <a:off x="10408356" y="4075009"/>
            <a:ext cx="704039" cy="307777"/>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C00000"/>
                </a:solidFill>
                <a:latin typeface="Arial"/>
                <a:ea typeface="Arial"/>
                <a:cs typeface="Arial"/>
                <a:sym typeface="Arial"/>
              </a:rPr>
              <a:t>DONE</a:t>
            </a:r>
            <a:endParaRPr b="1" i="0" sz="1400" u="none" cap="none" strike="noStrike">
              <a:solidFill>
                <a:srgbClr val="C00000"/>
              </a:solidFill>
              <a:latin typeface="Arial"/>
              <a:ea typeface="Arial"/>
              <a:cs typeface="Arial"/>
              <a:sym typeface="Arial"/>
            </a:endParaRPr>
          </a:p>
        </p:txBody>
      </p:sp>
      <p:sp>
        <p:nvSpPr>
          <p:cNvPr id="103" name="Google Shape;103;p3"/>
          <p:cNvSpPr txBox="1"/>
          <p:nvPr/>
        </p:nvSpPr>
        <p:spPr>
          <a:xfrm>
            <a:off x="803525" y="4681990"/>
            <a:ext cx="1058494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rgbClr val="C00000"/>
                </a:solidFill>
                <a:latin typeface="Arial"/>
                <a:ea typeface="Arial"/>
                <a:cs typeface="Arial"/>
                <a:sym typeface="Arial"/>
              </a:rPr>
              <a:t>Aquatic Carbon Roadmap was endorsed at CEOS Plenary last year (November 14-16 2023)</a:t>
            </a:r>
            <a:endParaRPr b="0" i="0" sz="2000" u="none" cap="none" strike="noStrike">
              <a:solidFill>
                <a:srgbClr val="C00000"/>
              </a:solidFill>
              <a:latin typeface="Arial"/>
              <a:ea typeface="Arial"/>
              <a:cs typeface="Arial"/>
              <a:sym typeface="Arial"/>
            </a:endParaRPr>
          </a:p>
        </p:txBody>
      </p:sp>
      <p:pic>
        <p:nvPicPr>
          <p:cNvPr id="104" name="Google Shape;104;p3"/>
          <p:cNvPicPr preferRelativeResize="0"/>
          <p:nvPr/>
        </p:nvPicPr>
        <p:blipFill rotWithShape="1">
          <a:blip r:embed="rId4">
            <a:alphaModFix/>
          </a:blip>
          <a:srcRect b="0" l="0" r="0" t="0"/>
          <a:stretch/>
        </p:blipFill>
        <p:spPr>
          <a:xfrm>
            <a:off x="1447274" y="5088522"/>
            <a:ext cx="8781345" cy="13669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txBox="1"/>
          <p:nvPr/>
        </p:nvSpPr>
        <p:spPr>
          <a:xfrm>
            <a:off x="292100" y="1197555"/>
            <a:ext cx="11309350" cy="5125786"/>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7000"/>
              </a:lnSpc>
              <a:spcBef>
                <a:spcPts val="0"/>
              </a:spcBef>
              <a:spcAft>
                <a:spcPts val="0"/>
              </a:spcAft>
              <a:buClr>
                <a:srgbClr val="000000"/>
              </a:buClr>
              <a:buSzPts val="1600"/>
              <a:buFont typeface="Noto Sans Symbols"/>
              <a:buChar char="❑"/>
            </a:pPr>
            <a:r>
              <a:rPr b="0" i="0" lang="en-GB" sz="1600" u="none" cap="none" strike="noStrike">
                <a:solidFill>
                  <a:srgbClr val="000000"/>
                </a:solidFill>
                <a:latin typeface="Arial"/>
                <a:ea typeface="Arial"/>
                <a:cs typeface="Arial"/>
                <a:sym typeface="Arial"/>
              </a:rPr>
              <a:t>To provide a </a:t>
            </a:r>
            <a:r>
              <a:rPr b="0" i="0" lang="en-GB" sz="1600" u="none" cap="none" strike="noStrike">
                <a:solidFill>
                  <a:srgbClr val="C00000"/>
                </a:solidFill>
                <a:latin typeface="Arial"/>
                <a:ea typeface="Arial"/>
                <a:cs typeface="Arial"/>
                <a:sym typeface="Arial"/>
              </a:rPr>
              <a:t>framework</a:t>
            </a:r>
            <a:r>
              <a:rPr b="0" i="0" lang="en-GB" sz="1600" u="none" cap="none" strike="noStrike">
                <a:solidFill>
                  <a:srgbClr val="000000"/>
                </a:solidFill>
                <a:latin typeface="Arial"/>
                <a:ea typeface="Arial"/>
                <a:cs typeface="Arial"/>
                <a:sym typeface="Arial"/>
              </a:rPr>
              <a:t> and serve as a </a:t>
            </a:r>
            <a:r>
              <a:rPr b="0" i="0" lang="en-GB" sz="1600" u="none" cap="none" strike="noStrike">
                <a:solidFill>
                  <a:srgbClr val="C00000"/>
                </a:solidFill>
                <a:latin typeface="Arial"/>
                <a:ea typeface="Arial"/>
                <a:cs typeface="Arial"/>
                <a:sym typeface="Arial"/>
              </a:rPr>
              <a:t>guiding vision </a:t>
            </a:r>
            <a:r>
              <a:rPr b="0" i="0" lang="en-GB" sz="1600" u="none" cap="none" strike="noStrike">
                <a:solidFill>
                  <a:srgbClr val="000000"/>
                </a:solidFill>
                <a:latin typeface="Arial"/>
                <a:ea typeface="Arial"/>
                <a:cs typeface="Arial"/>
                <a:sym typeface="Arial"/>
              </a:rPr>
              <a:t>for </a:t>
            </a:r>
            <a:r>
              <a:rPr b="0" i="0" lang="en-GB" sz="1600" u="none" cap="none" strike="noStrike">
                <a:solidFill>
                  <a:srgbClr val="C00000"/>
                </a:solidFill>
                <a:latin typeface="Arial"/>
                <a:ea typeface="Arial"/>
                <a:cs typeface="Arial"/>
                <a:sym typeface="Arial"/>
              </a:rPr>
              <a:t>long term (~ 15+ years) coordination of CEOS agency observing programmes </a:t>
            </a:r>
            <a:r>
              <a:rPr b="0" i="0" lang="en-GB" sz="1600" u="none" cap="none" strike="noStrike">
                <a:solidFill>
                  <a:srgbClr val="000000"/>
                </a:solidFill>
                <a:latin typeface="Arial"/>
                <a:ea typeface="Arial"/>
                <a:cs typeface="Arial"/>
                <a:sym typeface="Arial"/>
              </a:rPr>
              <a:t>in support of the science and policy needs for Aquatic Carbon related information in the context of the CEOS carbon strategy. </a:t>
            </a:r>
            <a:endParaRPr b="0" i="0" sz="1400" u="none" cap="none" strike="noStrike">
              <a:solidFill>
                <a:srgbClr val="000000"/>
              </a:solidFill>
              <a:latin typeface="Arial"/>
              <a:ea typeface="Arial"/>
              <a:cs typeface="Arial"/>
              <a:sym typeface="Arial"/>
            </a:endParaRPr>
          </a:p>
          <a:p>
            <a:pPr indent="-342900" lvl="0" marL="342900" marR="0" rtl="0" algn="just">
              <a:lnSpc>
                <a:spcPct val="107000"/>
              </a:lnSpc>
              <a:spcBef>
                <a:spcPts val="1200"/>
              </a:spcBef>
              <a:spcAft>
                <a:spcPts val="0"/>
              </a:spcAft>
              <a:buClr>
                <a:srgbClr val="000000"/>
              </a:buClr>
              <a:buSzPts val="1600"/>
              <a:buFont typeface="Noto Sans Symbols"/>
              <a:buChar char="❑"/>
            </a:pPr>
            <a:r>
              <a:rPr b="0" i="0" lang="en-GB" sz="1600" u="none" cap="none" strike="noStrike">
                <a:solidFill>
                  <a:srgbClr val="000000"/>
                </a:solidFill>
                <a:latin typeface="Arial"/>
                <a:ea typeface="Arial"/>
                <a:cs typeface="Arial"/>
                <a:sym typeface="Arial"/>
              </a:rPr>
              <a:t>To contribute to support the needs and ambition cycle of the Global Stocktake of the Paris Climate Agreement, by </a:t>
            </a:r>
            <a:endParaRPr b="0" i="0" sz="1400" u="none" cap="none" strike="noStrike">
              <a:solidFill>
                <a:srgbClr val="000000"/>
              </a:solidFill>
              <a:latin typeface="Arial"/>
              <a:ea typeface="Arial"/>
              <a:cs typeface="Arial"/>
              <a:sym typeface="Arial"/>
            </a:endParaRPr>
          </a:p>
          <a:p>
            <a:pPr indent="-342900" lvl="6" marL="720000" marR="0" rtl="0" algn="just">
              <a:lnSpc>
                <a:spcPct val="107000"/>
              </a:lnSpc>
              <a:spcBef>
                <a:spcPts val="600"/>
              </a:spcBef>
              <a:spcAft>
                <a:spcPts val="0"/>
              </a:spcAft>
              <a:buClr>
                <a:srgbClr val="000000"/>
              </a:buClr>
              <a:buSzPts val="1600"/>
              <a:buFont typeface="Courier New"/>
              <a:buChar char="o"/>
            </a:pPr>
            <a:r>
              <a:rPr b="0" i="0" lang="en-GB" sz="1600" u="none" cap="none" strike="noStrike">
                <a:solidFill>
                  <a:srgbClr val="C00000"/>
                </a:solidFill>
                <a:latin typeface="Arial"/>
                <a:ea typeface="Arial"/>
                <a:cs typeface="Arial"/>
                <a:sym typeface="Arial"/>
              </a:rPr>
              <a:t>driving the inclusion of inorganic and organic Aquatic Carbon within global and regional carbon assessments constraining the global carbon budget;</a:t>
            </a:r>
            <a:endParaRPr b="0" i="0" sz="1600" u="none" cap="none" strike="noStrike">
              <a:solidFill>
                <a:srgbClr val="000000"/>
              </a:solidFill>
              <a:latin typeface="Arial"/>
              <a:ea typeface="Arial"/>
              <a:cs typeface="Arial"/>
              <a:sym typeface="Arial"/>
            </a:endParaRPr>
          </a:p>
          <a:p>
            <a:pPr indent="-342900" lvl="6" marL="720000" marR="0" rtl="0" algn="just">
              <a:lnSpc>
                <a:spcPct val="107000"/>
              </a:lnSpc>
              <a:spcBef>
                <a:spcPts val="600"/>
              </a:spcBef>
              <a:spcAft>
                <a:spcPts val="0"/>
              </a:spcAft>
              <a:buClr>
                <a:srgbClr val="000000"/>
              </a:buClr>
              <a:buSzPts val="1600"/>
              <a:buFont typeface="Courier New"/>
              <a:buChar char="o"/>
            </a:pPr>
            <a:r>
              <a:rPr b="0" i="0" lang="en-GB" sz="1600" u="none" cap="none" strike="noStrike">
                <a:solidFill>
                  <a:srgbClr val="C00000"/>
                </a:solidFill>
                <a:latin typeface="Arial"/>
                <a:ea typeface="Arial"/>
                <a:cs typeface="Arial"/>
                <a:sym typeface="Arial"/>
              </a:rPr>
              <a:t>supporting countries reporting on their NDC </a:t>
            </a:r>
            <a:r>
              <a:rPr b="0" i="0" lang="en-GB" sz="1600" u="none" cap="none" strike="noStrike">
                <a:solidFill>
                  <a:srgbClr val="000000"/>
                </a:solidFill>
                <a:latin typeface="Arial"/>
                <a:ea typeface="Arial"/>
                <a:cs typeface="Arial"/>
                <a:sym typeface="Arial"/>
              </a:rPr>
              <a:t>by improving the estimation and monitoring the changes in CO</a:t>
            </a:r>
            <a:r>
              <a:rPr b="0" baseline="-25000" i="0" lang="en-GB" sz="1600" u="none" cap="none" strike="noStrike">
                <a:solidFill>
                  <a:srgbClr val="000000"/>
                </a:solidFill>
                <a:latin typeface="Arial"/>
                <a:ea typeface="Arial"/>
                <a:cs typeface="Arial"/>
                <a:sym typeface="Arial"/>
              </a:rPr>
              <a:t>2</a:t>
            </a:r>
            <a:r>
              <a:rPr b="0" i="0" lang="en-GB" sz="1600" u="none" cap="none" strike="noStrike">
                <a:solidFill>
                  <a:srgbClr val="000000"/>
                </a:solidFill>
                <a:latin typeface="Arial"/>
                <a:ea typeface="Arial"/>
                <a:cs typeface="Arial"/>
                <a:sym typeface="Arial"/>
              </a:rPr>
              <a:t> fluxes from/to the inland and coastal waters at country level (within each country’s exclusive economic zone (EEZ));</a:t>
            </a:r>
            <a:endParaRPr b="0" i="0" sz="1400" u="none" cap="none" strike="noStrike">
              <a:solidFill>
                <a:srgbClr val="000000"/>
              </a:solidFill>
              <a:latin typeface="Arial"/>
              <a:ea typeface="Arial"/>
              <a:cs typeface="Arial"/>
              <a:sym typeface="Arial"/>
            </a:endParaRPr>
          </a:p>
          <a:p>
            <a:pPr indent="-342900" lvl="6" marL="720000" marR="0" rtl="0" algn="just">
              <a:lnSpc>
                <a:spcPct val="107000"/>
              </a:lnSpc>
              <a:spcBef>
                <a:spcPts val="600"/>
              </a:spcBef>
              <a:spcAft>
                <a:spcPts val="0"/>
              </a:spcAft>
              <a:buClr>
                <a:srgbClr val="000000"/>
              </a:buClr>
              <a:buSzPts val="1600"/>
              <a:buFont typeface="Courier New"/>
              <a:buChar char="o"/>
            </a:pPr>
            <a:r>
              <a:rPr b="0" i="0" lang="en-GB" sz="1600" u="none" cap="none" strike="noStrike">
                <a:solidFill>
                  <a:srgbClr val="000000"/>
                </a:solidFill>
                <a:latin typeface="Arial"/>
                <a:ea typeface="Arial"/>
                <a:cs typeface="Arial"/>
                <a:sym typeface="Arial"/>
              </a:rPr>
              <a:t>improving the </a:t>
            </a:r>
            <a:r>
              <a:rPr b="0" i="0" lang="en-GB" sz="1600" u="none" cap="none" strike="noStrike">
                <a:solidFill>
                  <a:srgbClr val="C00000"/>
                </a:solidFill>
                <a:latin typeface="Arial"/>
                <a:ea typeface="Arial"/>
                <a:cs typeface="Arial"/>
                <a:sym typeface="Arial"/>
              </a:rPr>
              <a:t>monitoring of major Blue Carbon coastal ecosystems’ extent and carbon stock around the world.</a:t>
            </a:r>
            <a:endParaRPr b="0" i="0" sz="1600" u="none" cap="none" strike="noStrike">
              <a:solidFill>
                <a:srgbClr val="000000"/>
              </a:solidFill>
              <a:latin typeface="Calibri"/>
              <a:ea typeface="Calibri"/>
              <a:cs typeface="Calibri"/>
              <a:sym typeface="Calibri"/>
            </a:endParaRPr>
          </a:p>
          <a:p>
            <a:pPr indent="-342900" lvl="0" marL="342900" marR="0" rtl="0" algn="just">
              <a:lnSpc>
                <a:spcPct val="100000"/>
              </a:lnSpc>
              <a:spcBef>
                <a:spcPts val="1200"/>
              </a:spcBef>
              <a:spcAft>
                <a:spcPts val="0"/>
              </a:spcAft>
              <a:buClr>
                <a:srgbClr val="000000"/>
              </a:buClr>
              <a:buSzPts val="2000"/>
              <a:buFont typeface="Noto Sans Symbols"/>
              <a:buChar char="❑"/>
            </a:pPr>
            <a:r>
              <a:rPr b="0" i="0" lang="en-GB" sz="1600" u="none" cap="none" strike="noStrike">
                <a:solidFill>
                  <a:srgbClr val="000000"/>
                </a:solidFill>
                <a:latin typeface="Arial"/>
                <a:ea typeface="Arial"/>
                <a:cs typeface="Arial"/>
                <a:sym typeface="Arial"/>
              </a:rPr>
              <a:t>To characterize the </a:t>
            </a:r>
            <a:r>
              <a:rPr b="0" i="0" lang="en-GB" sz="1600" u="none" cap="none" strike="noStrike">
                <a:solidFill>
                  <a:srgbClr val="C00000"/>
                </a:solidFill>
                <a:latin typeface="Arial"/>
                <a:ea typeface="Arial"/>
                <a:cs typeface="Arial"/>
                <a:sym typeface="Arial"/>
              </a:rPr>
              <a:t>needs, gaps and challenges</a:t>
            </a:r>
            <a:r>
              <a:rPr b="0" i="0" lang="en-GB" sz="1600" u="none" cap="none" strike="noStrike">
                <a:solidFill>
                  <a:srgbClr val="000000"/>
                </a:solidFill>
                <a:latin typeface="Arial"/>
                <a:ea typeface="Arial"/>
                <a:cs typeface="Arial"/>
                <a:sym typeface="Arial"/>
              </a:rPr>
              <a:t>, regarding the </a:t>
            </a:r>
            <a:r>
              <a:rPr b="0" i="0" lang="en-GB" sz="1600" u="none" cap="none" strike="noStrike">
                <a:solidFill>
                  <a:srgbClr val="C00000"/>
                </a:solidFill>
                <a:latin typeface="Arial"/>
                <a:ea typeface="Arial"/>
                <a:cs typeface="Arial"/>
                <a:sym typeface="Arial"/>
              </a:rPr>
              <a:t>required data and products</a:t>
            </a:r>
            <a:r>
              <a:rPr b="0" i="0" lang="en-GB" sz="1600" u="none" cap="none" strike="noStrike">
                <a:solidFill>
                  <a:srgbClr val="000000"/>
                </a:solidFill>
                <a:latin typeface="Arial"/>
                <a:ea typeface="Arial"/>
                <a:cs typeface="Arial"/>
                <a:sym typeface="Arial"/>
              </a:rPr>
              <a:t> to support science, services and applications and the </a:t>
            </a:r>
            <a:r>
              <a:rPr b="0" i="0" lang="en-GB" sz="1600" u="none" cap="none" strike="noStrike">
                <a:solidFill>
                  <a:srgbClr val="C00000"/>
                </a:solidFill>
                <a:latin typeface="Arial"/>
                <a:ea typeface="Arial"/>
                <a:cs typeface="Arial"/>
                <a:sym typeface="Arial"/>
              </a:rPr>
              <a:t>observing systems </a:t>
            </a:r>
            <a:r>
              <a:rPr b="0" i="0" lang="en-GB" sz="1600" u="none" cap="none" strike="noStrike">
                <a:solidFill>
                  <a:srgbClr val="000000"/>
                </a:solidFill>
                <a:latin typeface="Arial"/>
                <a:ea typeface="Arial"/>
                <a:cs typeface="Arial"/>
                <a:sym typeface="Arial"/>
              </a:rPr>
              <a:t>that can support their developments, including the needs to plan for ground and space segments. This includes addressing basic observation continuity and the necessary agency coordination to achieve it.</a:t>
            </a:r>
            <a:endParaRPr b="0" i="0" sz="1400" u="none" cap="none" strike="noStrike">
              <a:solidFill>
                <a:srgbClr val="000000"/>
              </a:solidFill>
              <a:latin typeface="Arial"/>
              <a:ea typeface="Arial"/>
              <a:cs typeface="Arial"/>
              <a:sym typeface="Arial"/>
            </a:endParaRPr>
          </a:p>
          <a:p>
            <a:pPr indent="-342900" lvl="0" marL="342900" marR="0" rtl="0" algn="just">
              <a:lnSpc>
                <a:spcPct val="100000"/>
              </a:lnSpc>
              <a:spcBef>
                <a:spcPts val="1200"/>
              </a:spcBef>
              <a:spcAft>
                <a:spcPts val="0"/>
              </a:spcAft>
              <a:buClr>
                <a:srgbClr val="000000"/>
              </a:buClr>
              <a:buSzPts val="2000"/>
              <a:buFont typeface="Noto Sans Symbols"/>
              <a:buChar char="❑"/>
            </a:pPr>
            <a:r>
              <a:rPr b="0" i="0" lang="en-GB" sz="1600" u="none" cap="none" strike="noStrike">
                <a:solidFill>
                  <a:srgbClr val="000000"/>
                </a:solidFill>
                <a:latin typeface="Arial"/>
                <a:ea typeface="Arial"/>
                <a:cs typeface="Arial"/>
                <a:sym typeface="Arial"/>
              </a:rPr>
              <a:t>To clarify the importance and </a:t>
            </a:r>
            <a:r>
              <a:rPr b="0" i="0" lang="en-GB" sz="1600" u="none" cap="none" strike="noStrike">
                <a:solidFill>
                  <a:srgbClr val="C00000"/>
                </a:solidFill>
                <a:latin typeface="Arial"/>
                <a:ea typeface="Arial"/>
                <a:cs typeface="Arial"/>
                <a:sym typeface="Arial"/>
              </a:rPr>
              <a:t>elevate the profile </a:t>
            </a:r>
            <a:r>
              <a:rPr b="0" i="0" lang="en-GB" sz="1600" u="none" cap="none" strike="noStrike">
                <a:solidFill>
                  <a:srgbClr val="000000"/>
                </a:solidFill>
                <a:latin typeface="Arial"/>
                <a:ea typeface="Arial"/>
                <a:cs typeface="Arial"/>
                <a:sym typeface="Arial"/>
              </a:rPr>
              <a:t>of remote sensing and satellite Earth Observation that are already routinely used within carbon assessments, highlighting how Earth Observation has much more to offer beyond its current use and serve as </a:t>
            </a:r>
            <a:r>
              <a:rPr b="0" i="0" lang="en-GB" sz="1600" u="none" cap="none" strike="noStrike">
                <a:solidFill>
                  <a:srgbClr val="C00000"/>
                </a:solidFill>
                <a:latin typeface="Arial"/>
                <a:ea typeface="Arial"/>
                <a:cs typeface="Arial"/>
                <a:sym typeface="Arial"/>
              </a:rPr>
              <a:t>an effective means for communicating </a:t>
            </a:r>
            <a:r>
              <a:rPr b="0" i="0" lang="en-GB" sz="1600" u="none" cap="none" strike="noStrike">
                <a:solidFill>
                  <a:srgbClr val="000000"/>
                </a:solidFill>
                <a:latin typeface="Arial"/>
                <a:ea typeface="Arial"/>
                <a:cs typeface="Arial"/>
                <a:sym typeface="Arial"/>
              </a:rPr>
              <a:t>our intentions to society, UNFCCC, national inventory community.</a:t>
            </a:r>
            <a:endParaRPr b="0" i="0" sz="1600" u="none" cap="none" strike="noStrike">
              <a:solidFill>
                <a:srgbClr val="000000"/>
              </a:solidFill>
              <a:latin typeface="Calibri"/>
              <a:ea typeface="Calibri"/>
              <a:cs typeface="Calibri"/>
              <a:sym typeface="Calibri"/>
            </a:endParaRPr>
          </a:p>
        </p:txBody>
      </p:sp>
      <p:sp>
        <p:nvSpPr>
          <p:cNvPr id="110" name="Google Shape;110;p4"/>
          <p:cNvSpPr txBox="1"/>
          <p:nvPr/>
        </p:nvSpPr>
        <p:spPr>
          <a:xfrm>
            <a:off x="357350" y="206948"/>
            <a:ext cx="7970329"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rgbClr val="FFFFFF"/>
                </a:solidFill>
                <a:latin typeface="Montserrat"/>
                <a:ea typeface="Montserrat"/>
                <a:cs typeface="Montserrat"/>
                <a:sym typeface="Montserrat"/>
              </a:rPr>
              <a:t>Aquatic Carbon Roadmap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Montserrat"/>
                <a:ea typeface="Montserrat"/>
                <a:cs typeface="Montserrat"/>
                <a:sym typeface="Montserrat"/>
              </a:rPr>
              <a:t>Deliverable VC-23-01</a:t>
            </a:r>
            <a:endParaRPr b="0" i="0" sz="16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type="title"/>
          </p:nvPr>
        </p:nvSpPr>
        <p:spPr>
          <a:xfrm>
            <a:off x="137547" y="281816"/>
            <a:ext cx="9882352"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Toward an Aquatic Carbon Roadmap – Status</a:t>
            </a:r>
            <a:br>
              <a:rPr lang="en-GB" sz="3200"/>
            </a:br>
            <a:endParaRPr sz="3200"/>
          </a:p>
        </p:txBody>
      </p:sp>
      <p:sp>
        <p:nvSpPr>
          <p:cNvPr id="116" name="Google Shape;116;p5"/>
          <p:cNvSpPr txBox="1"/>
          <p:nvPr/>
        </p:nvSpPr>
        <p:spPr>
          <a:xfrm>
            <a:off x="350353" y="4108856"/>
            <a:ext cx="6063373" cy="217824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7000"/>
              </a:lnSpc>
              <a:spcBef>
                <a:spcPts val="0"/>
              </a:spcBef>
              <a:spcAft>
                <a:spcPts val="0"/>
              </a:spcAft>
              <a:buClr>
                <a:srgbClr val="000000"/>
              </a:buClr>
              <a:buSzPts val="1800"/>
              <a:buFont typeface="Noto Sans Symbols"/>
              <a:buChar char="⮚"/>
            </a:pPr>
            <a:r>
              <a:rPr b="1" i="0" lang="en-GB" sz="1800" u="none" cap="none" strike="noStrike">
                <a:solidFill>
                  <a:srgbClr val="000000"/>
                </a:solidFill>
                <a:latin typeface="Arial"/>
                <a:ea typeface="Arial"/>
                <a:cs typeface="Arial"/>
                <a:sym typeface="Arial"/>
              </a:rPr>
              <a:t>Roadmap Outline </a:t>
            </a:r>
            <a:r>
              <a:rPr b="1" i="0" lang="en-GB" sz="1800" u="none" cap="none" strike="noStrike">
                <a:solidFill>
                  <a:srgbClr val="FF0000"/>
                </a:solidFill>
                <a:latin typeface="Arial"/>
                <a:ea typeface="Arial"/>
                <a:cs typeface="Arial"/>
                <a:sym typeface="Arial"/>
              </a:rPr>
              <a:t>re-</a:t>
            </a:r>
            <a:r>
              <a:rPr b="1" i="0" lang="en-GB" sz="1800" u="none" cap="none" strike="noStrike">
                <a:solidFill>
                  <a:srgbClr val="000000"/>
                </a:solidFill>
                <a:latin typeface="Arial"/>
                <a:ea typeface="Arial"/>
                <a:cs typeface="Arial"/>
                <a:sym typeface="Arial"/>
              </a:rPr>
              <a:t>drafted </a:t>
            </a:r>
            <a:endParaRPr b="0" i="0" sz="1400" u="none" cap="none" strike="noStrike">
              <a:solidFill>
                <a:srgbClr val="000000"/>
              </a:solidFill>
              <a:latin typeface="Arial"/>
              <a:ea typeface="Arial"/>
              <a:cs typeface="Arial"/>
              <a:sym typeface="Arial"/>
            </a:endParaRPr>
          </a:p>
          <a:p>
            <a:pPr indent="-285750" lvl="0" marL="285750" marR="0" rtl="0" algn="l">
              <a:lnSpc>
                <a:spcPct val="107000"/>
              </a:lnSpc>
              <a:spcBef>
                <a:spcPts val="800"/>
              </a:spcBef>
              <a:spcAft>
                <a:spcPts val="0"/>
              </a:spcAft>
              <a:buClr>
                <a:srgbClr val="000000"/>
              </a:buClr>
              <a:buSzPts val="1800"/>
              <a:buFont typeface="Noto Sans Symbols"/>
              <a:buChar char="⮚"/>
            </a:pPr>
            <a:r>
              <a:rPr b="1" i="0" lang="en-GB" sz="1800" u="none" cap="none" strike="noStrike">
                <a:solidFill>
                  <a:srgbClr val="000000"/>
                </a:solidFill>
                <a:latin typeface="Arial"/>
                <a:ea typeface="Arial"/>
                <a:cs typeface="Arial"/>
                <a:sym typeface="Arial"/>
              </a:rPr>
              <a:t>Book Captains by chapters assigned</a:t>
            </a:r>
            <a:endParaRPr b="0" i="0" sz="1400" u="none" cap="none" strike="noStrike">
              <a:solidFill>
                <a:srgbClr val="000000"/>
              </a:solidFill>
              <a:latin typeface="Arial"/>
              <a:ea typeface="Arial"/>
              <a:cs typeface="Arial"/>
              <a:sym typeface="Arial"/>
            </a:endParaRPr>
          </a:p>
          <a:p>
            <a:pPr indent="-285750" lvl="0" marL="285750" marR="0" rtl="0" algn="l">
              <a:lnSpc>
                <a:spcPct val="107000"/>
              </a:lnSpc>
              <a:spcBef>
                <a:spcPts val="800"/>
              </a:spcBef>
              <a:spcAft>
                <a:spcPts val="0"/>
              </a:spcAft>
              <a:buClr>
                <a:srgbClr val="000000"/>
              </a:buClr>
              <a:buSzPts val="1800"/>
              <a:buFont typeface="Noto Sans Symbols"/>
              <a:buChar char="⮚"/>
            </a:pPr>
            <a:r>
              <a:rPr b="1" i="0" lang="en-GB" sz="1800" u="none" cap="none" strike="noStrike">
                <a:solidFill>
                  <a:srgbClr val="000000"/>
                </a:solidFill>
                <a:latin typeface="Arial"/>
                <a:ea typeface="Arial"/>
                <a:cs typeface="Arial"/>
                <a:sym typeface="Arial"/>
              </a:rPr>
              <a:t>Contacting contributors still on-going</a:t>
            </a:r>
            <a:endParaRPr b="0" i="0" sz="1400" u="none" cap="none" strike="noStrike">
              <a:solidFill>
                <a:srgbClr val="000000"/>
              </a:solidFill>
              <a:latin typeface="Arial"/>
              <a:ea typeface="Arial"/>
              <a:cs typeface="Arial"/>
              <a:sym typeface="Arial"/>
            </a:endParaRPr>
          </a:p>
          <a:p>
            <a:pPr indent="-285750" lvl="0" marL="285750" marR="0" rtl="0" algn="l">
              <a:lnSpc>
                <a:spcPct val="107000"/>
              </a:lnSpc>
              <a:spcBef>
                <a:spcPts val="800"/>
              </a:spcBef>
              <a:spcAft>
                <a:spcPts val="0"/>
              </a:spcAft>
              <a:buClr>
                <a:srgbClr val="000000"/>
              </a:buClr>
              <a:buSzPts val="1800"/>
              <a:buFont typeface="Noto Sans Symbols"/>
              <a:buChar char="⮚"/>
            </a:pPr>
            <a:r>
              <a:rPr b="1" i="0" lang="en-GB" sz="1800" u="none" cap="none" strike="noStrike">
                <a:solidFill>
                  <a:srgbClr val="000000"/>
                </a:solidFill>
                <a:latin typeface="Arial"/>
                <a:ea typeface="Arial"/>
                <a:cs typeface="Arial"/>
                <a:sym typeface="Arial"/>
              </a:rPr>
              <a:t>Monthly progress meetings scheduled until Roadmap completion, last meetings on September 12</a:t>
            </a:r>
            <a:r>
              <a:rPr b="1" baseline="30000" i="0" lang="en-GB" sz="1800" u="none" cap="none" strike="noStrike">
                <a:solidFill>
                  <a:srgbClr val="000000"/>
                </a:solidFill>
                <a:latin typeface="Arial"/>
                <a:ea typeface="Arial"/>
                <a:cs typeface="Arial"/>
                <a:sym typeface="Arial"/>
              </a:rPr>
              <a:t>th</a:t>
            </a:r>
            <a:r>
              <a:rPr b="1" i="0" lang="en-GB" sz="1800" u="none" cap="none" strike="noStrike">
                <a:solidFill>
                  <a:srgbClr val="000000"/>
                </a:solidFill>
                <a:latin typeface="Arial"/>
                <a:ea typeface="Arial"/>
                <a:cs typeface="Arial"/>
                <a:sym typeface="Arial"/>
              </a:rPr>
              <a:t>, October 18</a:t>
            </a:r>
            <a:r>
              <a:rPr b="1" baseline="30000" i="0" lang="en-GB" sz="1800" u="none" cap="none" strike="noStrike">
                <a:solidFill>
                  <a:srgbClr val="000000"/>
                </a:solidFill>
                <a:latin typeface="Arial"/>
                <a:ea typeface="Arial"/>
                <a:cs typeface="Arial"/>
                <a:sym typeface="Arial"/>
              </a:rPr>
              <a:t>th</a:t>
            </a:r>
            <a:r>
              <a:rPr b="1" i="0" lang="en-GB" sz="1800" u="none" cap="none" strike="noStrike">
                <a:solidFill>
                  <a:srgbClr val="000000"/>
                </a:solidFill>
                <a:latin typeface="Arial"/>
                <a:ea typeface="Arial"/>
                <a:cs typeface="Arial"/>
                <a:sym typeface="Arial"/>
              </a:rPr>
              <a:t>,</a:t>
            </a:r>
            <a:r>
              <a:rPr b="1" baseline="30000" i="0" lang="en-GB" sz="1800" u="none" cap="none" strike="noStrike">
                <a:solidFill>
                  <a:srgbClr val="000000"/>
                </a:solidFill>
                <a:latin typeface="Arial"/>
                <a:ea typeface="Arial"/>
                <a:cs typeface="Arial"/>
                <a:sym typeface="Arial"/>
              </a:rPr>
              <a:t> </a:t>
            </a:r>
            <a:r>
              <a:rPr b="1" i="0" lang="en-GB" sz="1800" u="none" cap="none" strike="noStrike">
                <a:solidFill>
                  <a:srgbClr val="FF0000"/>
                </a:solidFill>
                <a:latin typeface="Arial"/>
                <a:ea typeface="Arial"/>
                <a:cs typeface="Arial"/>
                <a:sym typeface="Arial"/>
              </a:rPr>
              <a:t>next one on December 1st</a:t>
            </a:r>
            <a:endParaRPr/>
          </a:p>
        </p:txBody>
      </p:sp>
      <p:sp>
        <p:nvSpPr>
          <p:cNvPr id="117" name="Google Shape;117;p5"/>
          <p:cNvSpPr txBox="1"/>
          <p:nvPr/>
        </p:nvSpPr>
        <p:spPr>
          <a:xfrm>
            <a:off x="92892" y="1211082"/>
            <a:ext cx="4056263" cy="216694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Coordinators</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Marie-Helene Rio (ESA)</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Laura Lorenzoni (NASA)</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Hiroshi Murakami (JAXA) </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 </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18" name="Google Shape;118;p5"/>
          <p:cNvSpPr/>
          <p:nvPr/>
        </p:nvSpPr>
        <p:spPr>
          <a:xfrm>
            <a:off x="5187920" y="4061302"/>
            <a:ext cx="978408" cy="484632"/>
          </a:xfrm>
          <a:prstGeom prst="rightArrow">
            <a:avLst>
              <a:gd fmla="val 50000" name="adj1"/>
              <a:gd fmla="val 50000" name="adj2"/>
            </a:avLst>
          </a:prstGeom>
          <a:solidFill>
            <a:srgbClr val="92D05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9" name="Google Shape;119;p5"/>
          <p:cNvSpPr txBox="1"/>
          <p:nvPr/>
        </p:nvSpPr>
        <p:spPr>
          <a:xfrm>
            <a:off x="16148" y="3174408"/>
            <a:ext cx="6129708"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And many contributors from the CEOS OCR-VC / IOCCG space agencies and the scientific community </a:t>
            </a:r>
            <a:endParaRPr b="0" i="0" sz="1400" u="none" cap="none" strike="noStrike">
              <a:solidFill>
                <a:srgbClr val="000000"/>
              </a:solidFill>
              <a:latin typeface="Arial"/>
              <a:ea typeface="Arial"/>
              <a:cs typeface="Arial"/>
              <a:sym typeface="Arial"/>
            </a:endParaRPr>
          </a:p>
        </p:txBody>
      </p:sp>
      <p:sp>
        <p:nvSpPr>
          <p:cNvPr id="120" name="Google Shape;120;p5"/>
          <p:cNvSpPr txBox="1"/>
          <p:nvPr/>
        </p:nvSpPr>
        <p:spPr>
          <a:xfrm>
            <a:off x="2847566" y="1211082"/>
            <a:ext cx="6217920" cy="1800878"/>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Scientific leaders</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Jamie Shutler (University of Exeter)</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Bob Brewin (University of Exeter)</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Cecile Rousseaux (GSFC-NASA)</a:t>
            </a:r>
            <a:endParaRPr b="0" i="0" sz="16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Kelsey Bisson (NASA)</a:t>
            </a:r>
            <a:endParaRPr b="0" i="0" sz="1400" u="none" cap="none" strike="noStrike">
              <a:solidFill>
                <a:srgbClr val="000000"/>
              </a:solidFill>
              <a:latin typeface="Arial"/>
              <a:ea typeface="Arial"/>
              <a:cs typeface="Arial"/>
              <a:sym typeface="Arial"/>
            </a:endParaRPr>
          </a:p>
        </p:txBody>
      </p:sp>
      <p:pic>
        <p:nvPicPr>
          <p:cNvPr id="121" name="Google Shape;121;p5"/>
          <p:cNvPicPr preferRelativeResize="0"/>
          <p:nvPr/>
        </p:nvPicPr>
        <p:blipFill rotWithShape="1">
          <a:blip r:embed="rId3">
            <a:alphaModFix/>
          </a:blip>
          <a:srcRect b="0" l="6815" r="0" t="0"/>
          <a:stretch/>
        </p:blipFill>
        <p:spPr>
          <a:xfrm>
            <a:off x="7519386" y="1211082"/>
            <a:ext cx="3603114" cy="5182287"/>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Blue Carbon from Space Forum</a:t>
            </a:r>
            <a:endParaRPr b="0" i="0" sz="1800" u="none" cap="none" strike="noStrike">
              <a:solidFill>
                <a:srgbClr val="000000"/>
              </a:solidFill>
              <a:latin typeface="Arial"/>
              <a:ea typeface="Arial"/>
              <a:cs typeface="Arial"/>
              <a:sym typeface="Arial"/>
            </a:endParaRPr>
          </a:p>
        </p:txBody>
      </p:sp>
      <p:sp>
        <p:nvSpPr>
          <p:cNvPr id="127" name="Google Shape;127;p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NAME | SESSION | DATE</a:t>
            </a:r>
            <a:endParaRPr/>
          </a:p>
        </p:txBody>
      </p:sp>
      <p:sp>
        <p:nvSpPr>
          <p:cNvPr id="128" name="Google Shape;128;p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rgbClr val="000000"/>
                </a:solidFill>
                <a:latin typeface="Arial"/>
                <a:ea typeface="Arial"/>
                <a:cs typeface="Arial"/>
                <a:sym typeface="Arial"/>
              </a:rPr>
              <a:t>‹#›</a:t>
            </a:fld>
            <a:endParaRPr b="0" i="0" sz="1800" u="none" cap="none" strike="noStrike">
              <a:solidFill>
                <a:srgbClr val="000000"/>
              </a:solidFill>
              <a:latin typeface="Arial"/>
              <a:ea typeface="Arial"/>
              <a:cs typeface="Arial"/>
              <a:sym typeface="Arial"/>
            </a:endParaRPr>
          </a:p>
        </p:txBody>
      </p:sp>
      <p:pic>
        <p:nvPicPr>
          <p:cNvPr id="129" name="Google Shape;129;p6"/>
          <p:cNvPicPr preferRelativeResize="0"/>
          <p:nvPr/>
        </p:nvPicPr>
        <p:blipFill rotWithShape="1">
          <a:blip r:embed="rId3">
            <a:alphaModFix/>
          </a:blip>
          <a:srcRect b="10890" l="55043" r="2825" t="14847"/>
          <a:stretch/>
        </p:blipFill>
        <p:spPr>
          <a:xfrm>
            <a:off x="-1" y="6718"/>
            <a:ext cx="12203967" cy="6851282"/>
          </a:xfrm>
          <a:prstGeom prst="rect">
            <a:avLst/>
          </a:prstGeom>
          <a:noFill/>
          <a:ln cap="flat" cmpd="sng" w="9525">
            <a:solidFill>
              <a:schemeClr val="accen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7"/>
          <p:cNvSpPr txBox="1"/>
          <p:nvPr>
            <p:ph type="title"/>
          </p:nvPr>
        </p:nvSpPr>
        <p:spPr>
          <a:xfrm>
            <a:off x="310801" y="24331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lang="en-GB" sz="3200"/>
              <a:t>Blue Carbon from Space Forum objective</a:t>
            </a:r>
            <a:br>
              <a:rPr lang="en-GB" sz="3200"/>
            </a:br>
            <a:r>
              <a:rPr b="0" i="0" lang="en-GB" sz="1600" u="none" cap="none" strike="noStrike">
                <a:solidFill>
                  <a:srgbClr val="FFFFFF"/>
                </a:solidFill>
                <a:latin typeface="Montserrat"/>
                <a:ea typeface="Montserrat"/>
                <a:cs typeface="Montserrat"/>
                <a:sym typeface="Montserrat"/>
              </a:rPr>
              <a:t>Deliverable VC-23-02</a:t>
            </a:r>
            <a:br>
              <a:rPr b="0" i="0" lang="en-GB" sz="1400" u="none" cap="none" strike="noStrike">
                <a:solidFill>
                  <a:srgbClr val="000000"/>
                </a:solidFill>
                <a:latin typeface="Arial"/>
                <a:ea typeface="Arial"/>
                <a:cs typeface="Arial"/>
                <a:sym typeface="Arial"/>
              </a:rPr>
            </a:br>
            <a:endParaRPr sz="3200"/>
          </a:p>
        </p:txBody>
      </p:sp>
      <p:sp>
        <p:nvSpPr>
          <p:cNvPr id="135" name="Google Shape;135;p7"/>
          <p:cNvSpPr txBox="1"/>
          <p:nvPr/>
        </p:nvSpPr>
        <p:spPr>
          <a:xfrm>
            <a:off x="244370" y="1137727"/>
            <a:ext cx="11636829" cy="502676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2000"/>
              <a:buFont typeface="Arial"/>
              <a:buNone/>
            </a:pPr>
            <a:r>
              <a:rPr b="0" i="0" lang="en-GB" sz="2000" u="none" cap="none" strike="noStrike">
                <a:solidFill>
                  <a:srgbClr val="000000"/>
                </a:solidFill>
                <a:latin typeface="Calibri"/>
                <a:ea typeface="Calibri"/>
                <a:cs typeface="Calibri"/>
                <a:sym typeface="Calibri"/>
              </a:rPr>
              <a:t>Bring together </a:t>
            </a:r>
            <a:r>
              <a:rPr b="1" i="0" lang="en-GB" sz="2000" u="none" cap="none" strike="noStrike">
                <a:solidFill>
                  <a:srgbClr val="C00000"/>
                </a:solidFill>
                <a:latin typeface="Calibri"/>
                <a:ea typeface="Calibri"/>
                <a:cs typeface="Calibri"/>
                <a:sym typeface="Calibri"/>
              </a:rPr>
              <a:t>Coastal Blue Carbon experts </a:t>
            </a:r>
            <a:r>
              <a:rPr b="0" i="0" lang="en-GB" sz="2000" u="none" cap="none" strike="noStrike">
                <a:solidFill>
                  <a:srgbClr val="000000"/>
                </a:solidFill>
                <a:latin typeface="Calibri"/>
                <a:ea typeface="Calibri"/>
                <a:cs typeface="Calibri"/>
                <a:sym typeface="Calibri"/>
              </a:rPr>
              <a:t>from different fields (remote sensing, in-situ, modelling), </a:t>
            </a:r>
            <a:r>
              <a:rPr b="1" i="0" lang="en-GB" sz="2000" u="none" cap="none" strike="noStrike">
                <a:solidFill>
                  <a:srgbClr val="000000"/>
                </a:solidFill>
                <a:latin typeface="Calibri"/>
                <a:ea typeface="Calibri"/>
                <a:cs typeface="Calibri"/>
                <a:sym typeface="Calibri"/>
              </a:rPr>
              <a:t>relevant stakeholders </a:t>
            </a:r>
            <a:r>
              <a:rPr b="0" i="0" lang="en-GB" sz="2000" u="none" cap="none" strike="noStrike">
                <a:solidFill>
                  <a:srgbClr val="000000"/>
                </a:solidFill>
                <a:latin typeface="Calibri"/>
                <a:ea typeface="Calibri"/>
                <a:cs typeface="Calibri"/>
                <a:sym typeface="Calibri"/>
              </a:rPr>
              <a:t>and </a:t>
            </a:r>
            <a:r>
              <a:rPr b="1" i="0" lang="en-GB" sz="2000" u="none" cap="none" strike="noStrike">
                <a:solidFill>
                  <a:srgbClr val="000000"/>
                </a:solidFill>
                <a:latin typeface="Calibri"/>
                <a:ea typeface="Calibri"/>
                <a:cs typeface="Calibri"/>
                <a:sym typeface="Calibri"/>
              </a:rPr>
              <a:t>international initiatives </a:t>
            </a:r>
            <a:r>
              <a:rPr b="0" i="0" lang="en-GB" sz="2000" u="none" cap="none" strike="noStrike">
                <a:solidFill>
                  <a:srgbClr val="000000"/>
                </a:solidFill>
                <a:latin typeface="Calibri"/>
                <a:ea typeface="Calibri"/>
                <a:cs typeface="Calibri"/>
                <a:sym typeface="Calibri"/>
              </a:rPr>
              <a:t>to discuss </a:t>
            </a:r>
            <a:r>
              <a:rPr b="1" i="0" lang="en-GB" sz="2000" u="none" cap="none" strike="noStrike">
                <a:solidFill>
                  <a:srgbClr val="C00000"/>
                </a:solidFill>
                <a:latin typeface="Calibri"/>
                <a:ea typeface="Calibri"/>
                <a:cs typeface="Calibri"/>
                <a:sym typeface="Calibri"/>
              </a:rPr>
              <a:t>the state of the art, challenges and opportunities</a:t>
            </a:r>
            <a:r>
              <a:rPr b="0" i="0" lang="en-GB" sz="2000" u="none" cap="none" strike="noStrike">
                <a:solidFill>
                  <a:srgbClr val="000000"/>
                </a:solidFill>
                <a:latin typeface="Calibri"/>
                <a:ea typeface="Calibri"/>
                <a:cs typeface="Calibri"/>
                <a:sym typeface="Calibri"/>
              </a:rPr>
              <a:t> regarding the use of satellite observation to advance </a:t>
            </a:r>
            <a:r>
              <a:rPr b="1" i="0" lang="en-GB" sz="2000" u="none" cap="none" strike="noStrike">
                <a:solidFill>
                  <a:srgbClr val="000000"/>
                </a:solidFill>
                <a:latin typeface="Calibri"/>
                <a:ea typeface="Calibri"/>
                <a:cs typeface="Calibri"/>
                <a:sym typeface="Calibri"/>
              </a:rPr>
              <a:t>Blue Carbon key priority areas </a:t>
            </a:r>
            <a:r>
              <a:rPr b="0" i="0" lang="en-GB" sz="2000" u="none" cap="none" strike="noStrike">
                <a:solidFill>
                  <a:srgbClr val="000000"/>
                </a:solidFill>
                <a:latin typeface="Calibri"/>
                <a:ea typeface="Calibri"/>
                <a:cs typeface="Calibri"/>
                <a:sym typeface="Calibri"/>
              </a:rPr>
              <a:t>including:</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342900" lvl="0" marL="342900" marR="0" rtl="0" algn="just">
              <a:lnSpc>
                <a:spcPct val="115000"/>
              </a:lnSpc>
              <a:spcBef>
                <a:spcPts val="0"/>
              </a:spcBef>
              <a:spcAft>
                <a:spcPts val="0"/>
              </a:spcAft>
              <a:buClr>
                <a:srgbClr val="C00000"/>
              </a:buClr>
              <a:buSzPts val="2000"/>
              <a:buFont typeface="Noto Sans Symbols"/>
              <a:buChar char="⮚"/>
            </a:pPr>
            <a:r>
              <a:rPr b="1" i="0" lang="en-GB" sz="2000" u="none" cap="none" strike="noStrike">
                <a:solidFill>
                  <a:srgbClr val="C00000"/>
                </a:solidFill>
                <a:latin typeface="Calibri"/>
                <a:ea typeface="Calibri"/>
                <a:cs typeface="Calibri"/>
                <a:sym typeface="Calibri"/>
              </a:rPr>
              <a:t>Observing systems</a:t>
            </a:r>
            <a:r>
              <a:rPr b="0" i="0" lang="en-GB" sz="2000" u="none" cap="none" strike="noStrike">
                <a:solidFill>
                  <a:srgbClr val="C00000"/>
                </a:solidFill>
                <a:latin typeface="Calibri"/>
                <a:ea typeface="Calibri"/>
                <a:cs typeface="Calibri"/>
                <a:sym typeface="Calibri"/>
              </a:rPr>
              <a:t> </a:t>
            </a:r>
            <a:r>
              <a:rPr b="0" i="0" lang="en-GB" sz="2000" u="none" cap="none" strike="noStrike">
                <a:solidFill>
                  <a:srgbClr val="000000"/>
                </a:solidFill>
                <a:latin typeface="Calibri"/>
                <a:ea typeface="Calibri"/>
                <a:cs typeface="Calibri"/>
                <a:sym typeface="Calibri"/>
              </a:rPr>
              <a:t>– discussing the capabilities of Earth Observation to map blue carbon ecosystem extent/ carbon stock/ change and answer user and policy needs</a:t>
            </a:r>
            <a:endParaRPr b="0" i="0" sz="1400" u="none" cap="none" strike="noStrike">
              <a:solidFill>
                <a:srgbClr val="000000"/>
              </a:solidFill>
              <a:latin typeface="Arial"/>
              <a:ea typeface="Arial"/>
              <a:cs typeface="Arial"/>
              <a:sym typeface="Arial"/>
            </a:endParaRPr>
          </a:p>
          <a:p>
            <a:pPr indent="-342900" lvl="0" marL="342900" marR="0" rtl="0" algn="just">
              <a:lnSpc>
                <a:spcPct val="115000"/>
              </a:lnSpc>
              <a:spcBef>
                <a:spcPts val="0"/>
              </a:spcBef>
              <a:spcAft>
                <a:spcPts val="0"/>
              </a:spcAft>
              <a:buClr>
                <a:srgbClr val="C00000"/>
              </a:buClr>
              <a:buSzPts val="2000"/>
              <a:buFont typeface="Noto Sans Symbols"/>
              <a:buChar char="⮚"/>
            </a:pPr>
            <a:r>
              <a:rPr b="1" i="0" lang="en-GB" sz="2000" u="none" cap="none" strike="noStrike">
                <a:solidFill>
                  <a:srgbClr val="C00000"/>
                </a:solidFill>
                <a:latin typeface="Calibri"/>
                <a:ea typeface="Calibri"/>
                <a:cs typeface="Calibri"/>
                <a:sym typeface="Calibri"/>
              </a:rPr>
              <a:t>User and Policy Needs</a:t>
            </a:r>
            <a:r>
              <a:rPr b="1" i="0" lang="en-GB" sz="2000" u="none" cap="none" strike="noStrike">
                <a:solidFill>
                  <a:srgbClr val="000000"/>
                </a:solidFill>
                <a:latin typeface="Calibri"/>
                <a:ea typeface="Calibri"/>
                <a:cs typeface="Calibri"/>
                <a:sym typeface="Calibri"/>
              </a:rPr>
              <a:t> </a:t>
            </a:r>
            <a:r>
              <a:rPr b="0" i="0" lang="en-GB" sz="2000" u="none" cap="none" strike="noStrike">
                <a:solidFill>
                  <a:srgbClr val="000000"/>
                </a:solidFill>
                <a:latin typeface="Calibri"/>
                <a:ea typeface="Calibri"/>
                <a:cs typeface="Calibri"/>
                <a:sym typeface="Calibri"/>
              </a:rPr>
              <a:t>– with a specific focus on the ambition cycle of the Global Stocktake of the Paris Climate Agreement</a:t>
            </a:r>
            <a:endParaRPr b="0" i="0" sz="1400" u="none" cap="none" strike="noStrike">
              <a:solidFill>
                <a:srgbClr val="000000"/>
              </a:solidFill>
              <a:latin typeface="Arial"/>
              <a:ea typeface="Arial"/>
              <a:cs typeface="Arial"/>
              <a:sym typeface="Arial"/>
            </a:endParaRPr>
          </a:p>
          <a:p>
            <a:pPr indent="-342900" lvl="0" marL="342900" marR="0" rtl="0" algn="just">
              <a:lnSpc>
                <a:spcPct val="115000"/>
              </a:lnSpc>
              <a:spcBef>
                <a:spcPts val="0"/>
              </a:spcBef>
              <a:spcAft>
                <a:spcPts val="0"/>
              </a:spcAft>
              <a:buClr>
                <a:srgbClr val="C00000"/>
              </a:buClr>
              <a:buSzPts val="2000"/>
              <a:buFont typeface="Noto Sans Symbols"/>
              <a:buChar char="⮚"/>
            </a:pPr>
            <a:r>
              <a:rPr b="1" i="0" lang="en-GB" sz="2000" u="none" cap="none" strike="noStrike">
                <a:solidFill>
                  <a:srgbClr val="C00000"/>
                </a:solidFill>
                <a:latin typeface="Calibri"/>
                <a:ea typeface="Calibri"/>
                <a:cs typeface="Calibri"/>
                <a:sym typeface="Calibri"/>
              </a:rPr>
              <a:t>Economic Value</a:t>
            </a:r>
            <a:r>
              <a:rPr b="1" i="0" lang="en-GB" sz="2000" u="none" cap="none" strike="noStrike">
                <a:solidFill>
                  <a:srgbClr val="000000"/>
                </a:solidFill>
                <a:latin typeface="Calibri"/>
                <a:ea typeface="Calibri"/>
                <a:cs typeface="Calibri"/>
                <a:sym typeface="Calibri"/>
              </a:rPr>
              <a:t> </a:t>
            </a:r>
            <a:r>
              <a:rPr b="0" i="0" lang="en-GB" sz="2000" u="none" cap="none" strike="noStrike">
                <a:solidFill>
                  <a:srgbClr val="000000"/>
                </a:solidFill>
                <a:latin typeface="Calibri"/>
                <a:ea typeface="Calibri"/>
                <a:cs typeface="Calibri"/>
                <a:sym typeface="Calibri"/>
              </a:rPr>
              <a:t>- covering current carbon crediting methodologies and how remote sensing can support</a:t>
            </a:r>
            <a:endParaRPr b="0" i="0" sz="1400" u="none" cap="none" strike="noStrike">
              <a:solidFill>
                <a:srgbClr val="000000"/>
              </a:solidFill>
              <a:latin typeface="Arial"/>
              <a:ea typeface="Arial"/>
              <a:cs typeface="Arial"/>
              <a:sym typeface="Arial"/>
            </a:endParaRPr>
          </a:p>
          <a:p>
            <a:pPr indent="-342900" lvl="0" marL="342900" marR="0" rtl="0" algn="just">
              <a:lnSpc>
                <a:spcPct val="115000"/>
              </a:lnSpc>
              <a:spcBef>
                <a:spcPts val="0"/>
              </a:spcBef>
              <a:spcAft>
                <a:spcPts val="0"/>
              </a:spcAft>
              <a:buClr>
                <a:srgbClr val="C00000"/>
              </a:buClr>
              <a:buSzPts val="2000"/>
              <a:buFont typeface="Noto Sans Symbols"/>
              <a:buChar char="⮚"/>
            </a:pPr>
            <a:r>
              <a:rPr b="1" i="0" lang="en-GB" sz="2000" u="none" cap="none" strike="noStrike">
                <a:solidFill>
                  <a:srgbClr val="C00000"/>
                </a:solidFill>
                <a:latin typeface="Calibri"/>
                <a:ea typeface="Calibri"/>
                <a:cs typeface="Calibri"/>
                <a:sym typeface="Calibri"/>
              </a:rPr>
              <a:t>External threats impact and recovery </a:t>
            </a:r>
            <a:r>
              <a:rPr b="0" i="0" lang="en-GB" sz="2000" u="none" cap="none" strike="noStrike">
                <a:solidFill>
                  <a:srgbClr val="000000"/>
                </a:solidFill>
                <a:latin typeface="Calibri"/>
                <a:ea typeface="Calibri"/>
                <a:cs typeface="Calibri"/>
                <a:sym typeface="Calibri"/>
              </a:rPr>
              <a:t>- how Earth Observation can support the monitoring/prediction of how external drivers affect blue carbon ecosystems and their carbon stocks/sequestration potentials</a:t>
            </a:r>
            <a:endParaRPr b="0" i="0" sz="2000" u="none" cap="none" strike="noStrike">
              <a:solidFill>
                <a:srgbClr val="000000"/>
              </a:solidFill>
              <a:latin typeface="Calibri"/>
              <a:ea typeface="Calibri"/>
              <a:cs typeface="Calibri"/>
              <a:sym typeface="Calibri"/>
            </a:endParaRPr>
          </a:p>
          <a:p>
            <a:pPr indent="-342900" lvl="0" marL="342900" marR="0" rtl="0" algn="just">
              <a:lnSpc>
                <a:spcPct val="115000"/>
              </a:lnSpc>
              <a:spcBef>
                <a:spcPts val="0"/>
              </a:spcBef>
              <a:spcAft>
                <a:spcPts val="0"/>
              </a:spcAft>
              <a:buClr>
                <a:srgbClr val="C00000"/>
              </a:buClr>
              <a:buSzPts val="2000"/>
              <a:buFont typeface="Noto Sans Symbols"/>
              <a:buChar char="⮚"/>
            </a:pPr>
            <a:r>
              <a:rPr b="1" i="0" lang="en-GB" sz="2000" u="none" cap="none" strike="noStrike">
                <a:solidFill>
                  <a:srgbClr val="C00000"/>
                </a:solidFill>
                <a:latin typeface="Calibri"/>
                <a:ea typeface="Calibri"/>
                <a:cs typeface="Calibri"/>
                <a:sym typeface="Calibri"/>
              </a:rPr>
              <a:t>Climate Change Mitigation and Adaptation </a:t>
            </a:r>
            <a:r>
              <a:rPr b="0" i="0" lang="en-GB" sz="2000" u="none" cap="none" strike="noStrike">
                <a:solidFill>
                  <a:srgbClr val="000000"/>
                </a:solidFill>
                <a:latin typeface="Calibri"/>
                <a:ea typeface="Calibri"/>
                <a:cs typeface="Calibri"/>
                <a:sym typeface="Calibri"/>
              </a:rPr>
              <a:t>- impact of ecosystem conservation, restoration, and creation on mitigation capabilities and how Earth Observation can contribute to quantifying the added value of those strategies</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A diagram of a system&#10;&#10;Description automatically generated" id="140" name="Google Shape;140;p8"/>
          <p:cNvPicPr preferRelativeResize="0"/>
          <p:nvPr/>
        </p:nvPicPr>
        <p:blipFill rotWithShape="1">
          <a:blip r:embed="rId3">
            <a:alphaModFix/>
          </a:blip>
          <a:srcRect b="0" l="0" r="0" t="0"/>
          <a:stretch/>
        </p:blipFill>
        <p:spPr>
          <a:xfrm>
            <a:off x="0" y="1"/>
            <a:ext cx="12192000" cy="6858000"/>
          </a:xfrm>
          <a:prstGeom prst="rect">
            <a:avLst/>
          </a:prstGeom>
          <a:noFill/>
          <a:ln>
            <a:noFill/>
          </a:ln>
        </p:spPr>
      </p:pic>
      <p:sp>
        <p:nvSpPr>
          <p:cNvPr id="141" name="Google Shape;141;p8"/>
          <p:cNvSpPr/>
          <p:nvPr/>
        </p:nvSpPr>
        <p:spPr>
          <a:xfrm rot="-5400000">
            <a:off x="-3250817" y="3250819"/>
            <a:ext cx="6858001" cy="356365"/>
          </a:xfrm>
          <a:prstGeom prst="rect">
            <a:avLst/>
          </a:prstGeom>
          <a:gradFill>
            <a:gsLst>
              <a:gs pos="0">
                <a:srgbClr val="0E2446"/>
              </a:gs>
              <a:gs pos="14000">
                <a:srgbClr val="0E2446"/>
              </a:gs>
              <a:gs pos="52000">
                <a:srgbClr val="245898"/>
              </a:gs>
              <a:gs pos="100000">
                <a:srgbClr val="245898"/>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42" name="Google Shape;142;p8"/>
          <p:cNvSpPr txBox="1"/>
          <p:nvPr/>
        </p:nvSpPr>
        <p:spPr>
          <a:xfrm>
            <a:off x="356367" y="5873790"/>
            <a:ext cx="2646715"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rgbClr val="313F5C"/>
                </a:solidFill>
                <a:latin typeface="Arial"/>
                <a:ea typeface="Arial"/>
                <a:cs typeface="Arial"/>
                <a:sym typeface="Arial"/>
              </a:rPr>
              <a:t>Aquatic Carbon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313F5C"/>
                </a:solidFill>
                <a:latin typeface="Arial"/>
                <a:ea typeface="Arial"/>
                <a:cs typeface="Arial"/>
                <a:sym typeface="Arial"/>
              </a:rPr>
              <a:t>key priority areas </a:t>
            </a:r>
            <a:endParaRPr b="0" i="0" sz="2400" u="none" cap="none" strike="noStrike">
              <a:solidFill>
                <a:srgbClr val="313F5C"/>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311419" y="294116"/>
            <a:ext cx="3739471"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GB" sz="3200"/>
              <a:t>Participants</a:t>
            </a:r>
            <a:endParaRPr/>
          </a:p>
        </p:txBody>
      </p:sp>
      <p:grpSp>
        <p:nvGrpSpPr>
          <p:cNvPr id="148" name="Google Shape;148;p9"/>
          <p:cNvGrpSpPr/>
          <p:nvPr/>
        </p:nvGrpSpPr>
        <p:grpSpPr>
          <a:xfrm>
            <a:off x="5778079" y="1553017"/>
            <a:ext cx="6033639" cy="2881024"/>
            <a:chOff x="3941115" y="800664"/>
            <a:chExt cx="6033639" cy="2881024"/>
          </a:xfrm>
        </p:grpSpPr>
        <p:pic>
          <p:nvPicPr>
            <p:cNvPr descr="A map of the world&#10;&#10;Description automatically generated" id="149" name="Google Shape;149;p9"/>
            <p:cNvPicPr preferRelativeResize="0"/>
            <p:nvPr/>
          </p:nvPicPr>
          <p:blipFill rotWithShape="1">
            <a:blip r:embed="rId3">
              <a:alphaModFix/>
            </a:blip>
            <a:srcRect b="0" l="0" r="0" t="0"/>
            <a:stretch/>
          </p:blipFill>
          <p:spPr>
            <a:xfrm>
              <a:off x="3941115" y="800664"/>
              <a:ext cx="6033639" cy="2881024"/>
            </a:xfrm>
            <a:prstGeom prst="rect">
              <a:avLst/>
            </a:prstGeom>
            <a:noFill/>
            <a:ln>
              <a:noFill/>
            </a:ln>
          </p:spPr>
        </p:pic>
        <p:pic>
          <p:nvPicPr>
            <p:cNvPr descr="Marker with solid fill" id="150" name="Google Shape;150;p9"/>
            <p:cNvPicPr preferRelativeResize="0"/>
            <p:nvPr/>
          </p:nvPicPr>
          <p:blipFill rotWithShape="1">
            <a:blip r:embed="rId4">
              <a:alphaModFix/>
            </a:blip>
            <a:srcRect b="0" l="0" r="0" t="0"/>
            <a:stretch/>
          </p:blipFill>
          <p:spPr>
            <a:xfrm>
              <a:off x="4670117" y="1535819"/>
              <a:ext cx="235634" cy="234811"/>
            </a:xfrm>
            <a:prstGeom prst="rect">
              <a:avLst/>
            </a:prstGeom>
            <a:noFill/>
            <a:ln>
              <a:noFill/>
            </a:ln>
          </p:spPr>
        </p:pic>
        <p:pic>
          <p:nvPicPr>
            <p:cNvPr descr="Marker with solid fill" id="151" name="Google Shape;151;p9"/>
            <p:cNvPicPr preferRelativeResize="0"/>
            <p:nvPr/>
          </p:nvPicPr>
          <p:blipFill rotWithShape="1">
            <a:blip r:embed="rId4">
              <a:alphaModFix/>
            </a:blip>
            <a:srcRect b="0" l="0" r="0" t="0"/>
            <a:stretch/>
          </p:blipFill>
          <p:spPr>
            <a:xfrm>
              <a:off x="8746034" y="2889976"/>
              <a:ext cx="188617" cy="187959"/>
            </a:xfrm>
            <a:prstGeom prst="rect">
              <a:avLst/>
            </a:prstGeom>
            <a:noFill/>
            <a:ln>
              <a:noFill/>
            </a:ln>
          </p:spPr>
        </p:pic>
        <p:pic>
          <p:nvPicPr>
            <p:cNvPr descr="Marker with solid fill" id="152" name="Google Shape;152;p9"/>
            <p:cNvPicPr preferRelativeResize="0"/>
            <p:nvPr/>
          </p:nvPicPr>
          <p:blipFill rotWithShape="1">
            <a:blip r:embed="rId4">
              <a:alphaModFix/>
            </a:blip>
            <a:srcRect b="0" l="0" r="0" t="0"/>
            <a:stretch/>
          </p:blipFill>
          <p:spPr>
            <a:xfrm>
              <a:off x="4596397" y="1229018"/>
              <a:ext cx="180613" cy="179982"/>
            </a:xfrm>
            <a:prstGeom prst="rect">
              <a:avLst/>
            </a:prstGeom>
            <a:noFill/>
            <a:ln>
              <a:noFill/>
            </a:ln>
          </p:spPr>
        </p:pic>
        <p:pic>
          <p:nvPicPr>
            <p:cNvPr descr="Marker with solid fill" id="153" name="Google Shape;153;p9"/>
            <p:cNvPicPr preferRelativeResize="0"/>
            <p:nvPr/>
          </p:nvPicPr>
          <p:blipFill rotWithShape="1">
            <a:blip r:embed="rId4">
              <a:alphaModFix/>
            </a:blip>
            <a:srcRect b="0" l="0" r="0" t="0"/>
            <a:stretch/>
          </p:blipFill>
          <p:spPr>
            <a:xfrm>
              <a:off x="6391760" y="1404364"/>
              <a:ext cx="160550" cy="159990"/>
            </a:xfrm>
            <a:prstGeom prst="rect">
              <a:avLst/>
            </a:prstGeom>
            <a:noFill/>
            <a:ln>
              <a:noFill/>
            </a:ln>
          </p:spPr>
        </p:pic>
        <p:pic>
          <p:nvPicPr>
            <p:cNvPr descr="Marker with solid fill" id="154" name="Google Shape;154;p9"/>
            <p:cNvPicPr preferRelativeResize="0"/>
            <p:nvPr/>
          </p:nvPicPr>
          <p:blipFill rotWithShape="1">
            <a:blip r:embed="rId4">
              <a:alphaModFix/>
            </a:blip>
            <a:srcRect b="0" l="0" r="0" t="0"/>
            <a:stretch/>
          </p:blipFill>
          <p:spPr>
            <a:xfrm>
              <a:off x="6263959" y="1507867"/>
              <a:ext cx="186245" cy="185595"/>
            </a:xfrm>
            <a:prstGeom prst="rect">
              <a:avLst/>
            </a:prstGeom>
            <a:noFill/>
            <a:ln>
              <a:noFill/>
            </a:ln>
          </p:spPr>
        </p:pic>
        <p:pic>
          <p:nvPicPr>
            <p:cNvPr descr="Marker with solid fill" id="155" name="Google Shape;155;p9"/>
            <p:cNvPicPr preferRelativeResize="0"/>
            <p:nvPr/>
          </p:nvPicPr>
          <p:blipFill rotWithShape="1">
            <a:blip r:embed="rId4">
              <a:alphaModFix/>
            </a:blip>
            <a:srcRect b="0" l="0" r="0" t="0"/>
            <a:stretch/>
          </p:blipFill>
          <p:spPr>
            <a:xfrm>
              <a:off x="6335350" y="1221220"/>
              <a:ext cx="172565" cy="171963"/>
            </a:xfrm>
            <a:prstGeom prst="rect">
              <a:avLst/>
            </a:prstGeom>
            <a:noFill/>
            <a:ln>
              <a:noFill/>
            </a:ln>
          </p:spPr>
        </p:pic>
        <p:pic>
          <p:nvPicPr>
            <p:cNvPr descr="Marker with solid fill" id="156" name="Google Shape;156;p9"/>
            <p:cNvPicPr preferRelativeResize="0"/>
            <p:nvPr/>
          </p:nvPicPr>
          <p:blipFill rotWithShape="1">
            <a:blip r:embed="rId4">
              <a:alphaModFix/>
            </a:blip>
            <a:srcRect b="0" l="0" r="0" t="0"/>
            <a:stretch/>
          </p:blipFill>
          <p:spPr>
            <a:xfrm>
              <a:off x="4775708" y="2077431"/>
              <a:ext cx="197552" cy="196862"/>
            </a:xfrm>
            <a:prstGeom prst="rect">
              <a:avLst/>
            </a:prstGeom>
            <a:noFill/>
            <a:ln>
              <a:noFill/>
            </a:ln>
          </p:spPr>
        </p:pic>
        <p:pic>
          <p:nvPicPr>
            <p:cNvPr descr="Marker with solid fill" id="157" name="Google Shape;157;p9"/>
            <p:cNvPicPr preferRelativeResize="0"/>
            <p:nvPr/>
          </p:nvPicPr>
          <p:blipFill rotWithShape="1">
            <a:blip r:embed="rId4">
              <a:alphaModFix/>
            </a:blip>
            <a:srcRect b="0" l="0" r="0" t="0"/>
            <a:stretch/>
          </p:blipFill>
          <p:spPr>
            <a:xfrm>
              <a:off x="8235533" y="2241176"/>
              <a:ext cx="182186" cy="181550"/>
            </a:xfrm>
            <a:prstGeom prst="rect">
              <a:avLst/>
            </a:prstGeom>
            <a:noFill/>
            <a:ln>
              <a:noFill/>
            </a:ln>
          </p:spPr>
        </p:pic>
        <p:pic>
          <p:nvPicPr>
            <p:cNvPr descr="Marker with solid fill" id="158" name="Google Shape;158;p9"/>
            <p:cNvPicPr preferRelativeResize="0"/>
            <p:nvPr/>
          </p:nvPicPr>
          <p:blipFill rotWithShape="1">
            <a:blip r:embed="rId4">
              <a:alphaModFix/>
            </a:blip>
            <a:srcRect b="0" l="0" r="0" t="0"/>
            <a:stretch/>
          </p:blipFill>
          <p:spPr>
            <a:xfrm>
              <a:off x="6749318" y="1520566"/>
              <a:ext cx="180613" cy="179982"/>
            </a:xfrm>
            <a:prstGeom prst="rect">
              <a:avLst/>
            </a:prstGeom>
            <a:noFill/>
            <a:ln>
              <a:noFill/>
            </a:ln>
          </p:spPr>
        </p:pic>
        <p:pic>
          <p:nvPicPr>
            <p:cNvPr descr="Marker with solid fill" id="159" name="Google Shape;159;p9"/>
            <p:cNvPicPr preferRelativeResize="0"/>
            <p:nvPr/>
          </p:nvPicPr>
          <p:blipFill rotWithShape="1">
            <a:blip r:embed="rId4">
              <a:alphaModFix/>
            </a:blip>
            <a:srcRect b="0" l="0" r="0" t="0"/>
            <a:stretch/>
          </p:blipFill>
          <p:spPr>
            <a:xfrm>
              <a:off x="7023923" y="2620923"/>
              <a:ext cx="197552" cy="196862"/>
            </a:xfrm>
            <a:prstGeom prst="rect">
              <a:avLst/>
            </a:prstGeom>
            <a:noFill/>
            <a:ln>
              <a:noFill/>
            </a:ln>
          </p:spPr>
        </p:pic>
        <p:sp>
          <p:nvSpPr>
            <p:cNvPr id="160" name="Google Shape;160;p9"/>
            <p:cNvSpPr txBox="1"/>
            <p:nvPr/>
          </p:nvSpPr>
          <p:spPr>
            <a:xfrm>
              <a:off x="4684431" y="1214467"/>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1" name="Google Shape;161;p9"/>
            <p:cNvSpPr txBox="1"/>
            <p:nvPr/>
          </p:nvSpPr>
          <p:spPr>
            <a:xfrm>
              <a:off x="4868586" y="2077431"/>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2" name="Google Shape;162;p9"/>
            <p:cNvSpPr txBox="1"/>
            <p:nvPr/>
          </p:nvSpPr>
          <p:spPr>
            <a:xfrm>
              <a:off x="6832324" y="1520566"/>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3" name="Google Shape;163;p9"/>
            <p:cNvSpPr txBox="1"/>
            <p:nvPr/>
          </p:nvSpPr>
          <p:spPr>
            <a:xfrm>
              <a:off x="6350200" y="1507867"/>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4" name="Google Shape;164;p9"/>
            <p:cNvSpPr txBox="1"/>
            <p:nvPr/>
          </p:nvSpPr>
          <p:spPr>
            <a:xfrm>
              <a:off x="6253844" y="1211796"/>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65" name="Google Shape;165;p9"/>
            <p:cNvSpPr txBox="1"/>
            <p:nvPr/>
          </p:nvSpPr>
          <p:spPr>
            <a:xfrm>
              <a:off x="8324114" y="2236689"/>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6" name="Google Shape;166;p9"/>
            <p:cNvSpPr txBox="1"/>
            <p:nvPr/>
          </p:nvSpPr>
          <p:spPr>
            <a:xfrm>
              <a:off x="7118520" y="2597414"/>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7" name="Google Shape;167;p9"/>
            <p:cNvSpPr txBox="1"/>
            <p:nvPr/>
          </p:nvSpPr>
          <p:spPr>
            <a:xfrm>
              <a:off x="8848044" y="2889976"/>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68" name="Google Shape;168;p9"/>
            <p:cNvSpPr txBox="1"/>
            <p:nvPr/>
          </p:nvSpPr>
          <p:spPr>
            <a:xfrm>
              <a:off x="4809798" y="1559353"/>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69" name="Google Shape;169;p9"/>
            <p:cNvSpPr txBox="1"/>
            <p:nvPr/>
          </p:nvSpPr>
          <p:spPr>
            <a:xfrm>
              <a:off x="6464433" y="1387391"/>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pic>
          <p:nvPicPr>
            <p:cNvPr descr="Marker with solid fill" id="170" name="Google Shape;170;p9"/>
            <p:cNvPicPr preferRelativeResize="0"/>
            <p:nvPr/>
          </p:nvPicPr>
          <p:blipFill rotWithShape="1">
            <a:blip r:embed="rId5">
              <a:alphaModFix/>
            </a:blip>
            <a:srcRect b="0" l="0" r="0" t="0"/>
            <a:stretch/>
          </p:blipFill>
          <p:spPr>
            <a:xfrm>
              <a:off x="6616382" y="1456100"/>
              <a:ext cx="182186" cy="181550"/>
            </a:xfrm>
            <a:prstGeom prst="rect">
              <a:avLst/>
            </a:prstGeom>
            <a:noFill/>
            <a:ln>
              <a:noFill/>
            </a:ln>
          </p:spPr>
        </p:pic>
        <p:sp>
          <p:nvSpPr>
            <p:cNvPr id="171" name="Google Shape;171;p9"/>
            <p:cNvSpPr txBox="1"/>
            <p:nvPr/>
          </p:nvSpPr>
          <p:spPr>
            <a:xfrm>
              <a:off x="6699445" y="1439389"/>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72" name="Google Shape;172;p9"/>
            <p:cNvSpPr txBox="1"/>
            <p:nvPr/>
          </p:nvSpPr>
          <p:spPr>
            <a:xfrm>
              <a:off x="4510692" y="1504226"/>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1" i="0" lang="en-GB" sz="1350" u="none" cap="none" strike="noStrike">
                  <a:solidFill>
                    <a:srgbClr val="000000"/>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pic>
          <p:nvPicPr>
            <p:cNvPr descr="Marker with solid fill" id="173" name="Google Shape;173;p9"/>
            <p:cNvPicPr preferRelativeResize="0"/>
            <p:nvPr/>
          </p:nvPicPr>
          <p:blipFill rotWithShape="1">
            <a:blip r:embed="rId5">
              <a:alphaModFix/>
            </a:blip>
            <a:srcRect b="0" l="0" r="0" t="0"/>
            <a:stretch/>
          </p:blipFill>
          <p:spPr>
            <a:xfrm>
              <a:off x="4418645" y="1509246"/>
              <a:ext cx="182186" cy="181550"/>
            </a:xfrm>
            <a:prstGeom prst="rect">
              <a:avLst/>
            </a:prstGeom>
            <a:noFill/>
            <a:ln>
              <a:noFill/>
            </a:ln>
          </p:spPr>
        </p:pic>
        <p:pic>
          <p:nvPicPr>
            <p:cNvPr descr="Marker with solid fill" id="174" name="Google Shape;174;p9"/>
            <p:cNvPicPr preferRelativeResize="0"/>
            <p:nvPr/>
          </p:nvPicPr>
          <p:blipFill rotWithShape="1">
            <a:blip r:embed="rId4">
              <a:alphaModFix/>
            </a:blip>
            <a:srcRect b="0" l="0" r="0" t="0"/>
            <a:stretch/>
          </p:blipFill>
          <p:spPr>
            <a:xfrm>
              <a:off x="6445126" y="1224280"/>
              <a:ext cx="180613" cy="179982"/>
            </a:xfrm>
            <a:prstGeom prst="rect">
              <a:avLst/>
            </a:prstGeom>
            <a:noFill/>
            <a:ln>
              <a:noFill/>
            </a:ln>
          </p:spPr>
        </p:pic>
        <p:sp>
          <p:nvSpPr>
            <p:cNvPr id="175" name="Google Shape;175;p9"/>
            <p:cNvSpPr txBox="1"/>
            <p:nvPr/>
          </p:nvSpPr>
          <p:spPr>
            <a:xfrm>
              <a:off x="6530633" y="1202579"/>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76" name="Google Shape;176;p9"/>
            <p:cNvSpPr txBox="1"/>
            <p:nvPr/>
          </p:nvSpPr>
          <p:spPr>
            <a:xfrm>
              <a:off x="6607716" y="1352400"/>
              <a:ext cx="117577" cy="17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1350"/>
                <a:buFont typeface="Arial"/>
                <a:buNone/>
              </a:pPr>
              <a:r>
                <a:rPr b="1" i="0" lang="en-GB" sz="1350" u="none" cap="none" strike="noStrike">
                  <a:solidFill>
                    <a:srgbClr val="C00000"/>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pic>
          <p:nvPicPr>
            <p:cNvPr descr="Marker with solid fill" id="177" name="Google Shape;177;p9"/>
            <p:cNvPicPr preferRelativeResize="0"/>
            <p:nvPr/>
          </p:nvPicPr>
          <p:blipFill rotWithShape="1">
            <a:blip r:embed="rId4">
              <a:alphaModFix/>
            </a:blip>
            <a:srcRect b="0" l="0" r="0" t="0"/>
            <a:stretch/>
          </p:blipFill>
          <p:spPr>
            <a:xfrm>
              <a:off x="6572499" y="1452989"/>
              <a:ext cx="180613" cy="179982"/>
            </a:xfrm>
            <a:prstGeom prst="rect">
              <a:avLst/>
            </a:prstGeom>
            <a:noFill/>
            <a:ln>
              <a:noFill/>
            </a:ln>
          </p:spPr>
        </p:pic>
      </p:grpSp>
      <p:pic>
        <p:nvPicPr>
          <p:cNvPr descr="Marker with solid fill" id="178" name="Google Shape;178;p9"/>
          <p:cNvPicPr preferRelativeResize="0"/>
          <p:nvPr/>
        </p:nvPicPr>
        <p:blipFill rotWithShape="1">
          <a:blip r:embed="rId5">
            <a:alphaModFix/>
          </a:blip>
          <a:srcRect b="0" l="0" r="0" t="0"/>
          <a:stretch/>
        </p:blipFill>
        <p:spPr>
          <a:xfrm>
            <a:off x="9425145" y="1175155"/>
            <a:ext cx="383719" cy="383719"/>
          </a:xfrm>
          <a:prstGeom prst="rect">
            <a:avLst/>
          </a:prstGeom>
          <a:noFill/>
          <a:ln>
            <a:noFill/>
          </a:ln>
        </p:spPr>
      </p:pic>
      <p:pic>
        <p:nvPicPr>
          <p:cNvPr descr="Marker with solid fill" id="179" name="Google Shape;179;p9"/>
          <p:cNvPicPr preferRelativeResize="0"/>
          <p:nvPr/>
        </p:nvPicPr>
        <p:blipFill rotWithShape="1">
          <a:blip r:embed="rId4">
            <a:alphaModFix/>
          </a:blip>
          <a:srcRect b="0" l="0" r="0" t="0"/>
          <a:stretch/>
        </p:blipFill>
        <p:spPr>
          <a:xfrm>
            <a:off x="7490743" y="1161013"/>
            <a:ext cx="383719" cy="383719"/>
          </a:xfrm>
          <a:prstGeom prst="rect">
            <a:avLst/>
          </a:prstGeom>
          <a:noFill/>
          <a:ln>
            <a:noFill/>
          </a:ln>
        </p:spPr>
      </p:pic>
      <p:sp>
        <p:nvSpPr>
          <p:cNvPr id="180" name="Google Shape;180;p9"/>
          <p:cNvSpPr txBox="1"/>
          <p:nvPr/>
        </p:nvSpPr>
        <p:spPr>
          <a:xfrm>
            <a:off x="7751250" y="1211804"/>
            <a:ext cx="1263022"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GB" sz="1350" u="none" cap="none" strike="noStrike">
                <a:solidFill>
                  <a:srgbClr val="000000"/>
                </a:solidFill>
                <a:latin typeface="Calibri"/>
                <a:ea typeface="Calibri"/>
                <a:cs typeface="Calibri"/>
                <a:sym typeface="Calibri"/>
              </a:rPr>
              <a:t>Participants</a:t>
            </a:r>
            <a:endParaRPr b="0" i="0" sz="1400" u="none" cap="none" strike="noStrike">
              <a:solidFill>
                <a:srgbClr val="000000"/>
              </a:solidFill>
              <a:latin typeface="Arial"/>
              <a:ea typeface="Arial"/>
              <a:cs typeface="Arial"/>
              <a:sym typeface="Arial"/>
            </a:endParaRPr>
          </a:p>
        </p:txBody>
      </p:sp>
      <p:sp>
        <p:nvSpPr>
          <p:cNvPr id="181" name="Google Shape;181;p9"/>
          <p:cNvSpPr txBox="1"/>
          <p:nvPr/>
        </p:nvSpPr>
        <p:spPr>
          <a:xfrm>
            <a:off x="9650158" y="1228509"/>
            <a:ext cx="1658211"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50"/>
              <a:buFont typeface="Arial"/>
              <a:buNone/>
            </a:pPr>
            <a:r>
              <a:rPr b="0" i="0" lang="en-GB" sz="1350" u="none" cap="none" strike="noStrike">
                <a:solidFill>
                  <a:srgbClr val="000000"/>
                </a:solidFill>
                <a:latin typeface="Calibri"/>
                <a:ea typeface="Calibri"/>
                <a:cs typeface="Calibri"/>
                <a:sym typeface="Calibri"/>
              </a:rPr>
              <a:t>Attending Organisers</a:t>
            </a:r>
            <a:endParaRPr b="0" i="0" sz="1400" u="none" cap="none" strike="noStrike">
              <a:solidFill>
                <a:srgbClr val="000000"/>
              </a:solidFill>
              <a:latin typeface="Arial"/>
              <a:ea typeface="Arial"/>
              <a:cs typeface="Arial"/>
              <a:sym typeface="Arial"/>
            </a:endParaRPr>
          </a:p>
        </p:txBody>
      </p:sp>
      <p:sp>
        <p:nvSpPr>
          <p:cNvPr id="182" name="Google Shape;182;p9"/>
          <p:cNvSpPr txBox="1"/>
          <p:nvPr/>
        </p:nvSpPr>
        <p:spPr>
          <a:xfrm>
            <a:off x="10383493" y="1948802"/>
            <a:ext cx="198357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Gender Split</a:t>
            </a:r>
            <a:endParaRPr b="0" i="0" sz="1400" u="none" cap="none" strike="noStrike">
              <a:solidFill>
                <a:srgbClr val="000000"/>
              </a:solidFill>
              <a:latin typeface="Arial"/>
              <a:ea typeface="Arial"/>
              <a:cs typeface="Arial"/>
              <a:sym typeface="Arial"/>
            </a:endParaRPr>
          </a:p>
        </p:txBody>
      </p:sp>
      <p:pic>
        <p:nvPicPr>
          <p:cNvPr descr="Female with solid fill" id="183" name="Google Shape;183;p9"/>
          <p:cNvPicPr preferRelativeResize="0"/>
          <p:nvPr/>
        </p:nvPicPr>
        <p:blipFill rotWithShape="1">
          <a:blip r:embed="rId6">
            <a:alphaModFix/>
          </a:blip>
          <a:srcRect b="0" l="0" r="0" t="0"/>
          <a:stretch/>
        </p:blipFill>
        <p:spPr>
          <a:xfrm>
            <a:off x="11824457" y="2516320"/>
            <a:ext cx="242680" cy="242680"/>
          </a:xfrm>
          <a:prstGeom prst="rect">
            <a:avLst/>
          </a:prstGeom>
          <a:noFill/>
          <a:ln>
            <a:noFill/>
          </a:ln>
        </p:spPr>
      </p:pic>
      <p:pic>
        <p:nvPicPr>
          <p:cNvPr descr="Male with solid fill" id="184" name="Google Shape;184;p9"/>
          <p:cNvPicPr preferRelativeResize="0"/>
          <p:nvPr/>
        </p:nvPicPr>
        <p:blipFill rotWithShape="1">
          <a:blip r:embed="rId7">
            <a:alphaModFix/>
          </a:blip>
          <a:srcRect b="0" l="0" r="0" t="0"/>
          <a:stretch/>
        </p:blipFill>
        <p:spPr>
          <a:xfrm>
            <a:off x="10564716" y="2516320"/>
            <a:ext cx="227565" cy="226769"/>
          </a:xfrm>
          <a:prstGeom prst="rect">
            <a:avLst/>
          </a:prstGeom>
          <a:noFill/>
          <a:ln>
            <a:noFill/>
          </a:ln>
        </p:spPr>
      </p:pic>
      <p:graphicFrame>
        <p:nvGraphicFramePr>
          <p:cNvPr id="185" name="Google Shape;185;p9"/>
          <p:cNvGraphicFramePr/>
          <p:nvPr/>
        </p:nvGraphicFramePr>
        <p:xfrm>
          <a:off x="10624589" y="2026593"/>
          <a:ext cx="1367561" cy="1360825"/>
        </p:xfrm>
        <a:graphic>
          <a:graphicData uri="http://schemas.openxmlformats.org/drawingml/2006/chart">
            <c:chart r:id="rId8"/>
          </a:graphicData>
        </a:graphic>
      </p:graphicFrame>
      <p:pic>
        <p:nvPicPr>
          <p:cNvPr descr="A group of people standing in front of a tree&#10;&#10;Description automatically generated" id="186" name="Google Shape;186;p9"/>
          <p:cNvPicPr preferRelativeResize="0"/>
          <p:nvPr/>
        </p:nvPicPr>
        <p:blipFill rotWithShape="1">
          <a:blip r:embed="rId9">
            <a:alphaModFix/>
          </a:blip>
          <a:srcRect b="0" l="0" r="0" t="0"/>
          <a:stretch/>
        </p:blipFill>
        <p:spPr>
          <a:xfrm>
            <a:off x="184471" y="1047081"/>
            <a:ext cx="5038256" cy="3358837"/>
          </a:xfrm>
          <a:prstGeom prst="rect">
            <a:avLst/>
          </a:prstGeom>
          <a:noFill/>
          <a:ln>
            <a:noFill/>
          </a:ln>
        </p:spPr>
      </p:pic>
      <p:sp>
        <p:nvSpPr>
          <p:cNvPr id="187" name="Google Shape;187;p9"/>
          <p:cNvSpPr txBox="1"/>
          <p:nvPr/>
        </p:nvSpPr>
        <p:spPr>
          <a:xfrm>
            <a:off x="431564" y="4490613"/>
            <a:ext cx="11328871" cy="20313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Calibri"/>
                <a:ea typeface="Calibri"/>
                <a:cs typeface="Calibri"/>
                <a:sym typeface="Calibri"/>
              </a:rPr>
              <a:t>Organized jointly by </a:t>
            </a:r>
            <a:r>
              <a:rPr b="1" i="0" lang="en-GB" sz="1800" u="none" cap="none" strike="noStrike">
                <a:solidFill>
                  <a:srgbClr val="000000"/>
                </a:solidFill>
                <a:latin typeface="Calibri"/>
                <a:ea typeface="Calibri"/>
                <a:cs typeface="Calibri"/>
                <a:sym typeface="Calibri"/>
              </a:rPr>
              <a:t>ESA</a:t>
            </a:r>
            <a:r>
              <a:rPr b="0" i="0" lang="en-GB" sz="1800" u="none" cap="none" strike="noStrike">
                <a:solidFill>
                  <a:srgbClr val="000000"/>
                </a:solidFill>
                <a:latin typeface="Calibri"/>
                <a:ea typeface="Calibri"/>
                <a:cs typeface="Calibri"/>
                <a:sym typeface="Calibri"/>
              </a:rPr>
              <a:t> and </a:t>
            </a:r>
            <a:r>
              <a:rPr b="1" i="0" lang="en-GB" sz="1800" u="none" cap="none" strike="noStrike">
                <a:solidFill>
                  <a:srgbClr val="000000"/>
                </a:solidFill>
                <a:latin typeface="Calibri"/>
                <a:ea typeface="Calibri"/>
                <a:cs typeface="Calibri"/>
                <a:sym typeface="Calibri"/>
              </a:rPr>
              <a:t>NASA</a:t>
            </a:r>
            <a:r>
              <a:rPr b="0" i="0" lang="en-GB" sz="1800" u="none" cap="none" strike="noStrike">
                <a:solidFill>
                  <a:srgbClr val="000000"/>
                </a:solidFill>
                <a:latin typeface="Calibri"/>
                <a:ea typeface="Calibri"/>
                <a:cs typeface="Calibri"/>
                <a:sym typeface="Calibri"/>
              </a:rPr>
              <a:t> with the support of the </a:t>
            </a:r>
            <a:r>
              <a:rPr b="1" i="0" lang="en-GB" sz="1800" u="none" cap="none" strike="noStrike">
                <a:solidFill>
                  <a:srgbClr val="000000"/>
                </a:solidFill>
                <a:latin typeface="Calibri"/>
                <a:ea typeface="Calibri"/>
                <a:cs typeface="Calibri"/>
                <a:sym typeface="Calibri"/>
              </a:rPr>
              <a:t>International Space Science Institute (ISSI)</a:t>
            </a:r>
            <a:r>
              <a:rPr b="0" i="0" lang="en-GB" sz="1800" u="none" cap="none" strike="noStrike">
                <a:solidFill>
                  <a:srgbClr val="000000"/>
                </a:solidFill>
                <a:latin typeface="Calibri"/>
                <a:ea typeface="Calibri"/>
                <a:cs typeface="Calibri"/>
                <a:sym typeface="Calibri"/>
              </a:rPr>
              <a:t>, it gathered 24 participants from 14 different countries across six continents (North America, Central America, Africa, Australia, Europe, Asia), with diverse and complementary expertise in the realm of blue carbon including remote sensing and in-situ observations experts, blue carbon ecosystems and climate change ecologists, marine biologists, and representatives of international organizations and NGOs (IPCC, UNESCO, Wetland Internationals, Conservation International, the Nature Conservancy, GRID-ARENDAL). Participants also included the partners of the </a:t>
            </a:r>
            <a:r>
              <a:rPr b="1" i="0" lang="en-GB" sz="1800" u="none" cap="none" strike="noStrike">
                <a:solidFill>
                  <a:srgbClr val="000000"/>
                </a:solidFill>
                <a:latin typeface="Calibri"/>
                <a:ea typeface="Calibri"/>
                <a:cs typeface="Calibri"/>
                <a:sym typeface="Calibri"/>
              </a:rPr>
              <a:t>newly launched ESA Application project on Coastal Blue Carbon</a:t>
            </a:r>
            <a:r>
              <a:rPr b="0" i="0" lang="en-GB" sz="1800" u="none" cap="none" strike="noStrike">
                <a:solidFill>
                  <a:srgbClr val="000000"/>
                </a:solidFill>
                <a:latin typeface="Calibri"/>
                <a:ea typeface="Calibri"/>
                <a:cs typeface="Calibri"/>
                <a:sym typeface="Calibri"/>
              </a:rPr>
              <a:t> (consortium led by I-Sea, France).</a:t>
            </a:r>
            <a:endParaRPr b="0" i="0" sz="1800" u="none" cap="none" strike="noStrike">
              <a:solidFill>
                <a:srgbClr val="000000"/>
              </a:solidFill>
              <a:latin typeface="Arial"/>
              <a:ea typeface="Arial"/>
              <a:cs typeface="Arial"/>
              <a:sym typeface="Arial"/>
            </a:endParaRPr>
          </a:p>
        </p:txBody>
      </p:sp>
      <p:sp>
        <p:nvSpPr>
          <p:cNvPr id="188" name="Google Shape;188;p9"/>
          <p:cNvSpPr txBox="1"/>
          <p:nvPr/>
        </p:nvSpPr>
        <p:spPr>
          <a:xfrm>
            <a:off x="3169902" y="249656"/>
            <a:ext cx="6033639" cy="646331"/>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1" i="0" lang="en-GB" sz="1200" u="none" cap="none" strike="noStrike">
                <a:solidFill>
                  <a:schemeClr val="lt1"/>
                </a:solidFill>
                <a:latin typeface="Arial"/>
                <a:ea typeface="Arial"/>
                <a:cs typeface="Arial"/>
                <a:sym typeface="Arial"/>
              </a:rPr>
              <a:t>Forum co-conveners</a:t>
            </a:r>
            <a:r>
              <a:rPr b="0" i="0" lang="en-GB" sz="1200" u="none" cap="none" strike="noStrike">
                <a:solidFill>
                  <a:schemeClr val="lt1"/>
                </a:solidFill>
                <a:latin typeface="Arial"/>
                <a:ea typeface="Arial"/>
                <a:cs typeface="Arial"/>
                <a:sym typeface="Arial"/>
              </a:rPr>
              <a:t>: Marie-Helene Rio (ESA), Laura Lorenzoni (NASA), Benjamin Poulter (NASA), Stephen Plummer (ESA), Clement Mathieu Jacques Albergel (ESA), Sophie Hebden (ESA), Sarah Connors (ESA), Alina Blume (ESA)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