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Montserrat"/>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gP5zdrR6LjLcgai37c7M4EhcNt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Montserrat-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italic.fntdata"/><Relationship Id="rId14" Type="http://schemas.openxmlformats.org/officeDocument/2006/relationships/font" Target="fonts/Montserrat-bold.fntdata"/><Relationship Id="rId17" Type="http://customschemas.google.com/relationships/presentationmetadata" Target="metadata"/><Relationship Id="rId16"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 name="Google Shape;5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4.jpg"/><Relationship Id="rId4" Type="http://schemas.openxmlformats.org/officeDocument/2006/relationships/image" Target="../media/image6.jpg"/><Relationship Id="rId5" Type="http://schemas.openxmlformats.org/officeDocument/2006/relationships/image" Target="../media/image3.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pic>
        <p:nvPicPr>
          <p:cNvPr id="14" name="Google Shape;14;p10"/>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5" name="Google Shape;15;p10"/>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6" name="Google Shape;16;p10"/>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7" name="Google Shape;17;p10"/>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 name="Google Shape;18;p10"/>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9" name="Google Shape;19;p10"/>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20" name="Google Shape;20;p10"/>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21" name="Google Shape;21;p10"/>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2" name="Google Shape;22;p10"/>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3" name="Shape 23"/>
        <p:cNvGrpSpPr/>
        <p:nvPr/>
      </p:nvGrpSpPr>
      <p:grpSpPr>
        <a:xfrm>
          <a:off x="0" y="0"/>
          <a:ext cx="0" cy="0"/>
          <a:chOff x="0" y="0"/>
          <a:chExt cx="0" cy="0"/>
        </a:xfrm>
      </p:grpSpPr>
      <p:sp>
        <p:nvSpPr>
          <p:cNvPr id="24" name="Google Shape;24;p1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5" name="Google Shape;25;p1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6" name="Google Shape;26;p1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7" name="Google Shape;27;p1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8" name="Google Shape;28;p11"/>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29" name="Google Shape;29;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0" name="Shape 30"/>
        <p:cNvGrpSpPr/>
        <p:nvPr/>
      </p:nvGrpSpPr>
      <p:grpSpPr>
        <a:xfrm>
          <a:off x="0" y="0"/>
          <a:ext cx="0" cy="0"/>
          <a:chOff x="0" y="0"/>
          <a:chExt cx="0" cy="0"/>
        </a:xfrm>
      </p:grpSpPr>
      <p:sp>
        <p:nvSpPr>
          <p:cNvPr id="31" name="Google Shape;31;p1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2" name="Google Shape;32;p1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3" name="Google Shape;33;p1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4" name="Google Shape;34;p1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5" name="Google Shape;35;p12"/>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6" name="Google Shape;36;p12"/>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7" name="Google Shape;37;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1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0" name="Google Shape;40;p1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1" name="Google Shape;41;p1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2" name="Google Shape;42;p1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3" name="Google Shape;43;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4" name="Shape 44"/>
        <p:cNvGrpSpPr/>
        <p:nvPr/>
      </p:nvGrpSpPr>
      <p:grpSpPr>
        <a:xfrm>
          <a:off x="0" y="0"/>
          <a:ext cx="0" cy="0"/>
          <a:chOff x="0" y="0"/>
          <a:chExt cx="0" cy="0"/>
        </a:xfrm>
      </p:grpSpPr>
      <p:sp>
        <p:nvSpPr>
          <p:cNvPr id="45" name="Google Shape;45;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6" name="Google Shape;46;p1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7" name="Google Shape;47;p1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8" name="Google Shape;48;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9" name="Google Shape;49;p14"/>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0" name="Google Shape;50;p14"/>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1" name="Google Shape;51;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9"/>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9"/>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1" name="Google Shape;11;p9"/>
          <p:cNvSpPr txBox="1"/>
          <p:nvPr/>
        </p:nvSpPr>
        <p:spPr>
          <a:xfrm>
            <a:off x="-24376" y="6562800"/>
            <a:ext cx="7085575"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GHG Roadmap, 38</a:t>
            </a:r>
            <a:r>
              <a:rPr b="1" baseline="30000" i="0" lang="en-GB" sz="1400" u="none" cap="none" strike="noStrike">
                <a:solidFill>
                  <a:schemeClr val="accent1"/>
                </a:solidFill>
                <a:latin typeface="Montserrat"/>
                <a:ea typeface="Montserrat"/>
                <a:cs typeface="Montserrat"/>
                <a:sym typeface="Montserrat"/>
              </a:rPr>
              <a:t>th</a:t>
            </a:r>
            <a:r>
              <a:rPr b="1" i="0" lang="en-GB" sz="1400" u="none" cap="none" strike="noStrike">
                <a:solidFill>
                  <a:schemeClr val="accent1"/>
                </a:solidFill>
                <a:latin typeface="Montserrat"/>
                <a:ea typeface="Montserrat"/>
                <a:cs typeface="Montserrat"/>
                <a:sym typeface="Montserrat"/>
              </a:rPr>
              <a:t> CEOS Plenary, 23–24 October 2024</a:t>
            </a:r>
            <a:endParaRPr b="1" i="0" sz="1400" u="none" cap="none" strike="noStrike">
              <a:solidFill>
                <a:schemeClr val="accent1"/>
              </a:solidFill>
              <a:latin typeface="Montserrat"/>
              <a:ea typeface="Montserrat"/>
              <a:cs typeface="Montserrat"/>
              <a:sym typeface="Montserrat"/>
            </a:endParaRPr>
          </a:p>
        </p:txBody>
      </p:sp>
      <p:sp>
        <p:nvSpPr>
          <p:cNvPr id="12" name="Google Shape;12;p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
          <p:cNvSpPr txBox="1"/>
          <p:nvPr>
            <p:ph type="title"/>
          </p:nvPr>
        </p:nvSpPr>
        <p:spPr>
          <a:xfrm>
            <a:off x="176050" y="866274"/>
            <a:ext cx="8035800" cy="3282276"/>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t>GHG Roadmap</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en-GB" sz="4000">
                <a:latin typeface="Montserrat"/>
                <a:ea typeface="Montserrat"/>
                <a:cs typeface="Montserrat"/>
                <a:sym typeface="Montserrat"/>
              </a:rPr>
              <a:t>Issue 2</a:t>
            </a:r>
            <a:endParaRPr i="1" sz="4000">
              <a:latin typeface="Montserrat"/>
              <a:ea typeface="Montserrat"/>
              <a:cs typeface="Montserrat"/>
              <a:sym typeface="Montserrat"/>
            </a:endParaRPr>
          </a:p>
        </p:txBody>
      </p:sp>
      <p:sp>
        <p:nvSpPr>
          <p:cNvPr id="57" name="Google Shape;57;p1"/>
          <p:cNvSpPr/>
          <p:nvPr/>
        </p:nvSpPr>
        <p:spPr>
          <a:xfrm>
            <a:off x="6669741" y="3853281"/>
            <a:ext cx="5464068" cy="297978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1000"/>
              </a:spcBef>
              <a:spcAft>
                <a:spcPts val="0"/>
              </a:spcAft>
              <a:buNone/>
            </a:pPr>
            <a:r>
              <a:rPr b="1" i="0" lang="en-GB" sz="2200" u="none" cap="none" strike="noStrike">
                <a:solidFill>
                  <a:schemeClr val="accent1"/>
                </a:solidFill>
                <a:latin typeface="Montserrat"/>
                <a:ea typeface="Montserrat"/>
                <a:cs typeface="Montserrat"/>
                <a:sym typeface="Montserrat"/>
              </a:rPr>
              <a:t>Wenying Su, NASA</a:t>
            </a:r>
            <a:br>
              <a:rPr b="1" i="0" lang="en-GB" sz="2200" u="none" cap="none" strike="noStrike">
                <a:solidFill>
                  <a:schemeClr val="accent1"/>
                </a:solidFill>
                <a:latin typeface="Montserrat"/>
                <a:ea typeface="Montserrat"/>
                <a:cs typeface="Montserrat"/>
                <a:sym typeface="Montserrat"/>
              </a:rPr>
            </a:br>
            <a:r>
              <a:rPr b="1" i="0" lang="en-GB" sz="2200" u="none" cap="none" strike="noStrike">
                <a:solidFill>
                  <a:schemeClr val="accent1"/>
                </a:solidFill>
                <a:latin typeface="Montserrat"/>
                <a:ea typeface="Montserrat"/>
                <a:cs typeface="Montserrat"/>
                <a:sym typeface="Montserrat"/>
              </a:rPr>
              <a:t>WGClimate Vice Chair</a:t>
            </a:r>
            <a:endParaRPr/>
          </a:p>
          <a:p>
            <a:pPr indent="0" lvl="0" marL="0" marR="0" rtl="0" algn="r">
              <a:lnSpc>
                <a:spcPct val="100000"/>
              </a:lnSpc>
              <a:spcBef>
                <a:spcPts val="100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Yasjka Meijer, ESA</a:t>
            </a:r>
            <a:br>
              <a:rPr b="1" i="0" lang="en-GB" sz="2200" u="none" cap="none" strike="noStrike">
                <a:solidFill>
                  <a:schemeClr val="accent1"/>
                </a:solidFill>
                <a:latin typeface="Montserrat"/>
                <a:ea typeface="Montserrat"/>
                <a:cs typeface="Montserrat"/>
                <a:sym typeface="Montserrat"/>
              </a:rPr>
            </a:br>
            <a:r>
              <a:rPr b="1" i="0" lang="en-GB" sz="2200" u="none" cap="none" strike="noStrike">
                <a:solidFill>
                  <a:schemeClr val="accent1"/>
                </a:solidFill>
                <a:latin typeface="Montserrat"/>
                <a:ea typeface="Montserrat"/>
                <a:cs typeface="Montserrat"/>
                <a:sym typeface="Montserrat"/>
              </a:rPr>
              <a:t>GHG Task Team Lead</a:t>
            </a:r>
            <a:endParaRPr b="0" i="0" sz="1400" u="none" cap="none" strike="noStrike">
              <a:solidFill>
                <a:srgbClr val="000000"/>
              </a:solidFill>
              <a:latin typeface="Montserrat"/>
              <a:ea typeface="Montserrat"/>
              <a:cs typeface="Montserrat"/>
              <a:sym typeface="Montserrat"/>
            </a:endParaRPr>
          </a:p>
          <a:p>
            <a:pPr indent="0" lvl="0" marL="0" marR="0" rtl="0" algn="r">
              <a:lnSpc>
                <a:spcPct val="120000"/>
              </a:lnSpc>
              <a:spcBef>
                <a:spcPts val="100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Agenda Item 4.4</a:t>
            </a:r>
            <a:endParaRPr b="0" i="0" sz="1400" u="none" cap="none" strike="noStrike">
              <a:solidFill>
                <a:srgbClr val="000000"/>
              </a:solidFill>
              <a:latin typeface="Montserrat"/>
              <a:ea typeface="Montserrat"/>
              <a:cs typeface="Montserrat"/>
              <a:sym typeface="Montserrat"/>
            </a:endParaRPr>
          </a:p>
          <a:p>
            <a:pPr indent="0" lvl="0" marL="0" marR="0" rtl="0" algn="r">
              <a:lnSpc>
                <a:spcPct val="100000"/>
              </a:lnSpc>
              <a:spcBef>
                <a:spcPts val="100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38</a:t>
            </a:r>
            <a:r>
              <a:rPr b="1" baseline="30000" i="0" lang="en-GB" sz="2200" u="none" cap="none" strike="noStrike">
                <a:solidFill>
                  <a:schemeClr val="accent1"/>
                </a:solidFill>
                <a:latin typeface="Montserrat"/>
                <a:ea typeface="Montserrat"/>
                <a:cs typeface="Montserrat"/>
                <a:sym typeface="Montserrat"/>
              </a:rPr>
              <a:t>th</a:t>
            </a:r>
            <a:r>
              <a:rPr b="1" i="0" lang="en-GB" sz="2200" u="none" cap="none" strike="noStrike">
                <a:solidFill>
                  <a:schemeClr val="accent1"/>
                </a:solidFill>
                <a:latin typeface="Montserrat"/>
                <a:ea typeface="Montserrat"/>
                <a:cs typeface="Montserrat"/>
                <a:sym typeface="Montserrat"/>
              </a:rPr>
              <a:t> CEOS Plenary, Montreal, Canada</a:t>
            </a:r>
            <a:br>
              <a:rPr b="1" i="0" lang="en-GB" sz="2200" u="none" cap="none" strike="noStrike">
                <a:solidFill>
                  <a:schemeClr val="accent1"/>
                </a:solidFill>
                <a:latin typeface="Montserrat"/>
                <a:ea typeface="Montserrat"/>
                <a:cs typeface="Montserrat"/>
                <a:sym typeface="Montserrat"/>
              </a:rPr>
            </a:br>
            <a:r>
              <a:rPr b="1" i="0" lang="en-GB" sz="2200" u="none" cap="none" strike="noStrike">
                <a:solidFill>
                  <a:schemeClr val="accent1"/>
                </a:solidFill>
                <a:latin typeface="Montserrat"/>
                <a:ea typeface="Montserrat"/>
                <a:cs typeface="Montserrat"/>
                <a:sym typeface="Montserrat"/>
              </a:rPr>
              <a:t>23</a:t>
            </a:r>
            <a:r>
              <a:rPr b="1" baseline="30000" i="0" lang="en-GB" sz="2200" u="none" cap="none" strike="noStrike">
                <a:solidFill>
                  <a:schemeClr val="accent1"/>
                </a:solidFill>
                <a:latin typeface="Montserrat"/>
                <a:ea typeface="Montserrat"/>
                <a:cs typeface="Montserrat"/>
                <a:sym typeface="Montserrat"/>
              </a:rPr>
              <a:t>rd</a:t>
            </a:r>
            <a:r>
              <a:rPr b="1" i="0" lang="en-GB" sz="2200" u="none" cap="none" strike="noStrike">
                <a:solidFill>
                  <a:schemeClr val="accent1"/>
                </a:solidFill>
                <a:latin typeface="Montserrat"/>
                <a:ea typeface="Montserrat"/>
                <a:cs typeface="Montserrat"/>
                <a:sym typeface="Montserrat"/>
              </a:rPr>
              <a:t> – 24</a:t>
            </a:r>
            <a:r>
              <a:rPr b="1" baseline="30000" i="0" lang="en-GB" sz="2200" u="none" cap="none" strike="noStrike">
                <a:solidFill>
                  <a:schemeClr val="accent1"/>
                </a:solidFill>
                <a:latin typeface="Montserrat"/>
                <a:ea typeface="Montserrat"/>
                <a:cs typeface="Montserrat"/>
                <a:sym typeface="Montserrat"/>
              </a:rPr>
              <a:t>th</a:t>
            </a:r>
            <a:r>
              <a:rPr b="1" i="0" lang="en-GB" sz="2200" u="none" cap="none" strike="noStrike">
                <a:solidFill>
                  <a:schemeClr val="accent1"/>
                </a:solidFill>
                <a:latin typeface="Montserrat"/>
                <a:ea typeface="Montserrat"/>
                <a:cs typeface="Montserrat"/>
                <a:sym typeface="Montserrat"/>
              </a:rPr>
              <a:t> October 2024</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txBox="1"/>
          <p:nvPr>
            <p:ph idx="1" type="body"/>
          </p:nvPr>
        </p:nvSpPr>
        <p:spPr>
          <a:xfrm>
            <a:off x="178225" y="1033130"/>
            <a:ext cx="11046984" cy="4959703"/>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0"/>
              </a:spcBef>
              <a:spcAft>
                <a:spcPts val="0"/>
              </a:spcAft>
              <a:buSzPts val="2800"/>
              <a:buChar char="❖"/>
            </a:pPr>
            <a:r>
              <a:rPr lang="en-GB" sz="2000"/>
              <a:t>Greenhouse Gas Task Team (GHG TT) is part of joint CEOS-CGMS WGClimate</a:t>
            </a:r>
            <a:endParaRPr sz="2000"/>
          </a:p>
          <a:p>
            <a:pPr indent="-406400" lvl="0" marL="457200" rtl="0" algn="l">
              <a:lnSpc>
                <a:spcPct val="150000"/>
              </a:lnSpc>
              <a:spcBef>
                <a:spcPts val="0"/>
              </a:spcBef>
              <a:spcAft>
                <a:spcPts val="0"/>
              </a:spcAft>
              <a:buSzPts val="2800"/>
              <a:buChar char="❖"/>
            </a:pPr>
            <a:r>
              <a:rPr lang="en-GB" sz="2000"/>
              <a:t>Responsible for maintaining and implementation of the GHG Roadmap</a:t>
            </a:r>
            <a:endParaRPr/>
          </a:p>
          <a:p>
            <a:pPr indent="-406400" lvl="0" marL="457200" rtl="0" algn="l">
              <a:lnSpc>
                <a:spcPct val="150000"/>
              </a:lnSpc>
              <a:spcBef>
                <a:spcPts val="0"/>
              </a:spcBef>
              <a:spcAft>
                <a:spcPts val="0"/>
              </a:spcAft>
              <a:buSzPts val="2800"/>
              <a:buChar char="❖"/>
            </a:pPr>
            <a:r>
              <a:rPr lang="en-GB" sz="2000"/>
              <a:t>Coordinates GHG related activities across various CEOS &amp; CGMS WGs</a:t>
            </a:r>
            <a:endParaRPr/>
          </a:p>
          <a:p>
            <a:pPr indent="-406400" lvl="0" marL="457200" rtl="0" algn="l">
              <a:lnSpc>
                <a:spcPct val="150000"/>
              </a:lnSpc>
              <a:spcBef>
                <a:spcPts val="0"/>
              </a:spcBef>
              <a:spcAft>
                <a:spcPts val="0"/>
              </a:spcAft>
              <a:buSzPts val="2800"/>
              <a:buChar char="❖"/>
            </a:pPr>
            <a:r>
              <a:rPr lang="en-GB" sz="2000"/>
              <a:t>GHG </a:t>
            </a:r>
            <a:r>
              <a:rPr b="1" lang="en-GB" sz="2000"/>
              <a:t>Roadmap issue </a:t>
            </a:r>
            <a:r>
              <a:rPr lang="en-GB" sz="2000"/>
              <a:t>1 is from Mar. 2020 </a:t>
            </a:r>
            <a:br>
              <a:rPr lang="en-GB" sz="2000"/>
            </a:br>
            <a:r>
              <a:rPr lang="en-GB" sz="2000"/>
              <a:t>and followed from recommendations in</a:t>
            </a:r>
            <a:br>
              <a:rPr lang="en-GB" sz="2000"/>
            </a:br>
            <a:r>
              <a:rPr lang="en-GB" sz="2000"/>
              <a:t>GHG White Paper</a:t>
            </a:r>
            <a:endParaRPr/>
          </a:p>
          <a:p>
            <a:pPr indent="-406400" lvl="0" marL="457200" rtl="0" algn="l">
              <a:lnSpc>
                <a:spcPct val="150000"/>
              </a:lnSpc>
              <a:spcBef>
                <a:spcPts val="0"/>
              </a:spcBef>
              <a:spcAft>
                <a:spcPts val="0"/>
              </a:spcAft>
              <a:buSzPts val="2800"/>
              <a:buChar char="❖"/>
            </a:pPr>
            <a:r>
              <a:rPr lang="en-GB" sz="2000"/>
              <a:t>Decision to update GHG Roadmap</a:t>
            </a:r>
            <a:endParaRPr/>
          </a:p>
          <a:p>
            <a:pPr indent="-228600" lvl="0" marL="457200" rtl="0" algn="l">
              <a:lnSpc>
                <a:spcPct val="150000"/>
              </a:lnSpc>
              <a:spcBef>
                <a:spcPts val="0"/>
              </a:spcBef>
              <a:spcAft>
                <a:spcPts val="0"/>
              </a:spcAft>
              <a:buSzPts val="2800"/>
              <a:buNone/>
            </a:pPr>
            <a:r>
              <a:t/>
            </a:r>
            <a:endParaRPr sz="2000"/>
          </a:p>
          <a:p>
            <a:pPr indent="-228600" lvl="0" marL="457200" rtl="0" algn="l">
              <a:lnSpc>
                <a:spcPct val="150000"/>
              </a:lnSpc>
              <a:spcBef>
                <a:spcPts val="0"/>
              </a:spcBef>
              <a:spcAft>
                <a:spcPts val="0"/>
              </a:spcAft>
              <a:buSzPts val="2800"/>
              <a:buNone/>
            </a:pPr>
            <a:r>
              <a:t/>
            </a:r>
            <a:endParaRPr sz="2000"/>
          </a:p>
          <a:p>
            <a:pPr indent="0" lvl="0" marL="50800" rtl="0" algn="l">
              <a:lnSpc>
                <a:spcPct val="150000"/>
              </a:lnSpc>
              <a:spcBef>
                <a:spcPts val="0"/>
              </a:spcBef>
              <a:spcAft>
                <a:spcPts val="0"/>
              </a:spcAft>
              <a:buSzPts val="2800"/>
              <a:buNone/>
            </a:pPr>
            <a:r>
              <a:t/>
            </a:r>
            <a:endParaRPr sz="2000"/>
          </a:p>
        </p:txBody>
      </p:sp>
      <p:sp>
        <p:nvSpPr>
          <p:cNvPr id="63" name="Google Shape;63;p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GHG Task Team - Recall</a:t>
            </a:r>
            <a:endParaRPr/>
          </a:p>
        </p:txBody>
      </p:sp>
      <p:pic>
        <p:nvPicPr>
          <p:cNvPr id="64" name="Google Shape;64;p2"/>
          <p:cNvPicPr preferRelativeResize="0"/>
          <p:nvPr/>
        </p:nvPicPr>
        <p:blipFill rotWithShape="1">
          <a:blip r:embed="rId3">
            <a:alphaModFix/>
          </a:blip>
          <a:srcRect b="0" l="88" r="88" t="0"/>
          <a:stretch/>
        </p:blipFill>
        <p:spPr>
          <a:xfrm>
            <a:off x="6096000" y="2789879"/>
            <a:ext cx="6021706" cy="3509645"/>
          </a:xfrm>
          <a:prstGeom prst="rect">
            <a:avLst/>
          </a:prstGeom>
          <a:noFill/>
          <a:ln cap="flat" cmpd="sng" w="12700">
            <a:solidFill>
              <a:srgbClr val="000000"/>
            </a:solidFill>
            <a:prstDash val="solid"/>
            <a:round/>
            <a:headEnd len="sm" w="sm" type="none"/>
            <a:tailEnd len="sm" w="sm" type="none"/>
          </a:ln>
        </p:spPr>
      </p:pic>
      <p:pic>
        <p:nvPicPr>
          <p:cNvPr id="65" name="Google Shape;65;p2"/>
          <p:cNvPicPr preferRelativeResize="0"/>
          <p:nvPr/>
        </p:nvPicPr>
        <p:blipFill>
          <a:blip r:embed="rId4">
            <a:alphaModFix/>
          </a:blip>
          <a:stretch>
            <a:fillRect/>
          </a:stretch>
        </p:blipFill>
        <p:spPr>
          <a:xfrm>
            <a:off x="23650" y="5311625"/>
            <a:ext cx="6021700" cy="10372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
          <p:cNvSpPr txBox="1"/>
          <p:nvPr>
            <p:ph idx="1" type="body"/>
          </p:nvPr>
        </p:nvSpPr>
        <p:spPr>
          <a:xfrm>
            <a:off x="103670" y="1119486"/>
            <a:ext cx="6845769" cy="5101947"/>
          </a:xfrm>
          <a:prstGeom prst="rect">
            <a:avLst/>
          </a:prstGeom>
          <a:noFill/>
          <a:ln>
            <a:noFill/>
          </a:ln>
        </p:spPr>
        <p:txBody>
          <a:bodyPr anchorCtr="0" anchor="t" bIns="45700" lIns="91425" spcFirstLastPara="1" rIns="91425" wrap="square" tIns="45700">
            <a:noAutofit/>
          </a:bodyPr>
          <a:lstStyle/>
          <a:p>
            <a:pPr indent="-381000" lvl="0" marL="457200" rtl="0" algn="l">
              <a:lnSpc>
                <a:spcPct val="115000"/>
              </a:lnSpc>
              <a:spcBef>
                <a:spcPts val="0"/>
              </a:spcBef>
              <a:spcAft>
                <a:spcPts val="0"/>
              </a:spcAft>
              <a:buSzPts val="2400"/>
              <a:buChar char="❖"/>
            </a:pPr>
            <a:r>
              <a:rPr lang="en-GB" sz="2000"/>
              <a:t>Since SIT-39 in Tokyo, an outline was drafted and </a:t>
            </a:r>
            <a:br>
              <a:rPr lang="en-GB" sz="2000"/>
            </a:br>
            <a:r>
              <a:rPr lang="en-GB" sz="2000"/>
              <a:t>followed by biweekly GHG TT meetings</a:t>
            </a:r>
            <a:endParaRPr/>
          </a:p>
          <a:p>
            <a:pPr indent="0" lvl="0" marL="50800" rtl="0" algn="l">
              <a:lnSpc>
                <a:spcPct val="115000"/>
              </a:lnSpc>
              <a:spcBef>
                <a:spcPts val="0"/>
              </a:spcBef>
              <a:spcAft>
                <a:spcPts val="0"/>
              </a:spcAft>
              <a:buSzPts val="2800"/>
              <a:buNone/>
            </a:pPr>
            <a:r>
              <a:t/>
            </a:r>
            <a:endParaRPr sz="2000"/>
          </a:p>
          <a:p>
            <a:pPr indent="-381000" lvl="0" marL="457200" rtl="0" algn="l">
              <a:lnSpc>
                <a:spcPct val="115000"/>
              </a:lnSpc>
              <a:spcBef>
                <a:spcPts val="0"/>
              </a:spcBef>
              <a:spcAft>
                <a:spcPts val="0"/>
              </a:spcAft>
              <a:buSzPts val="2400"/>
              <a:buChar char="❖"/>
            </a:pPr>
            <a:r>
              <a:rPr lang="en-GB" sz="2000"/>
              <a:t>Coordinating with </a:t>
            </a:r>
            <a:r>
              <a:rPr b="1" lang="en-GB" sz="2000"/>
              <a:t>CGMS WGs </a:t>
            </a:r>
            <a:r>
              <a:rPr lang="en-GB" sz="2000"/>
              <a:t>in June</a:t>
            </a:r>
            <a:endParaRPr/>
          </a:p>
          <a:p>
            <a:pPr indent="-381000" lvl="0" marL="457200" rtl="0" algn="l">
              <a:lnSpc>
                <a:spcPct val="115000"/>
              </a:lnSpc>
              <a:spcBef>
                <a:spcPts val="0"/>
              </a:spcBef>
              <a:spcAft>
                <a:spcPts val="0"/>
              </a:spcAft>
              <a:buSzPts val="2400"/>
              <a:buChar char="❖"/>
            </a:pPr>
            <a:r>
              <a:rPr lang="en-GB" sz="2000"/>
              <a:t>CGMS-52 appointed </a:t>
            </a:r>
            <a:r>
              <a:rPr b="1" lang="en-GB" sz="2000"/>
              <a:t>Simon Elliott </a:t>
            </a:r>
            <a:br>
              <a:rPr lang="en-GB" sz="2000"/>
            </a:br>
            <a:r>
              <a:rPr lang="en-GB" sz="2000"/>
              <a:t>as PoC to coordinate CGMS’ input </a:t>
            </a:r>
            <a:endParaRPr/>
          </a:p>
          <a:p>
            <a:pPr indent="-381000" lvl="0" marL="457200" rtl="0" algn="l">
              <a:lnSpc>
                <a:spcPct val="115000"/>
              </a:lnSpc>
              <a:spcBef>
                <a:spcPts val="0"/>
              </a:spcBef>
              <a:spcAft>
                <a:spcPts val="0"/>
              </a:spcAft>
              <a:buSzPts val="2400"/>
              <a:buChar char="❖"/>
            </a:pPr>
            <a:r>
              <a:rPr lang="en-GB" sz="2000"/>
              <a:t>Issue 2 has been established In </a:t>
            </a:r>
            <a:br>
              <a:rPr lang="en-GB" sz="2000"/>
            </a:br>
            <a:r>
              <a:rPr lang="en-GB" sz="2000"/>
              <a:t>coordination </a:t>
            </a:r>
            <a:r>
              <a:rPr b="1" lang="en-GB" sz="2000"/>
              <a:t>with G3W and IMEO</a:t>
            </a:r>
            <a:endParaRPr/>
          </a:p>
          <a:p>
            <a:pPr indent="0" lvl="0" marL="50800" rtl="0" algn="l">
              <a:lnSpc>
                <a:spcPct val="115000"/>
              </a:lnSpc>
              <a:spcBef>
                <a:spcPts val="0"/>
              </a:spcBef>
              <a:spcAft>
                <a:spcPts val="0"/>
              </a:spcAft>
              <a:buSzPts val="2800"/>
              <a:buNone/>
            </a:pPr>
            <a:r>
              <a:t/>
            </a:r>
            <a:endParaRPr b="1" sz="2000"/>
          </a:p>
          <a:p>
            <a:pPr indent="-381000" lvl="0" marL="457200" rtl="0" algn="l">
              <a:lnSpc>
                <a:spcPct val="115000"/>
              </a:lnSpc>
              <a:spcBef>
                <a:spcPts val="0"/>
              </a:spcBef>
              <a:spcAft>
                <a:spcPts val="0"/>
              </a:spcAft>
              <a:buSzPts val="2400"/>
              <a:buChar char="❖"/>
            </a:pPr>
            <a:r>
              <a:rPr lang="en-GB" sz="2000"/>
              <a:t>A real team effort and until the </a:t>
            </a:r>
            <a:br>
              <a:rPr lang="en-GB" sz="2000"/>
            </a:br>
            <a:r>
              <a:rPr lang="en-GB" sz="2000"/>
              <a:t>last telecon well attended 🡪</a:t>
            </a:r>
            <a:endParaRPr/>
          </a:p>
          <a:p>
            <a:pPr indent="-381000" lvl="0" marL="457200" rtl="0" algn="l">
              <a:lnSpc>
                <a:spcPct val="115000"/>
              </a:lnSpc>
              <a:spcBef>
                <a:spcPts val="0"/>
              </a:spcBef>
              <a:spcAft>
                <a:spcPts val="0"/>
              </a:spcAft>
              <a:buSzPts val="2400"/>
              <a:buChar char="❖"/>
            </a:pPr>
            <a:r>
              <a:rPr lang="en-GB" sz="2000"/>
              <a:t>Special thanks to Dave Crisp &amp;</a:t>
            </a:r>
            <a:br>
              <a:rPr lang="en-GB" sz="2000"/>
            </a:br>
            <a:r>
              <a:rPr lang="en-GB" sz="2000"/>
              <a:t>Libby Rose for drafting issue 2</a:t>
            </a:r>
            <a:endParaRPr sz="2000"/>
          </a:p>
          <a:p>
            <a:pPr indent="-228600" lvl="0" marL="457200" rtl="0" algn="l">
              <a:lnSpc>
                <a:spcPct val="115000"/>
              </a:lnSpc>
              <a:spcBef>
                <a:spcPts val="0"/>
              </a:spcBef>
              <a:spcAft>
                <a:spcPts val="0"/>
              </a:spcAft>
              <a:buSzPts val="2800"/>
              <a:buNone/>
            </a:pPr>
            <a:r>
              <a:t/>
            </a:r>
            <a:endParaRPr sz="2000"/>
          </a:p>
        </p:txBody>
      </p:sp>
      <p:sp>
        <p:nvSpPr>
          <p:cNvPr id="71" name="Google Shape;71;p3"/>
          <p:cNvSpPr txBox="1"/>
          <p:nvPr>
            <p:ph type="title"/>
          </p:nvPr>
        </p:nvSpPr>
        <p:spPr>
          <a:xfrm>
            <a:off x="13488" y="175939"/>
            <a:ext cx="9758255"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GHG Roadmap – Issue 2 – drafting</a:t>
            </a:r>
            <a:endParaRPr/>
          </a:p>
        </p:txBody>
      </p:sp>
      <p:pic>
        <p:nvPicPr>
          <p:cNvPr id="72" name="Google Shape;72;p3"/>
          <p:cNvPicPr preferRelativeResize="0"/>
          <p:nvPr/>
        </p:nvPicPr>
        <p:blipFill rotWithShape="1">
          <a:blip r:embed="rId3">
            <a:alphaModFix/>
          </a:blip>
          <a:srcRect b="0" l="0" r="0" t="0"/>
          <a:stretch/>
        </p:blipFill>
        <p:spPr>
          <a:xfrm>
            <a:off x="5551720" y="2787948"/>
            <a:ext cx="6640284" cy="2779653"/>
          </a:xfrm>
          <a:prstGeom prst="rect">
            <a:avLst/>
          </a:prstGeom>
          <a:noFill/>
          <a:ln>
            <a:noFill/>
          </a:ln>
        </p:spPr>
      </p:pic>
      <p:sp>
        <p:nvSpPr>
          <p:cNvPr id="73" name="Google Shape;73;p3"/>
          <p:cNvSpPr/>
          <p:nvPr/>
        </p:nvSpPr>
        <p:spPr>
          <a:xfrm>
            <a:off x="6298573" y="1261730"/>
            <a:ext cx="12192000" cy="0"/>
          </a:xfrm>
          <a:prstGeom prst="rect">
            <a:avLst/>
          </a:prstGeom>
          <a:noFill/>
          <a:ln>
            <a:noFill/>
          </a:ln>
        </p:spPr>
        <p:txBody>
          <a:bodyPr anchorCtr="0" anchor="ctr" bIns="0" lIns="91425" spcFirstLastPara="1" rIns="91425"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5"/>
          <p:cNvSpPr txBox="1"/>
          <p:nvPr>
            <p:ph idx="1" type="body"/>
          </p:nvPr>
        </p:nvSpPr>
        <p:spPr>
          <a:xfrm>
            <a:off x="0" y="1140846"/>
            <a:ext cx="6414977" cy="5080587"/>
          </a:xfrm>
          <a:prstGeom prst="rect">
            <a:avLst/>
          </a:prstGeom>
          <a:noFill/>
          <a:ln>
            <a:noFill/>
          </a:ln>
        </p:spPr>
        <p:txBody>
          <a:bodyPr anchorCtr="0" anchor="t" bIns="45700" lIns="91425" spcFirstLastPara="1" rIns="91425" wrap="square" tIns="45700">
            <a:noAutofit/>
          </a:bodyPr>
          <a:lstStyle/>
          <a:p>
            <a:pPr indent="-361950" lvl="0" marL="457200" rtl="0" algn="l">
              <a:lnSpc>
                <a:spcPct val="115000"/>
              </a:lnSpc>
              <a:spcBef>
                <a:spcPts val="0"/>
              </a:spcBef>
              <a:spcAft>
                <a:spcPts val="0"/>
              </a:spcAft>
              <a:buSzPts val="2100"/>
              <a:buChar char="❖"/>
            </a:pPr>
            <a:r>
              <a:rPr lang="en-GB" sz="2000"/>
              <a:t>Includes (1-page) executive summary</a:t>
            </a:r>
            <a:endParaRPr/>
          </a:p>
          <a:p>
            <a:pPr indent="-228600" lvl="0" marL="457200" rtl="0" algn="l">
              <a:lnSpc>
                <a:spcPct val="115000"/>
              </a:lnSpc>
              <a:spcBef>
                <a:spcPts val="0"/>
              </a:spcBef>
              <a:spcAft>
                <a:spcPts val="0"/>
              </a:spcAft>
              <a:buSzPts val="2800"/>
              <a:buNone/>
            </a:pPr>
            <a:r>
              <a:t/>
            </a:r>
            <a:endParaRPr b="0" i="0" sz="1100" u="none" strike="noStrike">
              <a:solidFill>
                <a:srgbClr val="000000"/>
              </a:solidFill>
              <a:latin typeface="Cambria"/>
              <a:ea typeface="Cambria"/>
              <a:cs typeface="Cambria"/>
              <a:sym typeface="Cambria"/>
            </a:endParaRPr>
          </a:p>
          <a:p>
            <a:pPr indent="-361950" lvl="0" marL="457200" rtl="0" algn="l">
              <a:lnSpc>
                <a:spcPct val="115000"/>
              </a:lnSpc>
              <a:spcBef>
                <a:spcPts val="0"/>
              </a:spcBef>
              <a:spcAft>
                <a:spcPts val="0"/>
              </a:spcAft>
              <a:buSzPts val="2100"/>
              <a:buChar char="❖"/>
            </a:pPr>
            <a:r>
              <a:rPr b="0" i="0" lang="en-GB" sz="1600" u="none" strike="noStrike">
                <a:solidFill>
                  <a:srgbClr val="000000"/>
                </a:solidFill>
                <a:latin typeface="Cambria"/>
                <a:ea typeface="Cambria"/>
                <a:cs typeface="Cambria"/>
                <a:sym typeface="Cambria"/>
              </a:rPr>
              <a:t>This version has been expanded in its scope to support the rapid evolution of the international GHG science, policy and regulatory communities. The updated Roadmap describes specific thematic areas where CEOS and CGMS are working with (new) stakeholders and partners to develop improved, fit-for-purpose space-based GHG products. As in issue 1, detailed activities and action items which are continuously evolving, are described in an Annex. </a:t>
            </a:r>
            <a:br>
              <a:rPr b="0" i="0" lang="en-GB" sz="1600" u="none" strike="noStrike">
                <a:solidFill>
                  <a:srgbClr val="000000"/>
                </a:solidFill>
                <a:latin typeface="Cambria"/>
                <a:ea typeface="Cambria"/>
                <a:cs typeface="Cambria"/>
                <a:sym typeface="Cambria"/>
              </a:rPr>
            </a:br>
            <a:r>
              <a:rPr b="0" i="0" lang="en-GB" sz="1600" u="none" strike="noStrike">
                <a:solidFill>
                  <a:srgbClr val="000000"/>
                </a:solidFill>
                <a:latin typeface="Cambria"/>
                <a:ea typeface="Cambria"/>
                <a:cs typeface="Cambria"/>
                <a:sym typeface="Cambria"/>
              </a:rPr>
              <a:t>With these changes, the GHG Roadmap should foster the coordination of space-based GHG products that better address the needs of an increasingly diverse stakeholder community and be more resilient to the future evolution of this rapidly evolving field.</a:t>
            </a:r>
            <a:endParaRPr/>
          </a:p>
          <a:p>
            <a:pPr indent="-228600" lvl="0" marL="457200" rtl="0" algn="l">
              <a:lnSpc>
                <a:spcPct val="115000"/>
              </a:lnSpc>
              <a:spcBef>
                <a:spcPts val="0"/>
              </a:spcBef>
              <a:spcAft>
                <a:spcPts val="0"/>
              </a:spcAft>
              <a:buSzPts val="2800"/>
              <a:buNone/>
            </a:pPr>
            <a:r>
              <a:t/>
            </a:r>
            <a:endParaRPr sz="1100"/>
          </a:p>
          <a:p>
            <a:pPr indent="-361950" lvl="0" marL="457200" rtl="0" algn="l">
              <a:lnSpc>
                <a:spcPct val="115000"/>
              </a:lnSpc>
              <a:spcBef>
                <a:spcPts val="0"/>
              </a:spcBef>
              <a:spcAft>
                <a:spcPts val="0"/>
              </a:spcAft>
              <a:buSzPts val="2100"/>
              <a:buChar char="❖"/>
            </a:pPr>
            <a:r>
              <a:rPr lang="en-GB" sz="2000"/>
              <a:t>Table of contents 🡪</a:t>
            </a:r>
            <a:endParaRPr/>
          </a:p>
          <a:p>
            <a:pPr indent="-228600" lvl="0" marL="457200" rtl="0" algn="l">
              <a:lnSpc>
                <a:spcPct val="115000"/>
              </a:lnSpc>
              <a:spcBef>
                <a:spcPts val="0"/>
              </a:spcBef>
              <a:spcAft>
                <a:spcPts val="0"/>
              </a:spcAft>
              <a:buSzPts val="2800"/>
              <a:buNone/>
            </a:pPr>
            <a:r>
              <a:t/>
            </a:r>
            <a:endParaRPr sz="1050"/>
          </a:p>
          <a:p>
            <a:pPr indent="-361950" lvl="0" marL="457200" rtl="0" algn="l">
              <a:lnSpc>
                <a:spcPct val="115000"/>
              </a:lnSpc>
              <a:spcBef>
                <a:spcPts val="0"/>
              </a:spcBef>
              <a:spcAft>
                <a:spcPts val="0"/>
              </a:spcAft>
              <a:buSzPts val="2100"/>
              <a:buChar char="❖"/>
            </a:pPr>
            <a:r>
              <a:rPr lang="en-GB" sz="2000"/>
              <a:t>Specific detailed actions tracked in Annex C and maintained online (living document)</a:t>
            </a:r>
            <a:endParaRPr/>
          </a:p>
          <a:p>
            <a:pPr indent="-228600" lvl="0" marL="457200" rtl="0" algn="l">
              <a:lnSpc>
                <a:spcPct val="115000"/>
              </a:lnSpc>
              <a:spcBef>
                <a:spcPts val="0"/>
              </a:spcBef>
              <a:spcAft>
                <a:spcPts val="0"/>
              </a:spcAft>
              <a:buSzPts val="2800"/>
              <a:buNone/>
            </a:pPr>
            <a:r>
              <a:t/>
            </a:r>
            <a:endParaRPr sz="1800"/>
          </a:p>
        </p:txBody>
      </p:sp>
      <p:sp>
        <p:nvSpPr>
          <p:cNvPr id="79" name="Google Shape;79;p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GHG Roadmap – Issue 2</a:t>
            </a:r>
            <a:endParaRPr/>
          </a:p>
        </p:txBody>
      </p:sp>
      <p:pic>
        <p:nvPicPr>
          <p:cNvPr id="80" name="Google Shape;80;p5"/>
          <p:cNvPicPr preferRelativeResize="0"/>
          <p:nvPr/>
        </p:nvPicPr>
        <p:blipFill rotWithShape="1">
          <a:blip r:embed="rId3">
            <a:alphaModFix/>
          </a:blip>
          <a:srcRect b="0" l="0" r="0" t="0"/>
          <a:stretch/>
        </p:blipFill>
        <p:spPr>
          <a:xfrm>
            <a:off x="6699613" y="1140846"/>
            <a:ext cx="5154811" cy="5231334"/>
          </a:xfrm>
          <a:prstGeom prst="rect">
            <a:avLst/>
          </a:prstGeom>
          <a:noFill/>
          <a:ln cap="flat" cmpd="sng" w="31750">
            <a:solidFill>
              <a:schemeClr val="accent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6"/>
          <p:cNvSpPr txBox="1"/>
          <p:nvPr>
            <p:ph idx="1" type="body"/>
          </p:nvPr>
        </p:nvSpPr>
        <p:spPr>
          <a:xfrm>
            <a:off x="0" y="955039"/>
            <a:ext cx="7074226" cy="5346907"/>
          </a:xfrm>
          <a:prstGeom prst="rect">
            <a:avLst/>
          </a:prstGeom>
          <a:noFill/>
          <a:ln>
            <a:noFill/>
          </a:ln>
        </p:spPr>
        <p:txBody>
          <a:bodyPr anchorCtr="0" anchor="t" bIns="45700" lIns="91425" spcFirstLastPara="1" rIns="91425" wrap="square" tIns="45700">
            <a:noAutofit/>
          </a:bodyPr>
          <a:lstStyle/>
          <a:p>
            <a:pPr indent="-374650" lvl="0" marL="457200" rtl="0" algn="l">
              <a:lnSpc>
                <a:spcPct val="115000"/>
              </a:lnSpc>
              <a:spcBef>
                <a:spcPts val="1000"/>
              </a:spcBef>
              <a:spcAft>
                <a:spcPts val="0"/>
              </a:spcAft>
              <a:buSzPts val="2300"/>
              <a:buChar char="❖"/>
            </a:pPr>
            <a:r>
              <a:rPr lang="en-GB" sz="1600">
                <a:latin typeface="Montserrat"/>
                <a:ea typeface="Montserrat"/>
                <a:cs typeface="Montserrat"/>
                <a:sym typeface="Montserrat"/>
              </a:rPr>
              <a:t>Issue 2 has specific focus on co-developing activities with stakeholders</a:t>
            </a:r>
            <a:endParaRPr/>
          </a:p>
          <a:p>
            <a:pPr indent="-374650" lvl="0" marL="457200" marR="0" rtl="0" algn="l">
              <a:lnSpc>
                <a:spcPct val="115000"/>
              </a:lnSpc>
              <a:spcBef>
                <a:spcPts val="1000"/>
              </a:spcBef>
              <a:spcAft>
                <a:spcPts val="0"/>
              </a:spcAft>
              <a:buClr>
                <a:schemeClr val="dk1"/>
              </a:buClr>
              <a:buSzPts val="2300"/>
              <a:buFont typeface="Montserrat"/>
              <a:buChar char="❖"/>
            </a:pPr>
            <a:r>
              <a:rPr lang="en-GB" sz="1600">
                <a:latin typeface="Montserrat"/>
                <a:ea typeface="Montserrat"/>
                <a:cs typeface="Montserrat"/>
                <a:sym typeface="Montserrat"/>
              </a:rPr>
              <a:t>Section 3 covers “</a:t>
            </a:r>
            <a:r>
              <a:rPr b="1" lang="en-GB" sz="1600">
                <a:latin typeface="Montserrat"/>
                <a:ea typeface="Montserrat"/>
                <a:cs typeface="Montserrat"/>
                <a:sym typeface="Montserrat"/>
              </a:rPr>
              <a:t>Stakeholders and their Requirements</a:t>
            </a:r>
            <a:r>
              <a:rPr lang="en-GB" sz="1600">
                <a:latin typeface="Montserrat"/>
                <a:ea typeface="Montserrat"/>
                <a:cs typeface="Montserrat"/>
                <a:sym typeface="Montserrat"/>
              </a:rPr>
              <a:t>”, which explicitly includes WMO G3W and UNEP’s IMEO</a:t>
            </a:r>
            <a:endParaRPr/>
          </a:p>
          <a:p>
            <a:pPr indent="-374650" lvl="0" marL="457200" marR="0" rtl="0" algn="l">
              <a:lnSpc>
                <a:spcPct val="115000"/>
              </a:lnSpc>
              <a:spcBef>
                <a:spcPts val="1000"/>
              </a:spcBef>
              <a:spcAft>
                <a:spcPts val="0"/>
              </a:spcAft>
              <a:buClr>
                <a:schemeClr val="dk1"/>
              </a:buClr>
              <a:buSzPts val="2300"/>
              <a:buFont typeface="Montserrat"/>
              <a:buChar char="❖"/>
            </a:pPr>
            <a:r>
              <a:rPr lang="en-GB" sz="1600">
                <a:latin typeface="Montserrat"/>
                <a:ea typeface="Montserrat"/>
                <a:cs typeface="Montserrat"/>
                <a:sym typeface="Montserrat"/>
              </a:rPr>
              <a:t>Section 5a describes the thematic activity for “</a:t>
            </a:r>
            <a:r>
              <a:rPr b="1" lang="en-GB" sz="1600">
                <a:latin typeface="Montserrat"/>
                <a:ea typeface="Montserrat"/>
                <a:cs typeface="Montserrat"/>
                <a:sym typeface="Montserrat"/>
              </a:rPr>
              <a:t>Fostering Stakeholder Engagement</a:t>
            </a:r>
            <a:r>
              <a:rPr lang="en-GB" sz="1600">
                <a:latin typeface="Montserrat"/>
                <a:ea typeface="Montserrat"/>
                <a:cs typeface="Montserrat"/>
                <a:sym typeface="Montserrat"/>
              </a:rPr>
              <a:t>”</a:t>
            </a:r>
            <a:endParaRPr/>
          </a:p>
          <a:p>
            <a:pPr indent="-374650" lvl="0" marL="457200" marR="0" rtl="0" algn="l">
              <a:lnSpc>
                <a:spcPct val="115000"/>
              </a:lnSpc>
              <a:spcBef>
                <a:spcPts val="1000"/>
              </a:spcBef>
              <a:spcAft>
                <a:spcPts val="0"/>
              </a:spcAft>
              <a:buClr>
                <a:schemeClr val="dk1"/>
              </a:buClr>
              <a:buSzPts val="2300"/>
              <a:buFont typeface="Montserrat"/>
              <a:buChar char="❖"/>
            </a:pPr>
            <a:r>
              <a:rPr lang="en-GB" sz="1600">
                <a:latin typeface="Montserrat"/>
                <a:ea typeface="Montserrat"/>
                <a:cs typeface="Montserrat"/>
                <a:sym typeface="Montserrat"/>
              </a:rPr>
              <a:t>John Worden (NASA) is the GHG TT PoC vis-à-vis IMEO</a:t>
            </a:r>
            <a:endParaRPr/>
          </a:p>
          <a:p>
            <a:pPr indent="-374650" lvl="0" marL="457200" marR="0" rtl="0" algn="l">
              <a:lnSpc>
                <a:spcPct val="115000"/>
              </a:lnSpc>
              <a:spcBef>
                <a:spcPts val="1000"/>
              </a:spcBef>
              <a:spcAft>
                <a:spcPts val="0"/>
              </a:spcAft>
              <a:buClr>
                <a:schemeClr val="dk1"/>
              </a:buClr>
              <a:buSzPts val="2300"/>
              <a:buFont typeface="Montserrat"/>
              <a:buChar char="❖"/>
            </a:pPr>
            <a:r>
              <a:rPr lang="en-GB" sz="1600">
                <a:latin typeface="Montserrat"/>
                <a:ea typeface="Montserrat"/>
                <a:cs typeface="Montserrat"/>
                <a:sym typeface="Montserrat"/>
              </a:rPr>
              <a:t>Vincent-Henri Peuch (ECMWF) is the GHG TT PoC vis-à-vis G3W</a:t>
            </a:r>
            <a:endParaRPr/>
          </a:p>
          <a:p>
            <a:pPr indent="-374650" lvl="0" marL="457200" marR="0" rtl="0" algn="l">
              <a:lnSpc>
                <a:spcPct val="115000"/>
              </a:lnSpc>
              <a:spcBef>
                <a:spcPts val="1000"/>
              </a:spcBef>
              <a:spcAft>
                <a:spcPts val="0"/>
              </a:spcAft>
              <a:buClr>
                <a:schemeClr val="dk1"/>
              </a:buClr>
              <a:buSzPts val="2300"/>
              <a:buFont typeface="Montserrat"/>
              <a:buChar char="❖"/>
            </a:pPr>
            <a:r>
              <a:rPr lang="en-GB" sz="1600">
                <a:latin typeface="Montserrat"/>
                <a:ea typeface="Montserrat"/>
                <a:cs typeface="Montserrat"/>
                <a:sym typeface="Montserrat"/>
              </a:rPr>
              <a:t>Collaboration with IMEO is part of planned activities</a:t>
            </a:r>
            <a:endParaRPr/>
          </a:p>
          <a:p>
            <a:pPr indent="-374650" lvl="0" marL="457200" marR="0" rtl="0" algn="l">
              <a:lnSpc>
                <a:spcPct val="115000"/>
              </a:lnSpc>
              <a:spcBef>
                <a:spcPts val="1000"/>
              </a:spcBef>
              <a:spcAft>
                <a:spcPts val="0"/>
              </a:spcAft>
              <a:buClr>
                <a:schemeClr val="dk1"/>
              </a:buClr>
              <a:buSzPts val="2300"/>
              <a:buFont typeface="Montserrat"/>
              <a:buChar char="❖"/>
            </a:pPr>
            <a:r>
              <a:rPr lang="en-GB" sz="1600">
                <a:latin typeface="Montserrat"/>
                <a:ea typeface="Montserrat"/>
                <a:cs typeface="Montserrat"/>
                <a:sym typeface="Montserrat"/>
              </a:rPr>
              <a:t>Intention to have a follow-up meeting of the joint CEOS-IMEO Harvard meeting “</a:t>
            </a:r>
            <a:r>
              <a:rPr lang="en-GB" sz="1600">
                <a:solidFill>
                  <a:srgbClr val="149FEC"/>
                </a:solidFill>
                <a:latin typeface="Montserrat"/>
                <a:ea typeface="Montserrat"/>
                <a:cs typeface="Montserrat"/>
                <a:sym typeface="Montserrat"/>
              </a:rPr>
              <a:t>International Coordination Workshop on Detection of Anthropogenic Methane Emissions from High-resolution Satellites</a:t>
            </a:r>
            <a:r>
              <a:rPr lang="en-GB" sz="1600">
                <a:latin typeface="Montserrat"/>
                <a:ea typeface="Montserrat"/>
                <a:cs typeface="Montserrat"/>
                <a:sym typeface="Montserrat"/>
              </a:rPr>
              <a:t>”, which was held in June 2023</a:t>
            </a:r>
            <a:endParaRPr/>
          </a:p>
        </p:txBody>
      </p:sp>
      <p:sp>
        <p:nvSpPr>
          <p:cNvPr id="86" name="Google Shape;86;p6"/>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GHG Roadmap – Stakeholder</a:t>
            </a:r>
            <a:endParaRPr/>
          </a:p>
        </p:txBody>
      </p:sp>
      <p:pic>
        <p:nvPicPr>
          <p:cNvPr id="87" name="Google Shape;87;p6"/>
          <p:cNvPicPr preferRelativeResize="0"/>
          <p:nvPr/>
        </p:nvPicPr>
        <p:blipFill rotWithShape="1">
          <a:blip r:embed="rId3">
            <a:alphaModFix/>
          </a:blip>
          <a:srcRect b="0" l="0" r="0" t="0"/>
          <a:stretch/>
        </p:blipFill>
        <p:spPr>
          <a:xfrm>
            <a:off x="6913007" y="1973220"/>
            <a:ext cx="5278993" cy="29115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4"/>
          <p:cNvSpPr txBox="1"/>
          <p:nvPr>
            <p:ph idx="1" type="body"/>
          </p:nvPr>
        </p:nvSpPr>
        <p:spPr>
          <a:xfrm>
            <a:off x="-1" y="1164320"/>
            <a:ext cx="7230291" cy="5057113"/>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1000"/>
              </a:spcBef>
              <a:spcAft>
                <a:spcPts val="0"/>
              </a:spcAft>
              <a:buSzPts val="2800"/>
              <a:buChar char="❖"/>
            </a:pPr>
            <a:r>
              <a:rPr lang="en-GB" sz="2000"/>
              <a:t>Draft issue 2 circulated on 9 Sep (CEOS &amp; CGMS)</a:t>
            </a:r>
            <a:endParaRPr sz="2000"/>
          </a:p>
          <a:p>
            <a:pPr indent="-406400" lvl="0" marL="457200" rtl="0" algn="l">
              <a:lnSpc>
                <a:spcPct val="150000"/>
              </a:lnSpc>
              <a:spcBef>
                <a:spcPts val="0"/>
              </a:spcBef>
              <a:spcAft>
                <a:spcPts val="0"/>
              </a:spcAft>
              <a:buSzPts val="2800"/>
              <a:buChar char="❖"/>
            </a:pPr>
            <a:r>
              <a:rPr lang="en-GB" sz="2000"/>
              <a:t>Feedback received at SIT-TW, Sydney</a:t>
            </a:r>
            <a:endParaRPr/>
          </a:p>
          <a:p>
            <a:pPr indent="-406400" lvl="0" marL="457200" rtl="0" algn="l">
              <a:lnSpc>
                <a:spcPct val="150000"/>
              </a:lnSpc>
              <a:spcBef>
                <a:spcPts val="0"/>
              </a:spcBef>
              <a:spcAft>
                <a:spcPts val="0"/>
              </a:spcAft>
              <a:buSzPts val="2800"/>
              <a:buChar char="❖"/>
            </a:pPr>
            <a:r>
              <a:rPr lang="en-GB" sz="2000"/>
              <a:t>Final issue 2 delivered on 8</a:t>
            </a:r>
            <a:r>
              <a:rPr baseline="30000" lang="en-GB" sz="2000"/>
              <a:t>th</a:t>
            </a:r>
            <a:r>
              <a:rPr lang="en-GB" sz="2000"/>
              <a:t> October</a:t>
            </a:r>
            <a:endParaRPr/>
          </a:p>
          <a:p>
            <a:pPr indent="-406400" lvl="0" marL="457200" rtl="0" algn="l">
              <a:lnSpc>
                <a:spcPct val="150000"/>
              </a:lnSpc>
              <a:spcBef>
                <a:spcPts val="0"/>
              </a:spcBef>
              <a:spcAft>
                <a:spcPts val="0"/>
              </a:spcAft>
              <a:buSzPts val="2800"/>
              <a:buChar char="❖"/>
            </a:pPr>
            <a:r>
              <a:rPr lang="en-GB" sz="2000"/>
              <a:t>Endorsement of issue 2 decision at </a:t>
            </a:r>
            <a:r>
              <a:rPr b="1" lang="en-GB" sz="2000"/>
              <a:t>CEOS Plenary</a:t>
            </a:r>
            <a:endParaRPr/>
          </a:p>
          <a:p>
            <a:pPr indent="-406400" lvl="0" marL="457200" rtl="0" algn="l">
              <a:lnSpc>
                <a:spcPct val="150000"/>
              </a:lnSpc>
              <a:spcBef>
                <a:spcPts val="0"/>
              </a:spcBef>
              <a:spcAft>
                <a:spcPts val="0"/>
              </a:spcAft>
              <a:buSzPts val="2800"/>
              <a:buChar char="❖"/>
            </a:pPr>
            <a:r>
              <a:rPr lang="en-GB" sz="2000"/>
              <a:t>Endorsement of issue 2 requested to </a:t>
            </a:r>
            <a:r>
              <a:rPr b="1" lang="en-GB" sz="2000"/>
              <a:t>CGMS</a:t>
            </a:r>
            <a:endParaRPr/>
          </a:p>
        </p:txBody>
      </p:sp>
      <p:sp>
        <p:nvSpPr>
          <p:cNvPr id="93" name="Google Shape;93;p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GHG Roadmap – Issue 2 – final</a:t>
            </a:r>
            <a:endParaRPr/>
          </a:p>
        </p:txBody>
      </p:sp>
      <p:pic>
        <p:nvPicPr>
          <p:cNvPr id="94" name="Google Shape;94;p4"/>
          <p:cNvPicPr preferRelativeResize="0"/>
          <p:nvPr/>
        </p:nvPicPr>
        <p:blipFill rotWithShape="1">
          <a:blip r:embed="rId3">
            <a:alphaModFix/>
          </a:blip>
          <a:srcRect b="0" l="0" r="0" t="0"/>
          <a:stretch/>
        </p:blipFill>
        <p:spPr>
          <a:xfrm>
            <a:off x="7230291" y="1179034"/>
            <a:ext cx="3542797" cy="49958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7"/>
          <p:cNvSpPr txBox="1"/>
          <p:nvPr>
            <p:ph idx="1" type="body"/>
          </p:nvPr>
        </p:nvSpPr>
        <p:spPr>
          <a:xfrm>
            <a:off x="245651" y="1045028"/>
            <a:ext cx="11834430" cy="5362915"/>
          </a:xfrm>
          <a:prstGeom prst="rect">
            <a:avLst/>
          </a:prstGeom>
          <a:noFill/>
          <a:ln>
            <a:noFill/>
          </a:ln>
        </p:spPr>
        <p:txBody>
          <a:bodyPr anchorCtr="0" anchor="t" bIns="45700" lIns="91425" spcFirstLastPara="1" rIns="91425" wrap="square" tIns="45700">
            <a:noAutofit/>
          </a:bodyPr>
          <a:lstStyle/>
          <a:p>
            <a:pPr indent="-361950" lvl="0" marL="457200" rtl="0" algn="l">
              <a:lnSpc>
                <a:spcPct val="115000"/>
              </a:lnSpc>
              <a:spcBef>
                <a:spcPts val="400"/>
              </a:spcBef>
              <a:spcAft>
                <a:spcPts val="0"/>
              </a:spcAft>
              <a:buSzPts val="2100"/>
              <a:buChar char="❖"/>
            </a:pPr>
            <a:r>
              <a:rPr b="1" lang="en-GB" sz="1800">
                <a:solidFill>
                  <a:srgbClr val="000000"/>
                </a:solidFill>
              </a:rPr>
              <a:t>T</a:t>
            </a:r>
            <a:r>
              <a:rPr b="1" i="0" lang="en-GB" sz="1800" u="none" cap="none" strike="noStrike">
                <a:solidFill>
                  <a:srgbClr val="000000"/>
                </a:solidFill>
                <a:latin typeface="Montserrat"/>
                <a:ea typeface="Montserrat"/>
                <a:cs typeface="Montserrat"/>
                <a:sym typeface="Montserrat"/>
              </a:rPr>
              <a:t>hematic activities </a:t>
            </a:r>
            <a:r>
              <a:rPr b="0" i="0" lang="en-GB" sz="1800" u="none" cap="none" strike="noStrike">
                <a:solidFill>
                  <a:srgbClr val="000000"/>
                </a:solidFill>
                <a:latin typeface="Montserrat"/>
                <a:ea typeface="Montserrat"/>
                <a:cs typeface="Montserrat"/>
                <a:sym typeface="Montserrat"/>
              </a:rPr>
              <a:t>(</a:t>
            </a:r>
            <a:r>
              <a:rPr b="0" i="0" lang="en-GB" sz="1800" u="sng" cap="none" strike="noStrike">
                <a:solidFill>
                  <a:srgbClr val="000000"/>
                </a:solidFill>
                <a:latin typeface="Montserrat"/>
                <a:ea typeface="Montserrat"/>
                <a:cs typeface="Montserrat"/>
                <a:sym typeface="Montserrat"/>
              </a:rPr>
              <a:t>long-term </a:t>
            </a:r>
            <a:r>
              <a:rPr b="0" i="0" lang="en-GB" sz="1800" u="none" cap="none" strike="noStrike">
                <a:solidFill>
                  <a:srgbClr val="000000"/>
                </a:solidFill>
                <a:latin typeface="Montserrat"/>
                <a:ea typeface="Montserrat"/>
                <a:cs typeface="Montserrat"/>
                <a:sym typeface="Montserrat"/>
              </a:rPr>
              <a:t>goals) described in section 5 with </a:t>
            </a:r>
            <a:r>
              <a:rPr b="1" i="0" lang="en-GB" sz="1800" u="none" cap="none" strike="noStrike">
                <a:solidFill>
                  <a:srgbClr val="000000"/>
                </a:solidFill>
                <a:latin typeface="Montserrat"/>
                <a:ea typeface="Montserrat"/>
                <a:cs typeface="Montserrat"/>
                <a:sym typeface="Montserrat"/>
              </a:rPr>
              <a:t>leads</a:t>
            </a:r>
            <a:r>
              <a:rPr b="0" i="0" lang="en-GB" sz="1800" u="none" cap="none" strike="noStrike">
                <a:solidFill>
                  <a:srgbClr val="000000"/>
                </a:solidFill>
                <a:latin typeface="Montserrat"/>
                <a:ea typeface="Montserrat"/>
                <a:cs typeface="Montserrat"/>
                <a:sym typeface="Montserrat"/>
              </a:rPr>
              <a:t> (plus deputies):</a:t>
            </a:r>
            <a:endParaRPr/>
          </a:p>
          <a:p>
            <a:pPr indent="-342900" lvl="0" marL="1428750" marR="0" rtl="0" algn="l">
              <a:lnSpc>
                <a:spcPct val="130000"/>
              </a:lnSpc>
              <a:spcBef>
                <a:spcPts val="0"/>
              </a:spcBef>
              <a:spcAft>
                <a:spcPts val="0"/>
              </a:spcAft>
              <a:buClr>
                <a:srgbClr val="000000"/>
              </a:buClr>
              <a:buSzPts val="1600"/>
              <a:buFont typeface="Arial"/>
              <a:buAutoNum type="alphaLcPeriod"/>
            </a:pPr>
            <a:r>
              <a:rPr b="0" i="0" lang="en-GB" sz="1600" u="none" cap="none" strike="noStrike">
                <a:solidFill>
                  <a:srgbClr val="44546A"/>
                </a:solidFill>
                <a:latin typeface="Montserrat"/>
                <a:ea typeface="Montserrat"/>
                <a:cs typeface="Montserrat"/>
                <a:sym typeface="Montserrat"/>
              </a:rPr>
              <a:t>Fostering Stakeholder Engagement  - </a:t>
            </a:r>
            <a:r>
              <a:rPr b="1" i="0" lang="en-GB" sz="1600" u="none" cap="none" strike="noStrike">
                <a:solidFill>
                  <a:srgbClr val="44546A"/>
                </a:solidFill>
                <a:latin typeface="Montserrat"/>
                <a:ea typeface="Montserrat"/>
                <a:cs typeface="Montserrat"/>
                <a:sym typeface="Montserrat"/>
              </a:rPr>
              <a:t>Mark Dowell (John, Wenying)</a:t>
            </a:r>
            <a:endParaRPr/>
          </a:p>
          <a:p>
            <a:pPr indent="-342900" lvl="0" marL="1428750" rtl="0" algn="l">
              <a:lnSpc>
                <a:spcPct val="130000"/>
              </a:lnSpc>
              <a:spcBef>
                <a:spcPts val="0"/>
              </a:spcBef>
              <a:spcAft>
                <a:spcPts val="0"/>
              </a:spcAft>
              <a:buClr>
                <a:srgbClr val="000000"/>
              </a:buClr>
              <a:buSzPts val="1600"/>
              <a:buFont typeface="Arial"/>
              <a:buAutoNum type="alphaLcPeriod"/>
            </a:pPr>
            <a:r>
              <a:rPr b="0" i="0" lang="en-GB" sz="1600" u="none" cap="none" strike="noStrike">
                <a:solidFill>
                  <a:srgbClr val="44546A"/>
                </a:solidFill>
                <a:latin typeface="Montserrat"/>
                <a:ea typeface="Montserrat"/>
                <a:cs typeface="Montserrat"/>
                <a:sym typeface="Montserrat"/>
              </a:rPr>
              <a:t>Sensor Development  and Constellation Architectures – </a:t>
            </a:r>
            <a:r>
              <a:rPr b="1" i="0" lang="en-GB" sz="1600" u="none" cap="none" strike="noStrike">
                <a:solidFill>
                  <a:srgbClr val="44546A"/>
                </a:solidFill>
                <a:latin typeface="Montserrat"/>
                <a:ea typeface="Montserrat"/>
                <a:cs typeface="Montserrat"/>
                <a:sym typeface="Montserrat"/>
              </a:rPr>
              <a:t>John (AC-VC) (Yasjka)</a:t>
            </a:r>
            <a:endParaRPr/>
          </a:p>
          <a:p>
            <a:pPr indent="-342900" lvl="0" marL="1428750" rtl="0" algn="l">
              <a:lnSpc>
                <a:spcPct val="130000"/>
              </a:lnSpc>
              <a:spcBef>
                <a:spcPts val="0"/>
              </a:spcBef>
              <a:spcAft>
                <a:spcPts val="0"/>
              </a:spcAft>
              <a:buClr>
                <a:srgbClr val="000000"/>
              </a:buClr>
              <a:buSzPts val="1600"/>
              <a:buFont typeface="Arial"/>
              <a:buAutoNum type="alphaLcPeriod"/>
            </a:pPr>
            <a:r>
              <a:rPr b="0" i="0" lang="en-GB" sz="1600" u="none" cap="none" strike="noStrike">
                <a:solidFill>
                  <a:srgbClr val="44546A"/>
                </a:solidFill>
                <a:latin typeface="Montserrat"/>
                <a:ea typeface="Montserrat"/>
                <a:cs typeface="Montserrat"/>
                <a:sym typeface="Montserrat"/>
              </a:rPr>
              <a:t>Calibration and Level 1 Products –</a:t>
            </a:r>
            <a:r>
              <a:rPr b="1" i="0" lang="en-GB" sz="1600" u="none" cap="none" strike="noStrike">
                <a:solidFill>
                  <a:srgbClr val="44546A"/>
                </a:solidFill>
                <a:latin typeface="Montserrat"/>
                <a:ea typeface="Montserrat"/>
                <a:cs typeface="Montserrat"/>
                <a:sym typeface="Montserrat"/>
              </a:rPr>
              <a:t> Hiroshi (Kuze)</a:t>
            </a:r>
            <a:endParaRPr b="0" i="0" sz="1600" u="none" cap="none" strike="noStrike">
              <a:solidFill>
                <a:srgbClr val="000000"/>
              </a:solidFill>
              <a:latin typeface="Montserrat"/>
              <a:ea typeface="Montserrat"/>
              <a:cs typeface="Montserrat"/>
              <a:sym typeface="Montserrat"/>
            </a:endParaRPr>
          </a:p>
          <a:p>
            <a:pPr indent="-342900" lvl="0" marL="1428750" rtl="0" algn="l">
              <a:lnSpc>
                <a:spcPct val="130000"/>
              </a:lnSpc>
              <a:spcBef>
                <a:spcPts val="0"/>
              </a:spcBef>
              <a:spcAft>
                <a:spcPts val="0"/>
              </a:spcAft>
              <a:buClr>
                <a:srgbClr val="000000"/>
              </a:buClr>
              <a:buSzPts val="1600"/>
              <a:buFont typeface="Arial"/>
              <a:buAutoNum type="alphaLcPeriod"/>
            </a:pPr>
            <a:r>
              <a:rPr b="0" i="0" lang="en-GB" sz="1600" u="none" cap="none" strike="noStrike">
                <a:solidFill>
                  <a:srgbClr val="44546A"/>
                </a:solidFill>
                <a:latin typeface="Montserrat"/>
                <a:ea typeface="Montserrat"/>
                <a:cs typeface="Montserrat"/>
                <a:sym typeface="Montserrat"/>
              </a:rPr>
              <a:t>Level 2 Products and Validation </a:t>
            </a:r>
            <a:r>
              <a:rPr b="1" i="0" lang="en-GB" sz="1600" u="none" cap="none" strike="noStrike">
                <a:solidFill>
                  <a:srgbClr val="44546A"/>
                </a:solidFill>
                <a:latin typeface="Montserrat"/>
                <a:ea typeface="Montserrat"/>
                <a:cs typeface="Montserrat"/>
                <a:sym typeface="Montserrat"/>
              </a:rPr>
              <a:t>– Ruediger &amp; Dave</a:t>
            </a:r>
            <a:endParaRPr b="0" i="0" sz="1600" u="none" cap="none" strike="noStrike">
              <a:solidFill>
                <a:srgbClr val="44546A"/>
              </a:solidFill>
              <a:latin typeface="Montserrat"/>
              <a:ea typeface="Montserrat"/>
              <a:cs typeface="Montserrat"/>
              <a:sym typeface="Montserrat"/>
            </a:endParaRPr>
          </a:p>
          <a:p>
            <a:pPr indent="-342900" lvl="0" marL="1428750" rtl="0" algn="l">
              <a:lnSpc>
                <a:spcPct val="130000"/>
              </a:lnSpc>
              <a:spcBef>
                <a:spcPts val="0"/>
              </a:spcBef>
              <a:spcAft>
                <a:spcPts val="0"/>
              </a:spcAft>
              <a:buClr>
                <a:srgbClr val="000000"/>
              </a:buClr>
              <a:buSzPts val="1600"/>
              <a:buFont typeface="Arial"/>
              <a:buAutoNum type="alphaLcPeriod"/>
            </a:pPr>
            <a:r>
              <a:rPr b="0" i="0" lang="en-GB" sz="1600" u="none" cap="none" strike="noStrike">
                <a:solidFill>
                  <a:srgbClr val="44546A"/>
                </a:solidFill>
                <a:latin typeface="Montserrat"/>
                <a:ea typeface="Montserrat"/>
                <a:cs typeface="Montserrat"/>
                <a:sym typeface="Montserrat"/>
              </a:rPr>
              <a:t>Flux Inversion Modellin g and Validation – </a:t>
            </a:r>
            <a:r>
              <a:rPr b="1" i="0" lang="en-GB" sz="1600" u="none" cap="none" strike="noStrike">
                <a:solidFill>
                  <a:srgbClr val="44546A"/>
                </a:solidFill>
                <a:latin typeface="Montserrat"/>
                <a:ea typeface="Montserrat"/>
                <a:cs typeface="Montserrat"/>
                <a:sym typeface="Montserrat"/>
              </a:rPr>
              <a:t>Kevin (Frederic)</a:t>
            </a:r>
            <a:endParaRPr/>
          </a:p>
          <a:p>
            <a:pPr indent="-342900" lvl="0" marL="1428750" rtl="0" algn="l">
              <a:lnSpc>
                <a:spcPct val="130000"/>
              </a:lnSpc>
              <a:spcBef>
                <a:spcPts val="0"/>
              </a:spcBef>
              <a:spcAft>
                <a:spcPts val="0"/>
              </a:spcAft>
              <a:buClr>
                <a:srgbClr val="000000"/>
              </a:buClr>
              <a:buSzPts val="1600"/>
              <a:buFont typeface="Arial"/>
              <a:buAutoNum type="alphaLcPeriod"/>
            </a:pPr>
            <a:r>
              <a:rPr lang="en-GB" sz="1600">
                <a:solidFill>
                  <a:srgbClr val="44546A"/>
                </a:solidFill>
                <a:latin typeface="Montserrat"/>
                <a:ea typeface="Montserrat"/>
                <a:cs typeface="Montserrat"/>
                <a:sym typeface="Montserrat"/>
              </a:rPr>
              <a:t>Best Practises – </a:t>
            </a:r>
            <a:r>
              <a:rPr b="1" lang="en-GB" sz="1600">
                <a:solidFill>
                  <a:srgbClr val="44546A"/>
                </a:solidFill>
                <a:latin typeface="Montserrat"/>
                <a:ea typeface="Montserrat"/>
                <a:cs typeface="Montserrat"/>
                <a:sym typeface="Montserrat"/>
              </a:rPr>
              <a:t>John (Paul Green)</a:t>
            </a:r>
            <a:endParaRPr b="1" i="0" sz="1600" u="none" cap="none" strike="noStrike">
              <a:solidFill>
                <a:srgbClr val="44546A"/>
              </a:solidFill>
              <a:latin typeface="Montserrat"/>
              <a:ea typeface="Montserrat"/>
              <a:cs typeface="Montserrat"/>
              <a:sym typeface="Montserrat"/>
            </a:endParaRPr>
          </a:p>
          <a:p>
            <a:pPr indent="-342900" lvl="0" marL="1428750" marR="0" rtl="0" algn="l">
              <a:lnSpc>
                <a:spcPct val="130000"/>
              </a:lnSpc>
              <a:spcBef>
                <a:spcPts val="0"/>
              </a:spcBef>
              <a:spcAft>
                <a:spcPts val="0"/>
              </a:spcAft>
              <a:buClr>
                <a:srgbClr val="000000"/>
              </a:buClr>
              <a:buSzPts val="1600"/>
              <a:buFont typeface="Arial"/>
              <a:buAutoNum type="alphaLcPeriod"/>
            </a:pPr>
            <a:r>
              <a:rPr b="0" i="0" lang="en-GB" sz="1600" u="none" cap="none" strike="noStrike">
                <a:solidFill>
                  <a:srgbClr val="44546A"/>
                </a:solidFill>
                <a:latin typeface="Montserrat"/>
                <a:ea typeface="Montserrat"/>
                <a:cs typeface="Montserrat"/>
                <a:sym typeface="Montserrat"/>
              </a:rPr>
              <a:t>System Development – </a:t>
            </a:r>
            <a:r>
              <a:rPr b="1" i="0" lang="en-GB" sz="1600" u="none" cap="none" strike="noStrike">
                <a:solidFill>
                  <a:srgbClr val="44546A"/>
                </a:solidFill>
                <a:latin typeface="Montserrat"/>
                <a:ea typeface="Montserrat"/>
                <a:cs typeface="Montserrat"/>
                <a:sym typeface="Montserrat"/>
              </a:rPr>
              <a:t>Richard (John, Kevin) </a:t>
            </a:r>
            <a:endParaRPr/>
          </a:p>
          <a:p>
            <a:pPr indent="-342900" lvl="0" marL="1428750" marR="0" rtl="0" algn="l">
              <a:lnSpc>
                <a:spcPct val="130000"/>
              </a:lnSpc>
              <a:spcBef>
                <a:spcPts val="0"/>
              </a:spcBef>
              <a:spcAft>
                <a:spcPts val="0"/>
              </a:spcAft>
              <a:buClr>
                <a:srgbClr val="000000"/>
              </a:buClr>
              <a:buSzPts val="1600"/>
              <a:buFont typeface="Arial"/>
              <a:buAutoNum type="alphaLcPeriod"/>
            </a:pPr>
            <a:r>
              <a:rPr b="0" i="0" lang="en-GB" sz="1600" u="none" cap="none" strike="noStrike">
                <a:solidFill>
                  <a:srgbClr val="44546A"/>
                </a:solidFill>
                <a:latin typeface="Montserrat"/>
                <a:ea typeface="Montserrat"/>
                <a:cs typeface="Montserrat"/>
                <a:sym typeface="Montserrat"/>
              </a:rPr>
              <a:t>Capacity Building – </a:t>
            </a:r>
            <a:r>
              <a:rPr b="1" i="0" lang="en-GB" sz="1600" u="none" cap="none" strike="noStrike">
                <a:solidFill>
                  <a:srgbClr val="44546A"/>
                </a:solidFill>
                <a:latin typeface="Montserrat"/>
                <a:ea typeface="Montserrat"/>
                <a:cs typeface="Montserrat"/>
                <a:sym typeface="Montserrat"/>
              </a:rPr>
              <a:t>TT</a:t>
            </a:r>
            <a:endParaRPr b="0" i="0" sz="1600" u="none" cap="none" strike="noStrike">
              <a:solidFill>
                <a:srgbClr val="000000"/>
              </a:solidFill>
              <a:latin typeface="Montserrat"/>
              <a:ea typeface="Montserrat"/>
              <a:cs typeface="Montserrat"/>
              <a:sym typeface="Montserrat"/>
            </a:endParaRPr>
          </a:p>
          <a:p>
            <a:pPr indent="-355600" lvl="0" marL="457200" rtl="0" algn="l">
              <a:lnSpc>
                <a:spcPct val="115000"/>
              </a:lnSpc>
              <a:spcBef>
                <a:spcPts val="1600"/>
              </a:spcBef>
              <a:spcAft>
                <a:spcPts val="0"/>
              </a:spcAft>
              <a:buSzPts val="2000"/>
              <a:buChar char="❖"/>
            </a:pPr>
            <a:r>
              <a:rPr b="0" i="0" lang="en-GB" sz="1800" u="none" cap="none" strike="noStrike">
                <a:solidFill>
                  <a:srgbClr val="000000"/>
                </a:solidFill>
                <a:latin typeface="Montserrat"/>
                <a:ea typeface="Montserrat"/>
                <a:cs typeface="Montserrat"/>
                <a:sym typeface="Montserrat"/>
              </a:rPr>
              <a:t>Focus is now on updating </a:t>
            </a:r>
            <a:r>
              <a:rPr i="0" lang="en-GB" sz="1800" u="sng" cap="none" strike="noStrike">
                <a:solidFill>
                  <a:srgbClr val="000000"/>
                </a:solidFill>
                <a:latin typeface="Montserrat"/>
                <a:ea typeface="Montserrat"/>
                <a:cs typeface="Montserrat"/>
                <a:sym typeface="Montserrat"/>
              </a:rPr>
              <a:t>short-term</a:t>
            </a:r>
            <a:r>
              <a:rPr b="0" i="0" lang="en-GB" sz="1800" u="none" cap="none" strike="noStrike">
                <a:solidFill>
                  <a:srgbClr val="000000"/>
                </a:solidFill>
                <a:latin typeface="Montserrat"/>
                <a:ea typeface="Montserrat"/>
                <a:cs typeface="Montserrat"/>
                <a:sym typeface="Montserrat"/>
              </a:rPr>
              <a:t> actions (to be) described in online GHG Roadmap Annex C</a:t>
            </a:r>
            <a:endParaRPr sz="1800" cap="none"/>
          </a:p>
          <a:p>
            <a:pPr indent="-355600" lvl="0" marL="457200" rtl="0" algn="l">
              <a:lnSpc>
                <a:spcPct val="115000"/>
              </a:lnSpc>
              <a:spcBef>
                <a:spcPts val="1000"/>
              </a:spcBef>
              <a:spcAft>
                <a:spcPts val="0"/>
              </a:spcAft>
              <a:buSzPts val="2000"/>
              <a:buChar char="❖"/>
            </a:pPr>
            <a:r>
              <a:rPr b="0" i="0" lang="en-GB" sz="1800" u="none" strike="noStrike">
                <a:solidFill>
                  <a:srgbClr val="000000"/>
                </a:solidFill>
                <a:latin typeface="Montserrat"/>
                <a:ea typeface="Montserrat"/>
                <a:cs typeface="Montserrat"/>
                <a:sym typeface="Montserrat"/>
              </a:rPr>
              <a:t>Required resources are similar to current level (current activities)</a:t>
            </a:r>
            <a:endParaRPr sz="1800">
              <a:solidFill>
                <a:srgbClr val="000000"/>
              </a:solidFill>
              <a:latin typeface="Montserrat"/>
              <a:ea typeface="Montserrat"/>
              <a:cs typeface="Montserrat"/>
              <a:sym typeface="Montserrat"/>
            </a:endParaRPr>
          </a:p>
          <a:p>
            <a:pPr indent="-355600" lvl="0" marL="457200" rtl="0" algn="l">
              <a:lnSpc>
                <a:spcPct val="115000"/>
              </a:lnSpc>
              <a:spcBef>
                <a:spcPts val="1000"/>
              </a:spcBef>
              <a:spcAft>
                <a:spcPts val="0"/>
              </a:spcAft>
              <a:buSzPts val="2000"/>
              <a:buChar char="❖"/>
            </a:pPr>
            <a:r>
              <a:rPr b="0" i="0" lang="en-GB" sz="1800" u="none" strike="noStrike">
                <a:solidFill>
                  <a:srgbClr val="000000"/>
                </a:solidFill>
                <a:latin typeface="Montserrat"/>
                <a:ea typeface="Montserrat"/>
                <a:cs typeface="Montserrat"/>
                <a:sym typeface="Montserrat"/>
              </a:rPr>
              <a:t>Additional resources for specific new/larger activities will be reflected in CEOS Work Plan and/or CGMS HLPP</a:t>
            </a:r>
            <a:endParaRPr sz="1800">
              <a:solidFill>
                <a:srgbClr val="000000"/>
              </a:solidFill>
              <a:latin typeface="Montserrat"/>
              <a:ea typeface="Montserrat"/>
              <a:cs typeface="Montserrat"/>
              <a:sym typeface="Montserrat"/>
            </a:endParaRPr>
          </a:p>
          <a:p>
            <a:pPr indent="-355600" lvl="0" marL="457200" rtl="0" algn="l">
              <a:lnSpc>
                <a:spcPct val="115000"/>
              </a:lnSpc>
              <a:spcBef>
                <a:spcPts val="1000"/>
              </a:spcBef>
              <a:spcAft>
                <a:spcPts val="600"/>
              </a:spcAft>
              <a:buSzPts val="2000"/>
              <a:buChar char="❖"/>
            </a:pPr>
            <a:r>
              <a:rPr lang="en-GB" sz="1800">
                <a:solidFill>
                  <a:srgbClr val="000000"/>
                </a:solidFill>
              </a:rPr>
              <a:t>GHG Task Team meeting scheduled </a:t>
            </a:r>
            <a:r>
              <a:rPr b="1" lang="en-GB" sz="1800">
                <a:solidFill>
                  <a:srgbClr val="000000"/>
                </a:solidFill>
              </a:rPr>
              <a:t>11–13 Feb. ‘25 in Harwell, UK</a:t>
            </a:r>
            <a:r>
              <a:rPr lang="en-GB" sz="1800">
                <a:solidFill>
                  <a:srgbClr val="000000"/>
                </a:solidFill>
              </a:rPr>
              <a:t>, coincident with WGClimate</a:t>
            </a:r>
            <a:endParaRPr b="0" i="0" sz="1800" u="none" cap="none" strike="noStrike">
              <a:solidFill>
                <a:srgbClr val="000000"/>
              </a:solidFill>
              <a:latin typeface="Montserrat"/>
              <a:ea typeface="Montserrat"/>
              <a:cs typeface="Montserrat"/>
              <a:sym typeface="Montserrat"/>
            </a:endParaRPr>
          </a:p>
        </p:txBody>
      </p:sp>
      <p:sp>
        <p:nvSpPr>
          <p:cNvPr id="100" name="Google Shape;100;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GHG TT – Next steps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8"/>
          <p:cNvSpPr txBox="1"/>
          <p:nvPr>
            <p:ph idx="1" type="body"/>
          </p:nvPr>
        </p:nvSpPr>
        <p:spPr>
          <a:xfrm>
            <a:off x="1234953" y="1944458"/>
            <a:ext cx="8817934" cy="2871382"/>
          </a:xfrm>
          <a:prstGeom prst="rect">
            <a:avLst/>
          </a:prstGeom>
          <a:noFill/>
          <a:ln>
            <a:noFill/>
          </a:ln>
        </p:spPr>
        <p:txBody>
          <a:bodyPr anchorCtr="0" anchor="t" bIns="45700" lIns="91425" spcFirstLastPara="1" rIns="91425" wrap="square" tIns="45700">
            <a:noAutofit/>
          </a:bodyPr>
          <a:lstStyle/>
          <a:p>
            <a:pPr indent="0" lvl="0" marL="50800" rtl="0" algn="ctr">
              <a:lnSpc>
                <a:spcPct val="115000"/>
              </a:lnSpc>
              <a:spcBef>
                <a:spcPts val="1000"/>
              </a:spcBef>
              <a:spcAft>
                <a:spcPts val="0"/>
              </a:spcAft>
              <a:buSzPts val="2800"/>
              <a:buNone/>
            </a:pPr>
            <a:r>
              <a:rPr lang="en-GB" sz="3200"/>
              <a:t>Time for questions,</a:t>
            </a:r>
            <a:endParaRPr/>
          </a:p>
          <a:p>
            <a:pPr indent="0" lvl="0" marL="50800" rtl="0" algn="ctr">
              <a:lnSpc>
                <a:spcPct val="115000"/>
              </a:lnSpc>
              <a:spcBef>
                <a:spcPts val="1000"/>
              </a:spcBef>
              <a:spcAft>
                <a:spcPts val="0"/>
              </a:spcAft>
              <a:buSzPts val="2800"/>
              <a:buNone/>
            </a:pPr>
            <a:r>
              <a:rPr lang="en-GB" sz="3200"/>
              <a:t>discussion and decision</a:t>
            </a:r>
            <a:endParaRPr/>
          </a:p>
          <a:p>
            <a:pPr indent="0" lvl="0" marL="50800" rtl="0" algn="ctr">
              <a:lnSpc>
                <a:spcPct val="115000"/>
              </a:lnSpc>
              <a:spcBef>
                <a:spcPts val="1000"/>
              </a:spcBef>
              <a:spcAft>
                <a:spcPts val="0"/>
              </a:spcAft>
              <a:buSzPts val="2800"/>
              <a:buNone/>
            </a:pPr>
            <a:r>
              <a:t/>
            </a:r>
            <a:endParaRPr sz="3200"/>
          </a:p>
          <a:p>
            <a:pPr indent="0" lvl="0" marL="50800" rtl="0" algn="ctr">
              <a:lnSpc>
                <a:spcPct val="115000"/>
              </a:lnSpc>
              <a:spcBef>
                <a:spcPts val="1000"/>
              </a:spcBef>
              <a:spcAft>
                <a:spcPts val="0"/>
              </a:spcAft>
              <a:buSzPts val="2800"/>
              <a:buNone/>
            </a:pPr>
            <a:r>
              <a:rPr lang="en-GB" sz="3200"/>
              <a:t>THANKS!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