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Montserra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Montserrat-bold.fntdata"/><Relationship Id="rId14" Type="http://schemas.openxmlformats.org/officeDocument/2006/relationships/slide" Target="slides/slide10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3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2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7234d339a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7234d339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a007ee59f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a007ee59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950cd2ea3_12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950cd2ea3_1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950cd2ea3_1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950cd2ea3_1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950cd2ea3_12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950cd2ea3_1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950cd2ea3_15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950cd2ea3_1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a007ee59f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0a007ee59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950cd2ea3_15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950cd2ea3_1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7234d339a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7234d339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a007ee59f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0a007ee59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a007ee59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a007ee5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a0833a34c_1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fa0833a34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7234d339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7234d339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a007ee59f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0a007ee59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07234d339a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07234d339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a007ee59f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a007ee59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950cd2ea3_33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0950cd2ea3_3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b727f0b6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bb727f0b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c7501d06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0c7501d0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a0af8674c_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0a0af8674c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a010df770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a010df77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a007ee59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0a007ee59f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a010df770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a010df77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95cc0e538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3095cc0e53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a007ee59f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30a007ee59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95cc0e538_3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3095cc0e538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950cd2ea3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950cd2ea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a007ee59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a007ee59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4.png"/><Relationship Id="rId6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ceos.org/ourwork/virtual-constellations/ocr/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eos.org/ourwork/virtual-constellations/ost/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eos.org/ourwork/virtual-constellations/osvw/" TargetMode="External"/><Relationship Id="rId4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hyperlink" Target="https://bhoonidhi.nrsc.gov.in/bhoonidhi/home.html" TargetMode="External"/><Relationship Id="rId5" Type="http://schemas.openxmlformats.org/officeDocument/2006/relationships/hyperlink" Target="http://www.mosdac.gov.in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eos.org/ourwork/virtual-constellations/p-vc/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eos.org/ourwork/virtual-constellations/sst/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hyperlink" Target="https://ceos.org/ourwork/virtual-constellations/acc/" TargetMode="External"/><Relationship Id="rId5" Type="http://schemas.openxmlformats.org/officeDocument/2006/relationships/image" Target="../media/image4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hyperlink" Target="https://ceos.org/ourwork/virtual-constellations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rive.google.com/drive/folders/1CcOM8kWYbCgaglFNHEqaixFP3lpgdwMw" TargetMode="External"/><Relationship Id="rId4" Type="http://schemas.openxmlformats.org/officeDocument/2006/relationships/hyperlink" Target="mailto:csa-ceos-chair-2024@googlegroups.com" TargetMode="External"/><Relationship Id="rId5" Type="http://schemas.openxmlformats.org/officeDocument/2006/relationships/hyperlink" Target="https://ceos.org/meetings/38th-ceos-plenary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23.jpg"/><Relationship Id="rId13" Type="http://schemas.openxmlformats.org/officeDocument/2006/relationships/image" Target="../media/image8.jp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Relationship Id="rId1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eos.org/ourwork/virtual-constellations/coast/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eos.org/ourwork/virtual-constellations/lsi/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5400"/>
              <a:t>CEOS Virtual Constellation Updates – Synthesis Report</a:t>
            </a:r>
            <a:endParaRPr i="1" sz="2800"/>
          </a:p>
        </p:txBody>
      </p:sp>
      <p:sp>
        <p:nvSpPr>
          <p:cNvPr id="67" name="Google Shape;67;p7"/>
          <p:cNvSpPr/>
          <p:nvPr/>
        </p:nvSpPr>
        <p:spPr>
          <a:xfrm>
            <a:off x="7272909" y="3871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Hironori Maejima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&amp; Osamu Ochiai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Chair Team, JAXA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#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7.3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Montreal, Canada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23rd - 24th October,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OCR-VC</a:t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336600" y="39862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https://ceos.org/ourwork/virtual-constellations/ocr/</a:t>
            </a:r>
            <a:endParaRPr b="1" i="1" sz="2200"/>
          </a:p>
        </p:txBody>
      </p:sp>
      <p:pic>
        <p:nvPicPr>
          <p:cNvPr id="144" name="Google Shape;14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83639"/>
            <a:ext cx="11868013" cy="272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/>
          <p:nvPr>
            <p:ph idx="1" type="body"/>
          </p:nvPr>
        </p:nvSpPr>
        <p:spPr>
          <a:xfrm>
            <a:off x="324233" y="1177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Welcoming NASA’s Dr. P. Jeremy Werdell, PACE Project Scientist, as an OCR-VC co-lead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A number of Work Plan items or actions delivered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Work Plan activities ongoing, including on the Aquatic Carbon roadmap - see item #4.3</a:t>
            </a:r>
            <a:endParaRPr/>
          </a:p>
        </p:txBody>
      </p:sp>
      <p:sp>
        <p:nvSpPr>
          <p:cNvPr id="150" name="Google Shape;150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OCR-VC news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Aquatic Carbon roadmap tasks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1667575" y="3365050"/>
            <a:ext cx="41736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Blue Carbon workshop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449"/>
            <a:ext cx="8168774" cy="19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8819625" y="1390275"/>
            <a:ext cx="3000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activities ongoing - see item#4.3 on Wednesday at 15:20 </a:t>
            </a:r>
            <a:endParaRPr sz="1900"/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2119" y="3364819"/>
            <a:ext cx="4287501" cy="28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/>
          <p:nvPr/>
        </p:nvSpPr>
        <p:spPr>
          <a:xfrm>
            <a:off x="7933525" y="2543500"/>
            <a:ext cx="732000" cy="28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/>
          <p:nvPr/>
        </p:nvSpPr>
        <p:spPr>
          <a:xfrm>
            <a:off x="4938000" y="2929575"/>
            <a:ext cx="250500" cy="446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176050" y="3853675"/>
            <a:ext cx="72036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Workshop Summary – Drafted, under review by session chairs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Perspective Paper – submitted to Nature Communications collection on Coastal Blue Carbon on October 11, 2024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🡪Identifying the main </a:t>
            </a:r>
            <a:r>
              <a:rPr b="1"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gaps, challenges</a:t>
            </a: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opportunities</a:t>
            </a: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related to the use of space-borne data to support Coastal Blue Carbon science and policy needs.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🡪Including a </a:t>
            </a:r>
            <a:r>
              <a:rPr b="1"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roadmap</a:t>
            </a: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towards filling the identified research gaps.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Policy Brief – To be developed from the Workshop Policy Needs summary chapter and submitted before end of 2025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 rot="1597">
            <a:off x="4400330" y="3365052"/>
            <a:ext cx="1291500" cy="4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delivered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168359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1887199" cy="64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7297" y="4403322"/>
            <a:ext cx="706175" cy="70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 rot="-1103688">
            <a:off x="-14180" y="3319565"/>
            <a:ext cx="1759713" cy="4464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Action closed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OST-VC</a:t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336600" y="39862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https://ceos.org/ourwork/virtual-constellations/ost/</a:t>
            </a:r>
            <a:endParaRPr b="1" i="1" sz="2200"/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59839"/>
            <a:ext cx="1169670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/>
          <p:nvPr>
            <p:ph idx="1" type="body"/>
          </p:nvPr>
        </p:nvSpPr>
        <p:spPr>
          <a:xfrm>
            <a:off x="220600" y="5922200"/>
            <a:ext cx="11879400" cy="57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A3CB34"/>
                </a:solidFill>
              </a:rPr>
              <a:t>Significant contribution from China (HY series) but still no representative member in the VC</a:t>
            </a:r>
            <a:endParaRPr/>
          </a:p>
        </p:txBody>
      </p:sp>
      <p:sp>
        <p:nvSpPr>
          <p:cNvPr id="188" name="Google Shape;188;p2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OST-VC</a:t>
            </a:r>
            <a:endParaRPr/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439"/>
            <a:ext cx="11211017" cy="4662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>
            <p:ph idx="1" type="body"/>
          </p:nvPr>
        </p:nvSpPr>
        <p:spPr>
          <a:xfrm>
            <a:off x="159325" y="1329075"/>
            <a:ext cx="8605500" cy="4662900"/>
          </a:xfrm>
          <a:prstGeom prst="rect">
            <a:avLst/>
          </a:prstGeom>
        </p:spPr>
        <p:txBody>
          <a:bodyPr anchorCtr="0" anchor="t" bIns="0" lIns="90000" spcFirstLastPara="1" rIns="91425" wrap="square" tIns="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 sz="1600"/>
              <a:t>OSTST</a:t>
            </a:r>
            <a:endParaRPr sz="16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GB" sz="1600"/>
              <a:t>30 years of altimetry Symposium was organized by ESA and CNES, with the support of EUMETSAT, on 2-6 September</a:t>
            </a:r>
            <a:endParaRPr sz="16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GB" sz="1600"/>
              <a:t>Renewal of OSTST ongoing through 2024 TOSCA (CNES/EUMETSAT) and ROSES call</a:t>
            </a:r>
            <a:endParaRPr sz="16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spcBef>
                <a:spcPts val="400"/>
              </a:spcBef>
              <a:spcAft>
                <a:spcPts val="0"/>
              </a:spcAft>
              <a:buSzPts val="2800"/>
              <a:buChar char="❖"/>
            </a:pPr>
            <a:r>
              <a:rPr lang="en-GB" sz="1600"/>
              <a:t>Update of the “Next 15 years of altimetry – OST Constellation User Requirement Document”, 2009.</a:t>
            </a:r>
            <a:endParaRPr sz="1600"/>
          </a:p>
          <a:p>
            <a:pPr indent="0" lvl="0" marL="45720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A3CB34"/>
                </a:solidFill>
              </a:rPr>
              <a:t>A Coordinated International Satellite Altimetry Virtual Constellation: Toward 2050</a:t>
            </a:r>
            <a:endParaRPr b="1" sz="1600">
              <a:solidFill>
                <a:srgbClr val="A3CB34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A3CB34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inventory of current user needs including emerging ones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identification of gaps in the current international space constellation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Editorial team:  CNES-EUMETSAT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Publication by first quarter 2025</a:t>
            </a:r>
            <a:endParaRPr sz="2200"/>
          </a:p>
        </p:txBody>
      </p:sp>
      <p:sp>
        <p:nvSpPr>
          <p:cNvPr id="195" name="Google Shape;195;p23"/>
          <p:cNvSpPr txBox="1"/>
          <p:nvPr>
            <p:ph type="title"/>
          </p:nvPr>
        </p:nvSpPr>
        <p:spPr>
          <a:xfrm>
            <a:off x="352173" y="1645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OST-VC</a:t>
            </a:r>
            <a:endParaRPr/>
          </a:p>
        </p:txBody>
      </p:sp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4825" y="1259600"/>
            <a:ext cx="3427175" cy="453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OSVW-VC</a:t>
            </a:r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336600" y="50530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https://ceos.org/ourwork/virtual-constellations/osvw/</a:t>
            </a:r>
            <a:endParaRPr b="1" i="1" sz="2200"/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259852"/>
            <a:ext cx="11464650" cy="32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OSVW-VC</a:t>
            </a:r>
            <a:endParaRPr/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450"/>
            <a:ext cx="10670501" cy="46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8799" y="3630400"/>
            <a:ext cx="5598776" cy="28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>
            <p:ph idx="1" type="body"/>
          </p:nvPr>
        </p:nvSpPr>
        <p:spPr>
          <a:xfrm>
            <a:off x="324233" y="11013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SIT Chair has responsibility for overseeing and guiding the work of CEOS Virtual Constellations</a:t>
            </a:r>
            <a:r>
              <a:rPr lang="en-GB"/>
              <a:t> 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Leadership &amp; Coordination:</a:t>
            </a:r>
            <a:r>
              <a:rPr lang="en-GB"/>
              <a:t> Guiding to ensure alignment with CEOS priorities and global initiatives.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Strategic Oversight:</a:t>
            </a:r>
            <a:r>
              <a:rPr lang="en-GB"/>
              <a:t> Coordination to CEOS activity areas, such as climate monitoring and SDGs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Facilitates Collaboration:</a:t>
            </a:r>
            <a:r>
              <a:rPr lang="en-GB"/>
              <a:t> Integration with other CEOS entities to maximize data impact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b="1" lang="en-GB"/>
              <a:t>Progress Monitoring:</a:t>
            </a:r>
            <a:r>
              <a:rPr lang="en-GB"/>
              <a:t> Progress, addressing challenges and supporting new initiatives.</a:t>
            </a:r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SIT Chair -</a:t>
            </a:r>
            <a:r>
              <a:rPr lang="en-GB"/>
              <a:t> VC Oversight Role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OSVW-VC</a:t>
            </a:r>
            <a:endParaRPr/>
          </a:p>
        </p:txBody>
      </p:sp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07439"/>
            <a:ext cx="11887198" cy="539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>
            <p:ph idx="1" type="body"/>
          </p:nvPr>
        </p:nvSpPr>
        <p:spPr>
          <a:xfrm>
            <a:off x="9226625" y="3627775"/>
            <a:ext cx="2937300" cy="230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500"/>
              <a:t>EOS-06 and EOS-04 L2 data: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https://bhoonidhi.nrsc.gov.in/bhoonidhi/home.html</a:t>
            </a:r>
            <a:endParaRPr sz="1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500"/>
              <a:t>Value added science products: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http://www.mosdac.gov.in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P-VC</a:t>
            </a:r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336600" y="39862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https://ceos.org/ourwork/virtual-constellations/p-vc/</a:t>
            </a:r>
            <a:endParaRPr b="1" i="1" sz="2200"/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64639"/>
            <a:ext cx="1165860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P-VC</a:t>
            </a:r>
            <a:endParaRPr/>
          </a:p>
        </p:txBody>
      </p:sp>
      <p:pic>
        <p:nvPicPr>
          <p:cNvPr id="230" name="Google Shape;230;p28"/>
          <p:cNvPicPr preferRelativeResize="0"/>
          <p:nvPr/>
        </p:nvPicPr>
        <p:blipFill rotWithShape="1">
          <a:blip r:embed="rId3">
            <a:alphaModFix/>
          </a:blip>
          <a:srcRect b="26757" l="0" r="0" t="10754"/>
          <a:stretch/>
        </p:blipFill>
        <p:spPr>
          <a:xfrm>
            <a:off x="5667200" y="2593363"/>
            <a:ext cx="6351425" cy="11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 txBox="1"/>
          <p:nvPr/>
        </p:nvSpPr>
        <p:spPr>
          <a:xfrm>
            <a:off x="27350" y="2449950"/>
            <a:ext cx="5697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Precipitation Working Group 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(IPWG-11) workshop was hosted by JAXA at the Tokyo Institute of Technology, Tokyo, 15-18 July 2024, and the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GPM 10th Anniversary Symposium 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19 July 2024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102150" y="1016263"/>
            <a:ext cx="11987700" cy="14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current precipitation constellation</a:t>
            </a: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 radar, 5 passive microwave (PMW) imagers, 6 PMW sounders. </a:t>
            </a:r>
            <a:r>
              <a:rPr i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further five sensors are currently being evaluated (TROPICS (x3) and STP-H8 (x2)). 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 launches</a:t>
            </a: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 the US DoD WSF-M, ESA/JAXA EarthCARE, tomorrow.io and ESA AWS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near-future launches</a:t>
            </a: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 GOSAT-GW AMSR3, EUMETSAT EPS-SG A/B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176050" y="3722525"/>
            <a:ext cx="11946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 low inclination, wide-frequency radiometer (GMI/AMSR-class) is deemed </a:t>
            </a:r>
            <a:r>
              <a:rPr b="1" lang="en-GB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imperative</a:t>
            </a: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cross-calibrating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passive microwave radiometers from agency </a:t>
            </a:r>
            <a:r>
              <a:rPr lang="en-GB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commercial providers.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There is a paucity of low frequency (sub-23 GHz) passive microwave observations 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GB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sensitive to precipitation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i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frequency sounders sense temperature and humidity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i="1"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no planned commercial low frequency missions.</a:t>
            </a:r>
            <a:endParaRPr i="1" sz="1200"/>
          </a:p>
        </p:txBody>
      </p:sp>
      <p:sp>
        <p:nvSpPr>
          <p:cNvPr id="234" name="Google Shape;234;p28"/>
          <p:cNvSpPr txBox="1"/>
          <p:nvPr/>
        </p:nvSpPr>
        <p:spPr>
          <a:xfrm>
            <a:off x="201450" y="5237475"/>
            <a:ext cx="117891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evaluation and integration of new sensors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(incl. commercial) into the precipitation constellation.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is progressing on the CEOS ARD for Precipitation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an expected implementation in 2026 with the release of the NASA/JAXA V08 precipitation data sets.</a:t>
            </a:r>
            <a:endParaRPr sz="280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179850" y="3793300"/>
            <a:ext cx="11832300" cy="13734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SST-VC</a:t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336600" y="39862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https://ceos.org/ourwork/virtual-constellations/sst/</a:t>
            </a:r>
            <a:endParaRPr b="1" i="1" sz="2200"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412239"/>
            <a:ext cx="8458200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>
            <p:ph idx="1" type="body"/>
          </p:nvPr>
        </p:nvSpPr>
        <p:spPr>
          <a:xfrm>
            <a:off x="324225" y="1078425"/>
            <a:ext cx="11495400" cy="54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62500"/>
          </a:bodyPr>
          <a:lstStyle/>
          <a:p>
            <a:pPr indent="-33972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❖"/>
            </a:pPr>
            <a:r>
              <a:rPr lang="en-GB"/>
              <a:t>Additional engagement to expand participation in SST-VC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CONAE and INPE are kindly assigned PoC to the SST-VC after the SIT-39.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Current members: SANSA, JAXA, NASA, NOAA, EUMETSAT, ESA, ISRO, BoM, CMA, KMA, CONAE, INPE</a:t>
            </a:r>
            <a:endParaRPr/>
          </a:p>
          <a:p>
            <a:pPr indent="-33972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❖"/>
            </a:pPr>
            <a:r>
              <a:rPr lang="en-GB"/>
              <a:t>Coastal SST workshop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SST- and COAST-VC in collaboration with the Group for High Resolution Sea Surface Temperature (GHRSST), which was established 25 years ago to promote state-of-the-art SST dataset (https://www.ghrsst.org/), had a special workshop on coastal SST on 14 Jun. 2024 during the GHRSST25 in Montreal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Many talks regarding coastal SST observations from space and their applications are presented and we also had a panel discussion on gap areas in coastal observing systems, including issue in coastal coverage for existing and future ultra high resolution TIR instruments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After the workshop, SST- and COAST-VC has drafted joint statement regarding above issue (next slide)</a:t>
            </a:r>
            <a:endParaRPr/>
          </a:p>
          <a:p>
            <a:pPr indent="-33972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❖"/>
            </a:pPr>
            <a:r>
              <a:rPr lang="en-GB"/>
              <a:t>Future work planned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Technical meetings with COAST-VC and experts on coastal SST resolution and coverage needs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Finalize joint statement with COAST-VC to be submitted to SIT-40 </a:t>
            </a:r>
            <a:endParaRPr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GB"/>
              <a:t>Revise SST-VC ToR</a:t>
            </a:r>
            <a:endParaRPr/>
          </a:p>
        </p:txBody>
      </p:sp>
      <p:sp>
        <p:nvSpPr>
          <p:cNvPr id="248" name="Google Shape;248;p3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SST-VC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idx="1" type="body"/>
          </p:nvPr>
        </p:nvSpPr>
        <p:spPr>
          <a:xfrm>
            <a:off x="324250" y="1105725"/>
            <a:ext cx="8010600" cy="547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sz="2200"/>
              <a:t>SST- and COAST-VC are drafting a joint statement regarding coastal coverage improvement in future ultra high resolution (&lt; 100m) TIR missions</a:t>
            </a:r>
            <a:endParaRPr sz="22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GB" sz="1900"/>
              <a:t>At the SIT TWS in Sep. 2024, SST- and COAST-VC presented needs of improvements in future missions, such as TRISHNA, LSTM, SGB.</a:t>
            </a:r>
            <a:endParaRPr sz="19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GB" sz="1900"/>
              <a:t>In response to advices at the TWS, SST- and COAST-VC have started technical discussion with those missions regarding this issue</a:t>
            </a:r>
            <a:endParaRPr sz="1900"/>
          </a:p>
          <a:p>
            <a:pPr indent="-3556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o"/>
            </a:pPr>
            <a:r>
              <a:rPr lang="en-GB" sz="1500"/>
              <a:t>Meeting with the NASA SBG team in Oct. 2024</a:t>
            </a:r>
            <a:endParaRPr sz="1500"/>
          </a:p>
          <a:p>
            <a:pPr indent="-3556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o"/>
            </a:pPr>
            <a:r>
              <a:rPr lang="en-GB" sz="1500"/>
              <a:t>Submit abstract regarding this issue jointly with SST- and COAST-VC to the TRISHNA science meeting in Nov. 2024</a:t>
            </a:r>
            <a:endParaRPr sz="15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 sz="2200"/>
              <a:t>We plan to finalize the joint statement reflecting outcomes from those meetings and to submit it to the SIT-40 </a:t>
            </a:r>
            <a:endParaRPr/>
          </a:p>
        </p:txBody>
      </p:sp>
      <p:sp>
        <p:nvSpPr>
          <p:cNvPr id="254" name="Google Shape;254;p31"/>
          <p:cNvSpPr txBox="1"/>
          <p:nvPr>
            <p:ph type="title"/>
          </p:nvPr>
        </p:nvSpPr>
        <p:spPr>
          <a:xfrm>
            <a:off x="176048" y="-11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Joint statement regarding coastal SST coverage improvement</a:t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4850" y="1105714"/>
            <a:ext cx="3770175" cy="538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AC-VC</a:t>
            </a:r>
            <a:endParaRPr/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69500"/>
            <a:ext cx="969645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/>
        </p:nvSpPr>
        <p:spPr>
          <a:xfrm>
            <a:off x="4087650" y="125822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4"/>
              </a:rPr>
              <a:t>https://ceos.org/ourwork/virtual-constellations/acc/</a:t>
            </a:r>
            <a:endParaRPr b="1" i="1" sz="2200"/>
          </a:p>
        </p:txBody>
      </p:sp>
      <p:pic>
        <p:nvPicPr>
          <p:cNvPr id="263" name="Google Shape;26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0650" y="3862425"/>
            <a:ext cx="5291351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 txBox="1"/>
          <p:nvPr/>
        </p:nvSpPr>
        <p:spPr>
          <a:xfrm>
            <a:off x="737150" y="5962125"/>
            <a:ext cx="61635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AC-VC#20 Meeting 15-18 Oct 2024,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National Center for Weather and Climate Prediction, College Park, MD, US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idx="1" type="body"/>
          </p:nvPr>
        </p:nvSpPr>
        <p:spPr>
          <a:xfrm>
            <a:off x="324225" y="1078425"/>
            <a:ext cx="11495400" cy="54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❖"/>
            </a:pP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Harmonization of tropospheric ozone datasets (VC-20-01) is progressing well: AC-VC is actively contributing to the science effort Tropospheric Ozone Assessment Report, Phase II (TOAR-II, 2020-2024). End of November 2024 is the deadline for submitting related articles to the inter-journal Special Issue (ACP/AMT/BG/GMD).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❖"/>
            </a:pP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Validation and harmonization of products from the air quality missions in orbit (TEMPO, GEMS and S5P/TROPOMI) is progressing well. The ESA/DLR PEGASOS project is evaluating the GEMS L2 operational products. Cal/Val of Sentinel-4 and Sentinel-5 products (Announcement of Opportunity released in July 2024) is in preparation. (Related Actions VC-20-02, -03, and -04 had been closed).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❖"/>
            </a:pP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PM2.5 </a:t>
            </a: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white paper</a:t>
            </a: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being followed up (VC-20-05). A roadmap is in the making with it pursuing the </a:t>
            </a: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white paper</a:t>
            </a: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recommendations and a presentation of use cases. The community is writing a review paper on ALH. This is an action that came out of AC-VC#19.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❖"/>
            </a:pP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 conjunction with the CEOS-CGMS GHG task team, an update to the GHG roadmap is being submitted for endorsement this plenary.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❖"/>
            </a:pP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 conjunction with the GHG task team, a first draft of the document “Common Practices for Quantifying, Reporting, Validating, and Assessing Facility Scale Methane Emissions Using Remote Sensing” was delivered. We anticipate submitting a final version for endorsement in the 2025 plenary.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Font typeface="Arial"/>
              <a:buChar char="❖"/>
            </a:pPr>
            <a:r>
              <a:rPr lang="en-GB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AC-VC #20 meeting was held 14-18 October 2024. Ideas for pursuing the coverage of the Middle East and Africa with hourly satellite air quality observations were presented. AC-VC activities linked to the three new CEOS Roadmaps (GHG, AFOLU, and Blue Carbon) were discussed.</a:t>
            </a:r>
            <a:endParaRPr sz="3200"/>
          </a:p>
        </p:txBody>
      </p:sp>
      <p:sp>
        <p:nvSpPr>
          <p:cNvPr id="270" name="Google Shape;270;p3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AC-VC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 Virtual Constellations</a:t>
            </a:r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0" y="1793239"/>
            <a:ext cx="80391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 txBox="1"/>
          <p:nvPr/>
        </p:nvSpPr>
        <p:spPr>
          <a:xfrm>
            <a:off x="4299000" y="48244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4"/>
              </a:rPr>
              <a:t>https://ceos.org/ourwork/virtual-constellations/</a:t>
            </a:r>
            <a:endParaRPr b="1" i="1" sz="2200"/>
          </a:p>
        </p:txBody>
      </p:sp>
      <p:sp>
        <p:nvSpPr>
          <p:cNvPr id="81" name="Google Shape;81;p9"/>
          <p:cNvSpPr txBox="1"/>
          <p:nvPr/>
        </p:nvSpPr>
        <p:spPr>
          <a:xfrm>
            <a:off x="0" y="1166850"/>
            <a:ext cx="42990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i="1" lang="en-GB" sz="2000"/>
              <a:t>Coordinate</a:t>
            </a:r>
            <a:r>
              <a:rPr i="1" lang="en-GB" sz="2000"/>
              <a:t> space-based, ground-based, data delivery systems</a:t>
            </a:r>
            <a:endParaRPr i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i="1" lang="en-GB" sz="2000"/>
              <a:t>Meet</a:t>
            </a:r>
            <a:r>
              <a:rPr i="1" lang="en-GB" sz="2000"/>
              <a:t> a common set of requirements within a specific domain</a:t>
            </a:r>
            <a:endParaRPr i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i="1" lang="en-GB" sz="2000"/>
              <a:t>Leverage inter-Agency </a:t>
            </a:r>
            <a:r>
              <a:rPr b="1" i="1" lang="en-GB" sz="2000"/>
              <a:t>collaboration</a:t>
            </a:r>
            <a:r>
              <a:rPr i="1" lang="en-GB" sz="2000"/>
              <a:t> and </a:t>
            </a:r>
            <a:r>
              <a:rPr b="1" i="1" lang="en-GB" sz="2000"/>
              <a:t>partnerships</a:t>
            </a:r>
            <a:endParaRPr b="1" i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i="1" lang="en-GB" sz="2000"/>
              <a:t>Address observational gaps</a:t>
            </a:r>
            <a:r>
              <a:rPr i="1" lang="en-GB" sz="2000"/>
              <a:t>, sustain the routine collection of critical observations</a:t>
            </a:r>
            <a:endParaRPr i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i="1" lang="en-GB" sz="2000"/>
              <a:t>Minimize duplication</a:t>
            </a:r>
            <a:r>
              <a:rPr i="1" lang="en-GB" sz="2000"/>
              <a:t>/overlaps</a:t>
            </a:r>
            <a:endParaRPr i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i="1" lang="en-GB" sz="2000"/>
              <a:t>Maintaining</a:t>
            </a:r>
            <a:r>
              <a:rPr i="1" lang="en-GB" sz="2000"/>
              <a:t> the </a:t>
            </a:r>
            <a:r>
              <a:rPr b="1" i="1" lang="en-GB" sz="2000"/>
              <a:t>independence</a:t>
            </a:r>
            <a:r>
              <a:rPr i="1" lang="en-GB" sz="2000"/>
              <a:t> of individual CEOS Agency contributions</a:t>
            </a:r>
            <a:endParaRPr i="1"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/>
          <p:nvPr/>
        </p:nvSpPr>
        <p:spPr>
          <a:xfrm>
            <a:off x="357105" y="1290957"/>
            <a:ext cx="11112000" cy="4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Presenters should name their file using the following convention: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AgendaItemNumber_LastName_Subject_Version </a:t>
            </a:r>
            <a:r>
              <a:rPr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(e.g., </a:t>
            </a:r>
            <a:r>
              <a:rPr i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1.1_Laliberté_Welcome_v1</a:t>
            </a:r>
            <a:r>
              <a:rPr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i="1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and presentations should be uploaded to the shared folder to allow for streamlined self service</a:t>
            </a:r>
            <a:endParaRPr b="1" i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Shared Presentation Folder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(default view only, ask for upload/edit permission as required)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support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contact the CEOS Chair Team: </a:t>
            </a:r>
            <a:r>
              <a:rPr lang="en-GB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csa-ceos-chair-2024@googlegroups.com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decision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should be submitted by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 October</a:t>
            </a:r>
            <a:endParaRPr b="1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Presentations</a:t>
            </a:r>
            <a:r>
              <a:rPr b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for information </a:t>
            </a:r>
            <a:r>
              <a:rPr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should be submitted by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 October</a:t>
            </a:r>
            <a:endParaRPr i="1" sz="1600" u="none" cap="none" strike="noStrike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i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Reporting to engage discussion or decision is encouraged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but detailed reporting should be provided as pre-meeting reading material or in background slides.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Meeting website: </a:t>
            </a:r>
            <a:r>
              <a:rPr lang="en-GB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https://ceos.org/meetings/38th-ceos-plenary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36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 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 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357100" y="1290946"/>
            <a:ext cx="11112000" cy="3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Please explicitly highlight the decisions, outcomes, or actions you are seeking. The more explicit you are, the better. i.e., feel free to provide text for a proposed action – it may be revised later, but this approach will help with the efficient preparation of the actions record of the CEOS Plenary.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Where relevant and possible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presenters are invited to highlight for the CEOS community, and especially for CEOS Principals and stakeholders, significant milestones and key accomplishments. Please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reference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the CEOS 2024-2026 Work Plan where relevant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deliverables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or other CEOS services and functions apply.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324233" y="11013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Annual reporting on activity to CEOS Plenary from SIT Chair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Inputs to this report provided by the Constellation co-leads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VC co-leads from 11 organisations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Participants from many more!</a:t>
            </a:r>
            <a:endParaRPr/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Synthesis Report Inputs</a:t>
            </a:r>
            <a:endParaRPr/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325" y="3787350"/>
            <a:ext cx="931543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975" y="3826317"/>
            <a:ext cx="932401" cy="7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5575" y="3724688"/>
            <a:ext cx="932400" cy="90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3185" y="3710700"/>
            <a:ext cx="932401" cy="93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0774" y="3783750"/>
            <a:ext cx="932401" cy="78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68375" y="3710713"/>
            <a:ext cx="932400" cy="9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15975" y="3886013"/>
            <a:ext cx="932400" cy="58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/>
          <p:cNvPicPr preferRelativeResize="0"/>
          <p:nvPr/>
        </p:nvPicPr>
        <p:blipFill rotWithShape="1">
          <a:blip r:embed="rId10">
            <a:alphaModFix/>
          </a:blip>
          <a:srcRect b="17722" l="31299" r="0" t="0"/>
          <a:stretch/>
        </p:blipFill>
        <p:spPr>
          <a:xfrm>
            <a:off x="1036975" y="5451175"/>
            <a:ext cx="932399" cy="33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0375" y="5282325"/>
            <a:ext cx="2372399" cy="67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3175" y="5189413"/>
            <a:ext cx="1652400" cy="86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46048" y="5067086"/>
            <a:ext cx="1107575" cy="11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01550" y="5428625"/>
            <a:ext cx="1454500" cy="5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COAST-VC</a:t>
            </a:r>
            <a:endParaRPr/>
          </a:p>
        </p:txBody>
      </p:sp>
      <p:sp>
        <p:nvSpPr>
          <p:cNvPr id="105" name="Google Shape;105;p11"/>
          <p:cNvSpPr txBox="1"/>
          <p:nvPr/>
        </p:nvSpPr>
        <p:spPr>
          <a:xfrm>
            <a:off x="336600" y="38338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https://ceos.org/ourwork/virtual-constellations/coast/</a:t>
            </a:r>
            <a:endParaRPr b="1" i="1" sz="2200"/>
          </a:p>
        </p:txBody>
      </p:sp>
      <p:pic>
        <p:nvPicPr>
          <p:cNvPr id="106" name="Google Shape;10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07439"/>
            <a:ext cx="11457721" cy="272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0" y="4433275"/>
            <a:ext cx="9618970" cy="20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idx="1" type="body"/>
          </p:nvPr>
        </p:nvSpPr>
        <p:spPr>
          <a:xfrm>
            <a:off x="324233" y="1177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300"/>
              <a:t>COAST-VC is preparing for training in our products and Application Knowledge Hub use at UNOC3 – This is a formal CEOS workplan activity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300"/>
              <a:t>COAST-VC has introduced several experimental products (Chesapeake Bay, Bay of Bengal and other pilot regions): Habitat Suitability Index, Marsh Mapping, Water Clarity, satellite – derived bathymetry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300"/>
              <a:t>COAST-VC has made improvements to the Application Knowledge Hub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300"/>
              <a:t>COAST-VC recently presented an altimetry-focused poster at the 30YPR meeting in France, describing coastal products offered to users </a:t>
            </a:r>
            <a:endParaRPr sz="2700"/>
          </a:p>
          <a:p>
            <a:pPr indent="-4000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❖"/>
            </a:pPr>
            <a:r>
              <a:rPr lang="en-GB" sz="2300"/>
              <a:t>Recent Deep Dives into coastal data availability and need: Blue Carbon, Polar and SST (Blue Carbon and SST and extend the pilot sites to Arctic)</a:t>
            </a:r>
            <a:endParaRPr sz="2300"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3" name="Google Shape;113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COAST-VC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 txBox="1"/>
          <p:nvPr>
            <p:ph idx="1" type="body"/>
          </p:nvPr>
        </p:nvSpPr>
        <p:spPr>
          <a:xfrm>
            <a:off x="512107" y="1097558"/>
            <a:ext cx="116799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200"/>
              <a:t>COAST-VC successful cross-cutting support: </a:t>
            </a:r>
            <a:endParaRPr sz="2600"/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1800"/>
              <a:t>SEO by supplying 2 impact cards to the call</a:t>
            </a:r>
            <a:endParaRPr sz="2200"/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1800"/>
              <a:t>other CEOS WG/VC activities by supplying 5 bullets to the WG Climate call for COP value of satellite data statements</a:t>
            </a:r>
            <a:endParaRPr sz="2200"/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1800"/>
              <a:t>CEOS wide IOC/UN Ocean Decade Talking Points Development</a:t>
            </a:r>
            <a:endParaRPr sz="2200"/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1800"/>
              <a:t>Collaborations with SST-VC on joint coastal GHRSST25 special session</a:t>
            </a:r>
            <a:endParaRPr sz="2200"/>
          </a:p>
          <a:p>
            <a:pPr indent="-3937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200"/>
              <a:t>Future work planned: Technical meetings with SST-VC/other Subject Matter Experts on coastal SST resolution and mask needs in support of the Joint Statement On New SST Missions. Also </a:t>
            </a:r>
            <a:r>
              <a:rPr lang="en-GB" sz="2200">
                <a:solidFill>
                  <a:srgbClr val="444746"/>
                </a:solidFill>
              </a:rPr>
              <a:t>pending collaboration with CoastPredict &amp; Decade Collaborative Center for Coastal Resilience (DCC-CR) 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We renew our call for additional agency and affiliate-level members in COAST-VC - all are welcome and encouraged to participate!</a:t>
            </a:r>
            <a:endParaRPr sz="2300"/>
          </a:p>
        </p:txBody>
      </p:sp>
      <p:sp>
        <p:nvSpPr>
          <p:cNvPr id="119" name="Google Shape;119;p13"/>
          <p:cNvSpPr txBox="1"/>
          <p:nvPr>
            <p:ph type="title"/>
          </p:nvPr>
        </p:nvSpPr>
        <p:spPr>
          <a:xfrm>
            <a:off x="228148" y="162314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COAST-VC (continued)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LSI-VC</a:t>
            </a:r>
            <a:endParaRPr/>
          </a:p>
        </p:txBody>
      </p:sp>
      <p:sp>
        <p:nvSpPr>
          <p:cNvPr id="125" name="Google Shape;125;p14"/>
          <p:cNvSpPr txBox="1"/>
          <p:nvPr/>
        </p:nvSpPr>
        <p:spPr>
          <a:xfrm>
            <a:off x="336600" y="5967475"/>
            <a:ext cx="74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200" u="sng">
                <a:solidFill>
                  <a:schemeClr val="hlink"/>
                </a:solidFill>
                <a:hlinkClick r:id="rId3"/>
              </a:rPr>
              <a:t>https://ceos.org/ourwork/virtual-constellations/lsi/</a:t>
            </a:r>
            <a:endParaRPr b="1" i="1" sz="2200"/>
          </a:p>
        </p:txBody>
      </p:sp>
      <p:pic>
        <p:nvPicPr>
          <p:cNvPr id="126" name="Google Shape;12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425" y="1083606"/>
            <a:ext cx="6485112" cy="474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 rot="5400000">
            <a:off x="-395200" y="3985725"/>
            <a:ext cx="2069100" cy="6741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5"/>
          <p:cNvSpPr txBox="1"/>
          <p:nvPr>
            <p:ph idx="1" type="body"/>
          </p:nvPr>
        </p:nvSpPr>
        <p:spPr>
          <a:xfrm>
            <a:off x="120100" y="1066275"/>
            <a:ext cx="7741500" cy="523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b="1" lang="en-GB" sz="1300"/>
              <a:t>LSI-VC-16</a:t>
            </a:r>
            <a:r>
              <a:rPr lang="en-GB" sz="1300"/>
              <a:t> - September 2024 (Canberra) after SIT TW</a:t>
            </a:r>
            <a:endParaRPr sz="1300"/>
          </a:p>
          <a:p>
            <a:pPr indent="-311150" lvl="1" marL="914400" rtl="0" algn="l">
              <a:spcBef>
                <a:spcPts val="4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Thanks to Geoscience Australia for hosting!</a:t>
            </a:r>
            <a:endParaRPr sz="1300"/>
          </a:p>
          <a:p>
            <a:pPr indent="-311150" lvl="1" marL="914400" rtl="0" algn="l">
              <a:spcBef>
                <a:spcPts val="400"/>
              </a:spcBef>
              <a:spcAft>
                <a:spcPts val="0"/>
              </a:spcAft>
              <a:buSzPts val="1300"/>
              <a:buChar char="▪"/>
            </a:pPr>
            <a:r>
              <a:rPr b="1" lang="en-GB" sz="1300"/>
              <a:t>Second ARD/LSI commercial engagement workshop</a:t>
            </a:r>
            <a:r>
              <a:rPr lang="en-GB" sz="1300"/>
              <a:t> – this time with Australian companies. Very strong interest in CEOS-ARD and other potential modes of interaction with CEOS Agencies</a:t>
            </a:r>
            <a:endParaRPr sz="1300"/>
          </a:p>
          <a:p>
            <a:pPr indent="-311150" lvl="1" marL="914400" rtl="0" algn="l">
              <a:spcBef>
                <a:spcPts val="4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Began process of </a:t>
            </a:r>
            <a:r>
              <a:rPr b="1" lang="en-GB" sz="1300"/>
              <a:t>consolidating land optical CEOS-ARD PFS </a:t>
            </a:r>
            <a:endParaRPr b="1" sz="1300"/>
          </a:p>
          <a:p>
            <a:pPr indent="-311150" lvl="1" marL="914400" rtl="0" algn="l">
              <a:spcBef>
                <a:spcPts val="400"/>
              </a:spcBef>
              <a:spcAft>
                <a:spcPts val="0"/>
              </a:spcAft>
              <a:buSzPts val="1300"/>
              <a:buChar char="▪"/>
            </a:pPr>
            <a:r>
              <a:rPr b="1" lang="en-GB" sz="1300"/>
              <a:t>Workshop on CEOS-ARD + GitHub + STAC</a:t>
            </a:r>
            <a:r>
              <a:rPr lang="en-GB" sz="1300"/>
              <a:t> – new direction for increased consistency, version control, change tracking, and community engagement</a:t>
            </a:r>
            <a:endParaRPr sz="1300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lang="en-GB" sz="1300"/>
              <a:t>LSI-VC will manage the implementation of the </a:t>
            </a:r>
            <a:r>
              <a:rPr b="1" lang="en-GB" sz="1300"/>
              <a:t>CEOS AFOLU Roadmap actions</a:t>
            </a:r>
            <a:r>
              <a:rPr lang="en-GB" sz="1300"/>
              <a:t> (Forests and Biomass Subgroup)</a:t>
            </a:r>
            <a:endParaRPr b="1" sz="1300" strike="sngStrike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b="1" lang="en-GB" sz="1300"/>
              <a:t>LSI-VC-GEOGLAM (Agriculture) subgroup</a:t>
            </a:r>
            <a:r>
              <a:rPr lang="en-GB" sz="1300"/>
              <a:t> looking to bolster membership to tackle </a:t>
            </a:r>
            <a:r>
              <a:rPr b="1" lang="en-GB" sz="1300"/>
              <a:t>Essential Agriculture Variables </a:t>
            </a:r>
            <a:r>
              <a:rPr lang="en-GB" sz="1300"/>
              <a:t>– </a:t>
            </a:r>
            <a:r>
              <a:rPr lang="en-GB" sz="1300" u="sng"/>
              <a:t>CEOS agency nominations sought!</a:t>
            </a:r>
            <a:endParaRPr sz="1300" u="sng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b="1" lang="en-GB" sz="1300"/>
              <a:t>Ramsar Convention on Wetlands </a:t>
            </a:r>
            <a:r>
              <a:rPr lang="en-GB" sz="1300"/>
              <a:t> – potential for increased space agency engagement. Initiating consultation process with EO community. </a:t>
            </a:r>
            <a:endParaRPr sz="1300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b="1" lang="en-GB" sz="1300"/>
              <a:t>UNCCD request </a:t>
            </a:r>
            <a:r>
              <a:rPr lang="en-GB" sz="1300"/>
              <a:t>for enhanced Land EO contribution to SDG indicators </a:t>
            </a:r>
            <a:endParaRPr sz="1300"/>
          </a:p>
          <a:p>
            <a:pPr indent="0" lvl="0" marL="9144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300"/>
              <a:t>How does CEOS want LSI-VC and others to engage on coordination of higher level products?</a:t>
            </a:r>
            <a:r>
              <a:rPr b="1" lang="en-GB" sz="1300" u="sng"/>
              <a:t> Seeking CEOS Principal direction for help/guidance</a:t>
            </a:r>
            <a:endParaRPr b="1" sz="1300" u="sng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lang="en-GB" sz="1300"/>
              <a:t>LSI-VC was a key contributor to </a:t>
            </a:r>
            <a:r>
              <a:rPr b="1" lang="en-GB" sz="1300"/>
              <a:t>CEOS-ARD Strategy 2024</a:t>
            </a:r>
            <a:endParaRPr b="1" sz="1300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lang="en-GB" sz="1300"/>
              <a:t>POLINSAR data requests. SIT-39 action for </a:t>
            </a:r>
            <a:r>
              <a:rPr lang="en-GB" sz="1300" u="sng"/>
              <a:t>CEOS agencies to nominate POCs</a:t>
            </a:r>
            <a:endParaRPr sz="1300" u="sng"/>
          </a:p>
          <a:p>
            <a:pPr indent="-311150" lvl="0" marL="457200" rtl="0" algn="l">
              <a:spcBef>
                <a:spcPts val="400"/>
              </a:spcBef>
              <a:spcAft>
                <a:spcPts val="0"/>
              </a:spcAft>
              <a:buSzPts val="1300"/>
              <a:buChar char="❖"/>
            </a:pPr>
            <a:r>
              <a:rPr lang="en-GB" sz="1300"/>
              <a:t>JAXA pleased to serve as a Co-Lead reflecting long-term LSI-VC involvement and leadership of SAR CEOS-ARD,  EO &amp; Wetlands, POLINSAR, and other work tasks</a:t>
            </a:r>
            <a:endParaRPr sz="1300"/>
          </a:p>
        </p:txBody>
      </p:sp>
      <p:sp>
        <p:nvSpPr>
          <p:cNvPr id="133" name="Google Shape;133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LSI-VC</a:t>
            </a:r>
            <a:endParaRPr/>
          </a:p>
        </p:txBody>
      </p:sp>
      <p:pic>
        <p:nvPicPr>
          <p:cNvPr id="134" name="Google Shape;13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8500" y="4397800"/>
            <a:ext cx="3910526" cy="15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8500" y="1377749"/>
            <a:ext cx="3910523" cy="260638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10441300" y="3984125"/>
            <a:ext cx="3021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LSI-VC-16, September 2024</a:t>
            </a:r>
            <a:endParaRPr sz="800"/>
          </a:p>
        </p:txBody>
      </p:sp>
      <p:sp>
        <p:nvSpPr>
          <p:cNvPr id="137" name="Google Shape;137;p15"/>
          <p:cNvSpPr txBox="1"/>
          <p:nvPr/>
        </p:nvSpPr>
        <p:spPr>
          <a:xfrm>
            <a:off x="10746100" y="5965325"/>
            <a:ext cx="3021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LSI-VC-15, April 2024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