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J5SKkDQlNc2GJaQyFIQv8nr+2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dark">
  <p:cSld name="Content page -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436419" y="1253331"/>
            <a:ext cx="9802089" cy="5078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2" type="body"/>
          </p:nvPr>
        </p:nvSpPr>
        <p:spPr>
          <a:xfrm>
            <a:off x="382269" y="157691"/>
            <a:ext cx="8140700" cy="57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8" name="Google Shape;38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9" name="Google Shape;4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8" name="Google Shape;58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-IT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si.it/bandi_e_concorsi/open-call-for-science-data-utilization-of-the-cosmo-skymed-mission-first-and-second-generation-english-version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risma.asi.it/" TargetMode="External"/><Relationship Id="rId4" Type="http://schemas.openxmlformats.org/officeDocument/2006/relationships/hyperlink" Target="https://www.asi.it/en/2021/07/asi-starts-the-exploitation-phase-of-data-acquired-in-europe-by-the-l-band-sar-sensors-of-the-argentinean-saocom-constellation/" TargetMode="External"/><Relationship Id="rId5" Type="http://schemas.openxmlformats.org/officeDocument/2006/relationships/hyperlink" Target="https://www.asi.it/en/?page_id=24517&amp;preview=true&amp;aiEnableCheckShortcode=true" TargetMode="External"/><Relationship Id="rId6" Type="http://schemas.openxmlformats.org/officeDocument/2006/relationships/hyperlink" Target="https://www.asi.it/en/?page_id=24517&amp;preview=true&amp;aiEnableCheckShortcode=tru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atabase.eohandbook.com/database/missionsummary.aspx?missionID=238" TargetMode="External"/><Relationship Id="rId4" Type="http://schemas.openxmlformats.org/officeDocument/2006/relationships/hyperlink" Target="http://database.eohandbook.com/database/missionsummary.aspx?missionID=19" TargetMode="External"/><Relationship Id="rId5" Type="http://schemas.openxmlformats.org/officeDocument/2006/relationships/hyperlink" Target="http://database.eohandbook.com/database/missionsummary.aspx?missionID=968" TargetMode="External"/><Relationship Id="rId6" Type="http://schemas.openxmlformats.org/officeDocument/2006/relationships/hyperlink" Target="http://database.eohandbook.com/database/missionsummary.aspx?missionID=1282" TargetMode="External"/><Relationship Id="rId7" Type="http://schemas.openxmlformats.org/officeDocument/2006/relationships/hyperlink" Target="http://database.eohandbook.com/database/missionsummary.aspx?missionID=1283" TargetMode="External"/><Relationship Id="rId8" Type="http://schemas.openxmlformats.org/officeDocument/2006/relationships/hyperlink" Target="http://database.eohandbook.com/database/missionsummary.aspx?missionID=97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atabase.eohandbook.com/database/missionsummary.aspx?missionID=849" TargetMode="External"/><Relationship Id="rId4" Type="http://schemas.openxmlformats.org/officeDocument/2006/relationships/hyperlink" Target="http://database.eohandbook.com/database/missionsummary.aspx?missionID=201" TargetMode="External"/><Relationship Id="rId5" Type="http://schemas.openxmlformats.org/officeDocument/2006/relationships/hyperlink" Target="http://database.eohandbook.com/database/missionsummary.aspx?missionID=1012" TargetMode="External"/><Relationship Id="rId6" Type="http://schemas.openxmlformats.org/officeDocument/2006/relationships/hyperlink" Target="http://database.eohandbook.com/database/missionsummary.aspx?missionID=40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s://indd.adobe.com/view/189e6abd-0804-4430-b6a5-79a89f56f347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giovanni.rum@est.asi.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it-IT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it-IT" sz="4000"/>
              <a:t>ASI Report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Laura Candela, ASI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7.1.7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idx="1" type="body"/>
          </p:nvPr>
        </p:nvSpPr>
        <p:spPr>
          <a:xfrm>
            <a:off x="199734" y="1041610"/>
            <a:ext cx="11687466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it-IT" sz="2100"/>
              <a:t>COSMO-SkyMed: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it-IT" sz="2100"/>
              <a:t>CSK-3 deorbiting procedure started on May 2022</a:t>
            </a:r>
            <a:endParaRPr sz="21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it-IT" sz="2100"/>
              <a:t>CSG-2 is operational: </a:t>
            </a:r>
            <a:r>
              <a:rPr lang="it-IT" sz="2100"/>
              <a:t>After successfully passing the test and in-flight qualification stage, the data acquired by the CSG2 satellite are made available to users by the Italian Space Agency and Ministry of Defence).</a:t>
            </a:r>
            <a:endParaRPr/>
          </a:p>
          <a:p>
            <a:pPr indent="0" lvl="1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it-IT" sz="2100"/>
              <a:t>			</a:t>
            </a:r>
            <a:r>
              <a:rPr lang="it-IT" sz="2100" u="sng"/>
              <a:t>Now, on the same orbit, 3 CSK + 2 CSG</a:t>
            </a:r>
            <a:endParaRPr b="1" sz="2100" u="sng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it-IT" sz="2100"/>
              <a:t>CSG mission will be upgraded with third and fourth satellites CSG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it-IT" sz="2100"/>
              <a:t>An “Open Call for Science” on the use of CSK and CSG data is available on the ASI website: </a:t>
            </a:r>
            <a:r>
              <a:rPr lang="it-IT" sz="2100" u="sng">
                <a:solidFill>
                  <a:schemeClr val="hlink"/>
                </a:solidFill>
                <a:hlinkClick r:id="rId3"/>
              </a:rPr>
              <a:t>https://www.asi.it/bandi_e_concorsi/open-call-for-science-data-utilization-of-the-cosmo-skymed-mission-first-and-second-generation-english-version/</a:t>
            </a:r>
            <a:r>
              <a:rPr lang="it-IT" sz="2100"/>
              <a:t> </a:t>
            </a:r>
            <a:endParaRPr/>
          </a:p>
        </p:txBody>
      </p:sp>
      <p:sp>
        <p:nvSpPr>
          <p:cNvPr id="76" name="Google Shape;76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/>
              <a:t>COSMO-SkyMed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idx="1" type="body"/>
          </p:nvPr>
        </p:nvSpPr>
        <p:spPr>
          <a:xfrm>
            <a:off x="199734" y="1224490"/>
            <a:ext cx="11687466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it-IT" sz="2100"/>
              <a:t>PRISMA is operating nominally (</a:t>
            </a:r>
            <a:r>
              <a:rPr lang="it-IT" sz="2100" u="sng">
                <a:solidFill>
                  <a:schemeClr val="hlink"/>
                </a:solidFill>
                <a:hlinkClick r:id="rId3"/>
              </a:rPr>
              <a:t>https://prisma.asi.it/</a:t>
            </a:r>
            <a:r>
              <a:rPr lang="it-IT" sz="2100"/>
              <a:t>) and </a:t>
            </a:r>
            <a:r>
              <a:rPr b="1" lang="it-IT" sz="2100"/>
              <a:t>PRISMA SG Phase A activity concluded. 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it-IT" sz="2100"/>
              <a:t>	B/C/D/E1 contracts KO planned in </a:t>
            </a:r>
            <a:r>
              <a:rPr b="1" lang="it-IT" sz="2100">
                <a:solidFill>
                  <a:srgbClr val="FF0000"/>
                </a:solidFill>
              </a:rPr>
              <a:t>Q4/2024</a:t>
            </a:r>
            <a:r>
              <a:rPr b="1" lang="it-IT" sz="2100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it-IT" sz="2100"/>
              <a:t>Since 20 July 2021, ASI has been started the provision of SAOCOM data within the ASI ZoE</a:t>
            </a:r>
            <a:r>
              <a:rPr b="1" lang="it-IT" sz="2100" cap="none"/>
              <a:t>: </a:t>
            </a:r>
            <a:r>
              <a:rPr lang="it-IT" sz="2100" u="sng">
                <a:solidFill>
                  <a:schemeClr val="hlink"/>
                </a:solidFill>
                <a:hlinkClick r:id="rId4"/>
              </a:rPr>
              <a:t>https://www.asi.it/en/2021/07/asi-starts-the-exploitation-phase-of-data-acquired-in-europe-by-the-l-band-sar-sensors-of-the-argentinean-saocom-constellation/</a:t>
            </a:r>
            <a:r>
              <a:rPr lang="it-IT" sz="2100"/>
              <a:t>. For accessing the products it is sufficient to download the </a:t>
            </a:r>
            <a:r>
              <a:rPr lang="it-IT" sz="2100" u="sng">
                <a:solidFill>
                  <a:schemeClr val="hlink"/>
                </a:solidFill>
                <a:hlinkClick r:id="rId5"/>
              </a:rPr>
              <a:t>SAOCOM Registration Data Package</a:t>
            </a:r>
            <a:r>
              <a:rPr lang="it-IT" sz="2100"/>
              <a:t> and submit via email a registration request. SAOCOM data will be accessed and disseminated through a dedicated </a:t>
            </a:r>
            <a:r>
              <a:rPr lang="it-IT" sz="2100" u="sng">
                <a:solidFill>
                  <a:schemeClr val="hlink"/>
                </a:solidFill>
                <a:hlinkClick r:id="rId6"/>
              </a:rPr>
              <a:t>ASI SAOCOM portal</a:t>
            </a:r>
            <a:r>
              <a:rPr lang="it-IT" sz="2100"/>
              <a:t>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100"/>
          </a:p>
        </p:txBody>
      </p:sp>
      <p:sp>
        <p:nvSpPr>
          <p:cNvPr id="82" name="Google Shape;82;p3"/>
          <p:cNvSpPr txBox="1"/>
          <p:nvPr>
            <p:ph type="title"/>
          </p:nvPr>
        </p:nvSpPr>
        <p:spPr>
          <a:xfrm>
            <a:off x="176048" y="17349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/>
              <a:t>PRISMA, SAOCOM &amp; Other WG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idx="1" type="body"/>
          </p:nvPr>
        </p:nvSpPr>
        <p:spPr>
          <a:xfrm>
            <a:off x="199734" y="1052129"/>
            <a:ext cx="11687466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700"/>
              <a:t>LAGEOS-2 (</a:t>
            </a:r>
            <a:r>
              <a:rPr lang="it-IT" sz="1700" u="sng">
                <a:solidFill>
                  <a:schemeClr val="hlink"/>
                </a:solidFill>
                <a:hlinkClick r:id="rId3"/>
              </a:rPr>
              <a:t>http://database.eohandbook.com/database/missionsummary.aspx?missionID=238</a:t>
            </a:r>
            <a:r>
              <a:rPr b="1" lang="it-IT" sz="1700"/>
              <a:t>):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Instrument: Laser Retroreflector Array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Measurements: Gravity field, Gravity gradients, Crustal plates positioning, Crustal Motion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700"/>
              <a:t>LARES (</a:t>
            </a:r>
            <a:r>
              <a:rPr lang="it-IT" sz="1700" u="sng">
                <a:solidFill>
                  <a:schemeClr val="hlink"/>
                </a:solidFill>
                <a:hlinkClick r:id="rId4"/>
              </a:rPr>
              <a:t>http://database.eohandbook.com/database/missionsummary.aspx?missionID=19</a:t>
            </a:r>
            <a:r>
              <a:rPr b="1" lang="it-IT" sz="1700"/>
              <a:t>):</a:t>
            </a:r>
            <a:endParaRPr/>
          </a:p>
          <a:p>
            <a:pPr indent="0" lvl="1" marL="533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b="1" lang="it-IT" sz="1700"/>
              <a:t>	LARES-2 (</a:t>
            </a:r>
            <a:r>
              <a:rPr lang="it-IT" sz="1700" u="sng">
                <a:solidFill>
                  <a:schemeClr val="hlink"/>
                </a:solidFill>
                <a:hlinkClick r:id="rId5"/>
              </a:rPr>
              <a:t>http://database.eohandbook.com/database/missionsummary.aspx?missionID=968</a:t>
            </a:r>
            <a:r>
              <a:rPr lang="it-IT" sz="1700"/>
              <a:t>)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Instrument: Laser Corner Cube Reflector Assembly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Measurements: Gravity field, Gravity gradients, Crustal plates positioning, Crustal Motion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700"/>
              <a:t>PLT-1 (</a:t>
            </a:r>
            <a:r>
              <a:rPr lang="it-IT" sz="1700" u="sng">
                <a:solidFill>
                  <a:schemeClr val="hlink"/>
                </a:solidFill>
                <a:hlinkClick r:id="rId6"/>
              </a:rPr>
              <a:t>http://database.eohandbook.com/database/missionsummary.aspx?missionID=1282</a:t>
            </a:r>
            <a:r>
              <a:rPr lang="it-IT" sz="1700"/>
              <a:t>)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Instrument: Synthetic Aperture Radar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Measurements: Land, multi-purpose imager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700"/>
              <a:t>PLT-2 (</a:t>
            </a:r>
            <a:r>
              <a:rPr lang="it-IT" sz="1700" u="sng">
                <a:solidFill>
                  <a:schemeClr val="hlink"/>
                </a:solidFill>
                <a:hlinkClick r:id="rId7"/>
              </a:rPr>
              <a:t>http://database.eohandbook.com/database/missionsummary.aspx?missionID=1283</a:t>
            </a:r>
            <a:r>
              <a:rPr lang="it-IT" sz="1700"/>
              <a:t>) 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Instrument: Multi-Angle Imager for Aerosol (MAIA)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Measurements: Aerosol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700"/>
              <a:t>SBG-TIR (</a:t>
            </a:r>
            <a:r>
              <a:rPr lang="it-IT" sz="1700" u="sng">
                <a:solidFill>
                  <a:schemeClr val="hlink"/>
                </a:solidFill>
                <a:hlinkClick r:id="rId8"/>
              </a:rPr>
              <a:t>http://database.eohandbook.com/database/missionsummary.aspx?missionID=975</a:t>
            </a:r>
            <a:r>
              <a:rPr lang="it-IT" sz="1700"/>
              <a:t>) 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Instrument: VNIR Camera (SBG-TIR)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</a:pPr>
            <a:r>
              <a:rPr b="1" lang="it-IT" sz="1700"/>
              <a:t>Measurements: Land surface imagery</a:t>
            </a:r>
            <a:endParaRPr b="1" sz="1700"/>
          </a:p>
        </p:txBody>
      </p:sp>
      <p:sp>
        <p:nvSpPr>
          <p:cNvPr id="88" name="Google Shape;88;p4"/>
          <p:cNvSpPr txBox="1"/>
          <p:nvPr>
            <p:ph type="title"/>
          </p:nvPr>
        </p:nvSpPr>
        <p:spPr>
          <a:xfrm>
            <a:off x="76200" y="165878"/>
            <a:ext cx="1023366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/>
              <a:t>Space mission with ASI as Lead Agency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idx="1" type="body"/>
          </p:nvPr>
        </p:nvSpPr>
        <p:spPr>
          <a:xfrm>
            <a:off x="199734" y="1133050"/>
            <a:ext cx="11687466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800"/>
              <a:t>CSES (</a:t>
            </a:r>
            <a:r>
              <a:rPr lang="it-IT" sz="1800" u="sng">
                <a:solidFill>
                  <a:schemeClr val="hlink"/>
                </a:solidFill>
                <a:hlinkClick r:id="rId3"/>
              </a:rPr>
              <a:t>http://database.eohandbook.com/database/missionsummary.aspx?missionID=849</a:t>
            </a:r>
            <a:r>
              <a:rPr lang="it-IT" sz="1800"/>
              <a:t>)</a:t>
            </a:r>
            <a:r>
              <a:rPr b="1" lang="it-IT" sz="1800"/>
              <a:t>: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Instrument: High Energy Particle Detector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Measurements: Electron Energy and Pitch Angle Distribution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800"/>
              <a:t>LAGEOS-1 (</a:t>
            </a:r>
            <a:r>
              <a:rPr lang="it-IT" sz="1800" u="sng">
                <a:solidFill>
                  <a:schemeClr val="hlink"/>
                </a:solidFill>
                <a:hlinkClick r:id="rId4"/>
              </a:rPr>
              <a:t>http://database.eohandbook.com/database/missionsummary.aspx?missionID=201</a:t>
            </a:r>
            <a:r>
              <a:rPr b="1" lang="it-IT" sz="1800"/>
              <a:t>): 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Instrument: Laser Retroreflector Array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Measurements: Gravity field, Gravity gradients, Crustal plates positioning, Crustal Motion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800"/>
              <a:t>NORDSAT-TD (</a:t>
            </a:r>
            <a:r>
              <a:rPr lang="it-IT" sz="1800" u="sng">
                <a:solidFill>
                  <a:schemeClr val="hlink"/>
                </a:solidFill>
                <a:hlinkClick r:id="rId5"/>
              </a:rPr>
              <a:t>http://database.eohandbook.com/database/missionsummary.aspx?missionID=1012</a:t>
            </a:r>
            <a:r>
              <a:rPr lang="it-IT" sz="1800"/>
              <a:t>) 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Instrument: CORA-micro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Measurements: VHF Data Exchange maritime communication</a:t>
            </a:r>
            <a:endParaRPr b="1" sz="1800"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b="1" lang="it-IT" sz="1800"/>
              <a:t>SAOCOM (</a:t>
            </a:r>
            <a:r>
              <a:rPr lang="it-IT" sz="1800" u="sng">
                <a:solidFill>
                  <a:schemeClr val="hlink"/>
                </a:solidFill>
                <a:hlinkClick r:id="rId6"/>
              </a:rPr>
              <a:t>http://database.eohandbook.com/database/missionsummary.aspx?missionID=405</a:t>
            </a:r>
            <a:r>
              <a:rPr lang="it-IT" sz="1800"/>
              <a:t>)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Instrument: Synthetic Aperture Radar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b="1" lang="it-IT" sz="1800"/>
              <a:t>Measurements: Land, multi-purpose imager</a:t>
            </a:r>
            <a:endParaRPr/>
          </a:p>
        </p:txBody>
      </p:sp>
      <p:sp>
        <p:nvSpPr>
          <p:cNvPr id="94" name="Google Shape;94;p5"/>
          <p:cNvSpPr txBox="1"/>
          <p:nvPr>
            <p:ph type="title"/>
          </p:nvPr>
        </p:nvSpPr>
        <p:spPr>
          <a:xfrm>
            <a:off x="176048" y="24207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 sz="3000"/>
              <a:t>Space Missions with ASI as Contributing Agency</a:t>
            </a:r>
            <a:br>
              <a:rPr lang="it-IT" sz="3000"/>
            </a:b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idx="1" type="body"/>
          </p:nvPr>
        </p:nvSpPr>
        <p:spPr>
          <a:xfrm>
            <a:off x="199734" y="1066800"/>
            <a:ext cx="11687466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it-IT" sz="1800"/>
              <a:t>Europe’s foremost EO space programs, initiated by the Italian Government, coordinated by ESA in collaboration with ASI with PNRR resources along with CNP funding. </a:t>
            </a:r>
            <a:r>
              <a:rPr b="1" lang="it-IT" sz="1800" u="sng"/>
              <a:t>Expected both to achieve full operational capability and ASI lead by June 2026</a:t>
            </a:r>
            <a:r>
              <a:rPr lang="it-IT" sz="1800"/>
              <a:t>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it-IT" sz="1800"/>
              <a:t>Constellations of satellites in Low Earth Orbit (LEO) </a:t>
            </a:r>
            <a:r>
              <a:rPr b="1" lang="it-IT" sz="1800" u="sng"/>
              <a:t>(Upstream</a:t>
            </a:r>
            <a:r>
              <a:rPr lang="it-IT" sz="1800"/>
              <a:t>), ground operational infrastructure (</a:t>
            </a:r>
            <a:r>
              <a:rPr b="1" lang="it-IT" sz="1800" u="sng"/>
              <a:t>Downstream</a:t>
            </a:r>
            <a:r>
              <a:rPr lang="it-IT" sz="1800"/>
              <a:t>), and services for the Italian PA (</a:t>
            </a:r>
            <a:r>
              <a:rPr b="1" lang="it-IT" sz="1800" u="sng"/>
              <a:t>Services</a:t>
            </a:r>
            <a:r>
              <a:rPr lang="it-IT" sz="1800"/>
              <a:t>).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it-IT" sz="1800"/>
              <a:t>Geospatial services for each application domain: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Coasts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Air quality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Land motion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Land cover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Hydro-Meteo-Climate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Water resources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Society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Emergency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it-IT" sz="1800"/>
              <a:t>Security</a:t>
            </a:r>
            <a:endParaRPr/>
          </a:p>
        </p:txBody>
      </p:sp>
      <p:sp>
        <p:nvSpPr>
          <p:cNvPr id="100" name="Google Shape;100;p6"/>
          <p:cNvSpPr txBox="1"/>
          <p:nvPr>
            <p:ph type="title"/>
          </p:nvPr>
        </p:nvSpPr>
        <p:spPr>
          <a:xfrm>
            <a:off x="176048" y="21159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/>
              <a:t>IRIDE system</a:t>
            </a:r>
            <a:br>
              <a:rPr lang="it-IT"/>
            </a:br>
            <a:endParaRPr/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3660" y="3041642"/>
            <a:ext cx="5447867" cy="26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7667" t="0"/>
          <a:stretch/>
        </p:blipFill>
        <p:spPr>
          <a:xfrm>
            <a:off x="3855772" y="3398235"/>
            <a:ext cx="2240228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/>
          <p:nvPr/>
        </p:nvSpPr>
        <p:spPr>
          <a:xfrm>
            <a:off x="3299460" y="5979890"/>
            <a:ext cx="86334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https://indd.adobe.com/view/189e6abd-0804-4430-b6a5-79a89f56f347</a:t>
            </a:r>
            <a:r>
              <a:rPr b="0" i="0" lang="it-IT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/>
        </p:nvSpPr>
        <p:spPr>
          <a:xfrm>
            <a:off x="234566" y="156382"/>
            <a:ext cx="6117248" cy="563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Services: Development Principles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410926" y="1039508"/>
            <a:ext cx="10552143" cy="2532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iterative development, progressive growth (</a:t>
            </a:r>
            <a:r>
              <a:rPr b="1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precursor, v1, v2</a:t>
            </a: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immediate start: Precursor version improving the State-of-the-Art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multi mission, multi source input data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1" i="0" lang="it-IT" sz="1800" u="sng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users in the loop </a:t>
            </a: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(regular checkpoints)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focus on the ‘last mile”: inclusion of IRIDE services in the user workflow</a:t>
            </a:r>
            <a:endParaRPr/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sustainability post June 2026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4450947" y="6495036"/>
            <a:ext cx="3610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ESA unclassified - releasable to the public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542514" y="3695349"/>
            <a:ext cx="3610948" cy="2623861"/>
            <a:chOff x="539716" y="1915220"/>
            <a:chExt cx="5026673" cy="3751416"/>
          </a:xfrm>
        </p:grpSpPr>
        <p:sp>
          <p:nvSpPr>
            <p:cNvPr id="113" name="Google Shape;113;p7"/>
            <p:cNvSpPr/>
            <p:nvPr/>
          </p:nvSpPr>
          <p:spPr>
            <a:xfrm>
              <a:off x="2254855" y="2915469"/>
              <a:ext cx="1464661" cy="14321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b="0" i="0" lang="it-IT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 Segment Cycles</a:t>
              </a:r>
              <a:endParaRPr/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2155970" y="1915220"/>
              <a:ext cx="1526353" cy="572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1" i="0" lang="it-I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 Portfolio Specification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 txBox="1"/>
            <p:nvPr/>
          </p:nvSpPr>
          <p:spPr>
            <a:xfrm>
              <a:off x="3594869" y="2894850"/>
              <a:ext cx="1971520" cy="594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 Value Chains design &amp; development</a:t>
              </a:r>
              <a:endPara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1955276" y="4874568"/>
              <a:ext cx="1187466" cy="792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1" i="0" lang="it-I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Geospatial products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1" i="0" lang="it-I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generation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 txBox="1"/>
            <p:nvPr/>
          </p:nvSpPr>
          <p:spPr>
            <a:xfrm>
              <a:off x="3781917" y="4265241"/>
              <a:ext cx="1423367" cy="59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Quality control &amp; testing</a:t>
              </a:r>
              <a:endPara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539716" y="3449131"/>
              <a:ext cx="1609422" cy="572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Benefit analysis assessment </a:t>
              </a:r>
              <a:endPara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ine arrow Clockwise curve" id="119" name="Google Shape;11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9761441">
              <a:off x="3452630" y="203554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arrow Clockwise curve" id="120" name="Google Shape;12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8316134">
              <a:off x="4036400" y="33751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arrow Clockwise curve" id="121" name="Google Shape;12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227773">
              <a:off x="3137669" y="4597905"/>
              <a:ext cx="914400" cy="9623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arrow Clockwise curve" id="122" name="Google Shape;12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9259">
              <a:off x="1271281" y="407728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ne arrow Clockwise curve" id="123" name="Google Shape;12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3957374">
              <a:off x="1271281" y="234786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7"/>
          <p:cNvSpPr/>
          <p:nvPr/>
        </p:nvSpPr>
        <p:spPr>
          <a:xfrm>
            <a:off x="4220241" y="4292489"/>
            <a:ext cx="3691070" cy="159627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AFE2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43AF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Precursor Phase (one cycle)</a:t>
            </a:r>
            <a:r>
              <a:rPr b="1" i="0" lang="it-IT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∙"/>
            </a:pPr>
            <a:r>
              <a:rPr b="0" i="0" lang="it-IT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input: existing data sources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∙"/>
            </a:pPr>
            <a:r>
              <a:rPr b="0" i="0" lang="it-IT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Services include improvement with respect to State-of-the-Art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8501449" y="4282415"/>
            <a:ext cx="3311898" cy="15969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AFE2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43AF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2 (two cycles):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∙"/>
            </a:pPr>
            <a:r>
              <a:rPr b="0" i="0" lang="it-IT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Progressive integration of IRIDE data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∙"/>
            </a:pPr>
            <a:r>
              <a:rPr b="0" i="0" lang="it-IT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Integration in IRIDE MArketplace</a:t>
            </a:r>
            <a:endParaRPr b="0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∙"/>
            </a:pPr>
            <a:r>
              <a:rPr b="0" i="0" lang="it-IT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Improvement of Services with respect to Precursor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7965733" y="4895783"/>
            <a:ext cx="523359" cy="5008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4906" y="145606"/>
            <a:ext cx="1377094" cy="96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176048" y="954941"/>
            <a:ext cx="11687466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1" lang="it-IT" sz="2000" u="sng"/>
              <a:t>GEO 2025 Global Forum </a:t>
            </a:r>
            <a:r>
              <a:rPr lang="it-IT" sz="2000"/>
              <a:t>will take place in </a:t>
            </a:r>
            <a:r>
              <a:rPr b="1" lang="it-IT" sz="2000"/>
              <a:t>Rome</a:t>
            </a:r>
            <a:r>
              <a:rPr lang="it-IT" sz="2000"/>
              <a:t> on </a:t>
            </a:r>
            <a:r>
              <a:rPr b="1" lang="it-IT" sz="2000"/>
              <a:t>5-9 May 2025 </a:t>
            </a:r>
            <a:r>
              <a:rPr lang="it-IT" sz="2000"/>
              <a:t>hosted by Italy, organized by the </a:t>
            </a:r>
            <a:r>
              <a:rPr b="1" lang="it-IT" sz="2000"/>
              <a:t>Italian Space Agency (ASI)</a:t>
            </a:r>
            <a:r>
              <a:rPr lang="it-IT" sz="2000"/>
              <a:t>, with the financial contribution of </a:t>
            </a:r>
            <a:r>
              <a:rPr b="1" lang="it-IT" sz="2000"/>
              <a:t>European Commission </a:t>
            </a:r>
            <a:r>
              <a:rPr lang="it-IT" sz="2000"/>
              <a:t>and it will include a Ministerial Segment.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1" lang="it-IT" sz="2000"/>
              <a:t>Topic</a:t>
            </a:r>
            <a:r>
              <a:rPr lang="it-IT" sz="2000"/>
              <a:t>: “</a:t>
            </a:r>
            <a:r>
              <a:rPr b="1" i="1" lang="it-IT" sz="2000">
                <a:solidFill>
                  <a:srgbClr val="FF0000"/>
                </a:solidFill>
              </a:rPr>
              <a:t>Earth Intelligence for all (users)</a:t>
            </a:r>
            <a:r>
              <a:rPr lang="it-IT" sz="2000"/>
              <a:t>” - how to implement the GEO post 2025 strategy so that Earth Observation data and derived information and knowledge will be laid down at local scale to implement cost-effective strategies to mitigate the effects of major global threats (climate change, biodiversity loss, natural disasters, urban areas).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1" lang="it-IT" sz="2000" u="sng"/>
              <a:t>Reference</a:t>
            </a:r>
            <a:r>
              <a:rPr lang="it-IT" sz="2000"/>
              <a:t>: The GEO post-2025 Strategy endorsed by Ministers at the GEO Ministerial Summit held in Cape Town in November 2023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1" lang="it-IT" sz="2000" u="sng"/>
              <a:t>Venue</a:t>
            </a:r>
            <a:r>
              <a:rPr lang="it-IT" sz="2000"/>
              <a:t>: The venue has been selected, Auditorium della Tecnica, contract under finalization 				.</a:t>
            </a:r>
            <a:r>
              <a:rPr b="1" lang="it-IT" sz="2000" u="sng"/>
              <a:t>Official announcement </a:t>
            </a:r>
            <a:r>
              <a:rPr lang="it-IT" sz="2000"/>
              <a:t>by mid November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1" lang="it-IT" sz="2000" u="sng"/>
              <a:t>ASI PoC</a:t>
            </a:r>
            <a:r>
              <a:rPr lang="it-IT" sz="2000"/>
              <a:t>: Giovanni Rum (</a:t>
            </a:r>
            <a:r>
              <a:rPr lang="it-IT" sz="2000" u="sng">
                <a:solidFill>
                  <a:schemeClr val="hlink"/>
                </a:solidFill>
                <a:hlinkClick r:id="rId3"/>
              </a:rPr>
              <a:t>giovanni.rum@est.asi.it</a:t>
            </a:r>
            <a:endParaRPr sz="2000"/>
          </a:p>
          <a:p>
            <a:pPr indent="-133350" lvl="1" marL="7429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33" name="Google Shape;13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/>
              <a:t>GEO 2025 Global Forum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176050" y="175950"/>
            <a:ext cx="928799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it-IT" sz="7200"/>
              <a:t>THANK YOU FOR THE ATTENTION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Laura Candela,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t-IT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ASI Principal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