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embeddedFontLst>
    <p:embeddedFont>
      <p:font typeface="Montserrat"/>
      <p:regular r:id="rId21"/>
      <p:bold r:id="rId22"/>
      <p:italic r:id="rId23"/>
      <p:boldItalic r:id="rId24"/>
    </p:embeddedFon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BF1DEB4-ABD6-4855-A9E9-CCA490C328F0}">
  <a:tblStyle styleId="{BBF1DEB4-ABD6-4855-A9E9-CCA490C328F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OpenSans-bold.fntdata"/><Relationship Id="rId25" Type="http://schemas.openxmlformats.org/officeDocument/2006/relationships/font" Target="fonts/OpenSans-regular.fntdata"/><Relationship Id="rId28" Type="http://schemas.openxmlformats.org/officeDocument/2006/relationships/font" Target="fonts/OpenSans-boldItalic.fntdata"/><Relationship Id="rId27" Type="http://schemas.openxmlformats.org/officeDocument/2006/relationships/font" Target="fonts/OpenSans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f674a6747d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2f674a6747d_1_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67568aef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f67568aef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94b2aaea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094b2aaea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94b2aaea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94b2aaea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67568aef8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2f67568aef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fecea31c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2fecea31c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a50254d3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a50254d3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SEO support for cloud-native geospatial: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Alex leith &amp; matt paget leading architecture factor for interop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ARD modualiarity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Really pushing CEOS towards cloud native </a:t>
            </a:r>
            <a:r>
              <a:rPr lang="en"/>
              <a:t>geospatial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94b2aaea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094b2aaea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94b2aaea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3094b2aaea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94b2aaea7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94b2aaea7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94b2aae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094b2aae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f67568aef8_0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2f67568aef8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745f182b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8745f182b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3.jpg"/><Relationship Id="rId4" Type="http://schemas.openxmlformats.org/officeDocument/2006/relationships/image" Target="../media/image7.jpg"/><Relationship Id="rId5" Type="http://schemas.openxmlformats.org/officeDocument/2006/relationships/image" Target="../media/image9.png"/><Relationship Id="rId6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59" name="Google Shape;5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i="0" sz="6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0" name="Google Shape;70;p15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7699248" y="4930953"/>
            <a:ext cx="1444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-18281" y="4922100"/>
            <a:ext cx="440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Plenary, 23-24 October 2024</a:t>
            </a:r>
            <a:endParaRPr b="1"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0" name="Google Shape;80;p16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6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289974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3" name="Google Shape;83;p16"/>
          <p:cNvSpPr txBox="1"/>
          <p:nvPr>
            <p:ph idx="2" type="body"/>
          </p:nvPr>
        </p:nvSpPr>
        <p:spPr>
          <a:xfrm>
            <a:off x="4722271" y="1084442"/>
            <a:ext cx="41319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4" name="Google Shape;84;p16"/>
          <p:cNvSpPr txBox="1"/>
          <p:nvPr/>
        </p:nvSpPr>
        <p:spPr>
          <a:xfrm>
            <a:off x="7699248" y="4930953"/>
            <a:ext cx="1444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6" name="Google Shape;86;p16"/>
          <p:cNvSpPr txBox="1"/>
          <p:nvPr/>
        </p:nvSpPr>
        <p:spPr>
          <a:xfrm>
            <a:off x="-18281" y="4922100"/>
            <a:ext cx="4406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2024,</a:t>
            </a: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September 2024</a:t>
            </a:r>
            <a:endParaRPr b="1"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1" name="Google Shape;91;p17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7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7699248" y="4930953"/>
            <a:ext cx="1444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5" name="Google Shape;95;p17"/>
          <p:cNvSpPr txBox="1"/>
          <p:nvPr/>
        </p:nvSpPr>
        <p:spPr>
          <a:xfrm>
            <a:off x="-18281" y="4922100"/>
            <a:ext cx="4406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2024,</a:t>
            </a: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September 2024</a:t>
            </a:r>
            <a:endParaRPr b="1"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0" name="Google Shape;100;p18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8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885009" y="1030389"/>
            <a:ext cx="46293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61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▪"/>
              <a:defRPr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o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3" name="Google Shape;103;p18"/>
          <p:cNvSpPr txBox="1"/>
          <p:nvPr>
            <p:ph idx="2" type="body"/>
          </p:nvPr>
        </p:nvSpPr>
        <p:spPr>
          <a:xfrm>
            <a:off x="629841" y="1030389"/>
            <a:ext cx="2949300" cy="3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None/>
              <a:defRPr i="0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4" name="Google Shape;104;p18"/>
          <p:cNvSpPr txBox="1"/>
          <p:nvPr/>
        </p:nvSpPr>
        <p:spPr>
          <a:xfrm>
            <a:off x="7699248" y="4930953"/>
            <a:ext cx="1444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6" name="Google Shape;106;p18"/>
          <p:cNvSpPr txBox="1"/>
          <p:nvPr/>
        </p:nvSpPr>
        <p:spPr>
          <a:xfrm>
            <a:off x="-18281" y="4922100"/>
            <a:ext cx="4406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2024,</a:t>
            </a: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September 2024</a:t>
            </a:r>
            <a:endParaRPr b="1"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4" name="Google Shape;54;p13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36.jpg"/><Relationship Id="rId5" Type="http://schemas.openxmlformats.org/officeDocument/2006/relationships/image" Target="../media/image34.jpg"/><Relationship Id="rId6" Type="http://schemas.openxmlformats.org/officeDocument/2006/relationships/image" Target="../media/image31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hyperlink" Target="http://eepurl.com/ij_2z1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3.weforum.org/docs/WEF_Amplifying_the_Global_Value_of_Earth_Observation_2024.pdf" TargetMode="External"/><Relationship Id="rId4" Type="http://schemas.openxmlformats.org/officeDocument/2006/relationships/image" Target="../media/image12.jpg"/><Relationship Id="rId5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10.jpg"/><Relationship Id="rId5" Type="http://schemas.openxmlformats.org/officeDocument/2006/relationships/hyperlink" Target="https://github.com/ceos-or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ceos.org/about-ceos/history" TargetMode="External"/><Relationship Id="rId4" Type="http://schemas.openxmlformats.org/officeDocument/2006/relationships/hyperlink" Target="https://youtu.be/vQdsNH9eyDI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14.png"/><Relationship Id="rId7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eos.org/news/eo-for-gbf/" TargetMode="External"/><Relationship Id="rId4" Type="http://schemas.openxmlformats.org/officeDocument/2006/relationships/hyperlink" Target="https://ceos.org/news/ebvs/" TargetMode="External"/><Relationship Id="rId11" Type="http://schemas.openxmlformats.org/officeDocument/2006/relationships/image" Target="../media/image25.png"/><Relationship Id="rId10" Type="http://schemas.openxmlformats.org/officeDocument/2006/relationships/image" Target="../media/image26.png"/><Relationship Id="rId9" Type="http://schemas.openxmlformats.org/officeDocument/2006/relationships/hyperlink" Target="https://ceos.org/news/cambodia-workshop/" TargetMode="External"/><Relationship Id="rId5" Type="http://schemas.openxmlformats.org/officeDocument/2006/relationships/hyperlink" Target="https://ceos.org/news/mapping-ecosystems-with-satellite-data/" TargetMode="External"/><Relationship Id="rId6" Type="http://schemas.openxmlformats.org/officeDocument/2006/relationships/hyperlink" Target="https://ceos.org/news/hudson-bay-lowlands/" TargetMode="External"/><Relationship Id="rId7" Type="http://schemas.openxmlformats.org/officeDocument/2006/relationships/hyperlink" Target="https://ceos.org/news/ghg-mappers/" TargetMode="External"/><Relationship Id="rId8" Type="http://schemas.openxmlformats.org/officeDocument/2006/relationships/hyperlink" Target="https://ceos.org/news/vh-roda-202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132038" y="131963"/>
            <a:ext cx="6026850" cy="2979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" sz="4700"/>
              <a:t>Systems Engineering </a:t>
            </a:r>
            <a:endParaRPr sz="4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" sz="4700"/>
              <a:t>Office </a:t>
            </a:r>
            <a:endParaRPr sz="4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" sz="4700"/>
              <a:t>Report 2024</a:t>
            </a:r>
            <a:endParaRPr sz="4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t/>
            </a:r>
            <a:endParaRPr i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5849050" y="3542800"/>
            <a:ext cx="32535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8.1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Plenary 2024</a:t>
            </a:r>
            <a:endParaRPr b="1" sz="17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Montreal, Canada</a:t>
            </a:r>
            <a:endParaRPr b="1" sz="17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23rd - 24th October 2024</a:t>
            </a:r>
            <a:endParaRPr b="1" i="0" sz="17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6998100" y="2746250"/>
            <a:ext cx="21459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Matt Steventon &amp; Libby Rose on behalf of Dave Borges</a:t>
            </a:r>
            <a:r>
              <a:rPr b="1" lang="en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7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 metrics</a:t>
            </a:r>
            <a:endParaRPr/>
          </a:p>
        </p:txBody>
      </p:sp>
      <p:graphicFrame>
        <p:nvGraphicFramePr>
          <p:cNvPr id="186" name="Google Shape;186;p28"/>
          <p:cNvGraphicFramePr/>
          <p:nvPr/>
        </p:nvGraphicFramePr>
        <p:xfrm>
          <a:off x="843578" y="10110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{BBF1DEB4-ABD6-4855-A9E9-CCA490C328F0}</a:tableStyleId>
              </a:tblPr>
              <a:tblGrid>
                <a:gridCol w="817275"/>
                <a:gridCol w="2607525"/>
                <a:gridCol w="1385250"/>
                <a:gridCol w="1113775"/>
                <a:gridCol w="1210150"/>
              </a:tblGrid>
              <a:tr h="32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Platform</a:t>
                      </a:r>
                      <a:endParaRPr b="1"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Metric</a:t>
                      </a:r>
                      <a:endParaRPr b="1"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September 2024</a:t>
                      </a:r>
                      <a:endParaRPr b="1"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March 2024</a:t>
                      </a:r>
                      <a:endParaRPr b="1"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Percentage change</a:t>
                      </a:r>
                      <a:endParaRPr b="1"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1925"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Twitter/X</a:t>
                      </a:r>
                      <a:endParaRPr b="1"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Followers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5530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5475 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rgbClr val="6666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↑1.15%</a:t>
                      </a:r>
                      <a:endParaRPr sz="1000">
                        <a:solidFill>
                          <a:srgbClr val="66666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100" marB="63100" marR="63100" marL="631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19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Average impressions per post 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*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969.81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N/A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100" marB="63100" marR="63100" marL="631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86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Average engagement rate per post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*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4.87%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N/A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100" marB="63100" marR="63100" marL="631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1925"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Facebook</a:t>
                      </a:r>
                      <a:endParaRPr b="1"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Followers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2,117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2096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rgbClr val="6666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↑1.00%</a:t>
                      </a:r>
                      <a:endParaRPr sz="1000">
                        <a:solidFill>
                          <a:srgbClr val="666666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100" marB="63100" marR="63100" marL="631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19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Average impressions per post  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191.04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369.55 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↓48%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100" marB="63100" marR="63100" marL="631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86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Average engagement rate per post  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4.71%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6.18%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↓23%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100" marB="63100" marR="63100" marL="631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1925"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LinkedIn</a:t>
                      </a:r>
                      <a:endParaRPr b="1"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Followers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1638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674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rgbClr val="38761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↑143.02%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100" marB="63100" marR="63100" marL="631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19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Average impressions per post 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1188.66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558.39 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rgbClr val="38761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↑112.87%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100" marB="63100" marR="63100" marL="631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86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Average engagement rate per post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8.38%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7.46%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rgbClr val="38761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↑12.33%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3100" marB="63100" marR="63100" marL="631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7" name="Google Shape;187;p28"/>
          <p:cNvSpPr txBox="1"/>
          <p:nvPr/>
        </p:nvSpPr>
        <p:spPr>
          <a:xfrm>
            <a:off x="110550" y="4603925"/>
            <a:ext cx="5055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* X has restricted access to analytics to paid users only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8299" y="907650"/>
            <a:ext cx="2036823" cy="152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229725" y="1094950"/>
            <a:ext cx="39657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Exhibition Booths form a key part of CEOS Outreach</a:t>
            </a:r>
            <a:endParaRPr sz="17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en" sz="1500"/>
              <a:t>Chance to interact with the community </a:t>
            </a:r>
            <a:r>
              <a:rPr lang="en" sz="1500"/>
              <a:t>outside</a:t>
            </a:r>
            <a:r>
              <a:rPr lang="en" sz="1500"/>
              <a:t> of CEOS</a:t>
            </a:r>
            <a:endParaRPr sz="15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" sz="1700"/>
              <a:t>Some common questions:</a:t>
            </a:r>
            <a:endParaRPr sz="17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en" sz="1500"/>
              <a:t>What is CEOS? How can I be involved?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en" sz="1500"/>
              <a:t>Where can I access data? Do you provide data?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▪"/>
            </a:pPr>
            <a:r>
              <a:rPr lang="en" sz="1500"/>
              <a:t>What is CEOS doing for climate, disasters and/or biodiversity?</a:t>
            </a:r>
            <a:endParaRPr sz="15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194" name="Google Shape;194;p29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Outreach: IGARSS 2024</a:t>
            </a:r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5925" y="819425"/>
            <a:ext cx="1859252" cy="20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012" y="2349475"/>
            <a:ext cx="1976699" cy="148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7103" y="2166437"/>
            <a:ext cx="1944873" cy="145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7">
            <a:alphaModFix/>
          </a:blip>
          <a:srcRect b="0" l="-1258" r="17331" t="8850"/>
          <a:stretch/>
        </p:blipFill>
        <p:spPr>
          <a:xfrm>
            <a:off x="5298175" y="3200725"/>
            <a:ext cx="1790725" cy="145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57999" y="3522826"/>
            <a:ext cx="1790725" cy="134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240200" y="972225"/>
            <a:ext cx="41088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"/>
              <a:t>VH-RODA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ESA ESRIN (Frascati, Italy)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2-6 Dec, 2024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Supported by ESA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"/>
              <a:t>GEO Global Forum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Rome, Italy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5 - 9 May, 2025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"/>
              <a:t>Living Planet Symposium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Vienna, Austria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"/>
              <a:t>23 - 27 June, 2025</a:t>
            </a:r>
            <a:endParaRPr/>
          </a:p>
        </p:txBody>
      </p:sp>
      <p:sp>
        <p:nvSpPr>
          <p:cNvPr id="205" name="Google Shape;205;p30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Exhibition Booths</a:t>
            </a:r>
            <a:endParaRPr/>
          </a:p>
        </p:txBody>
      </p:sp>
      <p:sp>
        <p:nvSpPr>
          <p:cNvPr id="206" name="Google Shape;206;p30"/>
          <p:cNvSpPr txBox="1"/>
          <p:nvPr>
            <p:ph idx="1" type="body"/>
          </p:nvPr>
        </p:nvSpPr>
        <p:spPr>
          <a:xfrm>
            <a:off x="5425875" y="1075750"/>
            <a:ext cx="3386400" cy="1321200"/>
          </a:xfrm>
          <a:prstGeom prst="rect">
            <a:avLst/>
          </a:prstGeom>
          <a:solidFill>
            <a:schemeClr val="accent5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All CEOS entities are welcome to contribute content: flyers, presentations, videos, etc.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5103075" y="2998725"/>
            <a:ext cx="3709200" cy="14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IGARSS 2025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TBC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Brisbane, Australia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3 - 8 August, 2025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2575463" y="2894663"/>
            <a:ext cx="3993000" cy="1860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1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Learn more about CEOS</a:t>
            </a:r>
            <a:endParaRPr/>
          </a:p>
        </p:txBody>
      </p:sp>
      <p:sp>
        <p:nvSpPr>
          <p:cNvPr id="214" name="Google Shape;214;p31"/>
          <p:cNvSpPr txBox="1"/>
          <p:nvPr>
            <p:ph idx="1" type="body"/>
          </p:nvPr>
        </p:nvSpPr>
        <p:spPr>
          <a:xfrm>
            <a:off x="132025" y="2027850"/>
            <a:ext cx="2069700" cy="7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Twitter: @CEOSdotORG</a:t>
            </a:r>
            <a:endParaRPr sz="1700"/>
          </a:p>
        </p:txBody>
      </p:sp>
      <p:sp>
        <p:nvSpPr>
          <p:cNvPr id="215" name="Google Shape;215;p31"/>
          <p:cNvSpPr txBox="1"/>
          <p:nvPr>
            <p:ph idx="1" type="body"/>
          </p:nvPr>
        </p:nvSpPr>
        <p:spPr>
          <a:xfrm>
            <a:off x="2373929" y="2027856"/>
            <a:ext cx="2230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Facebook: @socialceos</a:t>
            </a:r>
            <a:endParaRPr sz="1700"/>
          </a:p>
        </p:txBody>
      </p:sp>
      <p:sp>
        <p:nvSpPr>
          <p:cNvPr id="216" name="Google Shape;216;p31"/>
          <p:cNvSpPr txBox="1"/>
          <p:nvPr>
            <p:ph idx="1" type="body"/>
          </p:nvPr>
        </p:nvSpPr>
        <p:spPr>
          <a:xfrm>
            <a:off x="4487582" y="2027857"/>
            <a:ext cx="2335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LinkedIn: @CEOSdotORG</a:t>
            </a:r>
            <a:endParaRPr sz="1700"/>
          </a:p>
        </p:txBody>
      </p:sp>
      <p:pic>
        <p:nvPicPr>
          <p:cNvPr id="217" name="Google Shape;2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088" y="996833"/>
            <a:ext cx="1830976" cy="9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1295" y="996831"/>
            <a:ext cx="915500" cy="9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7425" y="996831"/>
            <a:ext cx="915500" cy="9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63550" y="1137548"/>
            <a:ext cx="915500" cy="63407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 txBox="1"/>
          <p:nvPr>
            <p:ph idx="1" type="body"/>
          </p:nvPr>
        </p:nvSpPr>
        <p:spPr>
          <a:xfrm>
            <a:off x="6653708" y="2027857"/>
            <a:ext cx="2335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sz="1700"/>
              <a:t>YouTube: @CEOSdotORG</a:t>
            </a:r>
            <a:endParaRPr sz="1700"/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42485" y="3060338"/>
            <a:ext cx="1003781" cy="10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/>
          <p:nvPr/>
        </p:nvSpPr>
        <p:spPr>
          <a:xfrm>
            <a:off x="4560786" y="4064119"/>
            <a:ext cx="1967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Sign up!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http://eepurl.com/ij_2z1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31"/>
          <p:cNvSpPr txBox="1"/>
          <p:nvPr>
            <p:ph idx="1" type="body"/>
          </p:nvPr>
        </p:nvSpPr>
        <p:spPr>
          <a:xfrm>
            <a:off x="2616047" y="3009056"/>
            <a:ext cx="22803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1700"/>
              <a:t>CEOS Communications Quarterly Revisit</a:t>
            </a:r>
            <a:endParaRPr b="1" sz="1700"/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i="1" lang="en" sz="1000"/>
              <a:t>Quarterly Newsletter Mailing list</a:t>
            </a:r>
            <a:endParaRPr i="1"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142086" y="136979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</a:pPr>
            <a:r>
              <a:rPr lang="en" sz="3000"/>
              <a:t>Borges Baby</a:t>
            </a:r>
            <a:endParaRPr sz="3000"/>
          </a:p>
        </p:txBody>
      </p:sp>
      <p:sp>
        <p:nvSpPr>
          <p:cNvPr id="119" name="Google Shape;119;p20"/>
          <p:cNvSpPr txBox="1"/>
          <p:nvPr/>
        </p:nvSpPr>
        <p:spPr>
          <a:xfrm>
            <a:off x="5376000" y="1403150"/>
            <a:ext cx="35571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Char char="●"/>
            </a:pPr>
            <a:r>
              <a:rPr lang="en" sz="1900">
                <a:latin typeface="Montserrat"/>
                <a:ea typeface="Montserrat"/>
                <a:cs typeface="Montserrat"/>
                <a:sym typeface="Montserrat"/>
              </a:rPr>
              <a:t>Jack Borges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en" sz="1900">
                <a:latin typeface="Montserrat"/>
                <a:ea typeface="Montserrat"/>
                <a:cs typeface="Montserrat"/>
                <a:sym typeface="Montserrat"/>
              </a:rPr>
              <a:t>Joined the CEOS </a:t>
            </a:r>
            <a:r>
              <a:rPr lang="en" sz="1900">
                <a:latin typeface="Montserrat"/>
                <a:ea typeface="Montserrat"/>
                <a:cs typeface="Montserrat"/>
                <a:sym typeface="Montserrat"/>
              </a:rPr>
              <a:t>family</a:t>
            </a:r>
            <a:r>
              <a:rPr lang="en" sz="1900">
                <a:latin typeface="Montserrat"/>
                <a:ea typeface="Montserrat"/>
                <a:cs typeface="Montserrat"/>
                <a:sym typeface="Montserrat"/>
              </a:rPr>
              <a:t> on October 14!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25" y="1133525"/>
            <a:ext cx="5076675" cy="324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4225" y="821550"/>
            <a:ext cx="7137900" cy="1750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Per two </a:t>
            </a:r>
            <a:r>
              <a:rPr lang="en" sz="1500" u="sng">
                <a:solidFill>
                  <a:schemeClr val="hlink"/>
                </a:solidFill>
                <a:hlinkClick r:id="rId3"/>
              </a:rPr>
              <a:t>World Economic Forum</a:t>
            </a:r>
            <a:r>
              <a:rPr lang="en" sz="1500"/>
              <a:t> papers published in 2024,         </a:t>
            </a:r>
            <a:r>
              <a:rPr b="1" lang="en" sz="1500"/>
              <a:t>cloud native </a:t>
            </a:r>
            <a:r>
              <a:rPr b="1" lang="en" sz="1500"/>
              <a:t>geospatial</a:t>
            </a:r>
            <a:r>
              <a:rPr lang="en" sz="1500"/>
              <a:t> technology development is key component; ensuring Earth observations help shape a more sustainable and prosperous future through informed decisions.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SEO is supporting this theme across multiple CEOS priorities:</a:t>
            </a:r>
            <a:endParaRPr sz="1500"/>
          </a:p>
        </p:txBody>
      </p:sp>
      <p:sp>
        <p:nvSpPr>
          <p:cNvPr id="126" name="Google Shape;126;p21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SEO Activities</a:t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8000" y="860625"/>
            <a:ext cx="1523275" cy="40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9125" y="3387075"/>
            <a:ext cx="3068451" cy="13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132025" y="2230925"/>
            <a:ext cx="6663000" cy="2489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-Modular CEOS-ARD </a:t>
            </a:r>
            <a:r>
              <a:rPr lang="en" sz="1500"/>
              <a:t>specifications </a:t>
            </a:r>
            <a:r>
              <a:rPr lang="en" sz="1500"/>
              <a:t>update based on STAC</a:t>
            </a:r>
            <a:endParaRPr sz="15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-Interoperability Framework, Architecture chapter lead</a:t>
            </a:r>
            <a:endParaRPr sz="15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-Supporting WGCV through open cal/val toolbox development</a:t>
            </a:r>
            <a:endParaRPr sz="15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-Civil/commercial data interoperability</a:t>
            </a:r>
            <a:endParaRPr sz="15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-CEOS Analytics Lab</a:t>
            </a:r>
            <a:endParaRPr sz="15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-CEOS Organizational GitHub</a:t>
            </a:r>
            <a:endParaRPr sz="15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-Community outreach / engagement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207850" y="937075"/>
            <a:ext cx="52095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952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1800"/>
              <a:t>Why</a:t>
            </a:r>
            <a:r>
              <a:rPr lang="en" sz="1800"/>
              <a:t>: cloud computing has become commoditized. Cloud native geospatial is current reality, just not evenly distributed.</a:t>
            </a:r>
            <a:endParaRPr/>
          </a:p>
          <a:p>
            <a:pPr indent="0" lvl="0" marL="952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1800"/>
              <a:t>What</a:t>
            </a:r>
            <a:r>
              <a:rPr lang="en" sz="1800"/>
              <a:t>: cloud-based analysis platform designed to meet challenges of cloud based, data centric approach to EO; similarities to Digital Earth platforms and MS Planetary Computer.</a:t>
            </a:r>
            <a:endParaRPr/>
          </a:p>
          <a:p>
            <a:pPr indent="0" lvl="0" marL="952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1800"/>
              <a:t>Who</a:t>
            </a:r>
            <a:r>
              <a:rPr lang="en" sz="1800"/>
              <a:t>: resource available internally to entire CEOS community.</a:t>
            </a:r>
            <a:endParaRPr/>
          </a:p>
        </p:txBody>
      </p:sp>
      <p:sp>
        <p:nvSpPr>
          <p:cNvPr id="135" name="Google Shape;135;p22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</a:pPr>
            <a:r>
              <a:rPr lang="en"/>
              <a:t>CEOS Analytics Lab (CAL)</a:t>
            </a:r>
            <a:endParaRPr/>
          </a:p>
        </p:txBody>
      </p:sp>
      <p:pic>
        <p:nvPicPr>
          <p:cNvPr descr="A picture containing text&#10;&#10;Description automatically generated" id="136" name="Google Shape;13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9978" y="869554"/>
            <a:ext cx="3228873" cy="1693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137" name="Google Shape;13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0231" y="1578648"/>
            <a:ext cx="1960947" cy="302106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</a:pPr>
            <a:r>
              <a:rPr lang="en"/>
              <a:t>CEOS Github</a:t>
            </a:r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3239"/>
            <a:ext cx="9144003" cy="1078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, email, Teams&#10;&#10;Description automatically generated" id="144" name="Google Shape;14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778" y="1941650"/>
            <a:ext cx="4923878" cy="278399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45" name="Google Shape;145;p23"/>
          <p:cNvSpPr txBox="1"/>
          <p:nvPr/>
        </p:nvSpPr>
        <p:spPr>
          <a:xfrm>
            <a:off x="5119320" y="1941654"/>
            <a:ext cx="3864600" cy="28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•"/>
            </a:pPr>
            <a:r>
              <a:rPr i="0" lang="en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Consolidated, organized, and open-source CEOS technical footprint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•"/>
            </a:pPr>
            <a:r>
              <a:rPr i="0" lang="en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Superior technical versioning &amp; documentation over time (CEOS-ARD, etc) vs. Google Docs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•"/>
            </a:pPr>
            <a:r>
              <a:rPr i="0" lang="en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Technical comfort levels vary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•"/>
            </a:pPr>
            <a:r>
              <a:rPr i="0" lang="en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SEO able to provide introductory trainings, if desired (feedback appreciated)</a:t>
            </a:r>
            <a:endParaRPr i="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0" lang="en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https://github.com/ceos-org</a:t>
            </a:r>
            <a:endParaRPr i="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idx="1" type="body"/>
          </p:nvPr>
        </p:nvSpPr>
        <p:spPr>
          <a:xfrm>
            <a:off x="132025" y="866950"/>
            <a:ext cx="8766000" cy="1765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spcBef>
                <a:spcPts val="8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CEOS New Space Task Team explored potential for collaboration between ‘New Space’ and civil space agencies. White paper presented at 2023 Plenary included five recommended </a:t>
            </a:r>
            <a:r>
              <a:rPr lang="en" sz="1600"/>
              <a:t>deliverables including this project.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Eight commercial EO data sources examined. Findings available in SIT TW presentation. CEOS’ stakeholders increasingly want to use both civil and commercial data sources to inform decision making.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New CEOS website language proposed to SEC, clarifying that commercial sector is welcome and desired at CEOS working level meetings (WG, VC, Task Teams).</a:t>
            </a:r>
            <a:endParaRPr sz="1600"/>
          </a:p>
        </p:txBody>
      </p:sp>
      <p:sp>
        <p:nvSpPr>
          <p:cNvPr id="151" name="Google Shape;151;p24"/>
          <p:cNvSpPr txBox="1"/>
          <p:nvPr>
            <p:ph type="title"/>
          </p:nvPr>
        </p:nvSpPr>
        <p:spPr>
          <a:xfrm>
            <a:off x="132025" y="226475"/>
            <a:ext cx="7040100" cy="489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Commercial Data Analysis Project</a:t>
            </a:r>
            <a:endParaRPr sz="2400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3125" y="3540788"/>
            <a:ext cx="1260900" cy="126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>
            <p:ph idx="1" type="body"/>
          </p:nvPr>
        </p:nvSpPr>
        <p:spPr>
          <a:xfrm>
            <a:off x="187375" y="3485425"/>
            <a:ext cx="7316700" cy="1266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1600"/>
              <a:t>“We call for continued cooperation between public and private sector to fully maximize </a:t>
            </a:r>
            <a:r>
              <a:rPr i="1" lang="en" sz="1600"/>
              <a:t>complementary</a:t>
            </a:r>
            <a:r>
              <a:rPr i="1" lang="en" sz="1600"/>
              <a:t> capabilities and </a:t>
            </a:r>
            <a:r>
              <a:rPr i="1" lang="en" sz="1600"/>
              <a:t>synergies and overcome limitations.”</a:t>
            </a:r>
            <a:endParaRPr i="1" sz="16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/>
              <a:t>-</a:t>
            </a:r>
            <a:r>
              <a:rPr b="1" lang="en" sz="1600"/>
              <a:t>Barb Ryan</a:t>
            </a:r>
            <a:r>
              <a:rPr lang="en" sz="1600"/>
              <a:t>, former USGS, WMO, GEO, WGIC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idx="1" type="body"/>
          </p:nvPr>
        </p:nvSpPr>
        <p:spPr>
          <a:xfrm>
            <a:off x="243175" y="1168900"/>
            <a:ext cx="49608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9250" lvl="0" marL="457200" rtl="0" algn="l">
              <a:spcBef>
                <a:spcPts val="800"/>
              </a:spcBef>
              <a:spcAft>
                <a:spcPts val="0"/>
              </a:spcAft>
              <a:buSzPts val="1900"/>
              <a:buChar char="❖"/>
            </a:pPr>
            <a:r>
              <a:rPr lang="en" sz="1900" u="sng">
                <a:solidFill>
                  <a:schemeClr val="hlink"/>
                </a:solidFill>
                <a:hlinkClick r:id="rId3"/>
              </a:rPr>
              <a:t>ceos.org/about-ceos/history</a:t>
            </a:r>
            <a:endParaRPr sz="19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New History Page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‘Plenary through the years’</a:t>
            </a:r>
            <a:endParaRPr sz="16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spcBef>
                <a:spcPts val="800"/>
              </a:spcBef>
              <a:spcAft>
                <a:spcPts val="0"/>
              </a:spcAft>
              <a:buSzPts val="1900"/>
              <a:buChar char="❖"/>
            </a:pPr>
            <a:r>
              <a:rPr lang="en" sz="1900"/>
              <a:t>Video messages from Principals</a:t>
            </a:r>
            <a:endParaRPr sz="19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Thank you to the 24 agencies who contributed!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Full video </a:t>
            </a:r>
            <a:r>
              <a:rPr lang="en" sz="1600"/>
              <a:t>available</a:t>
            </a:r>
            <a:r>
              <a:rPr lang="en" sz="1600"/>
              <a:t>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here</a:t>
            </a:r>
            <a:endParaRPr sz="1600"/>
          </a:p>
        </p:txBody>
      </p:sp>
      <p:sp>
        <p:nvSpPr>
          <p:cNvPr id="159" name="Google Shape;159;p2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40th </a:t>
            </a:r>
            <a:r>
              <a:rPr lang="en"/>
              <a:t>Anniversary</a:t>
            </a: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 rotWithShape="1">
          <a:blip r:embed="rId5">
            <a:alphaModFix/>
          </a:blip>
          <a:srcRect b="0" l="0" r="0" t="12556"/>
          <a:stretch/>
        </p:blipFill>
        <p:spPr>
          <a:xfrm>
            <a:off x="5537675" y="855212"/>
            <a:ext cx="3345798" cy="187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960551"/>
            <a:ext cx="812750" cy="105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2" name="Google Shape;16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7900" y="2910980"/>
            <a:ext cx="3345800" cy="188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Impact of CEOS</a:t>
            </a:r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 b="0" l="0" r="0" t="1341"/>
          <a:stretch/>
        </p:blipFill>
        <p:spPr>
          <a:xfrm>
            <a:off x="4664765" y="2490975"/>
            <a:ext cx="2102289" cy="2081324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9" name="Google Shape;169;p26"/>
          <p:cNvSpPr txBox="1"/>
          <p:nvPr>
            <p:ph idx="1" type="body"/>
          </p:nvPr>
        </p:nvSpPr>
        <p:spPr>
          <a:xfrm>
            <a:off x="216275" y="947025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667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b="1" lang="en" sz="1800"/>
              <a:t>Capturing our Impact </a:t>
            </a:r>
            <a:endParaRPr sz="1400"/>
          </a:p>
          <a:p>
            <a:pPr indent="-241300" lvl="0" marL="2667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WGs &amp; VCs should contribute activities with external impact</a:t>
            </a:r>
            <a:endParaRPr sz="1800"/>
          </a:p>
          <a:p>
            <a:pPr indent="-158750" lvl="1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Include quote from external users</a:t>
            </a:r>
            <a:endParaRPr sz="1500"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23" y="2493926"/>
            <a:ext cx="2078349" cy="2078374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1893" y="2490977"/>
            <a:ext cx="2078351" cy="2081324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1575" y="2493925"/>
            <a:ext cx="2078349" cy="2084317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idx="1" type="body"/>
          </p:nvPr>
        </p:nvSpPr>
        <p:spPr>
          <a:xfrm>
            <a:off x="209550" y="917175"/>
            <a:ext cx="74082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spcBef>
                <a:spcPts val="800"/>
              </a:spcBef>
              <a:spcAft>
                <a:spcPts val="0"/>
              </a:spcAft>
              <a:buSzPts val="1600"/>
              <a:buFont typeface="Arial"/>
              <a:buChar char="❖"/>
            </a:pPr>
            <a:r>
              <a:rPr b="1" lang="en" sz="1600"/>
              <a:t>Biodiversity:</a:t>
            </a:r>
            <a:endParaRPr b="1"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EO Support for Global Biodiversity Framework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 u="sng">
                <a:solidFill>
                  <a:schemeClr val="hlink"/>
                </a:solidFill>
                <a:hlinkClick r:id="rId4"/>
              </a:rPr>
              <a:t>EBVs: Opportunities for space-based EO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 u="sng">
                <a:solidFill>
                  <a:schemeClr val="hlink"/>
                </a:solidFill>
                <a:hlinkClick r:id="rId5"/>
              </a:rPr>
              <a:t>Mapping Ecosystems with Satellite Data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 u="sng">
                <a:solidFill>
                  <a:schemeClr val="hlink"/>
                </a:solidFill>
                <a:hlinkClick r:id="rId6"/>
              </a:rPr>
              <a:t>Hudson’s Bay Lowlands: Canadian Demonstrator</a:t>
            </a:r>
            <a:endParaRPr sz="1300">
              <a:solidFill>
                <a:schemeClr val="accent3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i="1" lang="en" sz="1300"/>
              <a:t>Great Western Woodlands: Australian Demonstrator </a:t>
            </a:r>
            <a:r>
              <a:rPr i="1" lang="en" sz="1300">
                <a:solidFill>
                  <a:schemeClr val="accent3"/>
                </a:solidFill>
              </a:rPr>
              <a:t>[DRAFTING]</a:t>
            </a:r>
            <a:endParaRPr i="1" sz="1300">
              <a:solidFill>
                <a:schemeClr val="accent3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i="1" lang="en" sz="1300"/>
              <a:t>Tropical Forests: Costa Rican Demonstrator </a:t>
            </a:r>
            <a:r>
              <a:rPr i="1" lang="en" sz="1300">
                <a:solidFill>
                  <a:schemeClr val="accent3"/>
                </a:solidFill>
              </a:rPr>
              <a:t>[DRAFTING]</a:t>
            </a:r>
            <a:endParaRPr i="1" sz="1300">
              <a:solidFill>
                <a:schemeClr val="accent3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❖"/>
            </a:pPr>
            <a:r>
              <a:rPr b="1" lang="en" sz="1600"/>
              <a:t>Greenhouse Gases:</a:t>
            </a:r>
            <a:endParaRPr b="1"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 u="sng">
                <a:solidFill>
                  <a:schemeClr val="hlink"/>
                </a:solidFill>
                <a:hlinkClick r:id="rId7"/>
              </a:rPr>
              <a:t>Point source vs wide area mappers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i="1" lang="en" sz="1300"/>
              <a:t>The impact of proprietary technology on transparency and trust </a:t>
            </a:r>
            <a:r>
              <a:rPr i="1" lang="en" sz="1300">
                <a:solidFill>
                  <a:schemeClr val="accent3"/>
                </a:solidFill>
              </a:rPr>
              <a:t>[DRAFTING]</a:t>
            </a:r>
            <a:endParaRPr i="1" sz="13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❖"/>
            </a:pPr>
            <a:r>
              <a:rPr b="1" lang="en" sz="1600"/>
              <a:t>Other:</a:t>
            </a:r>
            <a:endParaRPr b="1"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 u="sng">
                <a:solidFill>
                  <a:schemeClr val="hlink"/>
                </a:solidFill>
                <a:hlinkClick r:id="rId8"/>
              </a:rPr>
              <a:t>VH-RODA 2023: CEOS Engagement at Industry Events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lang="en" sz="1300" u="sng">
                <a:solidFill>
                  <a:schemeClr val="hlink"/>
                </a:solidFill>
                <a:hlinkClick r:id="rId9"/>
              </a:rPr>
              <a:t>Connecting Southeast Asia with Space Agencies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i="1" lang="en" sz="1300"/>
              <a:t>WGISS Connected Data Assets Update </a:t>
            </a:r>
            <a:r>
              <a:rPr i="1" lang="en" sz="1300">
                <a:solidFill>
                  <a:schemeClr val="accent3"/>
                </a:solidFill>
              </a:rPr>
              <a:t>[DRAFTING]</a:t>
            </a:r>
            <a:endParaRPr i="1"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▪"/>
            </a:pPr>
            <a:r>
              <a:rPr i="1" lang="en" sz="1300"/>
              <a:t>Importance of the Coastal Zone: new Virtual Constellation </a:t>
            </a:r>
            <a:r>
              <a:rPr i="1" lang="en" sz="1300">
                <a:solidFill>
                  <a:schemeClr val="accent3"/>
                </a:solidFill>
              </a:rPr>
              <a:t>[DRAFTING]</a:t>
            </a:r>
            <a:endParaRPr i="1" sz="1300"/>
          </a:p>
        </p:txBody>
      </p:sp>
      <p:sp>
        <p:nvSpPr>
          <p:cNvPr id="178" name="Google Shape;178;p2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ceos.org/news</a:t>
            </a:r>
            <a:endParaRPr/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10">
            <a:alphaModFix/>
          </a:blip>
          <a:srcRect b="2899" l="5379" r="4668" t="6504"/>
          <a:stretch/>
        </p:blipFill>
        <p:spPr>
          <a:xfrm>
            <a:off x="6955825" y="917175"/>
            <a:ext cx="1474800" cy="201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11">
            <a:alphaModFix/>
          </a:blip>
          <a:srcRect b="4222" l="3837" r="2800" t="3185"/>
          <a:stretch/>
        </p:blipFill>
        <p:spPr>
          <a:xfrm>
            <a:off x="7579525" y="2537425"/>
            <a:ext cx="1504151" cy="20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