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iZ5vAfFiUUYl66TsUk1YQSgzU/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fbb656c6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fbb656c6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5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Officer Report</a:t>
            </a:r>
            <a:endParaRPr b="0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 Team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1.3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4th–6th November, 2025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fbb656c67_0_7"/>
          <p:cNvSpPr txBox="1"/>
          <p:nvPr>
            <p:ph idx="1" type="body"/>
          </p:nvPr>
        </p:nvSpPr>
        <p:spPr>
          <a:xfrm>
            <a:off x="243175" y="1072760"/>
            <a:ext cx="8621700" cy="80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/>
              <a:t>Continuity ensured via a rotation of responsibilities among the 5 SEC agencies, with slots reserved for Non-SEC agencies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9fbb656c67_0_7"/>
          <p:cNvSpPr txBox="1"/>
          <p:nvPr>
            <p:ph type="title"/>
          </p:nvPr>
        </p:nvSpPr>
        <p:spPr>
          <a:xfrm>
            <a:off x="132036" y="185829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Overall pattern for Executive Office Role</a:t>
            </a:r>
            <a:endParaRPr sz="2500"/>
          </a:p>
        </p:txBody>
      </p:sp>
      <p:sp>
        <p:nvSpPr>
          <p:cNvPr id="107" name="Google Shape;107;g39fbb656c67_0_7"/>
          <p:cNvSpPr txBox="1"/>
          <p:nvPr>
            <p:ph idx="1" type="body"/>
          </p:nvPr>
        </p:nvSpPr>
        <p:spPr>
          <a:xfrm>
            <a:off x="261150" y="3439750"/>
            <a:ext cx="8621700" cy="163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/>
              <a:t>Need for visibility to allow resources planning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Full rotation to be confirmed periodically at the yearly Plenary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Firm commitments should cover the 4-year period following the Plenary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g39fbb656c67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5" y="1865553"/>
            <a:ext cx="8466100" cy="13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type="title"/>
          </p:nvPr>
        </p:nvSpPr>
        <p:spPr>
          <a:xfrm>
            <a:off x="129172" y="218104"/>
            <a:ext cx="7088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400">
                <a:solidFill>
                  <a:schemeClr val="lt1"/>
                </a:solidFill>
              </a:rPr>
              <a:t>Future staffing of CEO team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1029496" y="2714209"/>
            <a:ext cx="3498596" cy="9084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Consultant at Evenflow; </a:t>
            </a:r>
            <a:b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20+ years in the sector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CEOS groups: WGCV, WGISS, CEOS-ARD Oversight Group, AC-VC, COAST-VC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erson with long brown hair&#10;&#10;AI-generated content may be incorrect."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8972" r="14766" t="0"/>
          <a:stretch/>
        </p:blipFill>
        <p:spPr>
          <a:xfrm>
            <a:off x="4638681" y="1147364"/>
            <a:ext cx="694824" cy="97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/>
        </p:nvSpPr>
        <p:spPr>
          <a:xfrm>
            <a:off x="5479434" y="1164722"/>
            <a:ext cx="3464413" cy="13355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Consultant at Evenflow; heavily involved in EuroGEO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Plan Coordination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Liaison with CEOS WGs, VCs, task teams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CEOS groups: WGCapD, OCR-VC, OST-VC, OSVW-VC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0"/>
          <p:cNvSpPr txBox="1"/>
          <p:nvPr/>
        </p:nvSpPr>
        <p:spPr>
          <a:xfrm>
            <a:off x="1029496" y="1164830"/>
            <a:ext cx="2993864" cy="11835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Co-founder and Director at Evenflow; 15+ years in the sector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years as part of current CEO team</a:t>
            </a:r>
            <a:endParaRPr/>
          </a:p>
          <a:p>
            <a:pPr indent="-101600" lvl="0" marL="17145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D73A3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0"/>
          <p:cNvSpPr txBox="1"/>
          <p:nvPr/>
        </p:nvSpPr>
        <p:spPr>
          <a:xfrm>
            <a:off x="5504801" y="2828350"/>
            <a:ext cx="3499583" cy="9973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Consultant at Evenflow; </a:t>
            </a:r>
            <a:b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10+ years in the sector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CEOS groups: Biodiversity Study Team, SDG Coordination Group, P-VC, SST-VC</a:t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32339" y="3930325"/>
            <a:ext cx="6881694" cy="85918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 team members are part of the Strategy Consulting Practice of Evenflow led by Lef and </a:t>
            </a:r>
            <a:r>
              <a:rPr b="1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have been working together on complex projects and prominent clients for several years.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</a:pPr>
            <a:r>
              <a:rPr b="1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If needed, Evenflow can use more of its team </a:t>
            </a:r>
            <a:r>
              <a:rPr b="0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(20+ FTEs) to bring in additional support or skills e.g., linked to CEOS communication activities.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132035" y="870687"/>
            <a:ext cx="428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 Mamais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 CEOS Executive Office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132035" y="2507376"/>
            <a:ext cx="30721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Phil Harwood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Deputy to Lef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4572000" y="2510443"/>
            <a:ext cx="46838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Branimir Radun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0" i="1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 support</a:t>
            </a:r>
            <a:endParaRPr b="1" i="1" sz="12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0"/>
          <p:cNvSpPr txBox="1"/>
          <p:nvPr/>
        </p:nvSpPr>
        <p:spPr>
          <a:xfrm>
            <a:off x="4572000" y="863088"/>
            <a:ext cx="44023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Julia Caufape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 support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0147" y="4359917"/>
            <a:ext cx="1514029" cy="4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black jacket&#10;&#10;AI-generated content may be incorrect." id="125" name="Google Shape;125;p10"/>
          <p:cNvPicPr preferRelativeResize="0"/>
          <p:nvPr/>
        </p:nvPicPr>
        <p:blipFill rotWithShape="1">
          <a:blip r:embed="rId5">
            <a:alphaModFix/>
          </a:blip>
          <a:srcRect b="20263" l="10907" r="10800" t="13926"/>
          <a:stretch/>
        </p:blipFill>
        <p:spPr>
          <a:xfrm>
            <a:off x="236006" y="1155432"/>
            <a:ext cx="735239" cy="1004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 and a blue sweater&#10;&#10;AI-generated content may be incorrect." id="126" name="Google Shape;126;p10"/>
          <p:cNvPicPr preferRelativeResize="0"/>
          <p:nvPr/>
        </p:nvPicPr>
        <p:blipFill rotWithShape="1">
          <a:blip r:embed="rId6">
            <a:alphaModFix/>
          </a:blip>
          <a:srcRect b="9628" l="0" r="0" t="9581"/>
          <a:stretch/>
        </p:blipFill>
        <p:spPr>
          <a:xfrm>
            <a:off x="232338" y="2778161"/>
            <a:ext cx="742574" cy="975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a beard&#10;&#10;AI-generated content may be incorrect." id="127" name="Google Shape;127;p10"/>
          <p:cNvPicPr preferRelativeResize="0"/>
          <p:nvPr/>
        </p:nvPicPr>
        <p:blipFill rotWithShape="1">
          <a:blip r:embed="rId7">
            <a:alphaModFix/>
          </a:blip>
          <a:srcRect b="7973" l="7146" r="6577" t="6267"/>
          <a:stretch/>
        </p:blipFill>
        <p:spPr>
          <a:xfrm>
            <a:off x="4682979" y="2776051"/>
            <a:ext cx="668903" cy="9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306626" y="372735"/>
            <a:ext cx="8310716" cy="29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2400"/>
              <a:t>executive_officer@lists.ceos.org</a:t>
            </a:r>
            <a:br>
              <a:rPr lang="en-US" sz="2400"/>
            </a:br>
            <a:r>
              <a:rPr lang="en-US" sz="2400"/>
              <a:t>ceos_exec_support@evenflowconsulting.com</a:t>
            </a:r>
            <a:br>
              <a:rPr lang="en-US" sz="5400"/>
            </a:br>
            <a:br>
              <a:rPr i="1" lang="en-US" sz="2700"/>
            </a:br>
            <a:r>
              <a:rPr i="1" lang="en-US" sz="2700"/>
              <a:t>Thank you </a:t>
            </a:r>
            <a:br>
              <a:rPr i="1" lang="en-US" sz="2700"/>
            </a:b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 Team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1.3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4th–6th November, 2025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51" name="Google Shape;51;p2"/>
          <p:cNvSpPr txBox="1"/>
          <p:nvPr/>
        </p:nvSpPr>
        <p:spPr>
          <a:xfrm>
            <a:off x="220096" y="1097711"/>
            <a:ext cx="62082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Word of thanks to new CEOS Members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-2027 CEOS Work Plan overview and progress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2026-2028 CEOS Work Plan schedule</a:t>
            </a:r>
            <a:endParaRPr/>
          </a:p>
          <a:p>
            <a:pPr indent="-1127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 staffing of the CEOS Executive Office</a:t>
            </a:r>
            <a:endParaRPr/>
          </a:p>
          <a:p>
            <a:pPr indent="-1127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2199" y="1081709"/>
            <a:ext cx="2611685" cy="338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/>
        </p:nvSpPr>
        <p:spPr>
          <a:xfrm>
            <a:off x="186364" y="954642"/>
            <a:ext cx="8334000" cy="30033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Thanks to the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African Space Agency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the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Hellenic Space Center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the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Philippine Space Agency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their support and collaboration regarding their membership applications for CEOS.</a:t>
            </a:r>
            <a:endParaRPr/>
          </a:p>
          <a:p>
            <a:pPr indent="-165100" lvl="0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space agencies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offices also interested in participating in CEOS,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namely Ghana, Kenya, Rwanda and Saudi Arabia.</a:t>
            </a:r>
            <a:endParaRPr/>
          </a:p>
          <a:p>
            <a:pPr indent="-165100" lvl="5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 team will work with new potential members from CEOS Plenary onwards.</a:t>
            </a:r>
            <a:endParaRPr/>
          </a:p>
          <a:p>
            <a:pPr indent="-88900" lvl="2" marL="1651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70515" y="77436"/>
            <a:ext cx="65013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0" lang="en-US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CEOS Members</a:t>
            </a:r>
            <a:endParaRPr i="0" sz="11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/>
        </p:nvSpPr>
        <p:spPr>
          <a:xfrm>
            <a:off x="204652" y="936354"/>
            <a:ext cx="8707528" cy="2690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the last year,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collaboration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observed within CEOS groups and initiatives.</a:t>
            </a:r>
            <a:endParaRPr/>
          </a:p>
          <a:p>
            <a:pPr indent="0" lvl="1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Indicative examples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WGCV working with CEOS-ARD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WGISS and WGCV working on data management and stewardship maturity matrices 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WGClimate update on Climate Data Records Inventory at WGISS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GHGStrategy activities connected to COAST-VC, WGCapD, WGDisasters, etc.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meeting in India in 2026, e.g., WGDisasters and WGISS – decision ready data</a:t>
            </a:r>
            <a:endParaRPr/>
          </a:p>
        </p:txBody>
      </p:sp>
      <p:sp>
        <p:nvSpPr>
          <p:cNvPr id="64" name="Google Shape;64;p4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0" lang="en-US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Plan collaboration</a:t>
            </a:r>
            <a:endParaRPr i="0" sz="11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idx="1" type="body"/>
          </p:nvPr>
        </p:nvSpPr>
        <p:spPr>
          <a:xfrm>
            <a:off x="146250" y="877722"/>
            <a:ext cx="8083406" cy="11593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Noto Sans Symbols"/>
              <a:buChar char="❖"/>
            </a:pPr>
            <a:r>
              <a:rPr lang="en-US" sz="1400"/>
              <a:t>Regular and </a:t>
            </a:r>
            <a:r>
              <a:rPr b="1" lang="en-US" sz="1400"/>
              <a:t>up-to-date management</a:t>
            </a:r>
            <a:r>
              <a:rPr lang="en-US" sz="1400"/>
              <a:t> of the CEOS deliverable tracking tool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400"/>
              <a:t>Regular </a:t>
            </a:r>
            <a:r>
              <a:rPr b="1" lang="en-US" sz="1400"/>
              <a:t>communication</a:t>
            </a:r>
            <a:r>
              <a:rPr lang="en-US" sz="1400"/>
              <a:t> with the responsible parties for each deliverable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400" u="sng"/>
              <a:t>Total</a:t>
            </a:r>
            <a:r>
              <a:rPr lang="en-US" sz="1400" u="sng"/>
              <a:t> current number of </a:t>
            </a:r>
            <a:r>
              <a:rPr b="1" lang="en-US" sz="1400" u="sng"/>
              <a:t>open</a:t>
            </a:r>
            <a:r>
              <a:rPr lang="en-US" sz="1400" u="sng"/>
              <a:t> deliverables</a:t>
            </a:r>
            <a:r>
              <a:rPr lang="en-US" sz="1400"/>
              <a:t>: </a:t>
            </a:r>
            <a:r>
              <a:rPr b="1" lang="en-US" sz="1400"/>
              <a:t>115</a:t>
            </a:r>
            <a:endParaRPr sz="1400"/>
          </a:p>
        </p:txBody>
      </p:sp>
      <p:sp>
        <p:nvSpPr>
          <p:cNvPr id="70" name="Google Shape;70;p5"/>
          <p:cNvSpPr txBox="1"/>
          <p:nvPr>
            <p:ph type="title"/>
          </p:nvPr>
        </p:nvSpPr>
        <p:spPr>
          <a:xfrm>
            <a:off x="146250" y="122600"/>
            <a:ext cx="43647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000">
                <a:solidFill>
                  <a:schemeClr val="lt1"/>
                </a:solidFill>
              </a:rPr>
              <a:t>2025-2027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CEOS Work Plan Overview and Progress</a:t>
            </a:r>
            <a:br>
              <a:rPr lang="en-US" sz="2000"/>
            </a:br>
            <a:br>
              <a:rPr lang="en-US" sz="2000"/>
            </a:br>
            <a:endParaRPr sz="2000"/>
          </a:p>
        </p:txBody>
      </p:sp>
      <p:pic>
        <p:nvPicPr>
          <p:cNvPr id="71" name="Google Shape;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2149" y="2521231"/>
            <a:ext cx="4979701" cy="217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/>
          <p:nvPr/>
        </p:nvSpPr>
        <p:spPr>
          <a:xfrm>
            <a:off x="134888" y="208654"/>
            <a:ext cx="6501300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Plan Update – high-level picture</a:t>
            </a:r>
            <a:endParaRPr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762" y="1169300"/>
            <a:ext cx="6590476" cy="33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/>
          <p:nvPr/>
        </p:nvSpPr>
        <p:spPr>
          <a:xfrm>
            <a:off x="7867250" y="2197650"/>
            <a:ext cx="1152300" cy="748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are here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/>
        </p:nvSpPr>
        <p:spPr>
          <a:xfrm>
            <a:off x="152367" y="213917"/>
            <a:ext cx="6501300" cy="4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Plan Update – detail</a:t>
            </a:r>
            <a:endParaRPr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554" y="835400"/>
            <a:ext cx="7476891" cy="40390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/>
          <p:nvPr/>
        </p:nvSpPr>
        <p:spPr>
          <a:xfrm>
            <a:off x="197583" y="4271491"/>
            <a:ext cx="210030" cy="124496"/>
          </a:xfrm>
          <a:prstGeom prst="rect">
            <a:avLst/>
          </a:prstGeom>
          <a:solidFill>
            <a:srgbClr val="DCEAF7"/>
          </a:solidFill>
          <a:ln cap="flat" cmpd="sng" w="25400">
            <a:solidFill>
              <a:srgbClr val="DCEA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 txBox="1"/>
          <p:nvPr/>
        </p:nvSpPr>
        <p:spPr>
          <a:xfrm>
            <a:off x="407613" y="4210628"/>
            <a:ext cx="15222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Executive Office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97583" y="4548490"/>
            <a:ext cx="210030" cy="124496"/>
          </a:xfrm>
          <a:prstGeom prst="rect">
            <a:avLst/>
          </a:prstGeom>
          <a:solidFill>
            <a:srgbClr val="FBE3D6"/>
          </a:solidFill>
          <a:ln cap="flat" cmpd="sng" w="25400">
            <a:solidFill>
              <a:srgbClr val="FBE3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407613" y="4500138"/>
            <a:ext cx="17411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entities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1" type="body"/>
          </p:nvPr>
        </p:nvSpPr>
        <p:spPr>
          <a:xfrm>
            <a:off x="132036" y="912868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Work Plan Coordination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Continuous engagement with CEOS community to get inputs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Development of the Work Plan document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Regular update of Deliverables Tracker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Liaison with CEOS WGs, VCs, task teams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Routine interactions with all parts of CEOS to identify areas with cross-fertilisation or synergy potential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Attendance at WG meetings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Support to CEOS Chair and CEOS SIT Chair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Provide overall guidance regarding CEOS actions, associated activities and stakeholders 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 txBox="1"/>
          <p:nvPr>
            <p:ph type="title"/>
          </p:nvPr>
        </p:nvSpPr>
        <p:spPr>
          <a:xfrm>
            <a:off x="132025" y="228928"/>
            <a:ext cx="70401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400"/>
              <a:t>Reminder: CEOS Executive Office Tasks</a:t>
            </a:r>
            <a:br>
              <a:rPr lang="en-US" sz="2400"/>
            </a:b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>
            <p:ph idx="1" type="body"/>
          </p:nvPr>
        </p:nvSpPr>
        <p:spPr>
          <a:xfrm>
            <a:off x="132036" y="828702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Representation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GEO: PB preparation and attendance (ExCom in agreement with SIT Chair)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Other ad-hoc requests</a:t>
            </a:r>
            <a:endParaRPr b="1" sz="1400"/>
          </a:p>
          <a:p>
            <a:pPr indent="-3619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Maintenance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Event tracker, mailing lists, CEOS contacts, CEOS governance documents</a:t>
            </a:r>
            <a:endParaRPr sz="1400"/>
          </a:p>
          <a:p>
            <a:pPr indent="-3619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External liaison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Provide guidance to external stakeholders and help them prepare their application to CEOS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Coordinate response to external requests (e.g. from UN bodies)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100"/>
              <a:buChar char="❖"/>
            </a:pPr>
            <a:r>
              <a:rPr b="1" lang="en-US" sz="1400"/>
              <a:t>SDG Coordination Group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Facilitate the work of the Group (planning monthly meetings, keeping minutes)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400"/>
              <a:t>Ad hoc requests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Specific actions agreed at SEC or during key events</a:t>
            </a:r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132036" y="228935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Reminder: CEOS Executive Office Tasks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