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Montserrat"/>
      <p:regular r:id="rId19"/>
      <p:bold r:id="rId20"/>
      <p:italic r:id="rId21"/>
      <p:boldItalic r:id="rId22"/>
    </p:embeddedFont>
    <p:embeddedFont>
      <p:font typeface="Montserrat Medium"/>
      <p:regular r:id="rId23"/>
      <p:bold r:id="rId24"/>
      <p:italic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27" roundtripDataSignature="AMtx7mjB+Mzk8Rs7DFWQ82GoHpgGHAAE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MontserratMedium-bold.fntdata"/><Relationship Id="rId23" Type="http://schemas.openxmlformats.org/officeDocument/2006/relationships/font" Target="fonts/MontserratMedium-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Medium-boldItalic.fntdata"/><Relationship Id="rId25" Type="http://schemas.openxmlformats.org/officeDocument/2006/relationships/font" Target="fonts/MontserratMedium-italic.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Montserrat-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 name="Google Shape;4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4" name="Google Shape;18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a0e1ba86d3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g3a0e1ba86d3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71450" lvl="0" marL="171450" rtl="0" algn="l">
              <a:lnSpc>
                <a:spcPct val="100000"/>
              </a:lnSpc>
              <a:spcBef>
                <a:spcPts val="0"/>
              </a:spcBef>
              <a:spcAft>
                <a:spcPts val="0"/>
              </a:spcAft>
              <a:buSzPts val="1100"/>
              <a:buChar char="●"/>
            </a:pPr>
            <a:r>
              <a:rPr b="1" lang="en-US">
                <a:solidFill>
                  <a:srgbClr val="111827"/>
                </a:solidFill>
              </a:rPr>
              <a:t>Best Practice Guidance on Combining Multisource Data: Develop comprehensive best practice guidance for combining optical and SAR (Synthetic Aperture Radar) data to derive critical water variables. Include integration protocols for multisource datasets as part of an integrated water observatory framework</a:t>
            </a:r>
            <a:r>
              <a:rPr lang="en-US">
                <a:solidFill>
                  <a:srgbClr val="424242"/>
                </a:solidFill>
              </a:rPr>
              <a:t>. </a:t>
            </a:r>
            <a:endParaRPr b="1">
              <a:solidFill>
                <a:srgbClr val="111827"/>
              </a:solidFill>
            </a:endParaRPr>
          </a:p>
          <a:p>
            <a:pPr indent="-101600" lvl="0" marL="171450" rtl="0" algn="l">
              <a:lnSpc>
                <a:spcPct val="100000"/>
              </a:lnSpc>
              <a:spcBef>
                <a:spcPts val="0"/>
              </a:spcBef>
              <a:spcAft>
                <a:spcPts val="0"/>
              </a:spcAft>
              <a:buSzPts val="1100"/>
              <a:buNone/>
            </a:pPr>
            <a:r>
              <a:t/>
            </a:r>
            <a:endParaRPr>
              <a:solidFill>
                <a:srgbClr val="424242"/>
              </a:solidFill>
            </a:endParaRPr>
          </a:p>
          <a:p>
            <a:pPr indent="-298450" lvl="1" marL="914400" rtl="0" algn="l">
              <a:lnSpc>
                <a:spcPct val="100000"/>
              </a:lnSpc>
              <a:spcBef>
                <a:spcPts val="0"/>
              </a:spcBef>
              <a:spcAft>
                <a:spcPts val="0"/>
              </a:spcAft>
              <a:buSzPts val="1100"/>
              <a:buChar char="○"/>
            </a:pPr>
            <a:r>
              <a:rPr lang="en-US">
                <a:solidFill>
                  <a:srgbClr val="424242"/>
                </a:solidFill>
              </a:rPr>
              <a:t>Establish and promote a roadmap for the development of a </a:t>
            </a:r>
            <a:r>
              <a:rPr b="1" lang="en-US">
                <a:solidFill>
                  <a:srgbClr val="111827"/>
                </a:solidFill>
              </a:rPr>
              <a:t>multisource integrated water observatory</a:t>
            </a:r>
            <a:r>
              <a:rPr lang="en-US">
                <a:solidFill>
                  <a:srgbClr val="424242"/>
                </a:solidFill>
              </a:rPr>
              <a:t>. This will support the seamless integration of past, present, and future observational missions, combining diverse datasets to improve understanding of the global water cycle over time.</a:t>
            </a:r>
            <a:endParaRPr b="1">
              <a:solidFill>
                <a:srgbClr val="111827"/>
              </a:solidFill>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CEOS Analysis-Ready Data (ARD) for Water Strategy and Implementation Plan:</a:t>
            </a:r>
            <a:br>
              <a:rPr b="1" lang="en-US"/>
            </a:br>
            <a:r>
              <a:rPr b="1" lang="en-US">
                <a:solidFill>
                  <a:srgbClr val="111827"/>
                </a:solidFill>
              </a:rPr>
              <a:t> Create and deploy a CEOS-ARD for water strategy and implementation plan to guide the delivery of interoperable, open-access water data and products tailored to user needs. Include standards for analysis-ready datasets that integrate optical, SAR, and other satellite data to support global and regional water cycle monitoring.</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Stakeholder Engagement Initiatives: Strengthen collaboration with OpenET, AquaWatch, CyAN, GEOGLOWS, and other partners through joint projects and stakeholder forums. Develop pilot projects to test tailored applications, such as water information systems or hazard monitoring tools, with direct community involvement.</a:t>
            </a:r>
            <a:endParaRPr>
              <a:solidFill>
                <a:srgbClr val="444444"/>
              </a:solidFill>
            </a:endParaRPr>
          </a:p>
          <a:p>
            <a:pPr indent="-228600" lvl="0" marL="457200" rtl="0" algn="l">
              <a:lnSpc>
                <a:spcPct val="100000"/>
              </a:lnSpc>
              <a:spcBef>
                <a:spcPts val="0"/>
              </a:spcBef>
              <a:spcAft>
                <a:spcPts val="0"/>
              </a:spcAft>
              <a:buSzPts val="1100"/>
              <a:buNone/>
            </a:pPr>
            <a:r>
              <a:t/>
            </a:r>
            <a:endParaRPr>
              <a:solidFill>
                <a:srgbClr val="444444"/>
              </a:solidFill>
            </a:endParaRPr>
          </a:p>
          <a:p>
            <a:pPr indent="-298450" lvl="1" marL="914400" rtl="0" algn="l">
              <a:lnSpc>
                <a:spcPct val="100000"/>
              </a:lnSpc>
              <a:spcBef>
                <a:spcPts val="0"/>
              </a:spcBef>
              <a:spcAft>
                <a:spcPts val="0"/>
              </a:spcAft>
              <a:buSzPts val="1100"/>
              <a:buChar char="○"/>
            </a:pPr>
            <a:r>
              <a:rPr b="1" lang="en-US">
                <a:solidFill>
                  <a:srgbClr val="111827"/>
                </a:solidFill>
              </a:rPr>
              <a:t>Water Quality Workshop for Community and Stakeholder Engagement: Co-host a water quality-focused workshop, providing education and resources to increase community uptake of satellite-based data and solutions. Engage key stakeholders to develop clear application guides and materials aimed at enhancing water quality monitoring and decision-making.</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Best Practice Guidance for Transitioning EO Data into Actionable Water Solutions: Provide guidance on leveraging Earth observation data to create decision-focused solutions for resilience to water-related hazards.</a:t>
            </a:r>
            <a:endParaRPr/>
          </a:p>
          <a:p>
            <a:pPr indent="-101600" lvl="0" marL="171450" rtl="0" algn="l">
              <a:lnSpc>
                <a:spcPct val="100000"/>
              </a:lnSpc>
              <a:spcBef>
                <a:spcPts val="0"/>
              </a:spcBef>
              <a:spcAft>
                <a:spcPts val="0"/>
              </a:spcAft>
              <a:buSzPts val="1100"/>
              <a:buNone/>
            </a:pPr>
            <a:r>
              <a:t/>
            </a:r>
            <a:endParaRPr b="1">
              <a:solidFill>
                <a:srgbClr val="111827"/>
              </a:solidFill>
            </a:endParaRPr>
          </a:p>
          <a:p>
            <a:pPr indent="-171450" lvl="0" marL="171450" rtl="0" algn="l">
              <a:lnSpc>
                <a:spcPct val="100000"/>
              </a:lnSpc>
              <a:spcBef>
                <a:spcPts val="0"/>
              </a:spcBef>
              <a:spcAft>
                <a:spcPts val="0"/>
              </a:spcAft>
              <a:buSzPts val="1100"/>
              <a:buChar char="●"/>
            </a:pPr>
            <a:r>
              <a:rPr b="1" lang="en-US">
                <a:solidFill>
                  <a:srgbClr val="111827"/>
                </a:solidFill>
              </a:rPr>
              <a:t>Use Cases Demonstrating Socio-Economic Benefits Across Sectors and Regions: Develop sector-specific and regional use cases that illustrate the socio-economic benefits of satellite-based water variables. Focus areas could include agriculture, emergency response, transportation, insurance, natural resource management, and energy. </a:t>
            </a:r>
            <a:r>
              <a:rPr lang="en-US">
                <a:solidFill>
                  <a:srgbClr val="424242"/>
                </a:solidFill>
              </a:rPr>
              <a:t>Demonstrate the </a:t>
            </a:r>
            <a:r>
              <a:rPr b="1" lang="en-US">
                <a:solidFill>
                  <a:srgbClr val="111827"/>
                </a:solidFill>
              </a:rPr>
              <a:t>applicability</a:t>
            </a:r>
            <a:r>
              <a:rPr lang="en-US">
                <a:solidFill>
                  <a:srgbClr val="424242"/>
                </a:solidFill>
              </a:rPr>
              <a:t> and </a:t>
            </a:r>
            <a:r>
              <a:rPr b="1" lang="en-US">
                <a:solidFill>
                  <a:srgbClr val="111827"/>
                </a:solidFill>
              </a:rPr>
              <a:t>value proposition</a:t>
            </a:r>
            <a:r>
              <a:rPr lang="en-US">
                <a:solidFill>
                  <a:srgbClr val="424242"/>
                </a:solidFill>
              </a:rPr>
              <a:t> of satellite-based water information by showing tangible socio-economic impacts. They bridge the gap between raw data or models and actionable solutions—helping a wide range of stakeholders understand the data's relevance and usability.</a:t>
            </a:r>
            <a:endParaRPr/>
          </a:p>
          <a:p>
            <a:pPr indent="-101600" lvl="0" marL="17145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6.jpg"/><Relationship Id="rId4" Type="http://schemas.openxmlformats.org/officeDocument/2006/relationships/image" Target="../media/image4.jpg"/><Relationship Id="rId5" Type="http://schemas.openxmlformats.org/officeDocument/2006/relationships/image" Target="../media/image1.png"/><Relationship Id="rId6"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5"/>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15"/>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15"/>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15"/>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15"/>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15"/>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15"/>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15"/>
          <p:cNvPicPr preferRelativeResize="0"/>
          <p:nvPr/>
        </p:nvPicPr>
        <p:blipFill rotWithShape="1">
          <a:blip r:embed="rId6">
            <a:alphaModFix amt="34000"/>
          </a:blip>
          <a:srcRect b="672" l="54016" r="11355" t="36081"/>
          <a:stretch/>
        </p:blipFill>
        <p:spPr>
          <a:xfrm rot="-5400000">
            <a:off x="4344520" y="3615007"/>
            <a:ext cx="1289700" cy="1775100"/>
          </a:xfrm>
          <a:prstGeom prst="rtTriangle">
            <a:avLst/>
          </a:prstGeom>
          <a:noFill/>
          <a:ln>
            <a:noFill/>
          </a:ln>
        </p:spPr>
      </p:pic>
      <p:sp>
        <p:nvSpPr>
          <p:cNvPr id="20" name="Google Shape;20;p15"/>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1" name="Shape 21"/>
        <p:cNvGrpSpPr/>
        <p:nvPr/>
      </p:nvGrpSpPr>
      <p:grpSpPr>
        <a:xfrm>
          <a:off x="0" y="0"/>
          <a:ext cx="0" cy="0"/>
          <a:chOff x="0" y="0"/>
          <a:chExt cx="0" cy="0"/>
        </a:xfrm>
      </p:grpSpPr>
      <p:sp>
        <p:nvSpPr>
          <p:cNvPr id="22" name="Google Shape;22;p16"/>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23" name="Google Shape;23;p16"/>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24" name="Google Shape;24;p16"/>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25" name="Google Shape;25;p16"/>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6" name="Google Shape;26;p16"/>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27" name="Google Shape;27;p16"/>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28" name="Google Shape;28;p16"/>
          <p:cNvSpPr txBox="1"/>
          <p:nvPr>
            <p:ph idx="1" type="body"/>
          </p:nvPr>
        </p:nvSpPr>
        <p:spPr>
          <a:xfrm>
            <a:off x="243175" y="1168900"/>
            <a:ext cx="8621700" cy="34971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29" name="Google Shape;29;p1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0" name="Google Shape;30;p16"/>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1" name="Shape 31"/>
        <p:cNvGrpSpPr/>
        <p:nvPr/>
      </p:nvGrpSpPr>
      <p:grpSpPr>
        <a:xfrm>
          <a:off x="0" y="0"/>
          <a:ext cx="0" cy="0"/>
          <a:chOff x="0" y="0"/>
          <a:chExt cx="0" cy="0"/>
        </a:xfrm>
      </p:grpSpPr>
      <p:sp>
        <p:nvSpPr>
          <p:cNvPr id="32" name="Google Shape;32;p17"/>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3" name="Google Shape;33;p17"/>
          <p:cNvPicPr preferRelativeResize="0"/>
          <p:nvPr/>
        </p:nvPicPr>
        <p:blipFill rotWithShape="1">
          <a:blip r:embed="rId2">
            <a:alphaModFix amt="34000"/>
          </a:blip>
          <a:srcRect b="35419" l="51339" r="-2839" t="39269"/>
          <a:stretch/>
        </p:blipFill>
        <p:spPr>
          <a:xfrm flipH="1">
            <a:off x="6978317" y="0"/>
            <a:ext cx="2165683" cy="778120"/>
          </a:xfrm>
          <a:prstGeom prst="rect">
            <a:avLst/>
          </a:prstGeom>
          <a:noFill/>
          <a:ln>
            <a:noFill/>
          </a:ln>
        </p:spPr>
      </p:pic>
      <p:pic>
        <p:nvPicPr>
          <p:cNvPr id="34" name="Google Shape;34;p17"/>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5" name="Google Shape;35;p17"/>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6" name="Google Shape;36;p17"/>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7" name="Google Shape;37;p17"/>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8" name="Google Shape;38;p17"/>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17"/>
          <p:cNvSpPr txBox="1"/>
          <p:nvPr/>
        </p:nvSpPr>
        <p:spPr>
          <a:xfrm>
            <a:off x="-40725" y="4872750"/>
            <a:ext cx="34890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39th CEOS Plenary, 4-6 November 2025</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14"/>
          <p:cNvPicPr preferRelativeResize="0"/>
          <p:nvPr/>
        </p:nvPicPr>
        <p:blipFill rotWithShape="1">
          <a:blip r:embed="rId1">
            <a:alphaModFix amt="34000"/>
          </a:blip>
          <a:srcRect b="35419" l="51339" r="-2839" t="39269"/>
          <a:stretch/>
        </p:blipFill>
        <p:spPr>
          <a:xfrm flipH="1">
            <a:off x="6978317" y="0"/>
            <a:ext cx="2165683" cy="778120"/>
          </a:xfrm>
          <a:prstGeom prst="rect">
            <a:avLst/>
          </a:prstGeom>
          <a:noFill/>
          <a:ln>
            <a:noFill/>
          </a:ln>
        </p:spPr>
      </p:pic>
      <p:pic>
        <p:nvPicPr>
          <p:cNvPr id="8" name="Google Shape;8;p14"/>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1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1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jpg"/><Relationship Id="rId4" Type="http://schemas.openxmlformats.org/officeDocument/2006/relationships/image" Target="../media/image28.png"/><Relationship Id="rId5" Type="http://schemas.openxmlformats.org/officeDocument/2006/relationships/image" Target="../media/image2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jpg"/><Relationship Id="rId4" Type="http://schemas.openxmlformats.org/officeDocument/2006/relationships/image" Target="../media/image30.jpg"/><Relationship Id="rId5" Type="http://schemas.openxmlformats.org/officeDocument/2006/relationships/image" Target="../media/image24.jpg"/><Relationship Id="rId6" Type="http://schemas.openxmlformats.org/officeDocument/2006/relationships/image" Target="../media/image33.jpg"/></Relationships>
</file>

<file path=ppt/slides/_rels/slide2.xml.rels><?xml version="1.0" encoding="UTF-8" standalone="yes"?><Relationships xmlns="http://schemas.openxmlformats.org/package/2006/relationships"><Relationship Id="rId11" Type="http://schemas.openxmlformats.org/officeDocument/2006/relationships/image" Target="../media/image19.jpg"/><Relationship Id="rId10" Type="http://schemas.openxmlformats.org/officeDocument/2006/relationships/image" Target="../media/image37.jpg"/><Relationship Id="rId13" Type="http://schemas.openxmlformats.org/officeDocument/2006/relationships/image" Target="../media/image31.jpg"/><Relationship Id="rId12"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2.jpg"/><Relationship Id="rId15" Type="http://schemas.openxmlformats.org/officeDocument/2006/relationships/image" Target="../media/image34.jpg"/><Relationship Id="rId14" Type="http://schemas.openxmlformats.org/officeDocument/2006/relationships/image" Target="../media/image35.jpg"/><Relationship Id="rId16" Type="http://schemas.openxmlformats.org/officeDocument/2006/relationships/hyperlink" Target="mailto:nasa-sit-chair-2026-27@googlegroups.com" TargetMode="External"/><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17.jpg"/><Relationship Id="rId8"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13.jpg"/><Relationship Id="rId5"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27.jp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
          <p:cNvSpPr txBox="1"/>
          <p:nvPr/>
        </p:nvSpPr>
        <p:spPr>
          <a:xfrm>
            <a:off x="58775" y="67050"/>
            <a:ext cx="5763900" cy="3972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6000"/>
              <a:buFont typeface="Arial"/>
              <a:buNone/>
            </a:pPr>
            <a:r>
              <a:rPr b="0" i="0" lang="en-US" sz="6000" u="none" cap="none" strike="noStrike">
                <a:solidFill>
                  <a:srgbClr val="FFFFFF"/>
                </a:solidFill>
                <a:latin typeface="Montserrat"/>
                <a:ea typeface="Montserrat"/>
                <a:cs typeface="Montserrat"/>
                <a:sym typeface="Montserrat"/>
              </a:rPr>
              <a:t>CEOS Plenary 2025</a:t>
            </a:r>
            <a:endParaRPr b="0" i="0" sz="6000" u="none" cap="none" strike="noStrike">
              <a:solidFill>
                <a:srgbClr val="FFFFFF"/>
              </a:solidFill>
              <a:latin typeface="Montserrat"/>
              <a:ea typeface="Montserrat"/>
              <a:cs typeface="Montserrat"/>
              <a:sym typeface="Montserrat"/>
            </a:endParaRPr>
          </a:p>
          <a:p>
            <a:pPr indent="0" lvl="0" marL="0" marR="0" rtl="0" algn="l">
              <a:lnSpc>
                <a:spcPct val="114999"/>
              </a:lnSpc>
              <a:spcBef>
                <a:spcPts val="0"/>
              </a:spcBef>
              <a:spcAft>
                <a:spcPts val="0"/>
              </a:spcAft>
              <a:buNone/>
            </a:pPr>
            <a:r>
              <a:rPr b="0" i="1" lang="en-US" sz="2700" u="none" cap="none" strike="noStrike">
                <a:solidFill>
                  <a:schemeClr val="lt1"/>
                </a:solidFill>
                <a:latin typeface="Montserrat"/>
                <a:ea typeface="Montserrat"/>
                <a:cs typeface="Montserrat"/>
                <a:sym typeface="Montserrat"/>
              </a:rPr>
              <a:t>NASA SIT Chair Priorities</a:t>
            </a:r>
            <a:endParaRPr b="0" i="0" sz="1400" u="none" cap="none" strike="noStrike">
              <a:solidFill>
                <a:schemeClr val="lt1"/>
              </a:solidFill>
              <a:latin typeface="Arial"/>
              <a:ea typeface="Arial"/>
              <a:cs typeface="Arial"/>
              <a:sym typeface="Arial"/>
            </a:endParaRPr>
          </a:p>
        </p:txBody>
      </p:sp>
      <p:sp>
        <p:nvSpPr>
          <p:cNvPr id="45" name="Google Shape;45;p1"/>
          <p:cNvSpPr/>
          <p:nvPr/>
        </p:nvSpPr>
        <p:spPr>
          <a:xfrm>
            <a:off x="4252225" y="2437200"/>
            <a:ext cx="4833000" cy="1972500"/>
          </a:xfrm>
          <a:prstGeom prst="rect">
            <a:avLst/>
          </a:prstGeom>
          <a:noFill/>
          <a:ln>
            <a:noFill/>
          </a:ln>
        </p:spPr>
        <p:txBody>
          <a:bodyPr anchorCtr="0" anchor="t" bIns="0" lIns="0" spcFirstLastPara="1" rIns="0" wrap="square" tIns="0">
            <a:noAutofit/>
          </a:bodyPr>
          <a:lstStyle/>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t/>
            </a:r>
            <a:endParaRPr b="1" i="0" sz="1700" u="none" cap="none" strike="noStrike">
              <a:solidFill>
                <a:srgbClr val="33445F"/>
              </a:solidFill>
              <a:highlight>
                <a:srgbClr val="FFFF00"/>
              </a:highlight>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Julie Robinson</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Agenda Item 10.3</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None/>
            </a:pPr>
            <a:r>
              <a:rPr b="1" i="0" lang="en-US" sz="1700" u="none" cap="none" strike="noStrike">
                <a:solidFill>
                  <a:srgbClr val="33445F"/>
                </a:solidFill>
                <a:latin typeface="Montserrat"/>
                <a:ea typeface="Montserrat"/>
                <a:cs typeface="Montserrat"/>
                <a:sym typeface="Montserrat"/>
              </a:rPr>
              <a:t>39th CEOS Plenary</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rgbClr val="33445F"/>
                </a:solidFill>
                <a:latin typeface="Montserrat"/>
                <a:ea typeface="Montserrat"/>
                <a:cs typeface="Montserrat"/>
                <a:sym typeface="Montserrat"/>
              </a:rPr>
              <a:t>Bath, United Kingdom</a:t>
            </a:r>
            <a:endParaRPr b="1" i="0" sz="1700" u="none" cap="none" strike="noStrike">
              <a:solidFill>
                <a:srgbClr val="33445F"/>
              </a:solidFill>
              <a:latin typeface="Montserrat"/>
              <a:ea typeface="Montserrat"/>
              <a:cs typeface="Montserrat"/>
              <a:sym typeface="Montserrat"/>
            </a:endParaRPr>
          </a:p>
          <a:p>
            <a:pPr indent="0" lvl="0" marL="0" marR="0" rtl="0" algn="r">
              <a:lnSpc>
                <a:spcPct val="130000"/>
              </a:lnSpc>
              <a:spcBef>
                <a:spcPts val="0"/>
              </a:spcBef>
              <a:spcAft>
                <a:spcPts val="0"/>
              </a:spcAft>
              <a:buClr>
                <a:srgbClr val="000000"/>
              </a:buClr>
              <a:buSzPts val="1700"/>
              <a:buFont typeface="Arial"/>
              <a:buNone/>
            </a:pPr>
            <a:r>
              <a:rPr b="1" i="0" lang="en-US" sz="1700" u="none" cap="none" strike="noStrike">
                <a:solidFill>
                  <a:srgbClr val="33445F"/>
                </a:solidFill>
                <a:latin typeface="Montserrat"/>
                <a:ea typeface="Montserrat"/>
                <a:cs typeface="Montserrat"/>
                <a:sym typeface="Montserrat"/>
              </a:rPr>
              <a:t>4th - 6th November, 2025</a:t>
            </a:r>
            <a:endParaRPr b="1" i="0" sz="1700" u="none" cap="none" strike="noStrike">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0"/>
          <p:cNvSpPr txBox="1"/>
          <p:nvPr>
            <p:ph type="title"/>
          </p:nvPr>
        </p:nvSpPr>
        <p:spPr>
          <a:xfrm>
            <a:off x="47115" y="199417"/>
            <a:ext cx="7106124" cy="53890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rgbClr val="FFFFFF"/>
                </a:solidFill>
                <a:latin typeface="Montserrat Medium"/>
                <a:ea typeface="Montserrat Medium"/>
                <a:cs typeface="Montserrat Medium"/>
                <a:sym typeface="Montserrat Medium"/>
              </a:rPr>
              <a:t>Priority 2: Key Objectives</a:t>
            </a:r>
            <a:endParaRPr b="0" i="0" sz="1050" u="none" cap="none" strike="noStrike">
              <a:solidFill>
                <a:srgbClr val="FFFFFF"/>
              </a:solidFill>
              <a:latin typeface="Montserrat Medium"/>
              <a:ea typeface="Montserrat Medium"/>
              <a:cs typeface="Montserrat Medium"/>
              <a:sym typeface="Montserrat Medium"/>
            </a:endParaRPr>
          </a:p>
        </p:txBody>
      </p:sp>
      <p:pic>
        <p:nvPicPr>
          <p:cNvPr descr="How Does NASA Study Hurricanes? - NASA" id="187" name="Google Shape;187;p10"/>
          <p:cNvPicPr preferRelativeResize="0"/>
          <p:nvPr/>
        </p:nvPicPr>
        <p:blipFill rotWithShape="1">
          <a:blip r:embed="rId3">
            <a:alphaModFix/>
          </a:blip>
          <a:srcRect b="0" l="0" r="0" t="0"/>
          <a:stretch/>
        </p:blipFill>
        <p:spPr>
          <a:xfrm>
            <a:off x="6081713" y="849568"/>
            <a:ext cx="1766887" cy="2277550"/>
          </a:xfrm>
          <a:prstGeom prst="rect">
            <a:avLst/>
          </a:prstGeom>
          <a:noFill/>
          <a:ln>
            <a:noFill/>
          </a:ln>
        </p:spPr>
      </p:pic>
      <p:pic>
        <p:nvPicPr>
          <p:cNvPr id="188" name="Google Shape;188;p10"/>
          <p:cNvPicPr preferRelativeResize="0"/>
          <p:nvPr/>
        </p:nvPicPr>
        <p:blipFill rotWithShape="1">
          <a:blip r:embed="rId4">
            <a:alphaModFix/>
          </a:blip>
          <a:srcRect b="0" l="0" r="0" t="0"/>
          <a:stretch/>
        </p:blipFill>
        <p:spPr>
          <a:xfrm>
            <a:off x="6858698" y="2397125"/>
            <a:ext cx="2205229" cy="1508125"/>
          </a:xfrm>
          <a:prstGeom prst="rect">
            <a:avLst/>
          </a:prstGeom>
          <a:noFill/>
          <a:ln>
            <a:noFill/>
          </a:ln>
        </p:spPr>
      </p:pic>
      <p:sp>
        <p:nvSpPr>
          <p:cNvPr id="189" name="Google Shape;189;p10"/>
          <p:cNvSpPr txBox="1"/>
          <p:nvPr/>
        </p:nvSpPr>
        <p:spPr>
          <a:xfrm>
            <a:off x="6080125" y="2944812"/>
            <a:ext cx="754062"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rial"/>
                <a:ea typeface="Arial"/>
                <a:cs typeface="Arial"/>
                <a:sym typeface="Arial"/>
              </a:rPr>
              <a:t>Credit: NASA</a:t>
            </a:r>
            <a:endParaRPr/>
          </a:p>
        </p:txBody>
      </p:sp>
      <p:sp>
        <p:nvSpPr>
          <p:cNvPr id="190" name="Google Shape;190;p10"/>
          <p:cNvSpPr txBox="1"/>
          <p:nvPr/>
        </p:nvSpPr>
        <p:spPr>
          <a:xfrm>
            <a:off x="7699375" y="3738563"/>
            <a:ext cx="1770062"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rial"/>
                <a:ea typeface="Arial"/>
                <a:cs typeface="Arial"/>
                <a:sym typeface="Arial"/>
              </a:rPr>
              <a:t>Credit: Canadian Forest Service</a:t>
            </a:r>
            <a:endParaRPr/>
          </a:p>
        </p:txBody>
      </p:sp>
      <p:pic>
        <p:nvPicPr>
          <p:cNvPr descr="Kīlauea's current eruption is a natural laboratory for volcanologists&#10; (Click image to view full size.)" id="191" name="Google Shape;191;p10"/>
          <p:cNvPicPr preferRelativeResize="0"/>
          <p:nvPr/>
        </p:nvPicPr>
        <p:blipFill rotWithShape="1">
          <a:blip r:embed="rId5">
            <a:alphaModFix/>
          </a:blip>
          <a:srcRect b="0" l="0" r="0" t="0"/>
          <a:stretch/>
        </p:blipFill>
        <p:spPr>
          <a:xfrm>
            <a:off x="5534025" y="3331020"/>
            <a:ext cx="2203450" cy="1513586"/>
          </a:xfrm>
          <a:prstGeom prst="rect">
            <a:avLst/>
          </a:prstGeom>
          <a:noFill/>
          <a:ln>
            <a:noFill/>
          </a:ln>
        </p:spPr>
      </p:pic>
      <p:sp>
        <p:nvSpPr>
          <p:cNvPr id="192" name="Google Shape;192;p10"/>
          <p:cNvSpPr txBox="1"/>
          <p:nvPr/>
        </p:nvSpPr>
        <p:spPr>
          <a:xfrm>
            <a:off x="5516563" y="4643437"/>
            <a:ext cx="1770062"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00" u="none" cap="none" strike="noStrike">
                <a:solidFill>
                  <a:srgbClr val="FFFFFF"/>
                </a:solidFill>
                <a:latin typeface="Arial"/>
                <a:ea typeface="Arial"/>
                <a:cs typeface="Arial"/>
                <a:sym typeface="Arial"/>
              </a:rPr>
              <a:t>Credit: USGS</a:t>
            </a:r>
            <a:endParaRPr/>
          </a:p>
        </p:txBody>
      </p:sp>
      <p:sp>
        <p:nvSpPr>
          <p:cNvPr id="193" name="Google Shape;193;p10"/>
          <p:cNvSpPr txBox="1"/>
          <p:nvPr>
            <p:ph idx="1" type="body"/>
          </p:nvPr>
        </p:nvSpPr>
        <p:spPr>
          <a:xfrm>
            <a:off x="219362" y="1010150"/>
            <a:ext cx="5097450" cy="3473288"/>
          </a:xfrm>
          <a:prstGeom prst="rect">
            <a:avLst/>
          </a:prstGeom>
          <a:noFill/>
          <a:ln>
            <a:noFill/>
          </a:ln>
        </p:spPr>
        <p:txBody>
          <a:bodyPr anchorCtr="0" anchor="t" bIns="34275" lIns="68575" spcFirstLastPara="1" rIns="68575" wrap="square" tIns="34275">
            <a:noAutofit/>
          </a:bodyPr>
          <a:lstStyle/>
          <a:p>
            <a:pPr indent="-457200" lvl="0" marL="552450" rtl="0" algn="l">
              <a:lnSpc>
                <a:spcPct val="100000"/>
              </a:lnSpc>
              <a:spcBef>
                <a:spcPts val="800"/>
              </a:spcBef>
              <a:spcAft>
                <a:spcPts val="0"/>
              </a:spcAft>
              <a:buSzPts val="2100"/>
              <a:buAutoNum type="arabicPeriod"/>
            </a:pPr>
            <a:r>
              <a:rPr lang="en-US" sz="1800"/>
              <a:t>Understand and enhance cross-CEOS collaboration towards impactful data value chain</a:t>
            </a:r>
            <a:endParaRPr/>
          </a:p>
          <a:p>
            <a:pPr indent="-361950" lvl="0" marL="457200" rtl="0" algn="l">
              <a:lnSpc>
                <a:spcPct val="100000"/>
              </a:lnSpc>
              <a:spcBef>
                <a:spcPts val="800"/>
              </a:spcBef>
              <a:spcAft>
                <a:spcPts val="0"/>
              </a:spcAft>
              <a:buSzPts val="2100"/>
              <a:buAutoNum type="arabicPeriod"/>
            </a:pPr>
            <a:r>
              <a:rPr lang="en-US" sz="1800"/>
              <a:t>  Assess impact of existing activities </a:t>
            </a:r>
            <a:br>
              <a:rPr lang="en-US" sz="1800"/>
            </a:br>
            <a:r>
              <a:rPr lang="en-US" sz="1800"/>
              <a:t>  and end user requirements to build </a:t>
            </a:r>
            <a:br>
              <a:rPr lang="en-US" sz="1800"/>
            </a:br>
            <a:r>
              <a:rPr lang="en-US" sz="1800"/>
              <a:t>  community resilience</a:t>
            </a:r>
            <a:endParaRPr/>
          </a:p>
          <a:p>
            <a:pPr indent="-514350" lvl="0" marL="609600" rtl="0" algn="l">
              <a:lnSpc>
                <a:spcPct val="100000"/>
              </a:lnSpc>
              <a:spcBef>
                <a:spcPts val="800"/>
              </a:spcBef>
              <a:spcAft>
                <a:spcPts val="0"/>
              </a:spcAft>
              <a:buSzPts val="2100"/>
              <a:buAutoNum type="arabicPeriod"/>
            </a:pPr>
            <a:r>
              <a:rPr lang="en-US" sz="1800"/>
              <a:t>Enhance existing interoperability efforts to address data user needs</a:t>
            </a:r>
            <a:endParaRPr/>
          </a:p>
          <a:p>
            <a:pPr indent="-514350" lvl="0" marL="609600" rtl="0" algn="l">
              <a:lnSpc>
                <a:spcPct val="100000"/>
              </a:lnSpc>
              <a:spcBef>
                <a:spcPts val="800"/>
              </a:spcBef>
              <a:spcAft>
                <a:spcPts val="0"/>
              </a:spcAft>
              <a:buSzPts val="2100"/>
              <a:buAutoNum type="arabicPeriod"/>
            </a:pPr>
            <a:r>
              <a:rPr lang="en-US" sz="1800"/>
              <a:t>Improve capabilities to deliver actionable information built on resilience community input</a:t>
            </a:r>
            <a:endParaRPr/>
          </a:p>
          <a:p>
            <a:pPr indent="-323850" lvl="0" marL="552450" rtl="0" algn="l">
              <a:lnSpc>
                <a:spcPct val="100000"/>
              </a:lnSpc>
              <a:spcBef>
                <a:spcPts val="800"/>
              </a:spcBef>
              <a:spcAft>
                <a:spcPts val="0"/>
              </a:spcAft>
              <a:buSzPts val="21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1"/>
          <p:cNvSpPr txBox="1"/>
          <p:nvPr>
            <p:ph type="title"/>
          </p:nvPr>
        </p:nvSpPr>
        <p:spPr>
          <a:xfrm>
            <a:off x="34048" y="184825"/>
            <a:ext cx="6785042" cy="561114"/>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3300"/>
              <a:buFont typeface="Arial"/>
              <a:buNone/>
            </a:pPr>
            <a:r>
              <a:rPr b="0" i="0" lang="en-US" sz="2700" u="none" cap="none" strike="noStrike">
                <a:solidFill>
                  <a:schemeClr val="lt1"/>
                </a:solidFill>
                <a:latin typeface="Montserrat Medium"/>
                <a:ea typeface="Montserrat Medium"/>
                <a:cs typeface="Montserrat Medium"/>
                <a:sym typeface="Montserrat Medium"/>
              </a:rPr>
              <a:t>Priority 2: Deliverables</a:t>
            </a:r>
            <a:endParaRPr b="0" i="0" sz="1050" u="none" cap="none" strike="noStrike">
              <a:solidFill>
                <a:schemeClr val="lt1"/>
              </a:solidFill>
              <a:latin typeface="Montserrat Medium"/>
              <a:ea typeface="Montserrat Medium"/>
              <a:cs typeface="Montserrat Medium"/>
              <a:sym typeface="Montserrat Medium"/>
            </a:endParaRPr>
          </a:p>
        </p:txBody>
      </p:sp>
      <p:sp>
        <p:nvSpPr>
          <p:cNvPr id="199" name="Google Shape;199;p11"/>
          <p:cNvSpPr txBox="1"/>
          <p:nvPr/>
        </p:nvSpPr>
        <p:spPr>
          <a:xfrm>
            <a:off x="189706" y="1182688"/>
            <a:ext cx="8893969" cy="2962349"/>
          </a:xfrm>
          <a:prstGeom prst="rect">
            <a:avLst/>
          </a:prstGeom>
          <a:noFill/>
          <a:ln>
            <a:noFill/>
          </a:ln>
        </p:spPr>
        <p:txBody>
          <a:bodyPr anchorCtr="0" anchor="t" bIns="34275" lIns="68575" spcFirstLastPara="1" rIns="68575" wrap="square" tIns="34275">
            <a:spAutoFit/>
          </a:bodyPr>
          <a:lstStyle/>
          <a:p>
            <a:pPr indent="-342900" lvl="0" marL="342900" marR="0" rtl="0" algn="l">
              <a:lnSpc>
                <a:spcPct val="100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Montserrat"/>
                <a:ea typeface="Montserrat"/>
                <a:cs typeface="Montserrat"/>
                <a:sym typeface="Montserrat"/>
              </a:rPr>
              <a:t>Impact assessment of key existing resilience-related activities (in collaboration with Priority 1 Team)</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Montserrat"/>
                <a:ea typeface="Montserrat"/>
                <a:cs typeface="Montserrat"/>
                <a:sym typeface="Montserrat"/>
              </a:rPr>
              <a:t>Updated data value chain to include co-development​</a:t>
            </a:r>
            <a:endParaRPr/>
          </a:p>
          <a:p>
            <a:pPr indent="-342900" lvl="0" marL="3429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Montserrat"/>
                <a:ea typeface="Montserrat"/>
                <a:cs typeface="Montserrat"/>
                <a:sym typeface="Montserrat"/>
              </a:rPr>
              <a:t>Interoperability Demonstrator (in collaboration with Priority 1 Team)</a:t>
            </a:r>
            <a:endParaRPr/>
          </a:p>
          <a:p>
            <a:pPr indent="-342900" lvl="0" marL="3429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Montserrat"/>
                <a:ea typeface="Montserrat"/>
                <a:cs typeface="Montserrat"/>
                <a:sym typeface="Montserrat"/>
              </a:rPr>
              <a:t>Resilience Data Partner workshop</a:t>
            </a:r>
            <a:endParaRPr/>
          </a:p>
          <a:p>
            <a:pPr indent="-342900" lvl="0" marL="342900" marR="0" rtl="0" algn="l">
              <a:lnSpc>
                <a:spcPct val="100000"/>
              </a:lnSpc>
              <a:spcBef>
                <a:spcPts val="600"/>
              </a:spcBef>
              <a:spcAft>
                <a:spcPts val="0"/>
              </a:spcAft>
              <a:buClr>
                <a:srgbClr val="000000"/>
              </a:buClr>
              <a:buSzPts val="2400"/>
              <a:buFont typeface="Arial"/>
              <a:buAutoNum type="arabicPeriod"/>
            </a:pPr>
            <a:r>
              <a:rPr b="0" i="0" lang="en-US" sz="2400" u="none" cap="none" strike="noStrike">
                <a:solidFill>
                  <a:srgbClr val="000000"/>
                </a:solidFill>
                <a:latin typeface="Montserrat"/>
                <a:ea typeface="Montserrat"/>
                <a:cs typeface="Montserrat"/>
                <a:sym typeface="Montserrat"/>
              </a:rPr>
              <a:t>Resilience Findings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3a0e1ba86d3_0_4"/>
          <p:cNvPicPr preferRelativeResize="0"/>
          <p:nvPr/>
        </p:nvPicPr>
        <p:blipFill>
          <a:blip r:embed="rId3">
            <a:alphaModFix/>
          </a:blip>
          <a:stretch>
            <a:fillRect/>
          </a:stretch>
        </p:blipFill>
        <p:spPr>
          <a:xfrm>
            <a:off x="170200" y="202900"/>
            <a:ext cx="8842125" cy="4814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3"/>
          <p:cNvSpPr txBox="1"/>
          <p:nvPr>
            <p:ph type="title"/>
          </p:nvPr>
        </p:nvSpPr>
        <p:spPr>
          <a:xfrm>
            <a:off x="63230" y="194553"/>
            <a:ext cx="8261131" cy="561114"/>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3300"/>
              <a:buFont typeface="Arial"/>
              <a:buNone/>
            </a:pPr>
            <a:r>
              <a:rPr b="0" i="0" lang="en-US" sz="2850" u="none" cap="none" strike="noStrike">
                <a:solidFill>
                  <a:schemeClr val="lt1"/>
                </a:solidFill>
                <a:latin typeface="Montserrat Medium"/>
                <a:ea typeface="Montserrat Medium"/>
                <a:cs typeface="Montserrat Medium"/>
                <a:sym typeface="Montserrat Medium"/>
              </a:rPr>
              <a:t>CEOS SIT 2026 Meetings</a:t>
            </a:r>
            <a:endParaRPr/>
          </a:p>
        </p:txBody>
      </p:sp>
      <p:pic>
        <p:nvPicPr>
          <p:cNvPr id="210" name="Google Shape;210;p13"/>
          <p:cNvPicPr preferRelativeResize="0"/>
          <p:nvPr/>
        </p:nvPicPr>
        <p:blipFill rotWithShape="1">
          <a:blip r:embed="rId3">
            <a:alphaModFix/>
          </a:blip>
          <a:srcRect b="0" l="0" r="0" t="0"/>
          <a:stretch/>
        </p:blipFill>
        <p:spPr>
          <a:xfrm>
            <a:off x="6113208" y="1429965"/>
            <a:ext cx="2534194" cy="1347281"/>
          </a:xfrm>
          <a:prstGeom prst="rect">
            <a:avLst/>
          </a:prstGeom>
          <a:noFill/>
          <a:ln>
            <a:noFill/>
          </a:ln>
        </p:spPr>
      </p:pic>
      <p:pic>
        <p:nvPicPr>
          <p:cNvPr id="211" name="Google Shape;211;p13"/>
          <p:cNvPicPr preferRelativeResize="0"/>
          <p:nvPr/>
        </p:nvPicPr>
        <p:blipFill rotWithShape="1">
          <a:blip r:embed="rId4">
            <a:alphaModFix/>
          </a:blip>
          <a:srcRect b="0" l="0" r="0" t="0"/>
          <a:stretch/>
        </p:blipFill>
        <p:spPr>
          <a:xfrm>
            <a:off x="4429717" y="1005296"/>
            <a:ext cx="2258047" cy="1475257"/>
          </a:xfrm>
          <a:prstGeom prst="rect">
            <a:avLst/>
          </a:prstGeom>
          <a:noFill/>
          <a:ln>
            <a:noFill/>
          </a:ln>
        </p:spPr>
      </p:pic>
      <p:pic>
        <p:nvPicPr>
          <p:cNvPr descr="Washington, D.C. Travel Guide: 3-Day Itinerary — Club Wyndham" id="212" name="Google Shape;212;p13"/>
          <p:cNvPicPr preferRelativeResize="0"/>
          <p:nvPr/>
        </p:nvPicPr>
        <p:blipFill rotWithShape="1">
          <a:blip r:embed="rId5">
            <a:alphaModFix/>
          </a:blip>
          <a:srcRect b="0" l="0" r="0" t="0"/>
          <a:stretch/>
        </p:blipFill>
        <p:spPr>
          <a:xfrm>
            <a:off x="5797684" y="3361149"/>
            <a:ext cx="2974835" cy="1210850"/>
          </a:xfrm>
          <a:prstGeom prst="rect">
            <a:avLst/>
          </a:prstGeom>
          <a:noFill/>
          <a:ln>
            <a:noFill/>
          </a:ln>
        </p:spPr>
      </p:pic>
      <p:pic>
        <p:nvPicPr>
          <p:cNvPr id="213" name="Google Shape;213;p13"/>
          <p:cNvPicPr preferRelativeResize="0"/>
          <p:nvPr/>
        </p:nvPicPr>
        <p:blipFill rotWithShape="1">
          <a:blip r:embed="rId6">
            <a:alphaModFix/>
          </a:blip>
          <a:srcRect b="0" l="0" r="0" t="0"/>
          <a:stretch/>
        </p:blipFill>
        <p:spPr>
          <a:xfrm>
            <a:off x="4714932" y="2923161"/>
            <a:ext cx="2158987" cy="1410510"/>
          </a:xfrm>
          <a:prstGeom prst="rect">
            <a:avLst/>
          </a:prstGeom>
          <a:noFill/>
          <a:ln>
            <a:noFill/>
          </a:ln>
        </p:spPr>
      </p:pic>
      <p:sp>
        <p:nvSpPr>
          <p:cNvPr id="214" name="Google Shape;214;p13"/>
          <p:cNvSpPr txBox="1"/>
          <p:nvPr/>
        </p:nvSpPr>
        <p:spPr>
          <a:xfrm>
            <a:off x="63225" y="755675"/>
            <a:ext cx="4652700" cy="38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u="sng">
                <a:solidFill>
                  <a:schemeClr val="dk1"/>
                </a:solidFill>
                <a:latin typeface="Montserrat"/>
                <a:ea typeface="Montserrat"/>
                <a:cs typeface="Montserrat"/>
                <a:sym typeface="Montserrat"/>
              </a:rPr>
              <a:t>SIT-41</a:t>
            </a:r>
            <a:endParaRPr sz="2200" u="sng">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14-16 April 2026</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National Academies of Sciences,</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Engineering, and Medicine (NASEM)</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i="1" lang="en-US" sz="1700">
                <a:solidFill>
                  <a:schemeClr val="dk1"/>
                </a:solidFill>
                <a:latin typeface="Montserrat"/>
                <a:ea typeface="Montserrat"/>
                <a:cs typeface="Montserrat"/>
                <a:sym typeface="Montserrat"/>
              </a:rPr>
              <a:t>Beckman Center</a:t>
            </a:r>
            <a:endParaRPr i="1"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i="1" lang="en-US" sz="1700">
                <a:solidFill>
                  <a:schemeClr val="dk1"/>
                </a:solidFill>
                <a:latin typeface="Montserrat"/>
                <a:ea typeface="Montserrat"/>
                <a:cs typeface="Montserrat"/>
                <a:sym typeface="Montserrat"/>
              </a:rPr>
              <a:t>Irvine, California</a:t>
            </a:r>
            <a:endParaRPr i="1" sz="17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US" sz="2200" u="sng">
                <a:solidFill>
                  <a:schemeClr val="dk1"/>
                </a:solidFill>
                <a:latin typeface="Montserrat"/>
                <a:ea typeface="Montserrat"/>
                <a:cs typeface="Montserrat"/>
                <a:sym typeface="Montserrat"/>
              </a:rPr>
              <a:t>SIT Technical Workshop</a:t>
            </a:r>
            <a:endParaRPr sz="2200" u="sng">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8-10 September 2026</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National Academies of Sciences,</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lang="en-US" sz="1700">
                <a:solidFill>
                  <a:schemeClr val="dk1"/>
                </a:solidFill>
                <a:latin typeface="Montserrat"/>
                <a:ea typeface="Montserrat"/>
                <a:cs typeface="Montserrat"/>
                <a:sym typeface="Montserrat"/>
              </a:rPr>
              <a:t>Engineering, and Medicine (NASEM)</a:t>
            </a:r>
            <a:endParaRPr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i="1" lang="en-US" sz="1700">
                <a:solidFill>
                  <a:schemeClr val="dk1"/>
                </a:solidFill>
                <a:latin typeface="Montserrat"/>
                <a:ea typeface="Montserrat"/>
                <a:cs typeface="Montserrat"/>
                <a:sym typeface="Montserrat"/>
              </a:rPr>
              <a:t>National Academy of Sciences Building</a:t>
            </a:r>
            <a:endParaRPr i="1" sz="1700">
              <a:solidFill>
                <a:schemeClr val="dk1"/>
              </a:solidFill>
              <a:latin typeface="Montserrat"/>
              <a:ea typeface="Montserrat"/>
              <a:cs typeface="Montserrat"/>
              <a:sym typeface="Montserrat"/>
            </a:endParaRPr>
          </a:p>
          <a:p>
            <a:pPr indent="0" lvl="0" marL="0" rtl="0" algn="l">
              <a:lnSpc>
                <a:spcPct val="110000"/>
              </a:lnSpc>
              <a:spcBef>
                <a:spcPts val="0"/>
              </a:spcBef>
              <a:spcAft>
                <a:spcPts val="0"/>
              </a:spcAft>
              <a:buNone/>
            </a:pPr>
            <a:r>
              <a:rPr i="1" lang="en-US" sz="1700">
                <a:solidFill>
                  <a:schemeClr val="dk1"/>
                </a:solidFill>
                <a:latin typeface="Montserrat"/>
                <a:ea typeface="Montserrat"/>
                <a:cs typeface="Montserrat"/>
                <a:sym typeface="Montserrat"/>
              </a:rPr>
              <a:t>Washington, DC</a:t>
            </a:r>
            <a:endParaRPr i="1" sz="17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 name="Shape 49"/>
        <p:cNvGrpSpPr/>
        <p:nvPr/>
      </p:nvGrpSpPr>
      <p:grpSpPr>
        <a:xfrm>
          <a:off x="0" y="0"/>
          <a:ext cx="0" cy="0"/>
          <a:chOff x="0" y="0"/>
          <a:chExt cx="0" cy="0"/>
        </a:xfrm>
      </p:grpSpPr>
      <p:sp>
        <p:nvSpPr>
          <p:cNvPr id="50" name="Google Shape;50;p2"/>
          <p:cNvSpPr/>
          <p:nvPr/>
        </p:nvSpPr>
        <p:spPr>
          <a:xfrm>
            <a:off x="97159" y="2337757"/>
            <a:ext cx="3687778" cy="2530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1" name="Google Shape;51;p2"/>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NASA SIT Chair Team</a:t>
            </a:r>
            <a:endParaRPr/>
          </a:p>
        </p:txBody>
      </p:sp>
      <p:sp>
        <p:nvSpPr>
          <p:cNvPr id="52" name="Google Shape;52;p2"/>
          <p:cNvSpPr/>
          <p:nvPr/>
        </p:nvSpPr>
        <p:spPr>
          <a:xfrm>
            <a:off x="6980903" y="854013"/>
            <a:ext cx="2021786" cy="3157548"/>
          </a:xfrm>
          <a:prstGeom prst="rect">
            <a:avLst/>
          </a:prstGeom>
          <a:solidFill>
            <a:srgbClr val="7F7F7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a:ea typeface="Montserrat"/>
              <a:cs typeface="Montserrat"/>
              <a:sym typeface="Montserrat"/>
            </a:endParaRPr>
          </a:p>
        </p:txBody>
      </p:sp>
      <p:sp>
        <p:nvSpPr>
          <p:cNvPr id="53" name="Google Shape;53;p2"/>
          <p:cNvSpPr txBox="1"/>
          <p:nvPr/>
        </p:nvSpPr>
        <p:spPr>
          <a:xfrm>
            <a:off x="6667334" y="894177"/>
            <a:ext cx="2631000" cy="332445"/>
          </a:xfrm>
          <a:prstGeom prst="rect">
            <a:avLst/>
          </a:prstGeom>
          <a:noFill/>
          <a:ln>
            <a:noFill/>
          </a:ln>
        </p:spPr>
        <p:txBody>
          <a:bodyPr anchorCtr="0" anchor="t" bIns="73175" lIns="73175" spcFirstLastPara="1" rIns="73175" wrap="square" tIns="73175">
            <a:spAutoFit/>
          </a:bodyPr>
          <a:lstStyle/>
          <a:p>
            <a:pPr indent="0" lvl="0" marL="0" marR="0" rtl="0" algn="ctr">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Montserrat"/>
                <a:ea typeface="Montserrat"/>
                <a:cs typeface="Montserrat"/>
                <a:sym typeface="Montserrat"/>
              </a:rPr>
              <a:t>CEOS SIT Chair Support</a:t>
            </a:r>
            <a:endParaRPr b="1" i="0" sz="1200" u="none" cap="none" strike="noStrike">
              <a:solidFill>
                <a:schemeClr val="lt1"/>
              </a:solidFill>
              <a:latin typeface="Montserrat"/>
              <a:ea typeface="Montserrat"/>
              <a:cs typeface="Montserrat"/>
              <a:sym typeface="Montserrat"/>
            </a:endParaRPr>
          </a:p>
        </p:txBody>
      </p:sp>
      <p:sp>
        <p:nvSpPr>
          <p:cNvPr id="54" name="Google Shape;54;p2"/>
          <p:cNvSpPr txBox="1"/>
          <p:nvPr/>
        </p:nvSpPr>
        <p:spPr>
          <a:xfrm>
            <a:off x="6741345" y="2138069"/>
            <a:ext cx="1441800" cy="257864"/>
          </a:xfrm>
          <a:prstGeom prst="rect">
            <a:avLst/>
          </a:prstGeom>
          <a:noFill/>
          <a:ln>
            <a:noFill/>
          </a:ln>
        </p:spPr>
        <p:txBody>
          <a:bodyPr anchorCtr="0" anchor="t" bIns="66725" lIns="66725" spcFirstLastPara="1" rIns="66725" wrap="square" tIns="667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Montserrat"/>
                <a:ea typeface="Montserrat"/>
                <a:cs typeface="Montserrat"/>
                <a:sym typeface="Montserrat"/>
              </a:rPr>
              <a:t>Stephen Ward</a:t>
            </a:r>
            <a:endParaRPr b="0" i="0" sz="800" u="none" cap="none" strike="noStrike">
              <a:solidFill>
                <a:schemeClr val="lt1"/>
              </a:solidFill>
              <a:latin typeface="Montserrat"/>
              <a:ea typeface="Montserrat"/>
              <a:cs typeface="Montserrat"/>
              <a:sym typeface="Montserrat"/>
            </a:endParaRPr>
          </a:p>
        </p:txBody>
      </p:sp>
      <p:sp>
        <p:nvSpPr>
          <p:cNvPr id="55" name="Google Shape;55;p2"/>
          <p:cNvSpPr txBox="1"/>
          <p:nvPr/>
        </p:nvSpPr>
        <p:spPr>
          <a:xfrm>
            <a:off x="7754400" y="2162650"/>
            <a:ext cx="1389600" cy="257864"/>
          </a:xfrm>
          <a:prstGeom prst="rect">
            <a:avLst/>
          </a:prstGeom>
          <a:noFill/>
          <a:ln>
            <a:noFill/>
          </a:ln>
        </p:spPr>
        <p:txBody>
          <a:bodyPr anchorCtr="0" anchor="t" bIns="66725" lIns="66725" spcFirstLastPara="1" rIns="66725" wrap="square" tIns="667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Montserrat"/>
                <a:ea typeface="Montserrat"/>
                <a:cs typeface="Montserrat"/>
                <a:sym typeface="Montserrat"/>
              </a:rPr>
              <a:t>Matt Steventon</a:t>
            </a:r>
            <a:endParaRPr b="0" i="0" sz="800" u="none" cap="none" strike="noStrike">
              <a:solidFill>
                <a:schemeClr val="lt1"/>
              </a:solidFill>
              <a:latin typeface="Montserrat"/>
              <a:ea typeface="Montserrat"/>
              <a:cs typeface="Montserrat"/>
              <a:sym typeface="Montserrat"/>
            </a:endParaRPr>
          </a:p>
        </p:txBody>
      </p:sp>
      <p:sp>
        <p:nvSpPr>
          <p:cNvPr id="56" name="Google Shape;56;p2"/>
          <p:cNvSpPr txBox="1"/>
          <p:nvPr/>
        </p:nvSpPr>
        <p:spPr>
          <a:xfrm>
            <a:off x="7982927" y="3422598"/>
            <a:ext cx="1042200" cy="257864"/>
          </a:xfrm>
          <a:prstGeom prst="rect">
            <a:avLst/>
          </a:prstGeom>
          <a:noFill/>
          <a:ln>
            <a:noFill/>
          </a:ln>
        </p:spPr>
        <p:txBody>
          <a:bodyPr anchorCtr="0" anchor="t" bIns="66725" lIns="66725" spcFirstLastPara="1" rIns="66725" wrap="square" tIns="667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Montserrat"/>
                <a:ea typeface="Montserrat"/>
                <a:cs typeface="Montserrat"/>
                <a:sym typeface="Montserrat"/>
              </a:rPr>
              <a:t>Libby Rose</a:t>
            </a:r>
            <a:endParaRPr b="0" i="0" sz="800" u="none" cap="none" strike="noStrike">
              <a:solidFill>
                <a:schemeClr val="lt1"/>
              </a:solidFill>
              <a:latin typeface="Montserrat"/>
              <a:ea typeface="Montserrat"/>
              <a:cs typeface="Montserrat"/>
              <a:sym typeface="Montserrat"/>
            </a:endParaRPr>
          </a:p>
        </p:txBody>
      </p:sp>
      <p:sp>
        <p:nvSpPr>
          <p:cNvPr id="57" name="Google Shape;57;p2"/>
          <p:cNvSpPr txBox="1"/>
          <p:nvPr/>
        </p:nvSpPr>
        <p:spPr>
          <a:xfrm>
            <a:off x="6835746" y="3400547"/>
            <a:ext cx="1389600" cy="257864"/>
          </a:xfrm>
          <a:prstGeom prst="rect">
            <a:avLst/>
          </a:prstGeom>
          <a:noFill/>
          <a:ln>
            <a:noFill/>
          </a:ln>
        </p:spPr>
        <p:txBody>
          <a:bodyPr anchorCtr="0" anchor="t" bIns="66725" lIns="66725" spcFirstLastPara="1" rIns="66725" wrap="square" tIns="66725">
            <a:sp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Montserrat"/>
                <a:ea typeface="Montserrat"/>
                <a:cs typeface="Montserrat"/>
                <a:sym typeface="Montserrat"/>
              </a:rPr>
              <a:t>Harvey Jones</a:t>
            </a:r>
            <a:endParaRPr b="0" i="0" sz="800" u="none" cap="none" strike="noStrike">
              <a:solidFill>
                <a:schemeClr val="lt1"/>
              </a:solidFill>
              <a:latin typeface="Montserrat"/>
              <a:ea typeface="Montserrat"/>
              <a:cs typeface="Montserrat"/>
              <a:sym typeface="Montserrat"/>
            </a:endParaRPr>
          </a:p>
        </p:txBody>
      </p:sp>
      <p:pic>
        <p:nvPicPr>
          <p:cNvPr id="58" name="Google Shape;58;p2"/>
          <p:cNvPicPr preferRelativeResize="0"/>
          <p:nvPr/>
        </p:nvPicPr>
        <p:blipFill rotWithShape="1">
          <a:blip r:embed="rId3">
            <a:alphaModFix/>
          </a:blip>
          <a:srcRect b="0" l="0" r="0" t="0"/>
          <a:stretch/>
        </p:blipFill>
        <p:spPr>
          <a:xfrm>
            <a:off x="8057535" y="2492477"/>
            <a:ext cx="874046" cy="937762"/>
          </a:xfrm>
          <a:prstGeom prst="rect">
            <a:avLst/>
          </a:prstGeom>
          <a:noFill/>
          <a:ln>
            <a:noFill/>
          </a:ln>
        </p:spPr>
      </p:pic>
      <p:pic>
        <p:nvPicPr>
          <p:cNvPr id="59" name="Google Shape;59;p2" title="Screenshot_20250822-094435.png"/>
          <p:cNvPicPr preferRelativeResize="0"/>
          <p:nvPr/>
        </p:nvPicPr>
        <p:blipFill rotWithShape="1">
          <a:blip r:embed="rId4">
            <a:alphaModFix/>
          </a:blip>
          <a:srcRect b="22824" l="0" r="0" t="4230"/>
          <a:stretch/>
        </p:blipFill>
        <p:spPr>
          <a:xfrm>
            <a:off x="7089057" y="2492477"/>
            <a:ext cx="884903" cy="938981"/>
          </a:xfrm>
          <a:prstGeom prst="rect">
            <a:avLst/>
          </a:prstGeom>
          <a:noFill/>
          <a:ln>
            <a:noFill/>
          </a:ln>
        </p:spPr>
      </p:pic>
      <p:pic>
        <p:nvPicPr>
          <p:cNvPr id="60" name="Google Shape;60;p2" title="IMG_3942 copy.jpg"/>
          <p:cNvPicPr preferRelativeResize="0"/>
          <p:nvPr/>
        </p:nvPicPr>
        <p:blipFill rotWithShape="1">
          <a:blip r:embed="rId5">
            <a:alphaModFix/>
          </a:blip>
          <a:srcRect b="0" l="0" r="0" t="0"/>
          <a:stretch/>
        </p:blipFill>
        <p:spPr>
          <a:xfrm>
            <a:off x="7098354" y="1277963"/>
            <a:ext cx="773062" cy="895501"/>
          </a:xfrm>
          <a:prstGeom prst="rect">
            <a:avLst/>
          </a:prstGeom>
          <a:solidFill>
            <a:srgbClr val="434343"/>
          </a:solidFill>
          <a:ln>
            <a:noFill/>
          </a:ln>
        </p:spPr>
      </p:pic>
      <p:pic>
        <p:nvPicPr>
          <p:cNvPr id="61" name="Google Shape;61;p2" title="M_Steventon.jpg"/>
          <p:cNvPicPr preferRelativeResize="0"/>
          <p:nvPr/>
        </p:nvPicPr>
        <p:blipFill rotWithShape="1">
          <a:blip r:embed="rId6">
            <a:alphaModFix/>
          </a:blip>
          <a:srcRect b="0" l="0" r="0" t="0"/>
          <a:stretch/>
        </p:blipFill>
        <p:spPr>
          <a:xfrm>
            <a:off x="8031159" y="1292797"/>
            <a:ext cx="895501" cy="895501"/>
          </a:xfrm>
          <a:prstGeom prst="rect">
            <a:avLst/>
          </a:prstGeom>
          <a:noFill/>
          <a:ln>
            <a:noFill/>
          </a:ln>
        </p:spPr>
      </p:pic>
      <p:pic>
        <p:nvPicPr>
          <p:cNvPr descr="Portrait photo of a smiling woman with long brown hair and wearing dark clothing" id="62" name="Google Shape;62;p2"/>
          <p:cNvPicPr preferRelativeResize="0"/>
          <p:nvPr/>
        </p:nvPicPr>
        <p:blipFill rotWithShape="1">
          <a:blip r:embed="rId7">
            <a:alphaModFix/>
          </a:blip>
          <a:srcRect b="25937" l="0" r="0" t="-3067"/>
          <a:stretch/>
        </p:blipFill>
        <p:spPr>
          <a:xfrm>
            <a:off x="122175" y="894177"/>
            <a:ext cx="1171498" cy="1355354"/>
          </a:xfrm>
          <a:prstGeom prst="rect">
            <a:avLst/>
          </a:prstGeom>
          <a:noFill/>
          <a:ln>
            <a:noFill/>
          </a:ln>
        </p:spPr>
      </p:pic>
      <p:pic>
        <p:nvPicPr>
          <p:cNvPr id="63" name="Google Shape;63;p2"/>
          <p:cNvPicPr preferRelativeResize="0"/>
          <p:nvPr/>
        </p:nvPicPr>
        <p:blipFill rotWithShape="1">
          <a:blip r:embed="rId8">
            <a:alphaModFix/>
          </a:blip>
          <a:srcRect b="0" l="0" r="0" t="0"/>
          <a:stretch/>
        </p:blipFill>
        <p:spPr>
          <a:xfrm>
            <a:off x="3855880" y="1011035"/>
            <a:ext cx="1127034" cy="1127034"/>
          </a:xfrm>
          <a:prstGeom prst="rect">
            <a:avLst/>
          </a:prstGeom>
          <a:noFill/>
          <a:ln>
            <a:noFill/>
          </a:ln>
        </p:spPr>
      </p:pic>
      <p:grpSp>
        <p:nvGrpSpPr>
          <p:cNvPr id="64" name="Google Shape;64;p2"/>
          <p:cNvGrpSpPr/>
          <p:nvPr/>
        </p:nvGrpSpPr>
        <p:grpSpPr>
          <a:xfrm>
            <a:off x="212419" y="2452151"/>
            <a:ext cx="1087157" cy="1147724"/>
            <a:chOff x="1578691" y="2138817"/>
            <a:chExt cx="1087157" cy="1147724"/>
          </a:xfrm>
        </p:grpSpPr>
        <p:pic>
          <p:nvPicPr>
            <p:cNvPr id="65" name="Google Shape;65;p2"/>
            <p:cNvPicPr preferRelativeResize="0"/>
            <p:nvPr/>
          </p:nvPicPr>
          <p:blipFill rotWithShape="1">
            <a:blip r:embed="rId9">
              <a:alphaModFix/>
            </a:blip>
            <a:srcRect b="0" l="0" r="0" t="0"/>
            <a:stretch/>
          </p:blipFill>
          <p:spPr>
            <a:xfrm flipH="1">
              <a:off x="1653502" y="2138817"/>
              <a:ext cx="795274" cy="787576"/>
            </a:xfrm>
            <a:prstGeom prst="rect">
              <a:avLst/>
            </a:prstGeom>
            <a:noFill/>
            <a:ln>
              <a:noFill/>
            </a:ln>
          </p:spPr>
        </p:pic>
        <p:sp>
          <p:nvSpPr>
            <p:cNvPr id="66" name="Google Shape;66;p2"/>
            <p:cNvSpPr txBox="1"/>
            <p:nvPr/>
          </p:nvSpPr>
          <p:spPr>
            <a:xfrm>
              <a:off x="1578691" y="2947987"/>
              <a:ext cx="1087157"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Michelle Hanssen</a:t>
              </a:r>
              <a:endParaRPr/>
            </a:p>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CEOS Contact</a:t>
              </a:r>
              <a:endParaRPr/>
            </a:p>
          </p:txBody>
        </p:sp>
      </p:grpSp>
      <p:grpSp>
        <p:nvGrpSpPr>
          <p:cNvPr id="67" name="Google Shape;67;p2"/>
          <p:cNvGrpSpPr/>
          <p:nvPr/>
        </p:nvGrpSpPr>
        <p:grpSpPr>
          <a:xfrm>
            <a:off x="1285843" y="2455672"/>
            <a:ext cx="1174792" cy="1134120"/>
            <a:chOff x="2659944" y="2056222"/>
            <a:chExt cx="1174792" cy="1134120"/>
          </a:xfrm>
        </p:grpSpPr>
        <p:pic>
          <p:nvPicPr>
            <p:cNvPr descr="Dr. Sid Boukabara" id="68" name="Google Shape;68;p2"/>
            <p:cNvPicPr preferRelativeResize="0"/>
            <p:nvPr/>
          </p:nvPicPr>
          <p:blipFill rotWithShape="1">
            <a:blip r:embed="rId10">
              <a:alphaModFix/>
            </a:blip>
            <a:srcRect b="0" l="0" r="0" t="0"/>
            <a:stretch/>
          </p:blipFill>
          <p:spPr>
            <a:xfrm>
              <a:off x="2659944" y="2056222"/>
              <a:ext cx="1174792" cy="781665"/>
            </a:xfrm>
            <a:prstGeom prst="rect">
              <a:avLst/>
            </a:prstGeom>
            <a:noFill/>
            <a:ln>
              <a:noFill/>
            </a:ln>
          </p:spPr>
        </p:pic>
        <p:sp>
          <p:nvSpPr>
            <p:cNvPr id="69" name="Google Shape;69;p2"/>
            <p:cNvSpPr txBox="1"/>
            <p:nvPr/>
          </p:nvSpPr>
          <p:spPr>
            <a:xfrm>
              <a:off x="2779904" y="2851788"/>
              <a:ext cx="934871"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Sid Boukabara</a:t>
              </a:r>
              <a:endParaRPr/>
            </a:p>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Strategy Lead</a:t>
              </a:r>
              <a:endParaRPr/>
            </a:p>
          </p:txBody>
        </p:sp>
      </p:grpSp>
      <p:grpSp>
        <p:nvGrpSpPr>
          <p:cNvPr id="70" name="Google Shape;70;p2"/>
          <p:cNvGrpSpPr/>
          <p:nvPr/>
        </p:nvGrpSpPr>
        <p:grpSpPr>
          <a:xfrm>
            <a:off x="2526956" y="2446901"/>
            <a:ext cx="1225015" cy="1202652"/>
            <a:chOff x="3893228" y="2133567"/>
            <a:chExt cx="1225015" cy="1202652"/>
          </a:xfrm>
        </p:grpSpPr>
        <p:pic>
          <p:nvPicPr>
            <p:cNvPr descr="Nicole Herrmann" id="71" name="Google Shape;71;p2"/>
            <p:cNvPicPr preferRelativeResize="0"/>
            <p:nvPr/>
          </p:nvPicPr>
          <p:blipFill rotWithShape="1">
            <a:blip r:embed="rId11">
              <a:alphaModFix/>
            </a:blip>
            <a:srcRect b="0" l="0" r="0" t="0"/>
            <a:stretch/>
          </p:blipFill>
          <p:spPr>
            <a:xfrm>
              <a:off x="4065960" y="2133567"/>
              <a:ext cx="837021" cy="837021"/>
            </a:xfrm>
            <a:prstGeom prst="rect">
              <a:avLst/>
            </a:prstGeom>
            <a:noFill/>
            <a:ln>
              <a:noFill/>
            </a:ln>
          </p:spPr>
        </p:pic>
        <p:sp>
          <p:nvSpPr>
            <p:cNvPr id="72" name="Google Shape;72;p2"/>
            <p:cNvSpPr txBox="1"/>
            <p:nvPr/>
          </p:nvSpPr>
          <p:spPr>
            <a:xfrm>
              <a:off x="3893228" y="2997665"/>
              <a:ext cx="122501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Nicole Herrmann</a:t>
              </a:r>
              <a:endParaRPr/>
            </a:p>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SIT Chair Core Team</a:t>
              </a:r>
              <a:endParaRPr/>
            </a:p>
          </p:txBody>
        </p:sp>
      </p:grpSp>
      <p:sp>
        <p:nvSpPr>
          <p:cNvPr id="73" name="Google Shape;73;p2"/>
          <p:cNvSpPr txBox="1"/>
          <p:nvPr/>
        </p:nvSpPr>
        <p:spPr>
          <a:xfrm>
            <a:off x="1320315" y="1094105"/>
            <a:ext cx="2428800" cy="49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Karen St. Germain</a:t>
            </a:r>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Director, NASA Earth Science Division (ESD)</a:t>
            </a:r>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SIT Chair</a:t>
            </a:r>
            <a:endParaRPr/>
          </a:p>
        </p:txBody>
      </p:sp>
      <p:sp>
        <p:nvSpPr>
          <p:cNvPr id="74" name="Google Shape;74;p2"/>
          <p:cNvSpPr txBox="1"/>
          <p:nvPr/>
        </p:nvSpPr>
        <p:spPr>
          <a:xfrm>
            <a:off x="5069697" y="1094371"/>
            <a:ext cx="1603324"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Julie Robinson</a:t>
            </a:r>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Deputy Director, NASA ESD</a:t>
            </a:r>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SIT Co-Chair</a:t>
            </a:r>
            <a:endParaRPr/>
          </a:p>
        </p:txBody>
      </p:sp>
      <p:grpSp>
        <p:nvGrpSpPr>
          <p:cNvPr id="75" name="Google Shape;75;p2"/>
          <p:cNvGrpSpPr/>
          <p:nvPr/>
        </p:nvGrpSpPr>
        <p:grpSpPr>
          <a:xfrm>
            <a:off x="4066061" y="2641174"/>
            <a:ext cx="3569515" cy="838849"/>
            <a:chOff x="4066061" y="2641174"/>
            <a:chExt cx="3569515" cy="838849"/>
          </a:xfrm>
        </p:grpSpPr>
        <p:pic>
          <p:nvPicPr>
            <p:cNvPr descr="Erin Urquhart" id="76" name="Google Shape;76;p2"/>
            <p:cNvPicPr preferRelativeResize="0"/>
            <p:nvPr/>
          </p:nvPicPr>
          <p:blipFill rotWithShape="1">
            <a:blip r:embed="rId12">
              <a:alphaModFix/>
            </a:blip>
            <a:srcRect b="5128" l="0" r="0" t="0"/>
            <a:stretch/>
          </p:blipFill>
          <p:spPr>
            <a:xfrm>
              <a:off x="4066061" y="2641174"/>
              <a:ext cx="884201" cy="838849"/>
            </a:xfrm>
            <a:prstGeom prst="rect">
              <a:avLst/>
            </a:prstGeom>
            <a:noFill/>
            <a:ln>
              <a:noFill/>
            </a:ln>
          </p:spPr>
        </p:pic>
        <p:sp>
          <p:nvSpPr>
            <p:cNvPr id="77" name="Google Shape;77;p2"/>
            <p:cNvSpPr txBox="1"/>
            <p:nvPr/>
          </p:nvSpPr>
          <p:spPr>
            <a:xfrm>
              <a:off x="4902254" y="2674467"/>
              <a:ext cx="27333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Erin Urquhart</a:t>
              </a:r>
              <a:endParaRPr b="0" i="0" sz="8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Priority #1 Lead</a:t>
              </a:r>
              <a:endParaRPr/>
            </a:p>
          </p:txBody>
        </p:sp>
      </p:grpSp>
      <p:grpSp>
        <p:nvGrpSpPr>
          <p:cNvPr id="78" name="Google Shape;78;p2"/>
          <p:cNvGrpSpPr/>
          <p:nvPr/>
        </p:nvGrpSpPr>
        <p:grpSpPr>
          <a:xfrm>
            <a:off x="17939" y="3657181"/>
            <a:ext cx="2169185" cy="1226210"/>
            <a:chOff x="105631" y="3600520"/>
            <a:chExt cx="2169185" cy="1226210"/>
          </a:xfrm>
        </p:grpSpPr>
        <p:pic>
          <p:nvPicPr>
            <p:cNvPr descr="Wenying Su – NASA Langley Research Center Science Directorate" id="79" name="Google Shape;79;p2"/>
            <p:cNvPicPr preferRelativeResize="0"/>
            <p:nvPr/>
          </p:nvPicPr>
          <p:blipFill rotWithShape="1">
            <a:blip r:embed="rId13">
              <a:alphaModFix/>
            </a:blip>
            <a:srcRect b="23751" l="0" r="0" t="0"/>
            <a:stretch/>
          </p:blipFill>
          <p:spPr>
            <a:xfrm>
              <a:off x="791603" y="3600520"/>
              <a:ext cx="797241" cy="911822"/>
            </a:xfrm>
            <a:prstGeom prst="rect">
              <a:avLst/>
            </a:prstGeom>
            <a:noFill/>
            <a:ln>
              <a:noFill/>
            </a:ln>
          </p:spPr>
        </p:pic>
        <p:sp>
          <p:nvSpPr>
            <p:cNvPr id="80" name="Google Shape;80;p2"/>
            <p:cNvSpPr txBox="1"/>
            <p:nvPr/>
          </p:nvSpPr>
          <p:spPr>
            <a:xfrm>
              <a:off x="105631" y="4488176"/>
              <a:ext cx="2169185"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Wenying Su</a:t>
              </a:r>
              <a:endParaRPr/>
            </a:p>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SIT Chair Core Team, WGClimate Chair</a:t>
              </a:r>
              <a:endParaRPr/>
            </a:p>
          </p:txBody>
        </p:sp>
      </p:grpSp>
      <p:grpSp>
        <p:nvGrpSpPr>
          <p:cNvPr id="81" name="Google Shape;81;p2"/>
          <p:cNvGrpSpPr/>
          <p:nvPr/>
        </p:nvGrpSpPr>
        <p:grpSpPr>
          <a:xfrm>
            <a:off x="2167001" y="3665211"/>
            <a:ext cx="1492716" cy="1218704"/>
            <a:chOff x="2104371" y="3649553"/>
            <a:chExt cx="1492716" cy="1218704"/>
          </a:xfrm>
        </p:grpSpPr>
        <p:pic>
          <p:nvPicPr>
            <p:cNvPr descr="profile image" id="82" name="Google Shape;82;p2"/>
            <p:cNvPicPr preferRelativeResize="0"/>
            <p:nvPr/>
          </p:nvPicPr>
          <p:blipFill rotWithShape="1">
            <a:blip r:embed="rId14">
              <a:alphaModFix/>
            </a:blip>
            <a:srcRect b="12731" l="0" r="0" t="0"/>
            <a:stretch/>
          </p:blipFill>
          <p:spPr>
            <a:xfrm>
              <a:off x="2329927" y="3649553"/>
              <a:ext cx="1041605" cy="908984"/>
            </a:xfrm>
            <a:prstGeom prst="rect">
              <a:avLst/>
            </a:prstGeom>
            <a:noFill/>
            <a:ln>
              <a:noFill/>
            </a:ln>
          </p:spPr>
        </p:pic>
        <p:sp>
          <p:nvSpPr>
            <p:cNvPr id="83" name="Google Shape;83;p2"/>
            <p:cNvSpPr txBox="1"/>
            <p:nvPr/>
          </p:nvSpPr>
          <p:spPr>
            <a:xfrm>
              <a:off x="2104371" y="4529703"/>
              <a:ext cx="1492716" cy="3385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Dave Borges</a:t>
              </a:r>
              <a:endParaRPr/>
            </a:p>
            <a:p>
              <a:pPr indent="0" lvl="0" marL="0" marR="0" rtl="0" algn="ctr">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SIT Chair Core Team, SEO</a:t>
              </a:r>
              <a:endParaRPr/>
            </a:p>
          </p:txBody>
        </p:sp>
      </p:grpSp>
      <p:sp>
        <p:nvSpPr>
          <p:cNvPr id="84" name="Google Shape;84;p2"/>
          <p:cNvSpPr txBox="1"/>
          <p:nvPr/>
        </p:nvSpPr>
        <p:spPr>
          <a:xfrm>
            <a:off x="3784937" y="2267001"/>
            <a:ext cx="2727029"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Priority #1</a:t>
            </a:r>
            <a:endParaRPr/>
          </a:p>
          <a:p>
            <a:pPr indent="0" lvl="0" marL="0" marR="0" rtl="0" algn="l">
              <a:lnSpc>
                <a:spcPct val="100000"/>
              </a:lnSpc>
              <a:spcBef>
                <a:spcPts val="0"/>
              </a:spcBef>
              <a:spcAft>
                <a:spcPts val="0"/>
              </a:spcAft>
              <a:buNone/>
            </a:pPr>
            <a:r>
              <a:rPr b="1" i="0" lang="en-US" sz="800" u="none" cap="none" strike="noStrike">
                <a:solidFill>
                  <a:srgbClr val="000000"/>
                </a:solidFill>
                <a:latin typeface="Montserrat"/>
                <a:ea typeface="Montserrat"/>
                <a:cs typeface="Montserrat"/>
                <a:sym typeface="Montserrat"/>
              </a:rPr>
              <a:t>Water Planet: Seeing Earth’s Water from Space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85" name="Google Shape;85;p2"/>
          <p:cNvPicPr preferRelativeResize="0"/>
          <p:nvPr/>
        </p:nvPicPr>
        <p:blipFill rotWithShape="1">
          <a:blip r:embed="rId15">
            <a:alphaModFix/>
          </a:blip>
          <a:srcRect b="23117" l="0" r="0" t="3051"/>
          <a:stretch/>
        </p:blipFill>
        <p:spPr>
          <a:xfrm>
            <a:off x="4068371" y="3871007"/>
            <a:ext cx="891029" cy="920796"/>
          </a:xfrm>
          <a:prstGeom prst="rect">
            <a:avLst/>
          </a:prstGeom>
          <a:noFill/>
          <a:ln>
            <a:noFill/>
          </a:ln>
        </p:spPr>
      </p:pic>
      <p:sp>
        <p:nvSpPr>
          <p:cNvPr id="86" name="Google Shape;86;p2"/>
          <p:cNvSpPr txBox="1"/>
          <p:nvPr/>
        </p:nvSpPr>
        <p:spPr>
          <a:xfrm>
            <a:off x="4979087" y="3942444"/>
            <a:ext cx="2733322"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Eleanor Pierel</a:t>
            </a:r>
            <a:endParaRPr/>
          </a:p>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Priority #2 Lead</a:t>
            </a:r>
            <a:endParaRPr/>
          </a:p>
        </p:txBody>
      </p:sp>
      <p:sp>
        <p:nvSpPr>
          <p:cNvPr id="87" name="Google Shape;87;p2"/>
          <p:cNvSpPr txBox="1"/>
          <p:nvPr/>
        </p:nvSpPr>
        <p:spPr>
          <a:xfrm>
            <a:off x="3756847" y="3528052"/>
            <a:ext cx="258364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Montserrat"/>
                <a:ea typeface="Montserrat"/>
                <a:cs typeface="Montserrat"/>
                <a:sym typeface="Montserrat"/>
              </a:rPr>
              <a:t>Priority #2</a:t>
            </a:r>
            <a:endParaRPr/>
          </a:p>
          <a:p>
            <a:pPr indent="0" lvl="0" marL="0" marR="0" rtl="0" algn="l">
              <a:lnSpc>
                <a:spcPct val="100000"/>
              </a:lnSpc>
              <a:spcBef>
                <a:spcPts val="0"/>
              </a:spcBef>
              <a:spcAft>
                <a:spcPts val="0"/>
              </a:spcAft>
              <a:buNone/>
            </a:pPr>
            <a:r>
              <a:rPr b="1" i="0" lang="en-US" sz="800" u="none" cap="none" strike="noStrike">
                <a:solidFill>
                  <a:srgbClr val="000000"/>
                </a:solidFill>
                <a:latin typeface="Montserrat"/>
                <a:ea typeface="Montserrat"/>
                <a:cs typeface="Montserrat"/>
                <a:sym typeface="Montserrat"/>
              </a:rPr>
              <a:t>Connected Data for Community Resilience</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8" name="Google Shape;88;p2"/>
          <p:cNvSpPr txBox="1"/>
          <p:nvPr/>
        </p:nvSpPr>
        <p:spPr>
          <a:xfrm>
            <a:off x="5167125" y="4281000"/>
            <a:ext cx="3858000" cy="5694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1" lang="en-US" sz="1100">
                <a:latin typeface="Montserrat"/>
                <a:ea typeface="Montserrat"/>
                <a:cs typeface="Montserrat"/>
                <a:sym typeface="Montserrat"/>
              </a:rPr>
              <a:t>NASA SIT Chair Team Email:</a:t>
            </a:r>
            <a:endParaRPr b="1" sz="1100">
              <a:latin typeface="Montserrat"/>
              <a:ea typeface="Montserrat"/>
              <a:cs typeface="Montserrat"/>
              <a:sym typeface="Montserrat"/>
            </a:endParaRPr>
          </a:p>
          <a:p>
            <a:pPr indent="0" lvl="0" marL="0" marR="0" rtl="0" algn="r">
              <a:lnSpc>
                <a:spcPct val="100000"/>
              </a:lnSpc>
              <a:spcBef>
                <a:spcPts val="0"/>
              </a:spcBef>
              <a:spcAft>
                <a:spcPts val="0"/>
              </a:spcAft>
              <a:buNone/>
            </a:pPr>
            <a:r>
              <a:rPr b="1" lang="en-US" sz="1100" u="sng">
                <a:solidFill>
                  <a:schemeClr val="hlink"/>
                </a:solidFill>
                <a:highlight>
                  <a:srgbClr val="FFFF00"/>
                </a:highlight>
                <a:latin typeface="Montserrat"/>
                <a:ea typeface="Montserrat"/>
                <a:cs typeface="Montserrat"/>
                <a:sym typeface="Montserrat"/>
                <a:hlinkClick r:id="rId16"/>
              </a:rPr>
              <a:t>nasa-sit-chair-2026-27@googlegroups.com</a:t>
            </a:r>
            <a:endParaRPr b="1" sz="1100">
              <a:highlight>
                <a:srgbClr val="FFFF00"/>
              </a:highlight>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1" sz="900">
              <a:highlight>
                <a:srgbClr val="FFFF00"/>
              </a:highlight>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
          <p:cNvSpPr txBox="1"/>
          <p:nvPr>
            <p:ph idx="1" type="body"/>
          </p:nvPr>
        </p:nvSpPr>
        <p:spPr>
          <a:xfrm>
            <a:off x="64692" y="820725"/>
            <a:ext cx="8621700" cy="3497100"/>
          </a:xfrm>
          <a:prstGeom prst="rect">
            <a:avLst/>
          </a:prstGeom>
          <a:noFill/>
          <a:ln>
            <a:noFill/>
          </a:ln>
        </p:spPr>
        <p:txBody>
          <a:bodyPr anchorCtr="0" anchor="t" bIns="34275" lIns="68575" spcFirstLastPara="1" rIns="68575" wrap="square" tIns="34275">
            <a:noAutofit/>
          </a:bodyPr>
          <a:lstStyle/>
          <a:p>
            <a:pPr indent="-361950" lvl="0" marL="457200" marR="0" rtl="0" algn="l">
              <a:lnSpc>
                <a:spcPct val="150000"/>
              </a:lnSpc>
              <a:spcBef>
                <a:spcPts val="800"/>
              </a:spcBef>
              <a:spcAft>
                <a:spcPts val="0"/>
              </a:spcAft>
              <a:buClr>
                <a:schemeClr val="dk1"/>
              </a:buClr>
              <a:buSzPts val="2100"/>
              <a:buFont typeface="Montserrat"/>
              <a:buChar char="❖"/>
            </a:pPr>
            <a:r>
              <a:rPr b="1" lang="en-US" sz="2000">
                <a:solidFill>
                  <a:srgbClr val="0070C0"/>
                </a:solidFill>
              </a:rPr>
              <a:t>Priority 1: Water Planet- Seeing Earth's Water from Space</a:t>
            </a:r>
            <a:endParaRPr/>
          </a:p>
          <a:p>
            <a:pPr indent="-342900" lvl="1" marL="914400" rtl="0" algn="l">
              <a:lnSpc>
                <a:spcPct val="150000"/>
              </a:lnSpc>
              <a:spcBef>
                <a:spcPts val="400"/>
              </a:spcBef>
              <a:spcAft>
                <a:spcPts val="0"/>
              </a:spcAft>
              <a:buSzPts val="2100"/>
              <a:buChar char="▪"/>
            </a:pPr>
            <a:r>
              <a:rPr lang="en-US" sz="1400"/>
              <a:t>Advance understanding of Earth's water cycle by monitoring terrestrial waters, coastal regions, and oceans from space. Transform this knowledge to actionable insights to enhance water use efficiency, improve water quality, and enhance resilience to water-related hazards such as droughts, floods, and storms. </a:t>
            </a:r>
            <a:endParaRPr/>
          </a:p>
          <a:p>
            <a:pPr indent="-361950" lvl="0" marL="457200" marR="0" rtl="0" algn="l">
              <a:lnSpc>
                <a:spcPct val="150000"/>
              </a:lnSpc>
              <a:spcBef>
                <a:spcPts val="800"/>
              </a:spcBef>
              <a:spcAft>
                <a:spcPts val="0"/>
              </a:spcAft>
              <a:buClr>
                <a:schemeClr val="dk1"/>
              </a:buClr>
              <a:buSzPts val="2100"/>
              <a:buFont typeface="Montserrat"/>
              <a:buChar char="❖"/>
            </a:pPr>
            <a:r>
              <a:rPr b="1" lang="en-US" sz="2000">
                <a:solidFill>
                  <a:srgbClr val="A6CE37"/>
                </a:solidFill>
              </a:rPr>
              <a:t>Priority 2: Connected Data for Community Resilience</a:t>
            </a:r>
            <a:endParaRPr sz="2000">
              <a:solidFill>
                <a:srgbClr val="A6CE37"/>
              </a:solidFill>
            </a:endParaRPr>
          </a:p>
          <a:p>
            <a:pPr indent="-342900" lvl="1" marL="914400" rtl="0" algn="l">
              <a:lnSpc>
                <a:spcPct val="150000"/>
              </a:lnSpc>
              <a:spcBef>
                <a:spcPts val="400"/>
              </a:spcBef>
              <a:spcAft>
                <a:spcPts val="0"/>
              </a:spcAft>
              <a:buSzPts val="2100"/>
              <a:buChar char="▪"/>
            </a:pPr>
            <a:r>
              <a:rPr lang="en-US" sz="1400">
                <a:solidFill>
                  <a:srgbClr val="242424"/>
                </a:solidFill>
              </a:rPr>
              <a:t>Advance community-level resilience by leveraging CEOS disaster risk reduction successes and partnerships to enhance cross-collaboration, data interoperability, and actionable information.  </a:t>
            </a:r>
            <a:endParaRPr sz="1400"/>
          </a:p>
          <a:p>
            <a:pPr indent="-228600" lvl="0" marL="457200" marR="0" rtl="0" algn="l">
              <a:lnSpc>
                <a:spcPct val="150000"/>
              </a:lnSpc>
              <a:spcBef>
                <a:spcPts val="800"/>
              </a:spcBef>
              <a:spcAft>
                <a:spcPts val="0"/>
              </a:spcAft>
              <a:buClr>
                <a:schemeClr val="dk1"/>
              </a:buClr>
              <a:buSzPts val="2100"/>
              <a:buFont typeface="Montserrat"/>
              <a:buNone/>
            </a:pPr>
            <a:r>
              <a:t/>
            </a:r>
            <a:endParaRPr>
              <a:solidFill>
                <a:srgbClr val="000000"/>
              </a:solidFill>
            </a:endParaRPr>
          </a:p>
        </p:txBody>
      </p:sp>
      <p:sp>
        <p:nvSpPr>
          <p:cNvPr id="94" name="Google Shape;94;p3"/>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NASA SIT Chair Priorities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4"/>
          <p:cNvSpPr txBox="1"/>
          <p:nvPr>
            <p:ph idx="1" type="body"/>
          </p:nvPr>
        </p:nvSpPr>
        <p:spPr>
          <a:xfrm>
            <a:off x="323" y="736064"/>
            <a:ext cx="8718415" cy="3497100"/>
          </a:xfrm>
          <a:prstGeom prst="rect">
            <a:avLst/>
          </a:prstGeom>
          <a:noFill/>
          <a:ln>
            <a:noFill/>
          </a:ln>
        </p:spPr>
        <p:txBody>
          <a:bodyPr anchorCtr="0" anchor="t" bIns="34275" lIns="68575" spcFirstLastPara="1" rIns="68575" wrap="square" tIns="34275">
            <a:noAutofit/>
          </a:bodyPr>
          <a:lstStyle/>
          <a:p>
            <a:pPr indent="0" lvl="0" marL="95250" rtl="0" algn="l">
              <a:lnSpc>
                <a:spcPct val="150000"/>
              </a:lnSpc>
              <a:spcBef>
                <a:spcPts val="800"/>
              </a:spcBef>
              <a:spcAft>
                <a:spcPts val="0"/>
              </a:spcAft>
              <a:buSzPts val="2100"/>
              <a:buNone/>
            </a:pPr>
            <a:r>
              <a:rPr b="1" lang="en-US" sz="1800">
                <a:solidFill>
                  <a:srgbClr val="0070C0"/>
                </a:solidFill>
              </a:rPr>
              <a:t>Water Planet- Seeing Earth's Water from Space</a:t>
            </a:r>
            <a:endParaRPr/>
          </a:p>
          <a:p>
            <a:pPr indent="0" lvl="0" marL="95250" rtl="0" algn="l">
              <a:lnSpc>
                <a:spcPct val="150000"/>
              </a:lnSpc>
              <a:spcBef>
                <a:spcPts val="800"/>
              </a:spcBef>
              <a:spcAft>
                <a:spcPts val="0"/>
              </a:spcAft>
              <a:buSzPts val="2100"/>
              <a:buNone/>
            </a:pPr>
            <a:r>
              <a:t/>
            </a:r>
            <a:endParaRPr sz="1600">
              <a:solidFill>
                <a:srgbClr val="0070C0"/>
              </a:solidFill>
            </a:endParaRPr>
          </a:p>
        </p:txBody>
      </p:sp>
      <p:sp>
        <p:nvSpPr>
          <p:cNvPr id="100" name="Google Shape;100;p4"/>
          <p:cNvSpPr txBox="1"/>
          <p:nvPr>
            <p:ph type="title"/>
          </p:nvPr>
        </p:nvSpPr>
        <p:spPr>
          <a:xfrm>
            <a:off x="132036" y="15393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SIT Chair Priority 1: Water Planet</a:t>
            </a:r>
            <a:endParaRPr/>
          </a:p>
        </p:txBody>
      </p:sp>
      <p:sp>
        <p:nvSpPr>
          <p:cNvPr id="101" name="Google Shape;101;p4"/>
          <p:cNvSpPr txBox="1"/>
          <p:nvPr/>
        </p:nvSpPr>
        <p:spPr>
          <a:xfrm>
            <a:off x="133550" y="1285876"/>
            <a:ext cx="4794187" cy="401648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Montserrat"/>
                <a:ea typeface="Montserrat"/>
                <a:cs typeface="Montserrat"/>
                <a:sym typeface="Montserrat"/>
              </a:rPr>
              <a:t>Water is fundamental to life on Earth yet increasing pressures on global water resources—combined with rising exposure to water-related extremes such as droughts and floods—demand innovative solutions to ensure a sustainable future.  </a:t>
            </a:r>
            <a:endParaRPr/>
          </a:p>
          <a:p>
            <a:pPr indent="-190500" lvl="0" marL="285750" marR="0" rtl="0" algn="l">
              <a:lnSpc>
                <a:spcPct val="100000"/>
              </a:lnSpc>
              <a:spcBef>
                <a:spcPts val="0"/>
              </a:spcBef>
              <a:spcAft>
                <a:spcPts val="0"/>
              </a:spcAft>
              <a:buClr>
                <a:srgbClr val="000000"/>
              </a:buClr>
              <a:buSzPts val="1500"/>
              <a:buFont typeface="Noto Sans Symbols"/>
              <a:buNone/>
            </a:pPr>
            <a:r>
              <a:t/>
            </a:r>
            <a:endParaRPr b="0" i="0" sz="1500" u="none" cap="none" strike="noStrike">
              <a:solidFill>
                <a:srgbClr val="000000"/>
              </a:solidFill>
              <a:latin typeface="Montserrat"/>
              <a:ea typeface="Montserrat"/>
              <a:cs typeface="Montserrat"/>
              <a:sym typeface="Montserrat"/>
            </a:endParaRPr>
          </a:p>
          <a:p>
            <a:pPr indent="-285750" lvl="0" marL="285750" marR="0" rtl="0" algn="l">
              <a:lnSpc>
                <a:spcPct val="100000"/>
              </a:lnSpc>
              <a:spcBef>
                <a:spcPts val="0"/>
              </a:spcBef>
              <a:spcAft>
                <a:spcPts val="0"/>
              </a:spcAft>
              <a:buClr>
                <a:srgbClr val="000000"/>
              </a:buClr>
              <a:buSzPts val="1500"/>
              <a:buFont typeface="Noto Sans Symbols"/>
              <a:buChar char="❖"/>
            </a:pPr>
            <a:r>
              <a:rPr b="0" i="0" lang="en-US" sz="1500" u="none" cap="none" strike="noStrike">
                <a:solidFill>
                  <a:srgbClr val="000000"/>
                </a:solidFill>
                <a:latin typeface="Montserrat"/>
                <a:ea typeface="Montserrat"/>
                <a:cs typeface="Montserrat"/>
                <a:sym typeface="Montserrat"/>
              </a:rPr>
              <a:t>Satellite observations play a critical role in advancing our understanding  of the water cycle and monitoring changes over time. These observations provide essential data needed to address challenges in water availability, accessibility, quality, and hazards.  </a:t>
            </a:r>
            <a:endParaRPr/>
          </a:p>
          <a:p>
            <a:pPr indent="-190500" lvl="0" marL="285750" marR="0" rtl="0" algn="l">
              <a:lnSpc>
                <a:spcPct val="100000"/>
              </a:lnSpc>
              <a:spcBef>
                <a:spcPts val="0"/>
              </a:spcBef>
              <a:spcAft>
                <a:spcPts val="0"/>
              </a:spcAft>
              <a:buClr>
                <a:srgbClr val="000000"/>
              </a:buClr>
              <a:buSzPts val="1500"/>
              <a:buFont typeface="Noto Sans Symbols"/>
              <a:buNone/>
            </a:pPr>
            <a:r>
              <a:t/>
            </a:r>
            <a:endParaRPr b="0" i="0" sz="1500" u="none" cap="none" strike="noStrike">
              <a:solidFill>
                <a:srgbClr val="000000"/>
              </a:solidFill>
              <a:latin typeface="Montserrat"/>
              <a:ea typeface="Montserrat"/>
              <a:cs typeface="Montserrat"/>
              <a:sym typeface="Montserrat"/>
            </a:endParaRPr>
          </a:p>
          <a:p>
            <a:pPr indent="-190500" lvl="0" marL="285750" marR="0" rtl="0" algn="l">
              <a:lnSpc>
                <a:spcPct val="100000"/>
              </a:lnSpc>
              <a:spcBef>
                <a:spcPts val="0"/>
              </a:spcBef>
              <a:spcAft>
                <a:spcPts val="0"/>
              </a:spcAft>
              <a:buClr>
                <a:srgbClr val="000000"/>
              </a:buClr>
              <a:buSzPts val="1500"/>
              <a:buFont typeface="Noto Sans Symbols"/>
              <a:buNone/>
            </a:pPr>
            <a:r>
              <a:t/>
            </a:r>
            <a:endParaRPr b="0" i="0" sz="1500" u="none" cap="none" strike="noStrike">
              <a:solidFill>
                <a:srgbClr val="000000"/>
              </a:solidFill>
              <a:latin typeface="Montserrat"/>
              <a:ea typeface="Montserrat"/>
              <a:cs typeface="Montserrat"/>
              <a:sym typeface="Montserrat"/>
            </a:endParaRPr>
          </a:p>
        </p:txBody>
      </p:sp>
      <p:pic>
        <p:nvPicPr>
          <p:cNvPr id="102" name="Google Shape;102;p4"/>
          <p:cNvPicPr preferRelativeResize="0"/>
          <p:nvPr/>
        </p:nvPicPr>
        <p:blipFill rotWithShape="1">
          <a:blip r:embed="rId3">
            <a:alphaModFix/>
          </a:blip>
          <a:srcRect b="0" l="0" r="0" t="0"/>
          <a:stretch/>
        </p:blipFill>
        <p:spPr>
          <a:xfrm>
            <a:off x="6015789" y="1006141"/>
            <a:ext cx="2616869" cy="1988219"/>
          </a:xfrm>
          <a:prstGeom prst="rect">
            <a:avLst/>
          </a:prstGeom>
          <a:noFill/>
          <a:ln>
            <a:noFill/>
          </a:ln>
        </p:spPr>
      </p:pic>
      <p:pic>
        <p:nvPicPr>
          <p:cNvPr id="103" name="Google Shape;103;p4"/>
          <p:cNvPicPr preferRelativeResize="0"/>
          <p:nvPr/>
        </p:nvPicPr>
        <p:blipFill rotWithShape="1">
          <a:blip r:embed="rId4">
            <a:alphaModFix/>
          </a:blip>
          <a:srcRect b="0" l="0" r="0" t="0"/>
          <a:stretch/>
        </p:blipFill>
        <p:spPr>
          <a:xfrm>
            <a:off x="6012280" y="2763755"/>
            <a:ext cx="2864519" cy="1886952"/>
          </a:xfrm>
          <a:prstGeom prst="rect">
            <a:avLst/>
          </a:prstGeom>
          <a:noFill/>
          <a:ln>
            <a:noFill/>
          </a:ln>
        </p:spPr>
      </p:pic>
      <p:pic>
        <p:nvPicPr>
          <p:cNvPr id="104" name="Google Shape;104;p4"/>
          <p:cNvPicPr preferRelativeResize="0"/>
          <p:nvPr/>
        </p:nvPicPr>
        <p:blipFill rotWithShape="1">
          <a:blip r:embed="rId5">
            <a:alphaModFix/>
          </a:blip>
          <a:srcRect b="0" l="0" r="0" t="0"/>
          <a:stretch/>
        </p:blipFill>
        <p:spPr>
          <a:xfrm>
            <a:off x="4940718" y="1998746"/>
            <a:ext cx="1646322" cy="21912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5"/>
          <p:cNvSpPr txBox="1"/>
          <p:nvPr>
            <p:ph idx="1" type="body"/>
          </p:nvPr>
        </p:nvSpPr>
        <p:spPr>
          <a:xfrm>
            <a:off x="132036" y="1264397"/>
            <a:ext cx="5041263"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Char char="❖"/>
            </a:pPr>
            <a:r>
              <a:rPr lang="en-US" sz="1500">
                <a:solidFill>
                  <a:schemeClr val="dk1"/>
                </a:solidFill>
              </a:rPr>
              <a:t>By integrating the capabilities of legacy and new missions, this priority focuses on delivering tailored water data and information designed to support research, inform water management decisions, and enhance preparedness for water-related hazards at a global scale. </a:t>
            </a:r>
            <a:endParaRPr/>
          </a:p>
          <a:p>
            <a:pPr indent="-228600" lvl="0" marL="457200" rtl="0" algn="l">
              <a:lnSpc>
                <a:spcPct val="100000"/>
              </a:lnSpc>
              <a:spcBef>
                <a:spcPts val="0"/>
              </a:spcBef>
              <a:spcAft>
                <a:spcPts val="0"/>
              </a:spcAft>
              <a:buSzPts val="2100"/>
              <a:buNone/>
            </a:pPr>
            <a:r>
              <a:t/>
            </a:r>
            <a:endParaRPr sz="1500">
              <a:solidFill>
                <a:schemeClr val="dk1"/>
              </a:solidFill>
            </a:endParaRPr>
          </a:p>
          <a:p>
            <a:pPr indent="-361950" lvl="0" marL="457200" rtl="0" algn="l">
              <a:lnSpc>
                <a:spcPct val="100000"/>
              </a:lnSpc>
              <a:spcBef>
                <a:spcPts val="0"/>
              </a:spcBef>
              <a:spcAft>
                <a:spcPts val="0"/>
              </a:spcAft>
              <a:buSzPts val="2100"/>
              <a:buChar char="❖"/>
            </a:pPr>
            <a:r>
              <a:rPr lang="en-US" sz="1500">
                <a:solidFill>
                  <a:schemeClr val="dk1"/>
                </a:solidFill>
              </a:rPr>
              <a:t>CEOS offers valuable assets and collective strength to deliver multisource, integrated data and a user-driven approach to address Earth’s most pressing water challenges. </a:t>
            </a:r>
            <a:endParaRPr/>
          </a:p>
        </p:txBody>
      </p:sp>
      <p:sp>
        <p:nvSpPr>
          <p:cNvPr id="110" name="Google Shape;110;p5"/>
          <p:cNvSpPr txBox="1"/>
          <p:nvPr>
            <p:ph type="title"/>
          </p:nvPr>
        </p:nvSpPr>
        <p:spPr>
          <a:xfrm>
            <a:off x="132036" y="15393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SIT Chair Priority 1: Water Planet</a:t>
            </a:r>
            <a:endParaRPr/>
          </a:p>
        </p:txBody>
      </p:sp>
      <p:pic>
        <p:nvPicPr>
          <p:cNvPr id="111" name="Google Shape;111;p5"/>
          <p:cNvPicPr preferRelativeResize="0"/>
          <p:nvPr/>
        </p:nvPicPr>
        <p:blipFill rotWithShape="1">
          <a:blip r:embed="rId3">
            <a:alphaModFix/>
          </a:blip>
          <a:srcRect b="0" l="0" r="0" t="0"/>
          <a:stretch/>
        </p:blipFill>
        <p:spPr>
          <a:xfrm>
            <a:off x="7337760" y="1961147"/>
            <a:ext cx="1657350" cy="2800350"/>
          </a:xfrm>
          <a:prstGeom prst="rect">
            <a:avLst/>
          </a:prstGeom>
          <a:noFill/>
          <a:ln>
            <a:noFill/>
          </a:ln>
        </p:spPr>
      </p:pic>
      <p:pic>
        <p:nvPicPr>
          <p:cNvPr id="112" name="Google Shape;112;p5"/>
          <p:cNvPicPr preferRelativeResize="0"/>
          <p:nvPr/>
        </p:nvPicPr>
        <p:blipFill rotWithShape="1">
          <a:blip r:embed="rId4">
            <a:alphaModFix/>
          </a:blip>
          <a:srcRect b="0" l="0" r="0" t="0"/>
          <a:stretch/>
        </p:blipFill>
        <p:spPr>
          <a:xfrm>
            <a:off x="5386756" y="1120441"/>
            <a:ext cx="1791967" cy="26845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6"/>
          <p:cNvSpPr txBox="1"/>
          <p:nvPr>
            <p:ph idx="1" type="body"/>
          </p:nvPr>
        </p:nvSpPr>
        <p:spPr>
          <a:xfrm>
            <a:off x="260760" y="1462563"/>
            <a:ext cx="4130406" cy="3681738"/>
          </a:xfrm>
          <a:prstGeom prst="rect">
            <a:avLst/>
          </a:prstGeom>
          <a:noFill/>
          <a:ln>
            <a:noFill/>
          </a:ln>
        </p:spPr>
        <p:txBody>
          <a:bodyPr anchorCtr="0" anchor="t" bIns="34275" lIns="68575" spcFirstLastPara="1" rIns="68575" wrap="square" tIns="34275">
            <a:noAutofit/>
          </a:bodyPr>
          <a:lstStyle/>
          <a:p>
            <a:pPr indent="-342900" lvl="0" marL="438150" rtl="0" algn="l">
              <a:lnSpc>
                <a:spcPct val="100000"/>
              </a:lnSpc>
              <a:spcBef>
                <a:spcPts val="800"/>
              </a:spcBef>
              <a:spcAft>
                <a:spcPts val="0"/>
              </a:spcAft>
              <a:buSzPts val="2100"/>
              <a:buAutoNum type="arabicPeriod"/>
            </a:pPr>
            <a:r>
              <a:rPr lang="en-US" sz="1800"/>
              <a:t>Coordinated Water Observations</a:t>
            </a:r>
            <a:endParaRPr/>
          </a:p>
          <a:p>
            <a:pPr indent="-342900" lvl="0" marL="438150" rtl="0" algn="l">
              <a:lnSpc>
                <a:spcPct val="100000"/>
              </a:lnSpc>
              <a:spcBef>
                <a:spcPts val="800"/>
              </a:spcBef>
              <a:spcAft>
                <a:spcPts val="0"/>
              </a:spcAft>
              <a:buSzPts val="2100"/>
              <a:buAutoNum type="arabicPeriod"/>
            </a:pPr>
            <a:r>
              <a:rPr lang="en-US" sz="1800"/>
              <a:t>Accessible and Interoperable Water Data Products</a:t>
            </a:r>
            <a:endParaRPr/>
          </a:p>
          <a:p>
            <a:pPr indent="-342900" lvl="0" marL="438150" rtl="0" algn="l">
              <a:lnSpc>
                <a:spcPct val="100000"/>
              </a:lnSpc>
              <a:spcBef>
                <a:spcPts val="800"/>
              </a:spcBef>
              <a:spcAft>
                <a:spcPts val="0"/>
              </a:spcAft>
              <a:buSzPts val="2100"/>
              <a:buAutoNum type="arabicPeriod"/>
            </a:pPr>
            <a:r>
              <a:rPr lang="en-US" sz="1800"/>
              <a:t>User-Center Solutions for Water Challenges</a:t>
            </a:r>
            <a:endParaRPr/>
          </a:p>
          <a:p>
            <a:pPr indent="-342900" lvl="0" marL="438150" rtl="0" algn="l">
              <a:lnSpc>
                <a:spcPct val="100000"/>
              </a:lnSpc>
              <a:spcBef>
                <a:spcPts val="800"/>
              </a:spcBef>
              <a:spcAft>
                <a:spcPts val="0"/>
              </a:spcAft>
              <a:buSzPts val="2100"/>
              <a:buAutoNum type="arabicPeriod"/>
            </a:pPr>
            <a:r>
              <a:rPr lang="en-US" sz="1800"/>
              <a:t>Assessment of Socio-Economic Benefits</a:t>
            </a:r>
            <a:endParaRPr/>
          </a:p>
        </p:txBody>
      </p:sp>
      <p:sp>
        <p:nvSpPr>
          <p:cNvPr id="118" name="Google Shape;118;p6"/>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Priority 1: Key Objectives</a:t>
            </a:r>
            <a:endParaRPr/>
          </a:p>
        </p:txBody>
      </p:sp>
      <p:pic>
        <p:nvPicPr>
          <p:cNvPr id="119" name="Google Shape;119;p6"/>
          <p:cNvPicPr preferRelativeResize="0"/>
          <p:nvPr/>
        </p:nvPicPr>
        <p:blipFill rotWithShape="1">
          <a:blip r:embed="rId3">
            <a:alphaModFix/>
          </a:blip>
          <a:srcRect b="0" l="0" r="0" t="0"/>
          <a:stretch/>
        </p:blipFill>
        <p:spPr>
          <a:xfrm>
            <a:off x="4273826" y="1705172"/>
            <a:ext cx="4422914" cy="19754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7"/>
          <p:cNvSpPr txBox="1"/>
          <p:nvPr>
            <p:ph idx="1" type="body"/>
          </p:nvPr>
        </p:nvSpPr>
        <p:spPr>
          <a:xfrm>
            <a:off x="264342" y="1105400"/>
            <a:ext cx="8621700" cy="3497100"/>
          </a:xfrm>
          <a:prstGeom prst="rect">
            <a:avLst/>
          </a:prstGeom>
          <a:noFill/>
          <a:ln>
            <a:noFill/>
          </a:ln>
        </p:spPr>
        <p:txBody>
          <a:bodyPr anchorCtr="0" anchor="t" bIns="34275" lIns="68575" spcFirstLastPara="1" rIns="68575" wrap="square" tIns="34275">
            <a:noAutofit/>
          </a:bodyPr>
          <a:lstStyle/>
          <a:p>
            <a:pPr indent="-361950" lvl="0" marL="457200" rtl="0" algn="l">
              <a:lnSpc>
                <a:spcPct val="100000"/>
              </a:lnSpc>
              <a:spcBef>
                <a:spcPts val="0"/>
              </a:spcBef>
              <a:spcAft>
                <a:spcPts val="0"/>
              </a:spcAft>
              <a:buSzPts val="2100"/>
              <a:buAutoNum type="arabicPeriod"/>
            </a:pPr>
            <a:r>
              <a:rPr lang="en-US" sz="1600"/>
              <a:t>Impact Assessment Report on CEOS Water and Resilience Activities (in collaboration with Priority 2 Team)</a:t>
            </a:r>
            <a:endParaRPr/>
          </a:p>
          <a:p>
            <a:pPr indent="-361950" lvl="0" marL="457200" rtl="0" algn="l">
              <a:lnSpc>
                <a:spcPct val="100000"/>
              </a:lnSpc>
              <a:spcBef>
                <a:spcPts val="800"/>
              </a:spcBef>
              <a:spcAft>
                <a:spcPts val="0"/>
              </a:spcAft>
              <a:buSzPts val="2100"/>
              <a:buAutoNum type="arabicPeriod"/>
            </a:pPr>
            <a:r>
              <a:rPr lang="en-US" sz="1600"/>
              <a:t>Best Practice Guidance on Combining Multiplatform and Multispectral Data</a:t>
            </a:r>
            <a:endParaRPr/>
          </a:p>
          <a:p>
            <a:pPr indent="-361950" lvl="0" marL="457200" rtl="0" algn="l">
              <a:lnSpc>
                <a:spcPct val="100000"/>
              </a:lnSpc>
              <a:spcBef>
                <a:spcPts val="800"/>
              </a:spcBef>
              <a:spcAft>
                <a:spcPts val="0"/>
              </a:spcAft>
              <a:buSzPts val="2100"/>
              <a:buAutoNum type="arabicPeriod"/>
            </a:pPr>
            <a:r>
              <a:rPr lang="en-US" sz="1600"/>
              <a:t>Contribute a water thematic section to updated CEOS-ARD strategy (in collaboration with CEOS Chair)</a:t>
            </a:r>
            <a:endParaRPr/>
          </a:p>
          <a:p>
            <a:pPr indent="-361950" lvl="0" marL="457200" rtl="0" algn="l">
              <a:lnSpc>
                <a:spcPct val="100000"/>
              </a:lnSpc>
              <a:spcBef>
                <a:spcPts val="800"/>
              </a:spcBef>
              <a:spcAft>
                <a:spcPts val="0"/>
              </a:spcAft>
              <a:buSzPts val="2100"/>
              <a:buAutoNum type="arabicPeriod"/>
            </a:pPr>
            <a:r>
              <a:rPr lang="en-US" sz="1600"/>
              <a:t>Stakeholder Engagement &amp; Capacity Building Initiatives </a:t>
            </a:r>
            <a:endParaRPr/>
          </a:p>
          <a:p>
            <a:pPr indent="-342900" lvl="1" marL="914400" rtl="0" algn="l">
              <a:lnSpc>
                <a:spcPct val="100000"/>
              </a:lnSpc>
              <a:spcBef>
                <a:spcPts val="800"/>
              </a:spcBef>
              <a:spcAft>
                <a:spcPts val="0"/>
              </a:spcAft>
              <a:buSzPts val="1800"/>
              <a:buChar char="▪"/>
            </a:pPr>
            <a:r>
              <a:rPr lang="en-US" sz="1600"/>
              <a:t>Water Quality Workshop (co-led with CEOS Chair; 2026)</a:t>
            </a:r>
            <a:endParaRPr/>
          </a:p>
          <a:p>
            <a:pPr indent="-361950" lvl="0" marL="457200" rtl="0" algn="l">
              <a:lnSpc>
                <a:spcPct val="100000"/>
              </a:lnSpc>
              <a:spcBef>
                <a:spcPts val="800"/>
              </a:spcBef>
              <a:spcAft>
                <a:spcPts val="0"/>
              </a:spcAft>
              <a:buSzPts val="2100"/>
              <a:buAutoNum type="arabicPeriod"/>
            </a:pPr>
            <a:r>
              <a:rPr lang="en-US" sz="1600"/>
              <a:t>Best Practice Guidance for Scaling and Transitioning EO Data Into Actionable Water Solutions</a:t>
            </a:r>
            <a:endParaRPr/>
          </a:p>
          <a:p>
            <a:pPr indent="-361950" lvl="0" marL="457200" rtl="0" algn="l">
              <a:lnSpc>
                <a:spcPct val="100000"/>
              </a:lnSpc>
              <a:spcBef>
                <a:spcPts val="800"/>
              </a:spcBef>
              <a:spcAft>
                <a:spcPts val="800"/>
              </a:spcAft>
              <a:buSzPts val="2100"/>
              <a:buAutoNum type="arabicPeriod"/>
            </a:pPr>
            <a:r>
              <a:rPr lang="en-US" sz="1600"/>
              <a:t>Use Cases Illustrating Socio-economic Benefits and Applicability of Satellite-based Water Solutions Across Regions and Sectors</a:t>
            </a:r>
            <a:endParaRPr/>
          </a:p>
        </p:txBody>
      </p:sp>
      <p:sp>
        <p:nvSpPr>
          <p:cNvPr id="125" name="Google Shape;125;p7"/>
          <p:cNvSpPr txBox="1"/>
          <p:nvPr>
            <p:ph type="title"/>
          </p:nvPr>
        </p:nvSpPr>
        <p:spPr>
          <a:xfrm>
            <a:off x="132036" y="195454"/>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lang="en-US"/>
              <a:t>Priority 1: Deliverables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8"/>
          <p:cNvSpPr/>
          <p:nvPr/>
        </p:nvSpPr>
        <p:spPr>
          <a:xfrm>
            <a:off x="954766" y="2095566"/>
            <a:ext cx="7266401" cy="703206"/>
          </a:xfrm>
          <a:prstGeom prst="rect">
            <a:avLst/>
          </a:prstGeom>
          <a:solidFill>
            <a:srgbClr val="C1E6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31" name="Google Shape;131;p8"/>
          <p:cNvSpPr/>
          <p:nvPr/>
        </p:nvSpPr>
        <p:spPr>
          <a:xfrm>
            <a:off x="992073" y="3445454"/>
            <a:ext cx="7271550" cy="765850"/>
          </a:xfrm>
          <a:prstGeom prst="rect">
            <a:avLst/>
          </a:prstGeom>
          <a:solidFill>
            <a:srgbClr val="C1E6F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32" name="Google Shape;132;p8"/>
          <p:cNvSpPr/>
          <p:nvPr/>
        </p:nvSpPr>
        <p:spPr>
          <a:xfrm>
            <a:off x="981777" y="1263316"/>
            <a:ext cx="7276699" cy="3465095"/>
          </a:xfrm>
          <a:prstGeom prst="roundRect">
            <a:avLst>
              <a:gd fmla="val 7500" name="adj"/>
            </a:avLst>
          </a:prstGeom>
          <a:noFill/>
          <a:ln cap="flat" cmpd="sng" w="38100">
            <a:solidFill>
              <a:srgbClr val="45B2E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33" name="Google Shape;133;p8"/>
          <p:cNvSpPr/>
          <p:nvPr/>
        </p:nvSpPr>
        <p:spPr>
          <a:xfrm>
            <a:off x="700237" y="924025"/>
            <a:ext cx="2669702" cy="370505"/>
          </a:xfrm>
          <a:prstGeom prst="roundRect">
            <a:avLst>
              <a:gd fmla="val 16667" name="adj"/>
            </a:avLst>
          </a:prstGeom>
          <a:solidFill>
            <a:schemeClr val="lt1"/>
          </a:solidFill>
          <a:ln cap="flat" cmpd="sng" w="38100">
            <a:solidFill>
              <a:srgbClr val="45B2E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1" i="0" lang="en-US" sz="1200" u="none" cap="none" strike="noStrike">
                <a:solidFill>
                  <a:srgbClr val="0070C0"/>
                </a:solidFill>
                <a:latin typeface="Montserrat"/>
                <a:ea typeface="Montserrat"/>
                <a:cs typeface="Montserrat"/>
                <a:sym typeface="Montserrat"/>
              </a:rPr>
              <a:t>Seeing Earth’s Water from Space</a:t>
            </a:r>
            <a:endParaRPr/>
          </a:p>
        </p:txBody>
      </p:sp>
      <p:sp>
        <p:nvSpPr>
          <p:cNvPr id="134" name="Google Shape;134;p8"/>
          <p:cNvSpPr txBox="1"/>
          <p:nvPr/>
        </p:nvSpPr>
        <p:spPr>
          <a:xfrm>
            <a:off x="1039529" y="1840831"/>
            <a:ext cx="1725328"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sng" cap="none" strike="noStrike">
                <a:solidFill>
                  <a:srgbClr val="000000"/>
                </a:solidFill>
                <a:latin typeface="Montserrat"/>
                <a:ea typeface="Montserrat"/>
                <a:cs typeface="Montserrat"/>
                <a:sym typeface="Montserrat"/>
              </a:rPr>
              <a:t>Objectives</a:t>
            </a:r>
            <a:endParaRPr/>
          </a:p>
        </p:txBody>
      </p:sp>
      <p:sp>
        <p:nvSpPr>
          <p:cNvPr id="135" name="Google Shape;135;p8"/>
          <p:cNvSpPr txBox="1"/>
          <p:nvPr/>
        </p:nvSpPr>
        <p:spPr>
          <a:xfrm>
            <a:off x="1029232" y="2264666"/>
            <a:ext cx="162787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Coordinated Water Observations</a:t>
            </a:r>
            <a:endParaRPr b="0" i="0" sz="1050" u="none" cap="none" strike="noStrike">
              <a:solidFill>
                <a:srgbClr val="000000"/>
              </a:solidFill>
              <a:latin typeface="Arial"/>
              <a:ea typeface="Arial"/>
              <a:cs typeface="Arial"/>
              <a:sym typeface="Arial"/>
            </a:endParaRPr>
          </a:p>
        </p:txBody>
      </p:sp>
      <p:sp>
        <p:nvSpPr>
          <p:cNvPr id="136" name="Google Shape;136;p8"/>
          <p:cNvSpPr txBox="1"/>
          <p:nvPr/>
        </p:nvSpPr>
        <p:spPr>
          <a:xfrm>
            <a:off x="1037725" y="2865891"/>
            <a:ext cx="1835718"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Accessible &amp; Interoperable Water Data Products</a:t>
            </a:r>
            <a:endParaRPr b="0" i="0" sz="1050" u="none" cap="none" strike="noStrike">
              <a:solidFill>
                <a:srgbClr val="000000"/>
              </a:solidFill>
              <a:latin typeface="Arial"/>
              <a:ea typeface="Arial"/>
              <a:cs typeface="Arial"/>
              <a:sym typeface="Arial"/>
            </a:endParaRPr>
          </a:p>
        </p:txBody>
      </p:sp>
      <p:sp>
        <p:nvSpPr>
          <p:cNvPr id="137" name="Google Shape;137;p8"/>
          <p:cNvSpPr txBox="1"/>
          <p:nvPr/>
        </p:nvSpPr>
        <p:spPr>
          <a:xfrm>
            <a:off x="1037725" y="3601981"/>
            <a:ext cx="1727133"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User-centered Solutions for Water Challenges</a:t>
            </a:r>
            <a:endParaRPr b="0" i="0" sz="1050" u="none" cap="none" strike="noStrike">
              <a:solidFill>
                <a:srgbClr val="000000"/>
              </a:solidFill>
              <a:latin typeface="Arial"/>
              <a:ea typeface="Arial"/>
              <a:cs typeface="Arial"/>
              <a:sym typeface="Arial"/>
            </a:endParaRPr>
          </a:p>
        </p:txBody>
      </p:sp>
      <p:sp>
        <p:nvSpPr>
          <p:cNvPr id="138" name="Google Shape;138;p8"/>
          <p:cNvSpPr txBox="1"/>
          <p:nvPr/>
        </p:nvSpPr>
        <p:spPr>
          <a:xfrm>
            <a:off x="1037725" y="4267472"/>
            <a:ext cx="1727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00" u="none" cap="none" strike="noStrike">
                <a:solidFill>
                  <a:srgbClr val="000000"/>
                </a:solidFill>
                <a:latin typeface="Montserrat"/>
                <a:ea typeface="Montserrat"/>
                <a:cs typeface="Montserrat"/>
                <a:sym typeface="Montserrat"/>
              </a:rPr>
              <a:t>Assess socio-economic benefits</a:t>
            </a:r>
            <a:endParaRPr/>
          </a:p>
        </p:txBody>
      </p:sp>
      <p:grpSp>
        <p:nvGrpSpPr>
          <p:cNvPr id="139" name="Google Shape;139;p8"/>
          <p:cNvGrpSpPr/>
          <p:nvPr/>
        </p:nvGrpSpPr>
        <p:grpSpPr>
          <a:xfrm>
            <a:off x="2473804" y="1455027"/>
            <a:ext cx="5567538" cy="627041"/>
            <a:chOff x="2390978" y="1455027"/>
            <a:chExt cx="5567538" cy="627041"/>
          </a:xfrm>
        </p:grpSpPr>
        <p:sp>
          <p:nvSpPr>
            <p:cNvPr id="140" name="Google Shape;140;p8"/>
            <p:cNvSpPr/>
            <p:nvPr/>
          </p:nvSpPr>
          <p:spPr>
            <a:xfrm>
              <a:off x="2408723" y="1455027"/>
              <a:ext cx="5518282" cy="263302"/>
            </a:xfrm>
            <a:prstGeom prst="roundRect">
              <a:avLst>
                <a:gd fmla="val 16667" name="adj"/>
              </a:avLst>
            </a:prstGeom>
            <a:gradFill>
              <a:gsLst>
                <a:gs pos="0">
                  <a:srgbClr val="3AA0C2"/>
                </a:gs>
                <a:gs pos="48000">
                  <a:srgbClr val="45B2E1"/>
                </a:gs>
                <a:gs pos="100000">
                  <a:srgbClr val="276B81"/>
                </a:gs>
              </a:gsLst>
              <a:lin ang="5400000" scaled="0"/>
            </a:gra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41" name="Google Shape;141;p8"/>
            <p:cNvSpPr txBox="1"/>
            <p:nvPr/>
          </p:nvSpPr>
          <p:spPr>
            <a:xfrm>
              <a:off x="2390978"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142" name="Google Shape;142;p8"/>
            <p:cNvSpPr txBox="1"/>
            <p:nvPr/>
          </p:nvSpPr>
          <p:spPr>
            <a:xfrm>
              <a:off x="2916457" y="1758903"/>
              <a:ext cx="595049"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2025</a:t>
              </a:r>
              <a:endParaRPr/>
            </a:p>
          </p:txBody>
        </p:sp>
        <p:sp>
          <p:nvSpPr>
            <p:cNvPr id="143" name="Google Shape;143;p8"/>
            <p:cNvSpPr txBox="1"/>
            <p:nvPr/>
          </p:nvSpPr>
          <p:spPr>
            <a:xfrm>
              <a:off x="3646700" y="1758903"/>
              <a:ext cx="528789"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SIT-41</a:t>
              </a:r>
              <a:endParaRPr/>
            </a:p>
          </p:txBody>
        </p:sp>
        <p:sp>
          <p:nvSpPr>
            <p:cNvPr id="144" name="Google Shape;144;p8"/>
            <p:cNvSpPr txBox="1"/>
            <p:nvPr/>
          </p:nvSpPr>
          <p:spPr>
            <a:xfrm>
              <a:off x="4355731"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145" name="Google Shape;145;p8"/>
            <p:cNvSpPr txBox="1"/>
            <p:nvPr/>
          </p:nvSpPr>
          <p:spPr>
            <a:xfrm>
              <a:off x="4996047" y="1758903"/>
              <a:ext cx="578484"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2026</a:t>
              </a:r>
              <a:endParaRPr/>
            </a:p>
          </p:txBody>
        </p:sp>
        <p:sp>
          <p:nvSpPr>
            <p:cNvPr id="146" name="Google Shape;146;p8"/>
            <p:cNvSpPr txBox="1"/>
            <p:nvPr/>
          </p:nvSpPr>
          <p:spPr>
            <a:xfrm>
              <a:off x="5755304" y="1758903"/>
              <a:ext cx="528789"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SIT-42</a:t>
              </a:r>
              <a:endParaRPr/>
            </a:p>
          </p:txBody>
        </p:sp>
        <p:sp>
          <p:nvSpPr>
            <p:cNvPr id="147" name="Google Shape;147;p8"/>
            <p:cNvSpPr txBox="1"/>
            <p:nvPr/>
          </p:nvSpPr>
          <p:spPr>
            <a:xfrm>
              <a:off x="6643396" y="1758903"/>
              <a:ext cx="528789" cy="3000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SIT TW</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148" name="Google Shape;148;p8"/>
            <p:cNvSpPr txBox="1"/>
            <p:nvPr/>
          </p:nvSpPr>
          <p:spPr>
            <a:xfrm>
              <a:off x="7380031" y="1758903"/>
              <a:ext cx="578485" cy="3231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Plenary</a:t>
              </a:r>
              <a:endParaRPr/>
            </a:p>
            <a:p>
              <a:pPr indent="0" lvl="0" marL="0" marR="0" rtl="0" algn="ctr">
                <a:lnSpc>
                  <a:spcPct val="100000"/>
                </a:lnSpc>
                <a:spcBef>
                  <a:spcPts val="0"/>
                </a:spcBef>
                <a:spcAft>
                  <a:spcPts val="0"/>
                </a:spcAft>
                <a:buNone/>
              </a:pPr>
              <a:r>
                <a:rPr b="0" i="0" lang="en-US" sz="750" u="none" cap="none" strike="noStrike">
                  <a:solidFill>
                    <a:srgbClr val="000000"/>
                  </a:solidFill>
                  <a:latin typeface="Montserrat"/>
                  <a:ea typeface="Montserrat"/>
                  <a:cs typeface="Montserrat"/>
                  <a:sym typeface="Montserrat"/>
                </a:rPr>
                <a:t>2027</a:t>
              </a:r>
              <a:endParaRPr/>
            </a:p>
          </p:txBody>
        </p:sp>
        <p:sp>
          <p:nvSpPr>
            <p:cNvPr id="149" name="Google Shape;149;p8"/>
            <p:cNvSpPr/>
            <p:nvPr/>
          </p:nvSpPr>
          <p:spPr>
            <a:xfrm>
              <a:off x="2661913"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0" name="Google Shape;150;p8"/>
            <p:cNvSpPr/>
            <p:nvPr/>
          </p:nvSpPr>
          <p:spPr>
            <a:xfrm>
              <a:off x="3168442"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1" name="Google Shape;151;p8"/>
            <p:cNvSpPr/>
            <p:nvPr/>
          </p:nvSpPr>
          <p:spPr>
            <a:xfrm>
              <a:off x="384251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2" name="Google Shape;152;p8"/>
            <p:cNvSpPr/>
            <p:nvPr/>
          </p:nvSpPr>
          <p:spPr>
            <a:xfrm>
              <a:off x="4572001"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3" name="Google Shape;153;p8"/>
            <p:cNvSpPr/>
            <p:nvPr/>
          </p:nvSpPr>
          <p:spPr>
            <a:xfrm>
              <a:off x="5263374"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4" name="Google Shape;154;p8"/>
            <p:cNvSpPr/>
            <p:nvPr/>
          </p:nvSpPr>
          <p:spPr>
            <a:xfrm>
              <a:off x="7637947"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5" name="Google Shape;155;p8"/>
            <p:cNvSpPr/>
            <p:nvPr/>
          </p:nvSpPr>
          <p:spPr>
            <a:xfrm>
              <a:off x="6873500"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56" name="Google Shape;156;p8"/>
            <p:cNvSpPr/>
            <p:nvPr/>
          </p:nvSpPr>
          <p:spPr>
            <a:xfrm>
              <a:off x="5951119" y="1558180"/>
              <a:ext cx="68580" cy="6858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grpSp>
      <p:sp>
        <p:nvSpPr>
          <p:cNvPr id="157" name="Google Shape;157;p8"/>
          <p:cNvSpPr txBox="1"/>
          <p:nvPr/>
        </p:nvSpPr>
        <p:spPr>
          <a:xfrm>
            <a:off x="2955868" y="2238294"/>
            <a:ext cx="2371303" cy="494459"/>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Gap analysis of water variables</a:t>
            </a:r>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Adequacy assessment of in-situ networks and cal/val infrastructure</a:t>
            </a:r>
            <a:endParaRPr/>
          </a:p>
        </p:txBody>
      </p:sp>
      <p:sp>
        <p:nvSpPr>
          <p:cNvPr id="158" name="Google Shape;158;p8"/>
          <p:cNvSpPr txBox="1"/>
          <p:nvPr/>
        </p:nvSpPr>
        <p:spPr>
          <a:xfrm>
            <a:off x="2948658" y="2836994"/>
            <a:ext cx="2384492" cy="636072"/>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Collect specific data needs and requirements for water applications</a:t>
            </a:r>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Advance CEOS-ARD for water</a:t>
            </a:r>
            <a:endParaRPr/>
          </a:p>
          <a:p>
            <a:pPr indent="-34925" lvl="0" marL="85725" marR="0" rtl="0" algn="l">
              <a:lnSpc>
                <a:spcPct val="100000"/>
              </a:lnSpc>
              <a:spcBef>
                <a:spcPts val="225"/>
              </a:spcBef>
              <a:spcAft>
                <a:spcPts val="0"/>
              </a:spcAft>
              <a:buClr>
                <a:srgbClr val="000000"/>
              </a:buClr>
              <a:buSzPts val="800"/>
              <a:buFont typeface="Arial"/>
              <a:buNone/>
            </a:pPr>
            <a:r>
              <a:t/>
            </a:r>
            <a:endParaRPr b="0" i="0" sz="800" u="none" cap="none" strike="noStrike">
              <a:solidFill>
                <a:srgbClr val="000000"/>
              </a:solidFill>
              <a:latin typeface="Montserrat"/>
              <a:ea typeface="Montserrat"/>
              <a:cs typeface="Montserrat"/>
              <a:sym typeface="Montserrat"/>
            </a:endParaRPr>
          </a:p>
        </p:txBody>
      </p:sp>
      <p:sp>
        <p:nvSpPr>
          <p:cNvPr id="159" name="Google Shape;159;p8"/>
          <p:cNvSpPr txBox="1"/>
          <p:nvPr/>
        </p:nvSpPr>
        <p:spPr>
          <a:xfrm>
            <a:off x="2931439" y="3460807"/>
            <a:ext cx="2403223" cy="733534"/>
          </a:xfrm>
          <a:prstGeom prst="rect">
            <a:avLst/>
          </a:prstGeom>
          <a:noFill/>
          <a:ln>
            <a:noFill/>
          </a:ln>
        </p:spPr>
        <p:txBody>
          <a:bodyPr anchorCtr="0" anchor="t" bIns="45700" lIns="91425" spcFirstLastPara="1" rIns="91425" wrap="square" tIns="45700">
            <a:spAutoFit/>
          </a:bodyPr>
          <a:lstStyle/>
          <a:p>
            <a:pPr indent="-114300" lvl="0" marL="114300"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Align and promote user-driven tools for water resource management and resilience</a:t>
            </a:r>
            <a:endParaRPr/>
          </a:p>
          <a:p>
            <a:pPr indent="-85725" lvl="8"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Promote and coordinate resources &amp; training opportunities on EO for water</a:t>
            </a:r>
            <a:endParaRPr b="0" i="0" sz="800" u="none" cap="none" strike="noStrike">
              <a:solidFill>
                <a:srgbClr val="000000"/>
              </a:solidFill>
              <a:latin typeface="Arial"/>
              <a:ea typeface="Arial"/>
              <a:cs typeface="Arial"/>
              <a:sym typeface="Arial"/>
            </a:endParaRPr>
          </a:p>
        </p:txBody>
      </p:sp>
      <p:sp>
        <p:nvSpPr>
          <p:cNvPr id="160" name="Google Shape;160;p8"/>
          <p:cNvSpPr txBox="1"/>
          <p:nvPr/>
        </p:nvSpPr>
        <p:spPr>
          <a:xfrm>
            <a:off x="5464247" y="2142123"/>
            <a:ext cx="2826238" cy="610424"/>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Coordinate and promote multisource integrated water observatory products</a:t>
            </a:r>
            <a:endParaRPr b="0" i="0" sz="825" u="none" cap="none" strike="noStrike">
              <a:solidFill>
                <a:srgbClr val="000000"/>
              </a:solidFill>
              <a:latin typeface="Montserrat"/>
              <a:ea typeface="Montserrat"/>
              <a:cs typeface="Montserrat"/>
              <a:sym typeface="Montserrat"/>
            </a:endParaRPr>
          </a:p>
          <a:p>
            <a:pPr indent="-85725" lvl="0" marL="85725" marR="0" rtl="0" algn="l">
              <a:lnSpc>
                <a:spcPct val="100000"/>
              </a:lnSpc>
              <a:spcBef>
                <a:spcPts val="225"/>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Develop guidelines on integrating multiplatform &amp; multispectral sensing to derive water variables.</a:t>
            </a:r>
            <a:endParaRPr/>
          </a:p>
        </p:txBody>
      </p:sp>
      <p:sp>
        <p:nvSpPr>
          <p:cNvPr id="161" name="Google Shape;161;p8"/>
          <p:cNvSpPr txBox="1"/>
          <p:nvPr/>
        </p:nvSpPr>
        <p:spPr>
          <a:xfrm>
            <a:off x="5464246" y="2969517"/>
            <a:ext cx="2648261" cy="338554"/>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Enhance interoperability of multisource integrated water products</a:t>
            </a:r>
            <a:endParaRPr b="0" i="0" sz="1050" u="none" cap="none" strike="noStrike">
              <a:solidFill>
                <a:srgbClr val="000000"/>
              </a:solidFill>
              <a:latin typeface="Arial"/>
              <a:ea typeface="Arial"/>
              <a:cs typeface="Arial"/>
              <a:sym typeface="Arial"/>
            </a:endParaRPr>
          </a:p>
        </p:txBody>
      </p:sp>
      <p:sp>
        <p:nvSpPr>
          <p:cNvPr id="162" name="Google Shape;162;p8"/>
          <p:cNvSpPr txBox="1"/>
          <p:nvPr/>
        </p:nvSpPr>
        <p:spPr>
          <a:xfrm>
            <a:off x="5466817" y="3622293"/>
            <a:ext cx="2558227" cy="461665"/>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Develop guidelines and best practices on transition of EO data into actionable water solutions </a:t>
            </a:r>
            <a:endParaRPr b="0" i="0" sz="800" u="none" cap="none" strike="noStrike">
              <a:solidFill>
                <a:srgbClr val="000000"/>
              </a:solidFill>
              <a:latin typeface="Montserrat"/>
              <a:ea typeface="Montserrat"/>
              <a:cs typeface="Montserrat"/>
              <a:sym typeface="Montserrat"/>
            </a:endParaRPr>
          </a:p>
        </p:txBody>
      </p:sp>
      <p:sp>
        <p:nvSpPr>
          <p:cNvPr id="163" name="Google Shape;163;p8"/>
          <p:cNvSpPr txBox="1"/>
          <p:nvPr/>
        </p:nvSpPr>
        <p:spPr>
          <a:xfrm>
            <a:off x="5464522" y="4246548"/>
            <a:ext cx="2632574" cy="461665"/>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Assess the socio-economic benefits of EO-based water variables (e.g., through use cases) for specific regions, sectors, and challenges</a:t>
            </a:r>
            <a:endParaRPr b="0" i="0" sz="825" u="none" cap="none" strike="noStrike">
              <a:solidFill>
                <a:srgbClr val="000000"/>
              </a:solidFill>
              <a:latin typeface="Montserrat"/>
              <a:ea typeface="Montserrat"/>
              <a:cs typeface="Montserrat"/>
              <a:sym typeface="Montserrat"/>
            </a:endParaRPr>
          </a:p>
        </p:txBody>
      </p:sp>
      <p:sp>
        <p:nvSpPr>
          <p:cNvPr id="164" name="Google Shape;164;p8"/>
          <p:cNvSpPr txBox="1"/>
          <p:nvPr/>
        </p:nvSpPr>
        <p:spPr>
          <a:xfrm>
            <a:off x="116997" y="161685"/>
            <a:ext cx="7040100" cy="584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300"/>
              <a:buFont typeface="Montserrat Medium"/>
              <a:buNone/>
            </a:pPr>
            <a:r>
              <a:rPr b="0" i="0" lang="en-US" sz="3200" u="none" cap="none" strike="noStrike">
                <a:solidFill>
                  <a:schemeClr val="lt1"/>
                </a:solidFill>
                <a:latin typeface="Montserrat Medium"/>
                <a:ea typeface="Montserrat Medium"/>
                <a:cs typeface="Montserrat Medium"/>
                <a:sym typeface="Montserrat Medium"/>
              </a:rPr>
              <a:t>Priority 1: Deliverables Timeline</a:t>
            </a:r>
            <a:endParaRPr/>
          </a:p>
        </p:txBody>
      </p:sp>
      <p:sp>
        <p:nvSpPr>
          <p:cNvPr id="165" name="Google Shape;165;p8"/>
          <p:cNvSpPr txBox="1"/>
          <p:nvPr/>
        </p:nvSpPr>
        <p:spPr>
          <a:xfrm>
            <a:off x="2941736" y="4240336"/>
            <a:ext cx="2394352" cy="466813"/>
          </a:xfrm>
          <a:prstGeom prst="rect">
            <a:avLst/>
          </a:prstGeom>
          <a:noFill/>
          <a:ln>
            <a:noFill/>
          </a:ln>
        </p:spPr>
        <p:txBody>
          <a:bodyPr anchorCtr="0" anchor="t" bIns="45700" lIns="91425" spcFirstLastPara="1" rIns="91425" wrap="square" tIns="45700">
            <a:spAutoFit/>
          </a:bodyPr>
          <a:lstStyle/>
          <a:p>
            <a:pPr indent="-85725" lvl="0" marL="85725" marR="0" rtl="0" algn="l">
              <a:lnSpc>
                <a:spcPct val="100000"/>
              </a:lnSpc>
              <a:spcBef>
                <a:spcPts val="0"/>
              </a:spcBef>
              <a:spcAft>
                <a:spcPts val="0"/>
              </a:spcAft>
              <a:buClr>
                <a:srgbClr val="000000"/>
              </a:buClr>
              <a:buSzPts val="800"/>
              <a:buFont typeface="Arial"/>
              <a:buChar char="•"/>
            </a:pPr>
            <a:r>
              <a:rPr b="0" i="0" lang="en-US" sz="800" u="none" cap="none" strike="noStrike">
                <a:solidFill>
                  <a:srgbClr val="000000"/>
                </a:solidFill>
                <a:latin typeface="Montserrat"/>
                <a:ea typeface="Montserrat"/>
                <a:cs typeface="Montserrat"/>
                <a:sym typeface="Montserrat"/>
              </a:rPr>
              <a:t>Impact assessment of existing CEOS activities related to water and resilience (with Priority 2)</a:t>
            </a:r>
            <a:endParaRPr b="0" i="0" sz="800" u="none" cap="none" strike="noStrike">
              <a:solidFill>
                <a:srgbClr val="000000"/>
              </a:solidFill>
              <a:latin typeface="Montserrat"/>
              <a:ea typeface="Montserrat"/>
              <a:cs typeface="Montserrat"/>
              <a:sym typeface="Montserrat"/>
            </a:endParaRPr>
          </a:p>
        </p:txBody>
      </p:sp>
      <p:cxnSp>
        <p:nvCxnSpPr>
          <p:cNvPr id="166" name="Google Shape;166;p8"/>
          <p:cNvCxnSpPr/>
          <p:nvPr/>
        </p:nvCxnSpPr>
        <p:spPr>
          <a:xfrm>
            <a:off x="5343085" y="2089052"/>
            <a:ext cx="33410" cy="2565596"/>
          </a:xfrm>
          <a:prstGeom prst="straightConnector1">
            <a:avLst/>
          </a:prstGeom>
          <a:noFill/>
          <a:ln cap="flat" cmpd="sng" w="57150">
            <a:solidFill>
              <a:schemeClr val="lt1"/>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9"/>
          <p:cNvSpPr txBox="1"/>
          <p:nvPr>
            <p:ph type="title"/>
          </p:nvPr>
        </p:nvSpPr>
        <p:spPr>
          <a:xfrm>
            <a:off x="34048" y="184825"/>
            <a:ext cx="6785042" cy="561114"/>
          </a:xfrm>
          <a:prstGeom prst="rect">
            <a:avLst/>
          </a:prstGeom>
          <a:noFill/>
          <a:ln>
            <a:noFill/>
          </a:ln>
        </p:spPr>
        <p:txBody>
          <a:bodyPr anchorCtr="0" anchor="t" bIns="34275" lIns="68550" spcFirstLastPara="1" rIns="68550" wrap="square" tIns="34275">
            <a:noAutofit/>
          </a:bodyPr>
          <a:lstStyle/>
          <a:p>
            <a:pPr indent="0" lvl="0" marL="0" marR="0" rtl="0" algn="l">
              <a:lnSpc>
                <a:spcPct val="90000"/>
              </a:lnSpc>
              <a:spcBef>
                <a:spcPts val="0"/>
              </a:spcBef>
              <a:spcAft>
                <a:spcPts val="0"/>
              </a:spcAft>
              <a:buClr>
                <a:schemeClr val="lt1"/>
              </a:buClr>
              <a:buSzPts val="4400"/>
              <a:buFont typeface="Montserrat"/>
              <a:buNone/>
            </a:pPr>
            <a:r>
              <a:rPr b="0" i="0" lang="en-US" sz="2700" u="none" cap="none" strike="noStrike">
                <a:solidFill>
                  <a:schemeClr val="lt1"/>
                </a:solidFill>
                <a:latin typeface="Montserrat Medium"/>
                <a:ea typeface="Montserrat Medium"/>
                <a:cs typeface="Montserrat Medium"/>
                <a:sym typeface="Montserrat Medium"/>
              </a:rPr>
              <a:t>SIT Chair Priority 2</a:t>
            </a:r>
            <a:endParaRPr b="0" i="0" sz="1050" u="none" cap="none" strike="noStrike">
              <a:solidFill>
                <a:schemeClr val="lt1"/>
              </a:solidFill>
              <a:latin typeface="Montserrat Medium"/>
              <a:ea typeface="Montserrat Medium"/>
              <a:cs typeface="Montserrat Medium"/>
              <a:sym typeface="Montserrat Medium"/>
            </a:endParaRPr>
          </a:p>
        </p:txBody>
      </p:sp>
      <p:sp>
        <p:nvSpPr>
          <p:cNvPr id="172" name="Google Shape;172;p9"/>
          <p:cNvSpPr/>
          <p:nvPr/>
        </p:nvSpPr>
        <p:spPr>
          <a:xfrm>
            <a:off x="350444" y="744941"/>
            <a:ext cx="8245473" cy="3453117"/>
          </a:xfrm>
          <a:prstGeom prst="rect">
            <a:avLst/>
          </a:prstGeom>
          <a:noFill/>
          <a:ln>
            <a:noFill/>
          </a:ln>
        </p:spPr>
        <p:txBody>
          <a:bodyPr anchorCtr="0" anchor="t" bIns="25700" lIns="51425" spcFirstLastPara="1" rIns="51425" wrap="square" tIns="25700">
            <a:noAutofit/>
          </a:bodyPr>
          <a:lstStyle/>
          <a:p>
            <a:pPr indent="0" lvl="0" marL="71120" marR="0" rtl="0" algn="l">
              <a:lnSpc>
                <a:spcPct val="100000"/>
              </a:lnSpc>
              <a:spcBef>
                <a:spcPts val="0"/>
              </a:spcBef>
              <a:spcAft>
                <a:spcPts val="0"/>
              </a:spcAft>
              <a:buClr>
                <a:srgbClr val="000000"/>
              </a:buClr>
              <a:buSzPts val="2400"/>
              <a:buFont typeface="Arial"/>
              <a:buNone/>
            </a:pPr>
            <a:r>
              <a:rPr b="1" i="0" lang="en-US" sz="2400" u="none" cap="none" strike="noStrike">
                <a:solidFill>
                  <a:srgbClr val="A6CE37"/>
                </a:solidFill>
                <a:latin typeface="Montserrat Medium"/>
                <a:ea typeface="Montserrat Medium"/>
                <a:cs typeface="Montserrat Medium"/>
                <a:sym typeface="Montserrat Medium"/>
              </a:rPr>
              <a:t>Connected Data for Community Resilience</a:t>
            </a:r>
            <a:endParaRPr b="0" i="0" sz="1800" u="none" cap="none" strike="noStrike">
              <a:solidFill>
                <a:schemeClr val="dk1"/>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7112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173" name="Google Shape;173;p9"/>
          <p:cNvSpPr/>
          <p:nvPr/>
        </p:nvSpPr>
        <p:spPr>
          <a:xfrm>
            <a:off x="152528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rgbClr val="32445F"/>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Increasing extreme weather events and disasters demand enhanced support to community resilience</a:t>
            </a:r>
            <a:endParaRPr/>
          </a:p>
        </p:txBody>
      </p:sp>
      <p:sp>
        <p:nvSpPr>
          <p:cNvPr id="174" name="Google Shape;174;p9"/>
          <p:cNvSpPr/>
          <p:nvPr/>
        </p:nvSpPr>
        <p:spPr>
          <a:xfrm>
            <a:off x="1997060" y="1874710"/>
            <a:ext cx="1047759" cy="1047759"/>
          </a:xfrm>
          <a:prstGeom prst="ellipse">
            <a:avLst/>
          </a:prstGeom>
          <a:blipFill rotWithShape="1">
            <a:blip r:embed="rId3">
              <a:alphaModFix/>
            </a:blip>
            <a:stretch>
              <a:fillRect b="-14997" l="0" r="0" t="-14999"/>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5" name="Google Shape;175;p9"/>
          <p:cNvSpPr/>
          <p:nvPr/>
        </p:nvSpPr>
        <p:spPr>
          <a:xfrm>
            <a:off x="357634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rgbClr val="32445F"/>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Clr>
                <a:srgbClr val="000000"/>
              </a:buClr>
              <a:buSzPts val="1200"/>
              <a:buFont typeface="Arial"/>
              <a:buNone/>
            </a:pPr>
            <a:r>
              <a:rPr b="0" i="0" lang="en-US" sz="1200" u="none" cap="none" strike="noStrike">
                <a:solidFill>
                  <a:schemeClr val="lt1"/>
                </a:solidFill>
                <a:latin typeface="Montserrat"/>
                <a:ea typeface="Montserrat"/>
                <a:cs typeface="Montserrat"/>
                <a:sym typeface="Montserrat"/>
              </a:rPr>
              <a:t>Growing data volume, variety, and complexity require improved coordination and data interoperability</a:t>
            </a:r>
            <a:endParaRPr/>
          </a:p>
        </p:txBody>
      </p:sp>
      <p:sp>
        <p:nvSpPr>
          <p:cNvPr id="176" name="Google Shape;176;p9"/>
          <p:cNvSpPr/>
          <p:nvPr/>
        </p:nvSpPr>
        <p:spPr>
          <a:xfrm>
            <a:off x="4048120" y="1874710"/>
            <a:ext cx="1047759" cy="1047759"/>
          </a:xfrm>
          <a:prstGeom prst="ellipse">
            <a:avLst/>
          </a:prstGeom>
          <a:blipFill rotWithShape="1">
            <a:blip r:embed="rId4">
              <a:alphaModFix/>
            </a:blip>
            <a:stretch>
              <a:fillRect b="0" l="-14999" r="-14997" t="0"/>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7" name="Google Shape;177;p9"/>
          <p:cNvSpPr/>
          <p:nvPr/>
        </p:nvSpPr>
        <p:spPr>
          <a:xfrm>
            <a:off x="5627400" y="1685925"/>
            <a:ext cx="1991320" cy="3146425"/>
          </a:xfrm>
          <a:custGeom>
            <a:rect b="b" l="l" r="r" t="t"/>
            <a:pathLst>
              <a:path extrusionOk="0" h="4195233" w="2655093">
                <a:moveTo>
                  <a:pt x="0" y="265509"/>
                </a:moveTo>
                <a:cubicBezTo>
                  <a:pt x="0" y="118872"/>
                  <a:pt x="118872" y="0"/>
                  <a:pt x="265509" y="0"/>
                </a:cubicBezTo>
                <a:lnTo>
                  <a:pt x="2389584" y="0"/>
                </a:lnTo>
                <a:cubicBezTo>
                  <a:pt x="2536221" y="0"/>
                  <a:pt x="2655093" y="118872"/>
                  <a:pt x="2655093" y="265509"/>
                </a:cubicBezTo>
                <a:lnTo>
                  <a:pt x="2655093" y="3929724"/>
                </a:lnTo>
                <a:cubicBezTo>
                  <a:pt x="2655093" y="4076361"/>
                  <a:pt x="2536221" y="4195233"/>
                  <a:pt x="2389584" y="4195233"/>
                </a:cubicBezTo>
                <a:lnTo>
                  <a:pt x="265509" y="4195233"/>
                </a:lnTo>
                <a:cubicBezTo>
                  <a:pt x="118872" y="4195233"/>
                  <a:pt x="0" y="4076361"/>
                  <a:pt x="0" y="3929724"/>
                </a:cubicBezTo>
                <a:lnTo>
                  <a:pt x="0" y="265509"/>
                </a:lnTo>
                <a:close/>
              </a:path>
            </a:pathLst>
          </a:custGeom>
          <a:solidFill>
            <a:schemeClr val="accent2"/>
          </a:solidFill>
          <a:ln cap="flat" cmpd="sng" w="25400">
            <a:solidFill>
              <a:schemeClr val="lt1"/>
            </a:solidFill>
            <a:prstDash val="solid"/>
            <a:round/>
            <a:headEnd len="sm" w="sm" type="none"/>
            <a:tailEnd len="sm" w="sm" type="none"/>
          </a:ln>
        </p:spPr>
        <p:txBody>
          <a:bodyPr anchorCtr="0" anchor="ctr" bIns="730625" lIns="101325" spcFirstLastPara="1" rIns="101325" wrap="square" tIns="1359900">
            <a:noAutofit/>
          </a:bodyPr>
          <a:lstStyle/>
          <a:p>
            <a:pPr indent="0" lvl="0" marL="0" marR="0" rtl="0" algn="ctr">
              <a:lnSpc>
                <a:spcPct val="90000"/>
              </a:lnSpc>
              <a:spcBef>
                <a:spcPts val="0"/>
              </a:spcBef>
              <a:spcAft>
                <a:spcPts val="0"/>
              </a:spcAft>
              <a:buNone/>
            </a:pPr>
            <a:r>
              <a:t/>
            </a:r>
            <a:endParaRPr b="0" i="0" sz="1425" u="none" cap="none" strike="noStrike">
              <a:solidFill>
                <a:schemeClr val="dk1"/>
              </a:solidFill>
              <a:latin typeface="Arial"/>
              <a:ea typeface="Arial"/>
              <a:cs typeface="Arial"/>
              <a:sym typeface="Arial"/>
            </a:endParaRPr>
          </a:p>
          <a:p>
            <a:pPr indent="0" lvl="0" marL="0" marR="0" rtl="0" algn="ctr">
              <a:lnSpc>
                <a:spcPct val="90000"/>
              </a:lnSpc>
              <a:spcBef>
                <a:spcPts val="499"/>
              </a:spcBef>
              <a:spcAft>
                <a:spcPts val="0"/>
              </a:spcAft>
              <a:buNone/>
            </a:pPr>
            <a:r>
              <a:rPr b="0" i="0" lang="en-US" sz="1200" u="none" cap="none" strike="noStrike">
                <a:solidFill>
                  <a:schemeClr val="dk1"/>
                </a:solidFill>
                <a:latin typeface="Montserrat"/>
                <a:ea typeface="Montserrat"/>
                <a:cs typeface="Montserrat"/>
                <a:sym typeface="Montserrat"/>
              </a:rPr>
              <a:t>In response, CEOS will advance existing capabilities and provide actionable information to support community-level resilience </a:t>
            </a:r>
            <a:endParaRPr b="0" i="0" sz="1200" u="none" cap="none" strike="noStrike">
              <a:solidFill>
                <a:schemeClr val="dk1"/>
              </a:solidFill>
              <a:latin typeface="Montserrat"/>
              <a:ea typeface="Montserrat"/>
              <a:cs typeface="Montserrat"/>
              <a:sym typeface="Montserrat"/>
            </a:endParaRPr>
          </a:p>
        </p:txBody>
      </p:sp>
      <p:sp>
        <p:nvSpPr>
          <p:cNvPr id="178" name="Google Shape;178;p9"/>
          <p:cNvSpPr/>
          <p:nvPr/>
        </p:nvSpPr>
        <p:spPr>
          <a:xfrm>
            <a:off x="1767839" y="4194273"/>
            <a:ext cx="3955367" cy="480755"/>
          </a:xfrm>
          <a:prstGeom prst="rightArrow">
            <a:avLst>
              <a:gd fmla="val 50000" name="adj1"/>
              <a:gd fmla="val 50000" name="adj2"/>
            </a:avLst>
          </a:prstGeom>
          <a:solidFill>
            <a:srgbClr val="ABAEB5"/>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79" name="Google Shape;179;p9"/>
          <p:cNvSpPr/>
          <p:nvPr/>
        </p:nvSpPr>
        <p:spPr>
          <a:xfrm>
            <a:off x="6099180" y="1874709"/>
            <a:ext cx="1047759" cy="1032286"/>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
        <p:nvSpPr>
          <p:cNvPr id="180" name="Google Shape;180;p9"/>
          <p:cNvSpPr txBox="1"/>
          <p:nvPr/>
        </p:nvSpPr>
        <p:spPr>
          <a:xfrm>
            <a:off x="416123" y="1306054"/>
            <a:ext cx="7313415"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500" u="none" cap="none" strike="noStrike">
                <a:solidFill>
                  <a:schemeClr val="dk1"/>
                </a:solidFill>
                <a:latin typeface="Montserrat"/>
                <a:ea typeface="Montserrat"/>
                <a:cs typeface="Montserrat"/>
                <a:sym typeface="Montserrat"/>
              </a:rPr>
              <a:t>CEOS works across a data-driven value chain, from observations to impact.</a:t>
            </a:r>
            <a:endParaRPr/>
          </a:p>
        </p:txBody>
      </p:sp>
      <p:sp>
        <p:nvSpPr>
          <p:cNvPr id="181" name="Google Shape;181;p9"/>
          <p:cNvSpPr/>
          <p:nvPr/>
        </p:nvSpPr>
        <p:spPr>
          <a:xfrm>
            <a:off x="6099180" y="1874710"/>
            <a:ext cx="1047759" cy="1047759"/>
          </a:xfrm>
          <a:prstGeom prst="ellipse">
            <a:avLst/>
          </a:prstGeom>
          <a:blipFill rotWithShape="1">
            <a:blip r:embed="rId5">
              <a:alphaModFix/>
            </a:blip>
            <a:stretch>
              <a:fillRect b="-11997" l="0" r="0" t="-11999"/>
            </a:stretch>
          </a:blip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788"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0x010100FE16B223222F16439BC140E0C3D2E8BE</vt:lpwstr>
  </property>
</Properties>
</file>