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</p:sldIdLst>
  <p:sldSz cy="5143500" cx="9144000"/>
  <p:notesSz cx="6858000" cy="9144000"/>
  <p:embeddedFontLst>
    <p:embeddedFont>
      <p:font typeface="Montserrat"/>
      <p:regular r:id="rId10"/>
      <p:bold r:id="rId11"/>
      <p:italic r:id="rId12"/>
      <p:boldItalic r:id="rId13"/>
    </p:embeddedFont>
    <p:embeddedFont>
      <p:font typeface="Montserrat Medium"/>
      <p:regular r:id="rId14"/>
      <p:bold r:id="rId15"/>
      <p:italic r:id="rId16"/>
      <p:boldItalic r:id="rId1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font" Target="fonts/Montserrat-bold.fntdata"/><Relationship Id="rId10" Type="http://schemas.openxmlformats.org/officeDocument/2006/relationships/font" Target="fonts/Montserrat-regular.fntdata"/><Relationship Id="rId13" Type="http://schemas.openxmlformats.org/officeDocument/2006/relationships/font" Target="fonts/Montserrat-boldItalic.fntdata"/><Relationship Id="rId12" Type="http://schemas.openxmlformats.org/officeDocument/2006/relationships/font" Target="fonts/Montserrat-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MontserratMedium-bold.fntdata"/><Relationship Id="rId14" Type="http://schemas.openxmlformats.org/officeDocument/2006/relationships/font" Target="fonts/MontserratMedium-regular.fntdata"/><Relationship Id="rId17" Type="http://schemas.openxmlformats.org/officeDocument/2006/relationships/font" Target="fonts/MontserratMedium-boldItalic.fntdata"/><Relationship Id="rId16" Type="http://schemas.openxmlformats.org/officeDocument/2006/relationships/font" Target="fonts/MontserratMedium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" name="Google Shape;4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8" name="Google Shape;48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39c6f3feece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4" name="Google Shape;54;g39c6f3feece_0_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6" name="Google Shape;86;p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8.jpg"/><Relationship Id="rId4" Type="http://schemas.openxmlformats.org/officeDocument/2006/relationships/image" Target="../media/image1.jpg"/><Relationship Id="rId5" Type="http://schemas.openxmlformats.org/officeDocument/2006/relationships/image" Target="../media/image7.png"/><Relationship Id="rId6" Type="http://schemas.openxmlformats.org/officeDocument/2006/relationships/image" Target="../media/image5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6313" y="1699297"/>
            <a:ext cx="6216117" cy="2067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3">
            <a:alphaModFix/>
          </a:blip>
          <a:srcRect b="-113" l="0" r="0" t="0"/>
          <a:stretch/>
        </p:blipFill>
        <p:spPr>
          <a:xfrm flipH="1" rot="10800000">
            <a:off x="2118210" y="3618186"/>
            <a:ext cx="4043667" cy="15285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nature&#10;&#10;Description automatically generated" id="14" name="Google Shape;14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58008" y="-1"/>
            <a:ext cx="2785992" cy="201511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 flipH="1">
            <a:off x="4092296" y="1476329"/>
            <a:ext cx="5063603" cy="3675839"/>
          </a:xfrm>
          <a:custGeom>
            <a:rect b="b" l="l" r="r" t="t"/>
            <a:pathLst>
              <a:path extrusionOk="0" h="4901119" w="6751471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flipH="1">
            <a:off x="-6599" y="-10906"/>
            <a:ext cx="9152384" cy="5161407"/>
          </a:xfrm>
          <a:custGeom>
            <a:rect b="b" l="l" r="r" t="t"/>
            <a:pathLst>
              <a:path extrusionOk="0" h="6836301" w="1476191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rotWithShape="0" algn="t" dir="2700000" dist="38100">
              <a:srgbClr val="000000">
                <a:alpha val="4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3823" y="3983624"/>
            <a:ext cx="2054172" cy="1131386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6">
            <a:alphaModFix amt="34000"/>
          </a:blip>
          <a:srcRect b="-8773" l="32582" r="8554" t="2399"/>
          <a:stretch/>
        </p:blipFill>
        <p:spPr>
          <a:xfrm rot="5400000">
            <a:off x="4300773" y="-762121"/>
            <a:ext cx="4091400" cy="5610600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 rotWithShape="1">
          <a:blip r:embed="rId6">
            <a:alphaModFix amt="34000"/>
          </a:blip>
          <a:srcRect b="672" l="54016" r="11355" t="36081"/>
          <a:stretch/>
        </p:blipFill>
        <p:spPr>
          <a:xfrm rot="-5400000">
            <a:off x="4344520" y="3615007"/>
            <a:ext cx="1289700" cy="1775100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2"/>
          <p:cNvSpPr txBox="1"/>
          <p:nvPr>
            <p:ph type="title"/>
          </p:nvPr>
        </p:nvSpPr>
        <p:spPr>
          <a:xfrm>
            <a:off x="132035" y="131953"/>
            <a:ext cx="4617900" cy="29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 Medium"/>
              <a:buNone/>
              <a:defRPr b="0" i="0" sz="60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0" y="1"/>
            <a:ext cx="9144000" cy="778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3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6978317" y="0"/>
            <a:ext cx="2165683" cy="77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43775" y="83742"/>
            <a:ext cx="1520926" cy="60257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25" name="Google Shape;25;p3"/>
          <p:cNvSpPr/>
          <p:nvPr/>
        </p:nvSpPr>
        <p:spPr>
          <a:xfrm>
            <a:off x="-1333" y="4930953"/>
            <a:ext cx="9145200" cy="21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 flipH="1" rot="10800000">
            <a:off x="-3378" y="4905272"/>
            <a:ext cx="9147300" cy="44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 txBox="1"/>
          <p:nvPr/>
        </p:nvSpPr>
        <p:spPr>
          <a:xfrm>
            <a:off x="7699248" y="4930953"/>
            <a:ext cx="14442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1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28;p3"/>
          <p:cNvSpPr txBox="1"/>
          <p:nvPr>
            <p:ph idx="1" type="body"/>
          </p:nvPr>
        </p:nvSpPr>
        <p:spPr>
          <a:xfrm>
            <a:off x="243175" y="1168900"/>
            <a:ext cx="8621700" cy="3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Char char="❖"/>
              <a:defRPr b="0" i="0" sz="21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▪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23850" lvl="2" marL="13716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o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•"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•"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23850" lvl="5" marL="27432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23850" lvl="6" marL="32004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23850" lvl="7" marL="36576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23850" lvl="8" marL="41148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29" name="Google Shape;29;p3"/>
          <p:cNvSpPr txBox="1"/>
          <p:nvPr>
            <p:ph type="title"/>
          </p:nvPr>
        </p:nvSpPr>
        <p:spPr>
          <a:xfrm>
            <a:off x="132036" y="131954"/>
            <a:ext cx="70401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Montserrat Medium"/>
              <a:buNone/>
              <a:defRPr b="0" i="0" sz="33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" name="Google Shape;30;p3"/>
          <p:cNvSpPr txBox="1"/>
          <p:nvPr/>
        </p:nvSpPr>
        <p:spPr>
          <a:xfrm>
            <a:off x="-40725" y="4872750"/>
            <a:ext cx="3489000" cy="3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39th CEOS Plenary, 4-6 November 2025</a:t>
            </a:r>
            <a:endParaRPr b="1" i="0" sz="11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/>
          <p:nvPr/>
        </p:nvSpPr>
        <p:spPr>
          <a:xfrm>
            <a:off x="0" y="1"/>
            <a:ext cx="9144000" cy="778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4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6978317" y="0"/>
            <a:ext cx="2165683" cy="77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43775" y="83742"/>
            <a:ext cx="1520926" cy="60257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35" name="Google Shape;35;p4"/>
          <p:cNvSpPr/>
          <p:nvPr/>
        </p:nvSpPr>
        <p:spPr>
          <a:xfrm>
            <a:off x="-1333" y="4930953"/>
            <a:ext cx="9145200" cy="21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4"/>
          <p:cNvSpPr/>
          <p:nvPr/>
        </p:nvSpPr>
        <p:spPr>
          <a:xfrm flipH="1" rot="10800000">
            <a:off x="-3378" y="4905272"/>
            <a:ext cx="9147300" cy="44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4"/>
          <p:cNvSpPr txBox="1"/>
          <p:nvPr/>
        </p:nvSpPr>
        <p:spPr>
          <a:xfrm>
            <a:off x="7699248" y="4930953"/>
            <a:ext cx="14442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1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" name="Google Shape;38;p4"/>
          <p:cNvSpPr txBox="1"/>
          <p:nvPr>
            <p:ph type="title"/>
          </p:nvPr>
        </p:nvSpPr>
        <p:spPr>
          <a:xfrm>
            <a:off x="132036" y="131954"/>
            <a:ext cx="70404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Montserrat Medium"/>
              <a:buNone/>
              <a:defRPr b="0" i="0" sz="33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9" name="Google Shape;39;p4"/>
          <p:cNvSpPr txBox="1"/>
          <p:nvPr/>
        </p:nvSpPr>
        <p:spPr>
          <a:xfrm>
            <a:off x="-40725" y="4872750"/>
            <a:ext cx="3489000" cy="3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39th CEOS Plenary, 4-6 November 2025</a:t>
            </a:r>
            <a:endParaRPr b="1" i="0" sz="11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1"/>
            <a:ext cx="9144000" cy="778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"/>
          <p:cNvPicPr preferRelativeResize="0"/>
          <p:nvPr/>
        </p:nvPicPr>
        <p:blipFill rotWithShape="1">
          <a:blip r:embed="rId1">
            <a:alphaModFix amt="34000"/>
          </a:blip>
          <a:srcRect b="35419" l="51339" r="-2839" t="39269"/>
          <a:stretch/>
        </p:blipFill>
        <p:spPr>
          <a:xfrm flipH="1">
            <a:off x="6978317" y="0"/>
            <a:ext cx="2165683" cy="77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343775" y="83742"/>
            <a:ext cx="1520926" cy="60257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9" name="Google Shape;9;p1"/>
          <p:cNvSpPr/>
          <p:nvPr/>
        </p:nvSpPr>
        <p:spPr>
          <a:xfrm>
            <a:off x="-1333" y="4930953"/>
            <a:ext cx="9145200" cy="21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"/>
          <p:cNvSpPr/>
          <p:nvPr/>
        </p:nvSpPr>
        <p:spPr>
          <a:xfrm flipH="1" rot="10800000">
            <a:off x="-3378" y="4905272"/>
            <a:ext cx="9147300" cy="44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2.jpg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image" Target="../media/image14.png"/><Relationship Id="rId10" Type="http://schemas.openxmlformats.org/officeDocument/2006/relationships/image" Target="../media/image18.png"/><Relationship Id="rId13" Type="http://schemas.openxmlformats.org/officeDocument/2006/relationships/image" Target="../media/image10.jpg"/><Relationship Id="rId1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Relationship Id="rId4" Type="http://schemas.openxmlformats.org/officeDocument/2006/relationships/image" Target="../media/image21.png"/><Relationship Id="rId9" Type="http://schemas.openxmlformats.org/officeDocument/2006/relationships/image" Target="../media/image12.png"/><Relationship Id="rId15" Type="http://schemas.openxmlformats.org/officeDocument/2006/relationships/image" Target="../media/image16.png"/><Relationship Id="rId14" Type="http://schemas.openxmlformats.org/officeDocument/2006/relationships/image" Target="../media/image15.jpg"/><Relationship Id="rId5" Type="http://schemas.openxmlformats.org/officeDocument/2006/relationships/image" Target="../media/image19.png"/><Relationship Id="rId6" Type="http://schemas.openxmlformats.org/officeDocument/2006/relationships/image" Target="../media/image13.png"/><Relationship Id="rId7" Type="http://schemas.openxmlformats.org/officeDocument/2006/relationships/image" Target="../media/image11.png"/><Relationship Id="rId8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5"/>
          <p:cNvSpPr/>
          <p:nvPr/>
        </p:nvSpPr>
        <p:spPr>
          <a:xfrm>
            <a:off x="4252225" y="3103950"/>
            <a:ext cx="4833000" cy="19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1" i="0" sz="1700" u="none" cap="none" strike="noStrike">
              <a:solidFill>
                <a:srgbClr val="33445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lang="en" sz="1700">
                <a:solidFill>
                  <a:srgbClr val="33445F"/>
                </a:solidFill>
                <a:latin typeface="Montserrat"/>
                <a:ea typeface="Montserrat"/>
                <a:cs typeface="Montserrat"/>
                <a:sym typeface="Montserrat"/>
              </a:rPr>
              <a:t>UKSA CEOS Chair Team</a:t>
            </a:r>
            <a:endParaRPr b="0" i="0" sz="9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" sz="1700" u="none" cap="none" strike="noStrike">
                <a:solidFill>
                  <a:srgbClr val="33445F"/>
                </a:solidFill>
                <a:latin typeface="Montserrat"/>
                <a:ea typeface="Montserrat"/>
                <a:cs typeface="Montserrat"/>
                <a:sym typeface="Montserrat"/>
              </a:rPr>
              <a:t>Agenda Item </a:t>
            </a:r>
            <a:r>
              <a:rPr b="1" lang="en" sz="1700">
                <a:solidFill>
                  <a:srgbClr val="33445F"/>
                </a:solidFill>
                <a:latin typeface="Montserrat"/>
                <a:ea typeface="Montserrat"/>
                <a:cs typeface="Montserrat"/>
                <a:sym typeface="Montserrat"/>
              </a:rPr>
              <a:t>10.8</a:t>
            </a:r>
            <a:endParaRPr b="0" i="0" sz="9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" sz="1700" u="none" cap="none" strike="noStrike">
                <a:solidFill>
                  <a:srgbClr val="33445F"/>
                </a:solidFill>
                <a:latin typeface="Montserrat"/>
                <a:ea typeface="Montserrat"/>
                <a:cs typeface="Montserrat"/>
                <a:sym typeface="Montserrat"/>
              </a:rPr>
              <a:t>39th CEOS Plenary</a:t>
            </a:r>
            <a:endParaRPr b="1" i="0" sz="1700" u="none" cap="none" strike="noStrike">
              <a:solidFill>
                <a:srgbClr val="33445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" sz="1700" u="none" cap="none" strike="noStrike">
                <a:solidFill>
                  <a:srgbClr val="33445F"/>
                </a:solidFill>
                <a:latin typeface="Montserrat"/>
                <a:ea typeface="Montserrat"/>
                <a:cs typeface="Montserrat"/>
                <a:sym typeface="Montserrat"/>
              </a:rPr>
              <a:t>Bath, United Kingdom</a:t>
            </a:r>
            <a:endParaRPr b="1" i="0" sz="1700" u="none" cap="none" strike="noStrike">
              <a:solidFill>
                <a:srgbClr val="33445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" sz="1700" u="none" cap="none" strike="noStrike">
                <a:solidFill>
                  <a:srgbClr val="33445F"/>
                </a:solidFill>
                <a:latin typeface="Montserrat"/>
                <a:ea typeface="Montserrat"/>
                <a:cs typeface="Montserrat"/>
                <a:sym typeface="Montserrat"/>
              </a:rPr>
              <a:t>4th - 6th November, 2025</a:t>
            </a:r>
            <a:endParaRPr b="1" i="0" sz="1700" u="none" cap="none" strike="noStrike">
              <a:solidFill>
                <a:srgbClr val="33445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" name="Google Shape;45;p5"/>
          <p:cNvSpPr txBox="1"/>
          <p:nvPr/>
        </p:nvSpPr>
        <p:spPr>
          <a:xfrm>
            <a:off x="58775" y="67050"/>
            <a:ext cx="5763900" cy="39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" sz="73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Closing remarks</a:t>
            </a:r>
            <a:endParaRPr b="0" i="1" sz="38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"/>
          <p:cNvSpPr txBox="1"/>
          <p:nvPr/>
        </p:nvSpPr>
        <p:spPr>
          <a:xfrm>
            <a:off x="70515" y="77436"/>
            <a:ext cx="6501300" cy="5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en" sz="3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Thank you!</a:t>
            </a:r>
            <a:endParaRPr sz="3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1" name="Google Shape;51;p6" title="CEOS Official group - WITHOUT NASA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0275" y="879175"/>
            <a:ext cx="6903450" cy="401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"/>
          <p:cNvSpPr txBox="1"/>
          <p:nvPr/>
        </p:nvSpPr>
        <p:spPr>
          <a:xfrm>
            <a:off x="70515" y="77436"/>
            <a:ext cx="6501300" cy="5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en" sz="3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Acknowledgements</a:t>
            </a:r>
            <a:endParaRPr sz="3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7" name="Google Shape;57;p7"/>
          <p:cNvSpPr txBox="1"/>
          <p:nvPr/>
        </p:nvSpPr>
        <p:spPr>
          <a:xfrm>
            <a:off x="149951" y="835738"/>
            <a:ext cx="83340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165100" lvl="0" marL="165100" marR="0" rtl="0" algn="l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❖"/>
            </a:pP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On behalf of CEOS, we would like to extend our sincere appreciation for a number of our friends leaving the CEOS community in 2025.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8" name="Google Shape;58;p7"/>
          <p:cNvSpPr txBox="1"/>
          <p:nvPr/>
        </p:nvSpPr>
        <p:spPr>
          <a:xfrm>
            <a:off x="1262438" y="2464050"/>
            <a:ext cx="1359000" cy="5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Christine Bognar NASA CEOS Contact &amp; SEC Rep</a:t>
            </a:r>
            <a:endParaRPr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9" name="Google Shape;59;p7"/>
          <p:cNvPicPr preferRelativeResize="0"/>
          <p:nvPr/>
        </p:nvPicPr>
        <p:blipFill rotWithShape="1">
          <a:blip r:embed="rId3">
            <a:alphaModFix/>
          </a:blip>
          <a:srcRect b="2867" l="20733" r="10452" t="5238"/>
          <a:stretch/>
        </p:blipFill>
        <p:spPr>
          <a:xfrm>
            <a:off x="2737100" y="1370188"/>
            <a:ext cx="1097280" cy="109728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7"/>
          <p:cNvSpPr txBox="1"/>
          <p:nvPr/>
        </p:nvSpPr>
        <p:spPr>
          <a:xfrm>
            <a:off x="2606238" y="2464050"/>
            <a:ext cx="1359000" cy="5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Laura Frulla WGDisasters Chair 2024-2025</a:t>
            </a:r>
            <a:endParaRPr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" name="Google Shape;61;p7"/>
          <p:cNvSpPr txBox="1"/>
          <p:nvPr/>
        </p:nvSpPr>
        <p:spPr>
          <a:xfrm>
            <a:off x="4015700" y="2467794"/>
            <a:ext cx="1112400" cy="5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0200" lIns="90200" spcFirstLastPara="1" rIns="90200" wrap="square" tIns="90200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1381"/>
              </a:spcBef>
              <a:spcAft>
                <a:spcPts val="0"/>
              </a:spcAft>
              <a:buNone/>
            </a:pPr>
            <a:r>
              <a:rPr lang="en" sz="88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Ben Poulter CEOS AFOLU Roadmap Lead</a:t>
            </a:r>
            <a:endParaRPr sz="887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2" name="Google Shape;62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30670" y="1374177"/>
            <a:ext cx="1082455" cy="1082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7"/>
          <p:cNvPicPr preferRelativeResize="0"/>
          <p:nvPr/>
        </p:nvPicPr>
        <p:blipFill rotWithShape="1">
          <a:blip r:embed="rId5">
            <a:alphaModFix/>
          </a:blip>
          <a:srcRect b="4333" l="0" r="0" t="0"/>
          <a:stretch/>
        </p:blipFill>
        <p:spPr>
          <a:xfrm>
            <a:off x="5309427" y="1374164"/>
            <a:ext cx="1082467" cy="1082461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7"/>
          <p:cNvSpPr txBox="1"/>
          <p:nvPr/>
        </p:nvSpPr>
        <p:spPr>
          <a:xfrm>
            <a:off x="5294470" y="2467792"/>
            <a:ext cx="1112400" cy="5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0200" lIns="90200" spcFirstLastPara="1" rIns="90200" wrap="square" tIns="90200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1381"/>
              </a:spcBef>
              <a:spcAft>
                <a:spcPts val="0"/>
              </a:spcAft>
              <a:buNone/>
            </a:pPr>
            <a:r>
              <a:rPr lang="en" sz="88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Sylvia Wilson SilvaCarbon Lead</a:t>
            </a:r>
            <a:endParaRPr sz="887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5" name="Google Shape;65;p7"/>
          <p:cNvSpPr txBox="1"/>
          <p:nvPr/>
        </p:nvSpPr>
        <p:spPr>
          <a:xfrm>
            <a:off x="6473881" y="2467792"/>
            <a:ext cx="1340700" cy="5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0200" lIns="90200" spcFirstLastPara="1" rIns="90200" wrap="square" tIns="90200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1381"/>
              </a:spcBef>
              <a:spcAft>
                <a:spcPts val="0"/>
              </a:spcAft>
              <a:buNone/>
            </a:pPr>
            <a:r>
              <a:rPr lang="en" sz="88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Steven Ramage CEOS Executive Officer 2024-2025</a:t>
            </a:r>
            <a:endParaRPr sz="887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50000"/>
              </a:lnSpc>
              <a:spcBef>
                <a:spcPts val="1381"/>
              </a:spcBef>
              <a:spcAft>
                <a:spcPts val="0"/>
              </a:spcAft>
              <a:buNone/>
            </a:pPr>
            <a:r>
              <a:t/>
            </a:r>
            <a:endParaRPr sz="887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6" name="Google Shape;66;p7"/>
          <p:cNvPicPr preferRelativeResize="0"/>
          <p:nvPr/>
        </p:nvPicPr>
        <p:blipFill rotWithShape="1">
          <a:blip r:embed="rId6">
            <a:alphaModFix/>
          </a:blip>
          <a:srcRect b="27050" l="0" r="0" t="5924"/>
          <a:stretch/>
        </p:blipFill>
        <p:spPr>
          <a:xfrm>
            <a:off x="6602990" y="1377613"/>
            <a:ext cx="1082467" cy="1082462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7"/>
          <p:cNvSpPr txBox="1"/>
          <p:nvPr/>
        </p:nvSpPr>
        <p:spPr>
          <a:xfrm>
            <a:off x="7881563" y="2464047"/>
            <a:ext cx="1127700" cy="5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John Worden AC-VC GHG Lead</a:t>
            </a:r>
            <a:endParaRPr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8" name="Google Shape;68;p7"/>
          <p:cNvPicPr preferRelativeResize="0"/>
          <p:nvPr/>
        </p:nvPicPr>
        <p:blipFill rotWithShape="1">
          <a:blip r:embed="rId7">
            <a:alphaModFix/>
          </a:blip>
          <a:srcRect b="7969" l="0" r="0" t="7961"/>
          <a:stretch/>
        </p:blipFill>
        <p:spPr>
          <a:xfrm>
            <a:off x="1443525" y="1366763"/>
            <a:ext cx="1097280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7"/>
          <p:cNvPicPr preferRelativeResize="0"/>
          <p:nvPr/>
        </p:nvPicPr>
        <p:blipFill rotWithShape="1">
          <a:blip r:embed="rId8">
            <a:alphaModFix/>
          </a:blip>
          <a:srcRect b="0" l="25211" r="0" t="0"/>
          <a:stretch/>
        </p:blipFill>
        <p:spPr>
          <a:xfrm rot="-5400000">
            <a:off x="7896550" y="1366758"/>
            <a:ext cx="1097280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7"/>
          <p:cNvPicPr preferRelativeResize="0"/>
          <p:nvPr/>
        </p:nvPicPr>
        <p:blipFill rotWithShape="1">
          <a:blip r:embed="rId9">
            <a:alphaModFix/>
          </a:blip>
          <a:srcRect b="16666" l="0" r="0" t="0"/>
          <a:stretch/>
        </p:blipFill>
        <p:spPr>
          <a:xfrm>
            <a:off x="149974" y="3136850"/>
            <a:ext cx="1097280" cy="1097279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7"/>
          <p:cNvSpPr txBox="1"/>
          <p:nvPr/>
        </p:nvSpPr>
        <p:spPr>
          <a:xfrm>
            <a:off x="207525" y="4234125"/>
            <a:ext cx="982200" cy="5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Chris Kidd P-VC Co-lead</a:t>
            </a:r>
            <a:endParaRPr sz="1100"/>
          </a:p>
        </p:txBody>
      </p:sp>
      <p:pic>
        <p:nvPicPr>
          <p:cNvPr id="72" name="Google Shape;72;p7"/>
          <p:cNvPicPr preferRelativeResize="0"/>
          <p:nvPr/>
        </p:nvPicPr>
        <p:blipFill rotWithShape="1">
          <a:blip r:embed="rId10">
            <a:alphaModFix/>
          </a:blip>
          <a:srcRect b="0" l="10491" r="6175" t="16513"/>
          <a:stretch/>
        </p:blipFill>
        <p:spPr>
          <a:xfrm>
            <a:off x="1443563" y="3136850"/>
            <a:ext cx="1097280" cy="109728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7"/>
          <p:cNvSpPr txBox="1"/>
          <p:nvPr/>
        </p:nvSpPr>
        <p:spPr>
          <a:xfrm>
            <a:off x="1312700" y="4234125"/>
            <a:ext cx="1359000" cy="5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Katy Matthews NOAA CEOS Contact</a:t>
            </a:r>
            <a:endParaRPr sz="1100"/>
          </a:p>
        </p:txBody>
      </p:sp>
      <p:sp>
        <p:nvSpPr>
          <p:cNvPr id="74" name="Google Shape;74;p7"/>
          <p:cNvSpPr txBox="1"/>
          <p:nvPr/>
        </p:nvSpPr>
        <p:spPr>
          <a:xfrm>
            <a:off x="2794675" y="4234125"/>
            <a:ext cx="1039800" cy="5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Julio Castillo WGCapD Vice Chair</a:t>
            </a:r>
            <a:endParaRPr sz="1100"/>
          </a:p>
        </p:txBody>
      </p:sp>
      <p:pic>
        <p:nvPicPr>
          <p:cNvPr id="75" name="Google Shape;75;p7"/>
          <p:cNvPicPr preferRelativeResize="0"/>
          <p:nvPr/>
        </p:nvPicPr>
        <p:blipFill rotWithShape="1">
          <a:blip r:embed="rId11">
            <a:alphaModFix/>
          </a:blip>
          <a:srcRect b="19087" l="0" r="16631" t="0"/>
          <a:stretch/>
        </p:blipFill>
        <p:spPr>
          <a:xfrm>
            <a:off x="2737175" y="3136850"/>
            <a:ext cx="1097280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030787" y="3136847"/>
            <a:ext cx="1097280" cy="109728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7"/>
          <p:cNvSpPr txBox="1"/>
          <p:nvPr/>
        </p:nvSpPr>
        <p:spPr>
          <a:xfrm>
            <a:off x="4059537" y="4234125"/>
            <a:ext cx="1039800" cy="5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Tim Stryker USGS</a:t>
            </a:r>
            <a:endParaRPr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8" name="Google Shape;78;p7"/>
          <p:cNvSpPr txBox="1"/>
          <p:nvPr/>
        </p:nvSpPr>
        <p:spPr>
          <a:xfrm>
            <a:off x="5330770" y="4234117"/>
            <a:ext cx="1039800" cy="5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Nancy Searby NASA</a:t>
            </a:r>
            <a:endParaRPr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9" name="Google Shape;79;p7" title="1735840056752.jpeg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5302025" y="3136847"/>
            <a:ext cx="1097280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7" title="unnamed.jpg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6602000" y="3136847"/>
            <a:ext cx="1097281" cy="1097281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7"/>
          <p:cNvSpPr txBox="1"/>
          <p:nvPr/>
        </p:nvSpPr>
        <p:spPr>
          <a:xfrm>
            <a:off x="6630745" y="4234117"/>
            <a:ext cx="1039800" cy="5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Patrick Quinn NASA</a:t>
            </a:r>
            <a:endParaRPr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2" name="Google Shape;82;p7"/>
          <p:cNvSpPr txBox="1"/>
          <p:nvPr/>
        </p:nvSpPr>
        <p:spPr>
          <a:xfrm>
            <a:off x="7997870" y="4234117"/>
            <a:ext cx="1039800" cy="5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Brad Doorn</a:t>
            </a:r>
            <a:r>
              <a:rPr lang="en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NASA</a:t>
            </a:r>
            <a:endParaRPr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3" name="Google Shape;83;p7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969125" y="3136851"/>
            <a:ext cx="982200" cy="10862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8"/>
          <p:cNvSpPr txBox="1"/>
          <p:nvPr/>
        </p:nvSpPr>
        <p:spPr>
          <a:xfrm>
            <a:off x="70515" y="77436"/>
            <a:ext cx="6501300" cy="5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en" sz="3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CEOS SEC-342</a:t>
            </a:r>
            <a:endParaRPr b="0" i="0" sz="11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9" name="Google Shape;89;p8"/>
          <p:cNvSpPr txBox="1"/>
          <p:nvPr/>
        </p:nvSpPr>
        <p:spPr>
          <a:xfrm>
            <a:off x="267825" y="968175"/>
            <a:ext cx="8334000" cy="11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215900" lvl="0" marL="165100" rtl="0" algn="l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❖"/>
            </a:pPr>
            <a:r>
              <a:rPr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 342</a:t>
            </a:r>
            <a:r>
              <a:rPr baseline="30000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nd</a:t>
            </a:r>
            <a:r>
              <a:rPr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CEOS Secretariat meeting will be held in the Kingsmead Side Meeting Room, led by the 2026 CEOS Chair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8900" lvl="0" marL="1651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None/>
            </a:pPr>
            <a:r>
              <a:t/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