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1" r:id="rId5"/>
  </p:sldMasterIdLst>
  <p:notesMasterIdLst>
    <p:notesMasterId r:id="rId15"/>
  </p:notesMasterIdLst>
  <p:sldIdLst>
    <p:sldId id="256" r:id="rId6"/>
    <p:sldId id="261" r:id="rId7"/>
    <p:sldId id="2079" r:id="rId8"/>
    <p:sldId id="264" r:id="rId9"/>
    <p:sldId id="2081" r:id="rId10"/>
    <p:sldId id="265" r:id="rId11"/>
    <p:sldId id="259" r:id="rId12"/>
    <p:sldId id="260" r:id="rId13"/>
    <p:sldId id="269" r:id="rId14"/>
  </p:sldIdLst>
  <p:sldSz cx="9144000" cy="5143500" type="screen16x9"/>
  <p:notesSz cx="6858000" cy="9144000"/>
  <p:embeddedFontLst>
    <p:embeddedFont>
      <p:font typeface="Montserrat" panose="00000500000000000000" pitchFamily="2" charset="0"/>
      <p:regular r:id="rId16"/>
      <p:bold r:id="rId17"/>
      <p:italic r:id="rId18"/>
      <p:boldItalic r:id="rId19"/>
    </p:embeddedFont>
    <p:embeddedFont>
      <p:font typeface="Montserrat Medium" panose="00000600000000000000" pitchFamily="2" charset="0"/>
      <p:regular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6896768-3406-448D-8C42-7C89AFCA8AB8}" v="12" dt="2025-11-05T08:40:41.1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820" y="28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font" Target="fonts/font3.fntdata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font" Target="fonts/font2.fntdata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notesMaster" Target="notesMasters/notesMaster1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font" Target="fonts/font4.fntdata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g384e8f040cc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" name="Google Shape;42;g384e8f040cc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bb727f0b6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2bb727f0b6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01261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3f965aa787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g33f965aa787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377c3fc04f6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377c3fc04f6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>
          <a:extLst>
            <a:ext uri="{FF2B5EF4-FFF2-40B4-BE49-F238E27FC236}">
              <a16:creationId xmlns:a16="http://schemas.microsoft.com/office/drawing/2014/main" id="{6E5E7027-A9EF-FB75-EAEF-7274092109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377c3fc04f6_0_8:notes">
            <a:extLst>
              <a:ext uri="{FF2B5EF4-FFF2-40B4-BE49-F238E27FC236}">
                <a16:creationId xmlns:a16="http://schemas.microsoft.com/office/drawing/2014/main" id="{6B93E2A5-56C0-E973-72E4-7DF863DE2E6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377c3fc04f6_0_8:notes">
            <a:extLst>
              <a:ext uri="{FF2B5EF4-FFF2-40B4-BE49-F238E27FC236}">
                <a16:creationId xmlns:a16="http://schemas.microsoft.com/office/drawing/2014/main" id="{8A7781D9-04C4-C866-9482-29CCD6A0E4B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42402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377c3fc04f6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377c3fc04f6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0" i="0" u="none" strike="noStrike" cap="none">
                <a:solidFill>
                  <a:schemeClr val="tx1"/>
                </a:solidFill>
                <a:latin typeface="Arial"/>
                <a:ea typeface="MS Mincho"/>
                <a:cs typeface="Times New Roman"/>
                <a:sym typeface="Arial"/>
              </a:rPr>
              <a:t>The teachers local facilitation is key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Timeline: </a:t>
            </a:r>
            <a:endParaRPr lang="en-GB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r>
              <a:rPr lang="en-GB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  <a:endParaRPr lang="en-GB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lvl="0"/>
            <a:r>
              <a:rPr lang="en-GB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June 2024: </a:t>
            </a:r>
            <a:r>
              <a:rPr lang="en-GB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Workshop with all CEOS agencies </a:t>
            </a:r>
          </a:p>
          <a:p>
            <a:pPr lvl="0"/>
            <a:r>
              <a:rPr lang="en-GB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July 2024: </a:t>
            </a:r>
            <a:r>
              <a:rPr lang="en-GB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Follow up workshop Interested CEOS agencies</a:t>
            </a:r>
          </a:p>
          <a:p>
            <a:pPr lvl="0"/>
            <a:r>
              <a:rPr lang="en-GB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September 2024: </a:t>
            </a:r>
            <a:r>
              <a:rPr lang="en-GB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Programme structure agreed, and outreach material provided</a:t>
            </a:r>
          </a:p>
          <a:p>
            <a:pPr lvl="0"/>
            <a:r>
              <a:rPr lang="en-GB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November 2024: </a:t>
            </a:r>
            <a:r>
              <a:rPr lang="en-GB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UKSA becomes CEOS chair</a:t>
            </a:r>
            <a:r>
              <a:rPr lang="en-GB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endParaRPr lang="en-GB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lvl="0"/>
            <a:r>
              <a:rPr lang="en-GB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December 2024: </a:t>
            </a:r>
            <a:r>
              <a:rPr lang="en-GB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Confirmation of participating CEOS Agencies and schools</a:t>
            </a:r>
            <a:r>
              <a:rPr lang="en-GB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endParaRPr lang="en-GB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lvl="0"/>
            <a:r>
              <a:rPr lang="en-GB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January 2025: </a:t>
            </a:r>
            <a:r>
              <a:rPr lang="en-GB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Participating schools</a:t>
            </a:r>
            <a:r>
              <a:rPr lang="en-GB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undertaken prep materials</a:t>
            </a:r>
          </a:p>
          <a:p>
            <a:pPr lvl="0"/>
            <a:r>
              <a:rPr lang="en-GB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February 2025: </a:t>
            </a:r>
            <a:r>
              <a:rPr lang="en-GB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First International workshops</a:t>
            </a:r>
          </a:p>
          <a:p>
            <a:pPr lvl="0"/>
            <a:r>
              <a:rPr lang="en-GB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March 2025: </a:t>
            </a:r>
            <a:r>
              <a:rPr lang="en-GB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Second International Workshops</a:t>
            </a:r>
            <a:r>
              <a:rPr lang="en-GB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endParaRPr lang="en-GB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lvl="0"/>
            <a:r>
              <a:rPr lang="en-GB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April 2025: </a:t>
            </a:r>
            <a:r>
              <a:rPr lang="en-GB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Students begin Poster project</a:t>
            </a:r>
          </a:p>
          <a:p>
            <a:pPr lvl="0"/>
            <a:r>
              <a:rPr lang="en-GB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June 2025: </a:t>
            </a:r>
            <a:r>
              <a:rPr lang="en-GB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Students submit Poster project</a:t>
            </a:r>
          </a:p>
          <a:p>
            <a:pPr lvl="0"/>
            <a:r>
              <a:rPr lang="en-GB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November 2025: </a:t>
            </a:r>
            <a:r>
              <a:rPr lang="en-GB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CEOS Youth event – Students present Posters and Q&amp;A session with CEOS principals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6364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76313" y="1699297"/>
            <a:ext cx="6216117" cy="2067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 rotWithShape="1">
          <a:blip r:embed="rId3">
            <a:alphaModFix/>
          </a:blip>
          <a:srcRect b="-113"/>
          <a:stretch/>
        </p:blipFill>
        <p:spPr>
          <a:xfrm rot="10800000" flipH="1">
            <a:off x="2118210" y="3618186"/>
            <a:ext cx="4043667" cy="1528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 descr="A picture containing natur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58008" y="-1"/>
            <a:ext cx="2785992" cy="2015111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/>
          <p:nvPr/>
        </p:nvSpPr>
        <p:spPr>
          <a:xfrm flipH="1">
            <a:off x="4092296" y="1476329"/>
            <a:ext cx="5063603" cy="3675839"/>
          </a:xfrm>
          <a:custGeom>
            <a:avLst/>
            <a:gdLst/>
            <a:ahLst/>
            <a:cxnLst/>
            <a:rect l="l" t="t" r="r" b="b"/>
            <a:pathLst>
              <a:path w="6751471" h="4901119" extrusionOk="0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 flipH="1">
            <a:off x="-6599" y="-10906"/>
            <a:ext cx="9152384" cy="5161407"/>
          </a:xfrm>
          <a:custGeom>
            <a:avLst/>
            <a:gdLst/>
            <a:ahLst/>
            <a:cxnLst/>
            <a:rect l="l" t="t" r="r" b="b"/>
            <a:pathLst>
              <a:path w="14761910" h="6836301" extrusionOk="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27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7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823" y="3983624"/>
            <a:ext cx="2054172" cy="11313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Google Shape;18;p2"/>
          <p:cNvPicPr preferRelativeResize="0"/>
          <p:nvPr/>
        </p:nvPicPr>
        <p:blipFill rotWithShape="1">
          <a:blip r:embed="rId6">
            <a:alphaModFix amt="34000"/>
          </a:blip>
          <a:srcRect l="32582" t="2399" r="8554" b="-8773"/>
          <a:stretch/>
        </p:blipFill>
        <p:spPr>
          <a:xfrm rot="5400000">
            <a:off x="4300773" y="-762121"/>
            <a:ext cx="4091400" cy="5610600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 rotWithShape="1">
          <a:blip r:embed="rId6">
            <a:alphaModFix amt="34000"/>
          </a:blip>
          <a:srcRect l="54016" t="36081" r="11355" b="673"/>
          <a:stretch/>
        </p:blipFill>
        <p:spPr>
          <a:xfrm rot="-5400000">
            <a:off x="4344520" y="3615007"/>
            <a:ext cx="1289700" cy="1775100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20" name="Google Shape;20;p2"/>
          <p:cNvSpPr txBox="1">
            <a:spLocks noGrp="1"/>
          </p:cNvSpPr>
          <p:nvPr>
            <p:ph type="title"/>
          </p:nvPr>
        </p:nvSpPr>
        <p:spPr>
          <a:xfrm>
            <a:off x="132035" y="131953"/>
            <a:ext cx="4617900" cy="29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ontserrat Medium"/>
              <a:buNone/>
              <a:defRPr sz="600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0" y="1"/>
            <a:ext cx="9144000" cy="778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3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6978317" y="0"/>
            <a:ext cx="2165683" cy="77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43775" y="83742"/>
            <a:ext cx="1520926" cy="6025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5" name="Google Shape;25;p3"/>
          <p:cNvSpPr/>
          <p:nvPr/>
        </p:nvSpPr>
        <p:spPr>
          <a:xfrm>
            <a:off x="-1333" y="4930953"/>
            <a:ext cx="9145200" cy="21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 rot="10800000" flipH="1">
            <a:off x="-3378" y="4905272"/>
            <a:ext cx="9147300" cy="44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 txBox="1"/>
          <p:nvPr/>
        </p:nvSpPr>
        <p:spPr>
          <a:xfrm>
            <a:off x="7699248" y="4930953"/>
            <a:ext cx="14442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lang="en" sz="11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1100" b="1" i="0" u="none" strike="noStrike" cap="non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" name="Google Shape;28;p3"/>
          <p:cNvSpPr txBox="1">
            <a:spLocks noGrp="1"/>
          </p:cNvSpPr>
          <p:nvPr>
            <p:ph type="body" idx="1"/>
          </p:nvPr>
        </p:nvSpPr>
        <p:spPr>
          <a:xfrm>
            <a:off x="243175" y="1168900"/>
            <a:ext cx="8621700" cy="34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l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Char char="❖"/>
              <a:defRPr sz="21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429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▪"/>
              <a:defRPr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2385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o"/>
              <a:defRPr sz="15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•"/>
              <a:defRPr sz="14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•"/>
              <a:defRPr sz="14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2385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  <a:defRPr sz="15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2385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  <a:defRPr sz="15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2385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  <a:defRPr sz="15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2385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  <a:defRPr sz="15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title"/>
          </p:nvPr>
        </p:nvSpPr>
        <p:spPr>
          <a:xfrm>
            <a:off x="132036" y="131954"/>
            <a:ext cx="7040100" cy="5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Montserrat Medium"/>
              <a:buNone/>
              <a:defRPr sz="330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30" name="Google Shape;30;p3"/>
          <p:cNvSpPr txBox="1"/>
          <p:nvPr/>
        </p:nvSpPr>
        <p:spPr>
          <a:xfrm>
            <a:off x="-40725" y="4872750"/>
            <a:ext cx="3489000" cy="3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39th CEOS Plenary, 4-6 November 2025</a:t>
            </a:r>
            <a:endParaRPr sz="11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/>
          <p:nvPr/>
        </p:nvSpPr>
        <p:spPr>
          <a:xfrm>
            <a:off x="0" y="1"/>
            <a:ext cx="9144000" cy="778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" name="Google Shape;33;p4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6978317" y="0"/>
            <a:ext cx="2165683" cy="77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43775" y="83742"/>
            <a:ext cx="1520926" cy="6025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5" name="Google Shape;35;p4"/>
          <p:cNvSpPr/>
          <p:nvPr/>
        </p:nvSpPr>
        <p:spPr>
          <a:xfrm>
            <a:off x="-1333" y="4930953"/>
            <a:ext cx="9145200" cy="21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4"/>
          <p:cNvSpPr/>
          <p:nvPr/>
        </p:nvSpPr>
        <p:spPr>
          <a:xfrm rot="10800000" flipH="1">
            <a:off x="-3378" y="4905272"/>
            <a:ext cx="9147300" cy="44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4"/>
          <p:cNvSpPr txBox="1"/>
          <p:nvPr/>
        </p:nvSpPr>
        <p:spPr>
          <a:xfrm>
            <a:off x="7699248" y="4930953"/>
            <a:ext cx="14442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lang="en" sz="11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1100" b="1" i="0" u="none" strike="noStrike" cap="non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" name="Google Shape;38;p4"/>
          <p:cNvSpPr txBox="1">
            <a:spLocks noGrp="1"/>
          </p:cNvSpPr>
          <p:nvPr>
            <p:ph type="title"/>
          </p:nvPr>
        </p:nvSpPr>
        <p:spPr>
          <a:xfrm>
            <a:off x="132036" y="131954"/>
            <a:ext cx="7040400" cy="5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Montserrat Medium"/>
              <a:buNone/>
              <a:defRPr sz="330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39" name="Google Shape;39;p4"/>
          <p:cNvSpPr txBox="1"/>
          <p:nvPr/>
        </p:nvSpPr>
        <p:spPr>
          <a:xfrm>
            <a:off x="-40725" y="4872750"/>
            <a:ext cx="3489000" cy="3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39th CEOS Plenary, 4-6 November 2025</a:t>
            </a:r>
            <a:endParaRPr sz="11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/>
          <p:nvPr/>
        </p:nvSpPr>
        <p:spPr>
          <a:xfrm>
            <a:off x="0" y="1"/>
            <a:ext cx="9144000" cy="7781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" name="Google Shape;33;p4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6978316" y="0"/>
            <a:ext cx="2165684" cy="778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43775" y="83743"/>
            <a:ext cx="1520925" cy="6025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5" name="Google Shape;35;p4"/>
          <p:cNvSpPr/>
          <p:nvPr/>
        </p:nvSpPr>
        <p:spPr>
          <a:xfrm>
            <a:off x="-1333" y="4930953"/>
            <a:ext cx="9145333" cy="21254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4"/>
          <p:cNvSpPr/>
          <p:nvPr/>
        </p:nvSpPr>
        <p:spPr>
          <a:xfrm rot="10800000" flipH="1">
            <a:off x="-3378" y="4905328"/>
            <a:ext cx="9147378" cy="4464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4"/>
          <p:cNvSpPr txBox="1">
            <a:spLocks noGrp="1"/>
          </p:cNvSpPr>
          <p:nvPr>
            <p:ph type="body" idx="1"/>
          </p:nvPr>
        </p:nvSpPr>
        <p:spPr>
          <a:xfrm>
            <a:off x="289974" y="1084442"/>
            <a:ext cx="4131756" cy="3581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marR="0" lvl="0" indent="-304800" algn="l" rtl="0">
              <a:lnSpc>
                <a:spcPct val="115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sz="21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685800" marR="0" lvl="1" indent="-285750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028700" marR="0" lvl="2" indent="-266700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sz="15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371600" marR="0" lvl="3" indent="-257175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35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714500" marR="0" lvl="4" indent="-257175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35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057400" marR="0" lvl="5" indent="-266700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15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2400300" marR="0" lvl="6" indent="-266700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15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2743200" marR="0" lvl="7" indent="-266700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15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3086100" marR="0" lvl="8" indent="-266700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15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body" idx="2"/>
          </p:nvPr>
        </p:nvSpPr>
        <p:spPr>
          <a:xfrm>
            <a:off x="4722271" y="1084442"/>
            <a:ext cx="4131756" cy="3581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marR="0" lvl="0" indent="-304800" algn="l" rtl="0">
              <a:lnSpc>
                <a:spcPct val="115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sz="21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685800" marR="0" lvl="1" indent="-285750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028700" marR="0" lvl="2" indent="-266700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sz="15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371600" marR="0" lvl="3" indent="-257175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35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1714500" marR="0" lvl="4" indent="-257175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35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057400" marR="0" lvl="5" indent="-266700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15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2400300" marR="0" lvl="6" indent="-266700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15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2743200" marR="0" lvl="7" indent="-266700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15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3086100" marR="0" lvl="8" indent="-266700" algn="l" rtl="0">
              <a:lnSpc>
                <a:spcPct val="115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15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9" name="Google Shape;39;p4"/>
          <p:cNvSpPr txBox="1"/>
          <p:nvPr/>
        </p:nvSpPr>
        <p:spPr>
          <a:xfrm>
            <a:off x="7699249" y="4930954"/>
            <a:ext cx="1444085" cy="230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lang="en-GB" sz="105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050"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" name="Google Shape;40;p4"/>
          <p:cNvSpPr txBox="1">
            <a:spLocks noGrp="1"/>
          </p:cNvSpPr>
          <p:nvPr>
            <p:ph type="title"/>
          </p:nvPr>
        </p:nvSpPr>
        <p:spPr>
          <a:xfrm>
            <a:off x="132036" y="131954"/>
            <a:ext cx="7040148" cy="584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sz="330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350"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350"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350"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350"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350"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350"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350"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35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1" name="Google Shape;41;p4"/>
          <p:cNvSpPr txBox="1"/>
          <p:nvPr/>
        </p:nvSpPr>
        <p:spPr>
          <a:xfrm>
            <a:off x="-18281" y="4922101"/>
            <a:ext cx="4406400" cy="230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SIT TW 2025, 9-11 September 2025</a:t>
            </a:r>
            <a:endParaRPr sz="1050"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169436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1"/>
            <a:ext cx="9144000" cy="778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;p1"/>
          <p:cNvPicPr preferRelativeResize="0"/>
          <p:nvPr/>
        </p:nvPicPr>
        <p:blipFill rotWithShape="1">
          <a:blip r:embed="rId6">
            <a:alphaModFix amt="34000"/>
          </a:blip>
          <a:srcRect l="51339" t="39269" r="-2839" b="35419"/>
          <a:stretch/>
        </p:blipFill>
        <p:spPr>
          <a:xfrm flipH="1">
            <a:off x="6978317" y="0"/>
            <a:ext cx="2165683" cy="77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343775" y="83742"/>
            <a:ext cx="1520926" cy="6025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" name="Google Shape;9;p1"/>
          <p:cNvSpPr/>
          <p:nvPr/>
        </p:nvSpPr>
        <p:spPr>
          <a:xfrm>
            <a:off x="-1333" y="4930953"/>
            <a:ext cx="9145200" cy="21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"/>
          <p:cNvSpPr/>
          <p:nvPr/>
        </p:nvSpPr>
        <p:spPr>
          <a:xfrm rot="10800000" flipH="1">
            <a:off x="-3378" y="4905272"/>
            <a:ext cx="9147300" cy="44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4AD33E-BA52-F468-FAD6-CC15737C8CB9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4312412" y="63500"/>
            <a:ext cx="544513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GB" sz="1000">
                <a:solidFill>
                  <a:srgbClr val="000000">
                    <a:alpha val="50000"/>
                  </a:srgbClr>
                </a:solidFill>
                <a:latin typeface="Aptos" panose="020B0004020202020204" pitchFamily="34" charset="0"/>
              </a:rPr>
              <a:t>OFFICIAL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920A-E0A7-EB51-4073-7E92E9F822E6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4312412" y="4927600"/>
            <a:ext cx="544513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GB" sz="1000">
                <a:solidFill>
                  <a:srgbClr val="000000">
                    <a:alpha val="50000"/>
                  </a:srgbClr>
                </a:solidFill>
                <a:latin typeface="Aptos" panose="020B0004020202020204" pitchFamily="34" charset="0"/>
              </a:rPr>
              <a:t>OFFICIAL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eos.org/youth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5"/>
          <p:cNvSpPr txBox="1"/>
          <p:nvPr/>
        </p:nvSpPr>
        <p:spPr>
          <a:xfrm>
            <a:off x="58775" y="67050"/>
            <a:ext cx="5763900" cy="397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CEOS Plenary 2025</a:t>
            </a:r>
            <a:endParaRPr sz="6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i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Unlocking EO for Society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i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CEOS Youth pilot: Review</a:t>
            </a:r>
            <a:endParaRPr sz="2500" i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5" name="Google Shape;45;p5"/>
          <p:cNvSpPr/>
          <p:nvPr/>
        </p:nvSpPr>
        <p:spPr>
          <a:xfrm>
            <a:off x="4252225" y="3103950"/>
            <a:ext cx="4833000" cy="19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rgbClr val="33445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i="0" u="none" strike="noStrike" cap="none">
                <a:solidFill>
                  <a:srgbClr val="33445F"/>
                </a:solidFill>
                <a:latin typeface="Montserrat"/>
                <a:ea typeface="Montserrat"/>
                <a:cs typeface="Montserrat"/>
                <a:sym typeface="Montserrat"/>
              </a:rPr>
              <a:t>Beth Greenaway, </a:t>
            </a:r>
            <a:r>
              <a:rPr lang="en-GB" sz="1700" b="1" i="0" u="none" strike="noStrike" cap="none">
                <a:solidFill>
                  <a:srgbClr val="33445F"/>
                </a:solidFill>
                <a:latin typeface="Montserrat"/>
                <a:ea typeface="Montserrat"/>
                <a:cs typeface="Montserrat"/>
                <a:sym typeface="Montserrat"/>
              </a:rPr>
              <a:t>UKSA</a:t>
            </a:r>
            <a:endParaRPr sz="900"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i="0" u="none" strike="noStrike" cap="none">
                <a:solidFill>
                  <a:srgbClr val="33445F"/>
                </a:solidFill>
                <a:latin typeface="Montserrat"/>
                <a:ea typeface="Montserrat"/>
                <a:cs typeface="Montserrat"/>
                <a:sym typeface="Montserrat"/>
              </a:rPr>
              <a:t>Agenda Item #</a:t>
            </a:r>
            <a:endParaRPr sz="900"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33445F"/>
                </a:solidFill>
                <a:latin typeface="Montserrat"/>
                <a:ea typeface="Montserrat"/>
                <a:cs typeface="Montserrat"/>
                <a:sym typeface="Montserrat"/>
              </a:rPr>
              <a:t>39th CEOS Plenary</a:t>
            </a:r>
            <a:endParaRPr sz="1700" b="1">
              <a:solidFill>
                <a:srgbClr val="33445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33445F"/>
                </a:solidFill>
                <a:latin typeface="Montserrat"/>
                <a:ea typeface="Montserrat"/>
                <a:cs typeface="Montserrat"/>
                <a:sym typeface="Montserrat"/>
              </a:rPr>
              <a:t>Bath, United Kingdom</a:t>
            </a:r>
            <a:endParaRPr sz="1700" b="1">
              <a:solidFill>
                <a:srgbClr val="33445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33445F"/>
                </a:solidFill>
                <a:latin typeface="Montserrat"/>
                <a:ea typeface="Montserrat"/>
                <a:cs typeface="Montserrat"/>
                <a:sym typeface="Montserrat"/>
              </a:rPr>
              <a:t>4th - 6th November, 2025</a:t>
            </a:r>
            <a:endParaRPr sz="1700" b="1" i="0" u="none" strike="noStrike" cap="none">
              <a:solidFill>
                <a:srgbClr val="33445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2803DE1-ACEE-43DB-44B1-5B1E72298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Recap: CEOS in schools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793647-31C6-7492-BA44-FF165549C64C}"/>
              </a:ext>
            </a:extLst>
          </p:cNvPr>
          <p:cNvSpPr txBox="1"/>
          <p:nvPr/>
        </p:nvSpPr>
        <p:spPr>
          <a:xfrm>
            <a:off x="0" y="1337050"/>
            <a:ext cx="5085708" cy="3235886"/>
          </a:xfrm>
          <a:prstGeom prst="rect">
            <a:avLst/>
          </a:prstGeom>
          <a:noFill/>
        </p:spPr>
        <p:txBody>
          <a:bodyPr wrap="square" lIns="68580" tIns="34290" rIns="68580" bIns="34290" anchor="t">
            <a:spAutoFit/>
          </a:bodyPr>
          <a:lstStyle/>
          <a:p>
            <a:pPr marL="369094" indent="-257175">
              <a:lnSpc>
                <a:spcPct val="115000"/>
              </a:lnSpc>
              <a:buClr>
                <a:schemeClr val="dk1"/>
              </a:buClr>
              <a:buSzPct val="111000"/>
              <a:buFont typeface="Courier New" panose="02070309020205020404" pitchFamily="49" charset="0"/>
              <a:buChar char="o"/>
            </a:pPr>
            <a:r>
              <a:rPr lang="en-GB" sz="1500" b="1" dirty="0">
                <a:solidFill>
                  <a:schemeClr val="dk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Educate: </a:t>
            </a:r>
            <a:r>
              <a:rPr lang="en-GB" sz="1500" dirty="0">
                <a:solidFill>
                  <a:schemeClr val="dk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Create a low-cost, potentially repeatable pilot programme that can educate and inspire young people on the benefits of EO for Society.​</a:t>
            </a:r>
          </a:p>
          <a:p>
            <a:pPr marL="600075" indent="-257175">
              <a:lnSpc>
                <a:spcPct val="115000"/>
              </a:lnSpc>
              <a:buSzPct val="111000"/>
              <a:buFont typeface="Courier New" panose="02070309020205020404" pitchFamily="49" charset="0"/>
              <a:buChar char="o"/>
            </a:pPr>
            <a:endParaRPr lang="en-GB" sz="1500" dirty="0">
              <a:solidFill>
                <a:schemeClr val="dk1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369094" indent="-257175">
              <a:lnSpc>
                <a:spcPct val="115000"/>
              </a:lnSpc>
              <a:buClr>
                <a:schemeClr val="dk1"/>
              </a:buClr>
              <a:buSzPct val="111000"/>
              <a:buFont typeface="Courier New" panose="02070309020205020404" pitchFamily="49" charset="0"/>
              <a:buChar char="o"/>
            </a:pPr>
            <a:r>
              <a:rPr lang="en-GB" sz="1500" b="1" dirty="0">
                <a:solidFill>
                  <a:schemeClr val="dk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Collaborate: </a:t>
            </a:r>
            <a:r>
              <a:rPr lang="en-GB" sz="1500" dirty="0">
                <a:solidFill>
                  <a:schemeClr val="dk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Provide opportunities for students to work collaboratively across borders using the platform of CEOS. ​</a:t>
            </a:r>
          </a:p>
          <a:p>
            <a:pPr marL="369094" indent="-257175">
              <a:lnSpc>
                <a:spcPct val="115000"/>
              </a:lnSpc>
              <a:buClr>
                <a:schemeClr val="dk1"/>
              </a:buClr>
              <a:buSzPct val="111000"/>
              <a:buFont typeface="Courier New" panose="02070309020205020404" pitchFamily="49" charset="0"/>
              <a:buChar char="o"/>
            </a:pPr>
            <a:endParaRPr lang="en-GB" sz="1500" dirty="0">
              <a:solidFill>
                <a:schemeClr val="dk1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369094" indent="-257175">
              <a:lnSpc>
                <a:spcPct val="115000"/>
              </a:lnSpc>
              <a:buClr>
                <a:schemeClr val="dk1"/>
              </a:buClr>
              <a:buSzPct val="111000"/>
              <a:buFont typeface="Courier New" panose="02070309020205020404" pitchFamily="49" charset="0"/>
              <a:buChar char="o"/>
            </a:pPr>
            <a:r>
              <a:rPr lang="en-GB" sz="1500" b="1" dirty="0">
                <a:solidFill>
                  <a:schemeClr val="dk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Engage: </a:t>
            </a:r>
            <a:r>
              <a:rPr lang="en-GB" sz="1500" dirty="0">
                <a:solidFill>
                  <a:schemeClr val="dk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Facilitate a dialogue between CEOS principals and youth representatives on key CEOS topic areas. ​</a:t>
            </a:r>
            <a:endParaRPr lang="en-GB" sz="15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2AE647-173C-E702-2A59-63F2BB5F0A37}"/>
              </a:ext>
            </a:extLst>
          </p:cNvPr>
          <p:cNvSpPr txBox="1"/>
          <p:nvPr/>
        </p:nvSpPr>
        <p:spPr>
          <a:xfrm>
            <a:off x="132036" y="868700"/>
            <a:ext cx="9138863" cy="315856"/>
          </a:xfrm>
          <a:prstGeom prst="rect">
            <a:avLst/>
          </a:prstGeom>
          <a:noFill/>
        </p:spPr>
        <p:txBody>
          <a:bodyPr wrap="square" lIns="68580" tIns="34290" rIns="68580" bIns="34290" anchor="t">
            <a:spAutoFit/>
          </a:bodyPr>
          <a:lstStyle/>
          <a:p>
            <a:pPr>
              <a:lnSpc>
                <a:spcPct val="115000"/>
              </a:lnSpc>
              <a:spcBef>
                <a:spcPts val="1350"/>
              </a:spcBef>
              <a:buClr>
                <a:schemeClr val="dk1"/>
              </a:buClr>
              <a:buSzPts val="1900"/>
            </a:pPr>
            <a:r>
              <a:rPr lang="en-GB" sz="1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Aim: Pilot a CEOS programme to inspire global </a:t>
            </a:r>
            <a:r>
              <a:rPr lang="en-GB" sz="1500" b="1" u="sng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youth collaboration</a:t>
            </a:r>
            <a:r>
              <a:rPr lang="en-GB" sz="1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in Earth Observation</a:t>
            </a:r>
            <a:r>
              <a:rPr lang="en-GB" sz="105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</p:txBody>
      </p:sp>
      <p:pic>
        <p:nvPicPr>
          <p:cNvPr id="2" name="Google Shape;67;p2">
            <a:extLst>
              <a:ext uri="{FF2B5EF4-FFF2-40B4-BE49-F238E27FC236}">
                <a16:creationId xmlns:a16="http://schemas.microsoft.com/office/drawing/2014/main" id="{E10EE5F7-8F11-822C-122E-75D05F7CF67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300335" y="1818011"/>
            <a:ext cx="3463957" cy="2273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49956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0"/>
          <p:cNvSpPr txBox="1">
            <a:spLocks noGrp="1"/>
          </p:cNvSpPr>
          <p:nvPr>
            <p:ph type="title"/>
          </p:nvPr>
        </p:nvSpPr>
        <p:spPr>
          <a:xfrm>
            <a:off x="2404081" y="170273"/>
            <a:ext cx="6286988" cy="561157"/>
          </a:xfrm>
          <a:prstGeom prst="rect">
            <a:avLst/>
          </a:prstGeom>
        </p:spPr>
        <p:txBody>
          <a:bodyPr spcFirstLastPara="1" wrap="square" lIns="68569" tIns="34275" rIns="68569" bIns="34275" anchor="t" anchorCtr="0">
            <a:noAutofit/>
          </a:bodyPr>
          <a:lstStyle>
            <a:defPPr>
              <a:defRPr lang="en-US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  <a:latin typeface="+mj-lt"/>
              </a:rPr>
              <a:t>Programme overview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B2C5E8-5BC8-B9C2-56E1-37D0F81DACC3}"/>
              </a:ext>
            </a:extLst>
          </p:cNvPr>
          <p:cNvSpPr txBox="1"/>
          <p:nvPr/>
        </p:nvSpPr>
        <p:spPr>
          <a:xfrm>
            <a:off x="780862" y="1690735"/>
            <a:ext cx="213209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1500">
                <a:solidFill>
                  <a:prstClr val="white"/>
                </a:solidFill>
                <a:latin typeface="Aptos" panose="020B0004020202020204"/>
              </a:rPr>
              <a:t>Collation of materials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E20C411-7853-9937-550D-F9846D124AFD}"/>
              </a:ext>
            </a:extLst>
          </p:cNvPr>
          <p:cNvGrpSpPr/>
          <p:nvPr/>
        </p:nvGrpSpPr>
        <p:grpSpPr>
          <a:xfrm>
            <a:off x="968630" y="1238250"/>
            <a:ext cx="1802560" cy="3381996"/>
            <a:chOff x="1423792" y="1543794"/>
            <a:chExt cx="2246934" cy="421574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4AE9786-5646-61D6-7793-6F98FAC015AC}"/>
                </a:ext>
              </a:extLst>
            </p:cNvPr>
            <p:cNvGrpSpPr/>
            <p:nvPr/>
          </p:nvGrpSpPr>
          <p:grpSpPr>
            <a:xfrm>
              <a:off x="1423792" y="1543794"/>
              <a:ext cx="2246934" cy="4215740"/>
              <a:chOff x="1423792" y="1543794"/>
              <a:chExt cx="2246934" cy="4215740"/>
            </a:xfrm>
          </p:grpSpPr>
          <p:sp>
            <p:nvSpPr>
              <p:cNvPr id="8" name="Arrow: Pentagon 7">
                <a:extLst>
                  <a:ext uri="{FF2B5EF4-FFF2-40B4-BE49-F238E27FC236}">
                    <a16:creationId xmlns:a16="http://schemas.microsoft.com/office/drawing/2014/main" id="{B61D89D4-7CA0-FFBB-5A33-D53BDC00AE76}"/>
                  </a:ext>
                </a:extLst>
              </p:cNvPr>
              <p:cNvSpPr/>
              <p:nvPr/>
            </p:nvSpPr>
            <p:spPr>
              <a:xfrm rot="16200000">
                <a:off x="439389" y="2528198"/>
                <a:ext cx="4215740" cy="2246932"/>
              </a:xfrm>
              <a:prstGeom prst="homePlate">
                <a:avLst>
                  <a:gd name="adj" fmla="val 27274"/>
                </a:avLst>
              </a:prstGeom>
              <a:solidFill>
                <a:srgbClr val="0F9ED5"/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sz="1350">
                  <a:solidFill>
                    <a:prstClr val="white"/>
                  </a:solidFill>
                  <a:latin typeface="Montserrat" panose="00000500000000000000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6A19E5A-19F2-E841-03F6-67FBA64C050C}"/>
                  </a:ext>
                </a:extLst>
              </p:cNvPr>
              <p:cNvSpPr/>
              <p:nvPr/>
            </p:nvSpPr>
            <p:spPr>
              <a:xfrm>
                <a:off x="1423792" y="2315688"/>
                <a:ext cx="2246934" cy="118754"/>
              </a:xfrm>
              <a:prstGeom prst="rect">
                <a:avLst/>
              </a:prstGeom>
              <a:solidFill>
                <a:srgbClr val="0F9ED5">
                  <a:lumMod val="7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sz="1350">
                  <a:solidFill>
                    <a:prstClr val="white"/>
                  </a:solidFill>
                  <a:latin typeface="Montserrat" panose="00000500000000000000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FD45A02E-909A-8F5F-4BE4-8450D3B3CDE8}"/>
                  </a:ext>
                </a:extLst>
              </p:cNvPr>
              <p:cNvSpPr/>
              <p:nvPr/>
            </p:nvSpPr>
            <p:spPr>
              <a:xfrm>
                <a:off x="2090059" y="1858488"/>
                <a:ext cx="914400" cy="914400"/>
              </a:xfrm>
              <a:prstGeom prst="ellipse">
                <a:avLst/>
              </a:prstGeom>
              <a:solidFill>
                <a:srgbClr val="0F9ED5">
                  <a:lumMod val="7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US" sz="1350">
                  <a:solidFill>
                    <a:prstClr val="white"/>
                  </a:solidFill>
                  <a:latin typeface="Montserrat" panose="00000500000000000000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3C00848D-11A8-AC26-2762-17756DEF721B}"/>
                  </a:ext>
                </a:extLst>
              </p:cNvPr>
              <p:cNvSpPr/>
              <p:nvPr/>
            </p:nvSpPr>
            <p:spPr>
              <a:xfrm>
                <a:off x="1556659" y="3162300"/>
                <a:ext cx="1981200" cy="2463800"/>
              </a:xfrm>
              <a:prstGeom prst="roundRect">
                <a:avLst>
                  <a:gd name="adj" fmla="val 4488"/>
                </a:avLst>
              </a:prstGeom>
              <a:solidFill>
                <a:srgbClr val="0F9ED5">
                  <a:lumMod val="75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214313" indent="-214313" defTabSz="685800">
                  <a:buClrTx/>
                  <a:buFont typeface="Arial" panose="020B0604020202020204" pitchFamily="34" charset="0"/>
                  <a:buChar char="•"/>
                  <a:defRPr/>
                </a:pPr>
                <a:r>
                  <a:rPr lang="en-US" sz="825">
                    <a:solidFill>
                      <a:prstClr val="white"/>
                    </a:solidFill>
                    <a:latin typeface="Montserrat" panose="00000500000000000000" pitchFamily="2" charset="0"/>
                    <a:ea typeface="+mn-ea"/>
                    <a:cs typeface="+mn-cs"/>
                  </a:rPr>
                  <a:t>Engage young people from across CEOS countries</a:t>
                </a:r>
              </a:p>
              <a:p>
                <a:pPr marL="214313" indent="-214313" defTabSz="685800">
                  <a:buClrTx/>
                  <a:buFont typeface="Arial" panose="020B0604020202020204" pitchFamily="34" charset="0"/>
                  <a:buChar char="•"/>
                  <a:defRPr/>
                </a:pPr>
                <a:endParaRPr lang="en-US" sz="825">
                  <a:solidFill>
                    <a:prstClr val="white"/>
                  </a:solidFill>
                  <a:latin typeface="Montserrat" panose="00000500000000000000" pitchFamily="2" charset="0"/>
                  <a:ea typeface="+mn-ea"/>
                  <a:cs typeface="+mn-cs"/>
                </a:endParaRPr>
              </a:p>
              <a:p>
                <a:pPr marL="214313" indent="-214313" defTabSz="685800">
                  <a:buClrTx/>
                  <a:buFont typeface="Arial" panose="020B0604020202020204" pitchFamily="34" charset="0"/>
                  <a:buChar char="•"/>
                  <a:defRPr/>
                </a:pPr>
                <a:r>
                  <a:rPr lang="en-US" sz="825">
                    <a:solidFill>
                      <a:prstClr val="white"/>
                    </a:solidFill>
                    <a:latin typeface="Montserrat" panose="00000500000000000000" pitchFamily="2" charset="0"/>
                    <a:ea typeface="+mn-ea"/>
                    <a:cs typeface="+mn-cs"/>
                  </a:rPr>
                  <a:t>Bring together for discussion and collaboration at 2 international workshops</a:t>
                </a:r>
              </a:p>
              <a:p>
                <a:pPr marL="214313" indent="-214313" defTabSz="685800">
                  <a:buClrTx/>
                  <a:buFont typeface="Arial" panose="020B0604020202020204" pitchFamily="34" charset="0"/>
                  <a:buChar char="•"/>
                  <a:defRPr/>
                </a:pPr>
                <a:endParaRPr lang="en-US" sz="825">
                  <a:solidFill>
                    <a:prstClr val="white"/>
                  </a:solidFill>
                  <a:latin typeface="Montserrat" panose="00000500000000000000" pitchFamily="2" charset="0"/>
                  <a:ea typeface="+mn-ea"/>
                  <a:cs typeface="+mn-cs"/>
                </a:endParaRPr>
              </a:p>
              <a:p>
                <a:pPr marL="214313" indent="-214313" defTabSz="685800">
                  <a:buClrTx/>
                  <a:buFont typeface="Arial" panose="020B0604020202020204" pitchFamily="34" charset="0"/>
                  <a:buChar char="•"/>
                  <a:defRPr/>
                </a:pPr>
                <a:r>
                  <a:rPr lang="en-US" sz="825">
                    <a:solidFill>
                      <a:prstClr val="white"/>
                    </a:solidFill>
                    <a:latin typeface="Montserrat" panose="00000500000000000000" pitchFamily="2" charset="0"/>
                    <a:ea typeface="+mn-ea"/>
                    <a:cs typeface="+mn-cs"/>
                  </a:rPr>
                  <a:t>Deliver a poster/presentation and engage with CEOS experts</a:t>
                </a:r>
              </a:p>
              <a:p>
                <a:pPr algn="ctr" defTabSz="685800">
                  <a:buClrTx/>
                  <a:defRPr/>
                </a:pPr>
                <a:endParaRPr lang="en-US" sz="825">
                  <a:solidFill>
                    <a:prstClr val="white"/>
                  </a:solidFill>
                  <a:latin typeface="Montserrat" panose="00000500000000000000" pitchFamily="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74C614F-290D-57E3-79D1-CFBC387C5F58}"/>
                </a:ext>
              </a:extLst>
            </p:cNvPr>
            <p:cNvSpPr txBox="1"/>
            <p:nvPr/>
          </p:nvSpPr>
          <p:spPr>
            <a:xfrm>
              <a:off x="1556659" y="2772888"/>
              <a:ext cx="1981200" cy="3452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endParaRPr lang="en-US" sz="1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0B1F5BA-727C-9239-1467-8671BC425569}"/>
              </a:ext>
            </a:extLst>
          </p:cNvPr>
          <p:cNvGrpSpPr/>
          <p:nvPr/>
        </p:nvGrpSpPr>
        <p:grpSpPr>
          <a:xfrm>
            <a:off x="3670721" y="1238250"/>
            <a:ext cx="1802560" cy="3381996"/>
            <a:chOff x="1423792" y="1543794"/>
            <a:chExt cx="2246934" cy="4215740"/>
          </a:xfrm>
        </p:grpSpPr>
        <p:sp>
          <p:nvSpPr>
            <p:cNvPr id="14" name="Arrow: Pentagon 13">
              <a:extLst>
                <a:ext uri="{FF2B5EF4-FFF2-40B4-BE49-F238E27FC236}">
                  <a16:creationId xmlns:a16="http://schemas.microsoft.com/office/drawing/2014/main" id="{6F927B25-A7EB-9D8E-91CF-234DEE743292}"/>
                </a:ext>
              </a:extLst>
            </p:cNvPr>
            <p:cNvSpPr/>
            <p:nvPr/>
          </p:nvSpPr>
          <p:spPr>
            <a:xfrm rot="16200000">
              <a:off x="439389" y="2528198"/>
              <a:ext cx="4215740" cy="2246932"/>
            </a:xfrm>
            <a:prstGeom prst="homePlate">
              <a:avLst>
                <a:gd name="adj" fmla="val 27274"/>
              </a:avLst>
            </a:prstGeom>
            <a:solidFill>
              <a:srgbClr val="196B24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t"/>
            <a:lstStyle/>
            <a:p>
              <a:pPr algn="ctr" defTabSz="685800">
                <a:buClrTx/>
                <a:defRPr/>
              </a:pPr>
              <a:endParaRPr lang="en-US" sz="1350">
                <a:solidFill>
                  <a:prstClr val="white"/>
                </a:solidFill>
                <a:latin typeface="Montserrat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B6D2A4A-A565-A4ED-C013-279AE29641FD}"/>
                </a:ext>
              </a:extLst>
            </p:cNvPr>
            <p:cNvSpPr/>
            <p:nvPr/>
          </p:nvSpPr>
          <p:spPr>
            <a:xfrm>
              <a:off x="1423792" y="2315688"/>
              <a:ext cx="2246934" cy="118754"/>
            </a:xfrm>
            <a:prstGeom prst="rect">
              <a:avLst/>
            </a:prstGeom>
            <a:solidFill>
              <a:srgbClr val="196B24">
                <a:lumMod val="7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t"/>
            <a:lstStyle/>
            <a:p>
              <a:pPr algn="ctr" defTabSz="685800">
                <a:buClrTx/>
                <a:defRPr/>
              </a:pPr>
              <a:endParaRPr lang="en-US" sz="1350">
                <a:solidFill>
                  <a:prstClr val="white"/>
                </a:solidFill>
                <a:latin typeface="Montserrat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024B1B4-E012-F77E-2070-33BF2EE0FB1F}"/>
                </a:ext>
              </a:extLst>
            </p:cNvPr>
            <p:cNvSpPr/>
            <p:nvPr/>
          </p:nvSpPr>
          <p:spPr>
            <a:xfrm>
              <a:off x="2090059" y="1858488"/>
              <a:ext cx="914400" cy="914400"/>
            </a:xfrm>
            <a:prstGeom prst="ellipse">
              <a:avLst/>
            </a:prstGeom>
            <a:solidFill>
              <a:srgbClr val="196B24">
                <a:lumMod val="7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t"/>
            <a:lstStyle/>
            <a:p>
              <a:pPr algn="ctr" defTabSz="685800">
                <a:buClrTx/>
                <a:defRPr/>
              </a:pPr>
              <a:endParaRPr lang="en-US" sz="1350">
                <a:solidFill>
                  <a:prstClr val="white"/>
                </a:solidFill>
                <a:latin typeface="Montserrat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1D981D07-635E-92AF-1AE6-42B4E5ACC985}"/>
                </a:ext>
              </a:extLst>
            </p:cNvPr>
            <p:cNvSpPr/>
            <p:nvPr/>
          </p:nvSpPr>
          <p:spPr>
            <a:xfrm>
              <a:off x="1556659" y="3162300"/>
              <a:ext cx="1981200" cy="2463800"/>
            </a:xfrm>
            <a:prstGeom prst="roundRect">
              <a:avLst>
                <a:gd name="adj" fmla="val 4488"/>
              </a:avLst>
            </a:prstGeom>
            <a:solidFill>
              <a:srgbClr val="196B24">
                <a:lumMod val="75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t"/>
            <a:lstStyle/>
            <a:p>
              <a:pPr marL="128588" indent="-128588" defTabSz="685800">
                <a:buClrTx/>
                <a:buFont typeface="Arial" panose="020B0604020202020204" pitchFamily="34" charset="0"/>
                <a:buChar char="•"/>
                <a:defRPr/>
              </a:pPr>
              <a:r>
                <a:rPr lang="en-US" sz="825" dirty="0">
                  <a:solidFill>
                    <a:prstClr val="white"/>
                  </a:solidFill>
                  <a:latin typeface="Montserrat" panose="00000500000000000000" pitchFamily="2" charset="0"/>
                  <a:ea typeface="+mn-ea"/>
                  <a:cs typeface="+mn-cs"/>
                </a:rPr>
                <a:t>Seek input from CEOS agencies to bring together open-access education materials into one easy-access place</a:t>
              </a:r>
            </a:p>
            <a:p>
              <a:pPr marL="128588" indent="-128588" defTabSz="685800">
                <a:buClrTx/>
                <a:buFont typeface="Arial" panose="020B0604020202020204" pitchFamily="34" charset="0"/>
                <a:buChar char="•"/>
                <a:defRPr/>
              </a:pPr>
              <a:endParaRPr lang="en-US" sz="825" dirty="0">
                <a:solidFill>
                  <a:prstClr val="white"/>
                </a:solidFill>
                <a:latin typeface="Montserrat" panose="00000500000000000000" pitchFamily="2" charset="0"/>
                <a:ea typeface="+mn-ea"/>
                <a:cs typeface="+mn-cs"/>
              </a:endParaRPr>
            </a:p>
            <a:p>
              <a:pPr marL="128588" indent="-128588" defTabSz="685800">
                <a:buClrTx/>
                <a:buFont typeface="Arial" panose="020B0604020202020204" pitchFamily="34" charset="0"/>
                <a:buChar char="•"/>
                <a:defRPr/>
              </a:pPr>
              <a:r>
                <a:rPr lang="en-US" sz="825" dirty="0">
                  <a:solidFill>
                    <a:prstClr val="white"/>
                  </a:solidFill>
                  <a:latin typeface="Montserrat" panose="00000500000000000000" pitchFamily="2" charset="0"/>
                  <a:ea typeface="+mn-ea"/>
                  <a:cs typeface="+mn-cs"/>
                </a:rPr>
                <a:t>Support schools in accessing open-access materials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97F67818-0A8F-C071-9EC0-89D384A6F996}"/>
              </a:ext>
            </a:extLst>
          </p:cNvPr>
          <p:cNvSpPr txBox="1"/>
          <p:nvPr/>
        </p:nvSpPr>
        <p:spPr>
          <a:xfrm>
            <a:off x="3670721" y="2224267"/>
            <a:ext cx="180255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05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Collation of materials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EC607CC-4652-FC36-556E-A5E8CC117E6E}"/>
              </a:ext>
            </a:extLst>
          </p:cNvPr>
          <p:cNvSpPr txBox="1"/>
          <p:nvPr/>
        </p:nvSpPr>
        <p:spPr>
          <a:xfrm>
            <a:off x="968630" y="2244245"/>
            <a:ext cx="180255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05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CEOS in schools' pilot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C4EA8B-A96C-3261-4861-65CA02413061}"/>
              </a:ext>
            </a:extLst>
          </p:cNvPr>
          <p:cNvGrpSpPr/>
          <p:nvPr/>
        </p:nvGrpSpPr>
        <p:grpSpPr>
          <a:xfrm>
            <a:off x="6372810" y="1238250"/>
            <a:ext cx="1802560" cy="3381996"/>
            <a:chOff x="1423792" y="1543794"/>
            <a:chExt cx="2246934" cy="421574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5FFC7AE-6DB1-9C26-C370-69879947A746}"/>
                </a:ext>
              </a:extLst>
            </p:cNvPr>
            <p:cNvGrpSpPr/>
            <p:nvPr/>
          </p:nvGrpSpPr>
          <p:grpSpPr>
            <a:xfrm>
              <a:off x="1423792" y="1543794"/>
              <a:ext cx="2246934" cy="4215740"/>
              <a:chOff x="1423792" y="1543794"/>
              <a:chExt cx="2246934" cy="4215740"/>
            </a:xfrm>
          </p:grpSpPr>
          <p:sp>
            <p:nvSpPr>
              <p:cNvPr id="23" name="Arrow: Pentagon 22">
                <a:extLst>
                  <a:ext uri="{FF2B5EF4-FFF2-40B4-BE49-F238E27FC236}">
                    <a16:creationId xmlns:a16="http://schemas.microsoft.com/office/drawing/2014/main" id="{1E764A28-4D23-DCD0-D42C-C5E1B4B3E634}"/>
                  </a:ext>
                </a:extLst>
              </p:cNvPr>
              <p:cNvSpPr/>
              <p:nvPr/>
            </p:nvSpPr>
            <p:spPr>
              <a:xfrm rot="16200000">
                <a:off x="439389" y="2528198"/>
                <a:ext cx="4215740" cy="2246932"/>
              </a:xfrm>
              <a:prstGeom prst="homePlate">
                <a:avLst>
                  <a:gd name="adj" fmla="val 27274"/>
                </a:avLst>
              </a:prstGeom>
              <a:solidFill>
                <a:srgbClr val="DF5327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050">
                  <a:solidFill>
                    <a:prstClr val="white"/>
                  </a:solidFill>
                  <a:latin typeface="Montserrat" panose="00000500000000000000" pitchFamily="2" charset="0"/>
                </a:endParaRP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205D1FD2-D615-B36F-7D8F-2C81DEDAF27F}"/>
                  </a:ext>
                </a:extLst>
              </p:cNvPr>
              <p:cNvSpPr/>
              <p:nvPr/>
            </p:nvSpPr>
            <p:spPr>
              <a:xfrm>
                <a:off x="1423792" y="2315688"/>
                <a:ext cx="2246934" cy="118754"/>
              </a:xfrm>
              <a:prstGeom prst="rect">
                <a:avLst/>
              </a:prstGeom>
              <a:solidFill>
                <a:srgbClr val="DF5327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050">
                  <a:solidFill>
                    <a:prstClr val="white"/>
                  </a:solidFill>
                  <a:latin typeface="Montserrat" panose="00000500000000000000" pitchFamily="2" charset="0"/>
                </a:endParaRP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CD9E36B5-4DB9-F904-FCEC-A6F7B054E9AA}"/>
                  </a:ext>
                </a:extLst>
              </p:cNvPr>
              <p:cNvSpPr/>
              <p:nvPr/>
            </p:nvSpPr>
            <p:spPr>
              <a:xfrm>
                <a:off x="2090059" y="1858488"/>
                <a:ext cx="914400" cy="914400"/>
              </a:xfrm>
              <a:prstGeom prst="ellipse">
                <a:avLst/>
              </a:prstGeom>
              <a:solidFill>
                <a:srgbClr val="DF5327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050">
                  <a:solidFill>
                    <a:prstClr val="white"/>
                  </a:solidFill>
                  <a:latin typeface="Montserrat" panose="00000500000000000000" pitchFamily="2" charset="0"/>
                </a:endParaRPr>
              </a:p>
            </p:txBody>
          </p:sp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F04E5B64-EEC1-EB6C-C9D4-FB36D2ECD0C1}"/>
                  </a:ext>
                </a:extLst>
              </p:cNvPr>
              <p:cNvSpPr/>
              <p:nvPr/>
            </p:nvSpPr>
            <p:spPr>
              <a:xfrm>
                <a:off x="1556659" y="3162300"/>
                <a:ext cx="1981200" cy="2463800"/>
              </a:xfrm>
              <a:prstGeom prst="roundRect">
                <a:avLst>
                  <a:gd name="adj" fmla="val 4488"/>
                </a:avLst>
              </a:prstGeom>
              <a:solidFill>
                <a:srgbClr val="DF5327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t"/>
              <a:lstStyle/>
              <a:p>
                <a:pPr marL="171450" indent="-171450">
                  <a:buFont typeface="Arial" panose="020B0604020202020204" pitchFamily="34" charset="0"/>
                  <a:buChar char="•"/>
                  <a:defRPr/>
                </a:pPr>
                <a:r>
                  <a:rPr lang="en-US" sz="825" dirty="0">
                    <a:solidFill>
                      <a:prstClr val="white"/>
                    </a:solidFill>
                    <a:latin typeface="Montserrat" panose="00000500000000000000" pitchFamily="2" charset="0"/>
                  </a:rPr>
                  <a:t>Share ideas, learn lessons and build upon the work being done this year</a:t>
                </a:r>
              </a:p>
              <a:p>
                <a:pPr marL="214313" indent="-214313">
                  <a:buFont typeface="Arial" panose="020B0604020202020204" pitchFamily="34" charset="0"/>
                  <a:buChar char="•"/>
                  <a:defRPr/>
                </a:pPr>
                <a:endParaRPr lang="en-US" sz="825" dirty="0">
                  <a:solidFill>
                    <a:prstClr val="white"/>
                  </a:solidFill>
                  <a:latin typeface="Montserrat" panose="00000500000000000000" pitchFamily="2" charset="0"/>
                </a:endParaRPr>
              </a:p>
              <a:p>
                <a:pPr marL="171450" indent="-171450">
                  <a:buFont typeface="Arial" panose="020B0604020202020204" pitchFamily="34" charset="0"/>
                  <a:buChar char="•"/>
                  <a:defRPr/>
                </a:pPr>
                <a:r>
                  <a:rPr lang="en-US" sz="825" dirty="0">
                    <a:solidFill>
                      <a:prstClr val="white"/>
                    </a:solidFill>
                    <a:latin typeface="Montserrat" panose="00000500000000000000" pitchFamily="2" charset="0"/>
                  </a:rPr>
                  <a:t>Explore appetite for education to remain a long-term CEOS priority</a:t>
                </a: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3501EBC-7996-5E2E-8171-210991E3B0E4}"/>
                </a:ext>
              </a:extLst>
            </p:cNvPr>
            <p:cNvSpPr txBox="1"/>
            <p:nvPr/>
          </p:nvSpPr>
          <p:spPr>
            <a:xfrm>
              <a:off x="1556660" y="2772888"/>
              <a:ext cx="1981200" cy="3452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200" b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tserrat" panose="00000500000000000000" pitchFamily="2" charset="0"/>
                </a:rPr>
                <a:t>Legacy</a:t>
              </a:r>
            </a:p>
          </p:txBody>
        </p:sp>
      </p:grpSp>
      <p:pic>
        <p:nvPicPr>
          <p:cNvPr id="27" name="Graphic 26" descr="Building Brick Wall outline">
            <a:extLst>
              <a:ext uri="{FF2B5EF4-FFF2-40B4-BE49-F238E27FC236}">
                <a16:creationId xmlns:a16="http://schemas.microsoft.com/office/drawing/2014/main" id="{858D4D49-BF9F-E5DC-7025-C77667C90C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20057" y="1509226"/>
            <a:ext cx="685800" cy="685800"/>
          </a:xfrm>
          <a:prstGeom prst="rect">
            <a:avLst/>
          </a:prstGeom>
        </p:spPr>
      </p:pic>
      <p:pic>
        <p:nvPicPr>
          <p:cNvPr id="28" name="Graphic 27" descr="Open folder outline">
            <a:extLst>
              <a:ext uri="{FF2B5EF4-FFF2-40B4-BE49-F238E27FC236}">
                <a16:creationId xmlns:a16="http://schemas.microsoft.com/office/drawing/2014/main" id="{1813E1BB-D1A5-B9CE-C547-2CA773E01D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29100" y="1530440"/>
            <a:ext cx="685800" cy="685800"/>
          </a:xfrm>
          <a:prstGeom prst="rect">
            <a:avLst/>
          </a:prstGeom>
        </p:spPr>
      </p:pic>
      <p:pic>
        <p:nvPicPr>
          <p:cNvPr id="29" name="Graphic 28" descr="School girl outline">
            <a:extLst>
              <a:ext uri="{FF2B5EF4-FFF2-40B4-BE49-F238E27FC236}">
                <a16:creationId xmlns:a16="http://schemas.microsoft.com/office/drawing/2014/main" id="{D258EA17-E297-53FA-6398-51FD811770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527009" y="1509226"/>
            <a:ext cx="685800" cy="685800"/>
          </a:xfrm>
          <a:prstGeom prst="rect">
            <a:avLst/>
          </a:prstGeom>
        </p:spPr>
      </p:pic>
      <p:pic>
        <p:nvPicPr>
          <p:cNvPr id="30" name="Picture 7" descr="Logo&#10;&#10;Description automatically generated">
            <a:extLst>
              <a:ext uri="{FF2B5EF4-FFF2-40B4-BE49-F238E27FC236}">
                <a16:creationId xmlns:a16="http://schemas.microsoft.com/office/drawing/2014/main" id="{B02749B8-3A25-50AA-F42A-72EB9DC2F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872" y="264032"/>
            <a:ext cx="1339515" cy="37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98268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5"/>
          <p:cNvSpPr txBox="1"/>
          <p:nvPr/>
        </p:nvSpPr>
        <p:spPr>
          <a:xfrm>
            <a:off x="157031" y="717560"/>
            <a:ext cx="6581991" cy="3801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lnSpc>
                <a:spcPct val="115000"/>
              </a:lnSpc>
              <a:spcBef>
                <a:spcPts val="1350"/>
              </a:spcBef>
              <a:buClr>
                <a:schemeClr val="dk1"/>
              </a:buClr>
              <a:buSzPts val="2000"/>
            </a:pPr>
            <a:r>
              <a:rPr lang="en-GB" sz="15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</a:rPr>
              <a:t>Schools had material and a visit from an expert/Agency to begin to look at EO and the topics and then came together to discuss: </a:t>
            </a:r>
            <a:endParaRPr lang="en-GB" sz="15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>
              <a:lnSpc>
                <a:spcPct val="114999"/>
              </a:lnSpc>
              <a:spcBef>
                <a:spcPts val="1350"/>
              </a:spcBef>
              <a:buSzPts val="2000"/>
            </a:pPr>
            <a:r>
              <a:rPr lang="en-GB" sz="15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First international webinar: 26 February 2025, </a:t>
            </a:r>
            <a:r>
              <a:rPr lang="en-GB" sz="1500" b="1" i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‘EO for natural disaster response ’</a:t>
            </a:r>
            <a:endParaRPr sz="1500" b="1" i="1" dirty="0">
              <a:solidFill>
                <a:schemeClr val="dk1"/>
              </a:solidFill>
              <a:latin typeface="Montserrat"/>
              <a:ea typeface="Montserrat"/>
              <a:cs typeface="Montserrat"/>
            </a:endParaRPr>
          </a:p>
          <a:p>
            <a:pPr marL="685800" lvl="1" indent="-266700">
              <a:lnSpc>
                <a:spcPct val="115000"/>
              </a:lnSpc>
              <a:spcBef>
                <a:spcPts val="1350"/>
              </a:spcBef>
              <a:buClr>
                <a:schemeClr val="dk1"/>
              </a:buClr>
              <a:buSzPts val="2000"/>
              <a:buFont typeface="Courier New" panose="02070309020205020404" pitchFamily="49" charset="0"/>
              <a:buChar char="o"/>
            </a:pPr>
            <a:r>
              <a:rPr lang="en-GB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125 students across six countries (Australia, Canada, Thailand, Japan, South Africa and the United Kingdom)</a:t>
            </a:r>
            <a:endParaRPr sz="15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685800" lvl="1" indent="-266700">
              <a:lnSpc>
                <a:spcPct val="115000"/>
              </a:lnSpc>
              <a:spcBef>
                <a:spcPts val="1350"/>
              </a:spcBef>
              <a:buClr>
                <a:schemeClr val="dk1"/>
              </a:buClr>
              <a:buSzPts val="2000"/>
              <a:buFont typeface="Courier New" panose="02070309020205020404" pitchFamily="49" charset="0"/>
              <a:buChar char="o"/>
            </a:pPr>
            <a:r>
              <a:rPr lang="en-GB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</a:rPr>
              <a:t>Each student got to speak in small virtual breakout groups</a:t>
            </a:r>
          </a:p>
          <a:p>
            <a:pPr>
              <a:lnSpc>
                <a:spcPct val="115000"/>
              </a:lnSpc>
              <a:spcBef>
                <a:spcPts val="1350"/>
              </a:spcBef>
              <a:buClr>
                <a:schemeClr val="dk1"/>
              </a:buClr>
              <a:buSzPts val="2000"/>
            </a:pPr>
            <a:r>
              <a:rPr lang="en-GB" sz="15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Second international webinar: 26 March 2025, </a:t>
            </a:r>
            <a:r>
              <a:rPr lang="en-GB" sz="1500" b="1" i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‘EO for biodiversity’</a:t>
            </a:r>
            <a:endParaRPr sz="1500" b="1" i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685800" lvl="1" indent="-266700">
              <a:lnSpc>
                <a:spcPct val="115000"/>
              </a:lnSpc>
              <a:spcBef>
                <a:spcPts val="1350"/>
              </a:spcBef>
              <a:buClr>
                <a:schemeClr val="dk1"/>
              </a:buClr>
              <a:buSzPts val="2000"/>
              <a:buFont typeface="Courier New" panose="02070309020205020404" pitchFamily="49" charset="0"/>
              <a:buChar char="o"/>
            </a:pPr>
            <a:r>
              <a:rPr lang="en-GB" sz="1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Featured a speaker from ESA’s Biomass mission</a:t>
            </a:r>
            <a:endParaRPr sz="15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7" name="Google Shape;117;p15"/>
          <p:cNvSpPr txBox="1"/>
          <p:nvPr/>
        </p:nvSpPr>
        <p:spPr>
          <a:xfrm>
            <a:off x="157031" y="132488"/>
            <a:ext cx="6921225" cy="43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GB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CEOS in Schools: 2 International Webinars</a:t>
            </a:r>
            <a:endParaRPr sz="225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8" name="Google Shape;118;p15" title="Classroom_1 - SANSA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39022" y="906037"/>
            <a:ext cx="1984013" cy="1767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5" title="Classrom - UK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39031" y="2845968"/>
            <a:ext cx="1984013" cy="176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9"/>
          <p:cNvSpPr txBox="1">
            <a:spLocks noGrp="1"/>
          </p:cNvSpPr>
          <p:nvPr>
            <p:ph type="title"/>
          </p:nvPr>
        </p:nvSpPr>
        <p:spPr>
          <a:xfrm>
            <a:off x="132036" y="131954"/>
            <a:ext cx="7040250" cy="584325"/>
          </a:xfrm>
          <a:prstGeom prst="rect">
            <a:avLst/>
          </a:prstGeom>
        </p:spPr>
        <p:txBody>
          <a:bodyPr spcFirstLastPara="1" wrap="square" lIns="68569" tIns="34275" rIns="68569" bIns="34275" anchor="t" anchorCtr="0">
            <a:noAutofit/>
          </a:bodyPr>
          <a:lstStyle/>
          <a:p>
            <a:r>
              <a:rPr lang="en-GB" sz="3000"/>
              <a:t>Posters project and Youth summit</a:t>
            </a:r>
            <a:endParaRPr sz="3000"/>
          </a:p>
        </p:txBody>
      </p:sp>
      <p:sp>
        <p:nvSpPr>
          <p:cNvPr id="32" name="Text Placeholder 1">
            <a:extLst>
              <a:ext uri="{FF2B5EF4-FFF2-40B4-BE49-F238E27FC236}">
                <a16:creationId xmlns:a16="http://schemas.microsoft.com/office/drawing/2014/main" id="{5518D1B6-B4FE-7528-DBDE-5D327F48A5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2036" y="1100798"/>
            <a:ext cx="6106714" cy="3497175"/>
          </a:xfrm>
        </p:spPr>
        <p:txBody>
          <a:bodyPr/>
          <a:lstStyle/>
          <a:p>
            <a:pPr>
              <a:spcAft>
                <a:spcPts val="450"/>
              </a:spcAft>
              <a:buFont typeface="Wingdings" panose="05000000000000000000" pitchFamily="2" charset="2"/>
              <a:buChar char="§"/>
            </a:pPr>
            <a:r>
              <a:rPr lang="en-GB" sz="1600" dirty="0"/>
              <a:t>The first CEOS Youth Summit took place yesterday (Thanks to everyone who took the time to engage, listen and support this event)</a:t>
            </a:r>
          </a:p>
          <a:p>
            <a:pPr>
              <a:spcAft>
                <a:spcPts val="450"/>
              </a:spcAft>
              <a:buFont typeface="Wingdings" panose="05000000000000000000" pitchFamily="2" charset="2"/>
              <a:buChar char="§"/>
            </a:pPr>
            <a:r>
              <a:rPr lang="en-GB" sz="1600" dirty="0"/>
              <a:t>It was an Opportunity for students to present posters and take part in a Q&amp;A with CEOS Principals</a:t>
            </a:r>
          </a:p>
          <a:p>
            <a:pPr>
              <a:spcAft>
                <a:spcPts val="450"/>
              </a:spcAft>
              <a:buFont typeface="Wingdings" panose="05000000000000000000" pitchFamily="2" charset="2"/>
              <a:buChar char="§"/>
            </a:pPr>
            <a:r>
              <a:rPr lang="en-GB" sz="1600" dirty="0"/>
              <a:t>Provided a two-way dialogue between the youth voice and CEOS principals</a:t>
            </a:r>
          </a:p>
          <a:p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F82D07-C55D-EC03-CD23-6DA0E50CAA7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" b="26546"/>
          <a:stretch>
            <a:fillRect/>
          </a:stretch>
        </p:blipFill>
        <p:spPr>
          <a:xfrm>
            <a:off x="6348357" y="974151"/>
            <a:ext cx="2336883" cy="11009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596B68E-B3A1-0368-0B23-4849A2292EF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4400" r="2" b="30794"/>
          <a:stretch>
            <a:fillRect/>
          </a:stretch>
        </p:blipFill>
        <p:spPr>
          <a:xfrm>
            <a:off x="6348356" y="2363259"/>
            <a:ext cx="2336884" cy="10397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8A7A0D-1EA0-72CC-93EC-736A79493D0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42997"/>
          <a:stretch>
            <a:fillRect/>
          </a:stretch>
        </p:blipFill>
        <p:spPr>
          <a:xfrm>
            <a:off x="6348356" y="3669817"/>
            <a:ext cx="2336884" cy="99906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>
          <a:extLst>
            <a:ext uri="{FF2B5EF4-FFF2-40B4-BE49-F238E27FC236}">
              <a16:creationId xmlns:a16="http://schemas.microsoft.com/office/drawing/2014/main" id="{4614EF71-1C30-35B7-A6C8-921486A807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9">
            <a:extLst>
              <a:ext uri="{FF2B5EF4-FFF2-40B4-BE49-F238E27FC236}">
                <a16:creationId xmlns:a16="http://schemas.microsoft.com/office/drawing/2014/main" id="{A3FABB2C-6833-2160-143D-F470A02C170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2036" y="131954"/>
            <a:ext cx="7040250" cy="584325"/>
          </a:xfrm>
          <a:prstGeom prst="rect">
            <a:avLst/>
          </a:prstGeom>
        </p:spPr>
        <p:txBody>
          <a:bodyPr spcFirstLastPara="1" wrap="square" lIns="68569" tIns="34275" rIns="68569" bIns="34275" anchor="t" anchorCtr="0">
            <a:noAutofit/>
          </a:bodyPr>
          <a:lstStyle/>
          <a:p>
            <a:r>
              <a:rPr lang="en-GB" sz="2100" b="1"/>
              <a:t>Youth Hub</a:t>
            </a:r>
            <a:r>
              <a:rPr lang="en-GB" sz="2100"/>
              <a:t>: Improving access to open-source material </a:t>
            </a:r>
            <a:endParaRPr sz="21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93EEBF-169B-1E01-0ED4-6067E77E9ADA}"/>
              </a:ext>
            </a:extLst>
          </p:cNvPr>
          <p:cNvSpPr txBox="1"/>
          <p:nvPr/>
        </p:nvSpPr>
        <p:spPr>
          <a:xfrm>
            <a:off x="2545948" y="4518902"/>
            <a:ext cx="4596401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dirty="0">
                <a:hlinkClick r:id="rId3"/>
              </a:rPr>
              <a:t>CEOS Youth Hub | CEOS | Committee on Earth Observation Satellites</a:t>
            </a:r>
            <a:endParaRPr lang="en-GB" sz="105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4A5C3B-164E-8F47-58C1-3082C77A2B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8988" y="1100379"/>
            <a:ext cx="6147522" cy="3073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8749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0"/>
          <p:cNvSpPr txBox="1">
            <a:spLocks noGrp="1"/>
          </p:cNvSpPr>
          <p:nvPr>
            <p:ph type="title"/>
          </p:nvPr>
        </p:nvSpPr>
        <p:spPr>
          <a:xfrm>
            <a:off x="132036" y="131954"/>
            <a:ext cx="7040250" cy="584325"/>
          </a:xfrm>
          <a:prstGeom prst="rect">
            <a:avLst/>
          </a:prstGeom>
        </p:spPr>
        <p:txBody>
          <a:bodyPr spcFirstLastPara="1" wrap="square" lIns="68569" tIns="34275" rIns="68569" bIns="34275" anchor="t" anchorCtr="0">
            <a:noAutofit/>
          </a:bodyPr>
          <a:lstStyle/>
          <a:p>
            <a:r>
              <a:rPr lang="en-GB" dirty="0"/>
              <a:t>Feedback and lessons learnt</a:t>
            </a:r>
            <a:endParaRPr dirty="0"/>
          </a:p>
        </p:txBody>
      </p:sp>
      <p:pic>
        <p:nvPicPr>
          <p:cNvPr id="7" name="Picture 6" descr="A red white and blue logo&#10;&#10;Description automatically generated">
            <a:extLst>
              <a:ext uri="{FF2B5EF4-FFF2-40B4-BE49-F238E27FC236}">
                <a16:creationId xmlns:a16="http://schemas.microsoft.com/office/drawing/2014/main" id="{793987CB-743D-1330-07FD-8EFCC2FAA2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8739" y="1019448"/>
            <a:ext cx="416177" cy="303786"/>
          </a:xfrm>
          <a:prstGeom prst="rect">
            <a:avLst/>
          </a:prstGeom>
        </p:spPr>
      </p:pic>
      <p:pic>
        <p:nvPicPr>
          <p:cNvPr id="8" name="Picture 7" descr="A red maple leaf and stars&#10;&#10;Description automatically generated">
            <a:extLst>
              <a:ext uri="{FF2B5EF4-FFF2-40B4-BE49-F238E27FC236}">
                <a16:creationId xmlns:a16="http://schemas.microsoft.com/office/drawing/2014/main" id="{29F7830F-24E3-DEE9-42BC-74562F9FE9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9845" y="1019713"/>
            <a:ext cx="416177" cy="418528"/>
          </a:xfrm>
          <a:prstGeom prst="rect">
            <a:avLst/>
          </a:prstGeom>
        </p:spPr>
      </p:pic>
      <p:pic>
        <p:nvPicPr>
          <p:cNvPr id="9" name="Picture 8" descr="A blue text with a globe&#10;&#10;Description automatically generated">
            <a:extLst>
              <a:ext uri="{FF2B5EF4-FFF2-40B4-BE49-F238E27FC236}">
                <a16:creationId xmlns:a16="http://schemas.microsoft.com/office/drawing/2014/main" id="{2E163BD5-CF08-6590-843C-ECA10D1E26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9429" y="1071774"/>
            <a:ext cx="769007" cy="255383"/>
          </a:xfrm>
          <a:prstGeom prst="rect">
            <a:avLst/>
          </a:prstGeom>
        </p:spPr>
      </p:pic>
      <p:pic>
        <p:nvPicPr>
          <p:cNvPr id="10" name="Picture 9" descr="A blue logo with a white background&#10;&#10;Description automatically generated">
            <a:extLst>
              <a:ext uri="{FF2B5EF4-FFF2-40B4-BE49-F238E27FC236}">
                <a16:creationId xmlns:a16="http://schemas.microsoft.com/office/drawing/2014/main" id="{EB4F3D95-B83D-D9F2-E06F-D9D6A091E6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95076" y="1071774"/>
            <a:ext cx="592052" cy="355231"/>
          </a:xfrm>
          <a:prstGeom prst="rect">
            <a:avLst/>
          </a:prstGeom>
        </p:spPr>
      </p:pic>
      <p:pic>
        <p:nvPicPr>
          <p:cNvPr id="11" name="Picture 10" descr="A logo with a swoosh and a letter s&#10;&#10;Description automatically generated">
            <a:extLst>
              <a:ext uri="{FF2B5EF4-FFF2-40B4-BE49-F238E27FC236}">
                <a16:creationId xmlns:a16="http://schemas.microsoft.com/office/drawing/2014/main" id="{7072D00D-1764-ED68-D5EE-D61A223F3D1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7667" b="25761"/>
          <a:stretch>
            <a:fillRect/>
          </a:stretch>
        </p:blipFill>
        <p:spPr>
          <a:xfrm>
            <a:off x="2088036" y="950129"/>
            <a:ext cx="864808" cy="42543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C3EC67F-1B9E-BEED-508C-44A26715CF20}"/>
              </a:ext>
            </a:extLst>
          </p:cNvPr>
          <p:cNvSpPr txBox="1"/>
          <p:nvPr/>
        </p:nvSpPr>
        <p:spPr>
          <a:xfrm>
            <a:off x="320216" y="1793736"/>
            <a:ext cx="8503568" cy="2631490"/>
          </a:xfrm>
          <a:prstGeom prst="rect">
            <a:avLst/>
          </a:prstGeom>
          <a:noFill/>
        </p:spPr>
        <p:txBody>
          <a:bodyPr wrap="square" lIns="68580" tIns="34290" rIns="68580" bIns="34290" anchor="t">
            <a:spAutoFit/>
          </a:bodyPr>
          <a:lstStyle/>
          <a:p>
            <a:pPr marL="257175" indent="-257175" algn="just">
              <a:spcAft>
                <a:spcPts val="900"/>
              </a:spcAft>
              <a:buFont typeface="Symbol" panose="05050102010706020507" pitchFamily="18" charset="2"/>
              <a:buChar char=""/>
            </a:pPr>
            <a:r>
              <a:rPr lang="en-GB" sz="1600" b="1" dirty="0">
                <a:latin typeface="+mn-lt"/>
                <a:ea typeface="MS Mincho"/>
                <a:cs typeface="Times New Roman"/>
              </a:rPr>
              <a:t>Global Participation</a:t>
            </a:r>
            <a:r>
              <a:rPr lang="en-GB" sz="1600" dirty="0">
                <a:latin typeface="+mn-lt"/>
                <a:ea typeface="MS Mincho"/>
                <a:cs typeface="Times New Roman"/>
              </a:rPr>
              <a:t>: Over 130 + Students from 6 CEOS countries engaged in cross-cultural learning and collaboration.</a:t>
            </a:r>
          </a:p>
          <a:p>
            <a:pPr marL="257175" indent="-257175" algn="just">
              <a:spcAft>
                <a:spcPts val="9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GB" sz="1600" b="1" dirty="0">
                <a:latin typeface="+mn-lt"/>
                <a:ea typeface="MS Mincho"/>
                <a:cs typeface="Times New Roman"/>
              </a:rPr>
              <a:t>Interactive Format</a:t>
            </a:r>
            <a:r>
              <a:rPr lang="en-GB" sz="1600" dirty="0">
                <a:latin typeface="+mn-lt"/>
                <a:ea typeface="MS Mincho"/>
                <a:cs typeface="Times New Roman"/>
              </a:rPr>
              <a:t>: </a:t>
            </a:r>
            <a:r>
              <a:rPr lang="en-GB" sz="1600" dirty="0">
                <a:solidFill>
                  <a:schemeClr val="tx1"/>
                </a:solidFill>
                <a:latin typeface="+mn-lt"/>
                <a:ea typeface="MS Mincho"/>
                <a:cs typeface="Times New Roman"/>
              </a:rPr>
              <a:t>The </a:t>
            </a:r>
            <a:r>
              <a:rPr lang="en-GB" sz="1600" dirty="0">
                <a:solidFill>
                  <a:schemeClr val="tx1"/>
                </a:solidFill>
                <a:ea typeface="MS Mincho"/>
              </a:rPr>
              <a:t>opportunity for each student to engage and speak directly with students from other countries was consistently praised as unique and the most important aspect. </a:t>
            </a:r>
          </a:p>
          <a:p>
            <a:pPr marL="257175" indent="-257175" algn="just">
              <a:spcAft>
                <a:spcPts val="900"/>
              </a:spcAft>
              <a:buFont typeface="Symbol" panose="05050102010706020507" pitchFamily="18" charset="2"/>
              <a:buChar char=""/>
            </a:pPr>
            <a:r>
              <a:rPr lang="en-GB" sz="1600" b="1" dirty="0">
                <a:latin typeface="+mn-lt"/>
                <a:ea typeface="MS Mincho"/>
                <a:cs typeface="Times New Roman"/>
              </a:rPr>
              <a:t>Real-World Relevance</a:t>
            </a:r>
            <a:r>
              <a:rPr lang="en-GB" sz="1600" dirty="0">
                <a:latin typeface="+mn-lt"/>
                <a:ea typeface="MS Mincho"/>
                <a:cs typeface="Times New Roman"/>
              </a:rPr>
              <a:t>: Activities centred on practical applications of EO data in disaster response and biodiversity conservation</a:t>
            </a:r>
          </a:p>
          <a:p>
            <a:pPr marL="257175" indent="-257175" algn="just">
              <a:spcAft>
                <a:spcPts val="900"/>
              </a:spcAft>
              <a:buFont typeface="Symbol" panose="05050102010706020507" pitchFamily="18" charset="2"/>
              <a:buChar char=""/>
            </a:pPr>
            <a:r>
              <a:rPr lang="en-GB" sz="1600" b="1" dirty="0">
                <a:solidFill>
                  <a:schemeClr val="tx1"/>
                </a:solidFill>
                <a:latin typeface="+mn-lt"/>
                <a:ea typeface="MS Mincho"/>
                <a:cs typeface="Times New Roman"/>
              </a:rPr>
              <a:t>Open to all: </a:t>
            </a:r>
            <a:r>
              <a:rPr lang="en-GB" sz="1600" dirty="0">
                <a:solidFill>
                  <a:schemeClr val="tx1"/>
                </a:solidFill>
                <a:latin typeface="+mn-lt"/>
                <a:ea typeface="MS Mincho"/>
                <a:cs typeface="Times New Roman"/>
              </a:rPr>
              <a:t>Support for the approach that is open to students across globe regardless of school curriculum – its an 'extra' to be done in clubs or school lunch time.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802D993-76F6-7B40-8DA2-A156EC8921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240" y="979016"/>
            <a:ext cx="702562" cy="44207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03D546D-D39D-549C-0432-357D1FEB01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189" y="1171755"/>
            <a:ext cx="8206353" cy="2306334"/>
          </a:xfrm>
        </p:spPr>
        <p:txBody>
          <a:bodyPr/>
          <a:lstStyle/>
          <a:p>
            <a:pPr marL="533400" indent="-457200">
              <a:buFont typeface="+mj-lt"/>
              <a:buAutoNum type="arabicPeriod"/>
            </a:pPr>
            <a:r>
              <a:rPr lang="en-GB" sz="2000" dirty="0">
                <a:latin typeface="+mn-lt"/>
              </a:rPr>
              <a:t>Support Team Australia's continuation of the programme, embedding lessons learned from the pilot year and expanding participation. </a:t>
            </a:r>
          </a:p>
          <a:p>
            <a:pPr marL="533400" indent="-457200">
              <a:buFont typeface="+mj-lt"/>
              <a:buAutoNum type="arabicPeriod"/>
            </a:pPr>
            <a:endParaRPr lang="en-GB" sz="2000" dirty="0">
              <a:latin typeface="+mn-lt"/>
            </a:endParaRPr>
          </a:p>
          <a:p>
            <a:pPr marL="552450" indent="-457200">
              <a:spcBef>
                <a:spcPts val="600"/>
              </a:spcBef>
              <a:buFont typeface="+mj-lt"/>
              <a:buAutoNum type="arabicPeriod"/>
            </a:pPr>
            <a:r>
              <a:rPr lang="en-GB" sz="2000" dirty="0">
                <a:latin typeface="+mn-lt"/>
              </a:rPr>
              <a:t>Explore practicalities of a permanent youth programme under the Working Group on Capacity Development </a:t>
            </a:r>
          </a:p>
          <a:p>
            <a:pPr>
              <a:spcAft>
                <a:spcPts val="450"/>
              </a:spcAft>
              <a:buSzPct val="108000"/>
              <a:buFont typeface="Arial" panose="020B0604020202020204" pitchFamily="34" charset="0"/>
              <a:buChar char="•"/>
            </a:pPr>
            <a:endParaRPr lang="en-GB" sz="16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D476199-1959-FE72-3FE3-3B88523DF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Recommendations </a:t>
            </a:r>
          </a:p>
        </p:txBody>
      </p:sp>
    </p:spTree>
    <p:extLst>
      <p:ext uri="{BB962C8B-B14F-4D97-AF65-F5344CB8AC3E}">
        <p14:creationId xmlns:p14="http://schemas.microsoft.com/office/powerpoint/2010/main" val="10710788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D7302E63-73A7-B833-617C-B174D0E744C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205830" y="2328227"/>
            <a:ext cx="4265896" cy="722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sz="4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b="1" dirty="0">
                <a:solidFill>
                  <a:schemeClr val="tx1"/>
                </a:solidFill>
              </a:rPr>
              <a:t>Discussion</a:t>
            </a:r>
          </a:p>
        </p:txBody>
      </p:sp>
    </p:spTree>
    <p:extLst>
      <p:ext uri="{BB962C8B-B14F-4D97-AF65-F5344CB8AC3E}">
        <p14:creationId xmlns:p14="http://schemas.microsoft.com/office/powerpoint/2010/main" val="2791866587"/>
      </p:ext>
    </p:extLst>
  </p:cSld>
  <p:clrMapOvr>
    <a:masterClrMapping/>
  </p:clrMapOvr>
</p:sld>
</file>

<file path=ppt/theme/theme1.xml><?xml version="1.0" encoding="utf-8"?>
<a:theme xmlns:a="http://schemas.openxmlformats.org/drawingml/2006/main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54C3EB26AF9C447B106C5BC6056A95F" ma:contentTypeVersion="28" ma:contentTypeDescription="Create a new document." ma:contentTypeScope="" ma:versionID="9f4651f72d8b82091852209d0b47b8a1">
  <xsd:schema xmlns:xsd="http://www.w3.org/2001/XMLSchema" xmlns:xs="http://www.w3.org/2001/XMLSchema" xmlns:p="http://schemas.microsoft.com/office/2006/metadata/properties" xmlns:ns1="http://schemas.microsoft.com/sharepoint/v3" xmlns:ns2="0063f72e-ace3-48fb-9c1f-5b513408b31f" xmlns:ns3="5b28aca4-1a3f-4435-8455-199cb477ca9d" xmlns:ns4="b413c3fd-5a3b-4239-b985-69032e371c04" xmlns:ns5="a8f60570-4bd3-4f2b-950b-a996de8ab151" xmlns:ns6="aaacb922-5235-4a66-b188-303b9b46fbd7" xmlns:ns7="19c35881-1946-4d14-9111-eb0c9f6f92d5" targetNamespace="http://schemas.microsoft.com/office/2006/metadata/properties" ma:root="true" ma:fieldsID="398fc9bdcffcdc8a05f185e9c69b53d8" ns1:_="" ns2:_="" ns3:_="" ns4:_="" ns5:_="" ns6:_="" ns7:_="">
    <xsd:import namespace="http://schemas.microsoft.com/sharepoint/v3"/>
    <xsd:import namespace="0063f72e-ace3-48fb-9c1f-5b513408b31f"/>
    <xsd:import namespace="5b28aca4-1a3f-4435-8455-199cb477ca9d"/>
    <xsd:import namespace="b413c3fd-5a3b-4239-b985-69032e371c04"/>
    <xsd:import namespace="a8f60570-4bd3-4f2b-950b-a996de8ab151"/>
    <xsd:import namespace="aaacb922-5235-4a66-b188-303b9b46fbd7"/>
    <xsd:import namespace="19c35881-1946-4d14-9111-eb0c9f6f92d5"/>
    <xsd:element name="properties">
      <xsd:complexType>
        <xsd:sequence>
          <xsd:element name="documentManagement">
            <xsd:complexType>
              <xsd:all>
                <xsd:element ref="ns2:Security_x0020_Classification" minOccurs="0"/>
                <xsd:element ref="ns2:Descriptor" minOccurs="0"/>
                <xsd:element ref="ns3:m975189f4ba442ecbf67d4147307b177" minOccurs="0"/>
                <xsd:element ref="ns3:TaxCatchAll" minOccurs="0"/>
                <xsd:element ref="ns3:TaxCatchAllLabel" minOccurs="0"/>
                <xsd:element ref="ns4:Government_x0020_Body" minOccurs="0"/>
                <xsd:element ref="ns4:Date_x0020_Opened" minOccurs="0"/>
                <xsd:element ref="ns4:Date_x0020_Closed" minOccurs="0"/>
                <xsd:element ref="ns5:Retention_x0020_Label" minOccurs="0"/>
                <xsd:element ref="ns6:LegacyData" minOccurs="0"/>
                <xsd:element ref="ns7:MediaServiceMetadata" minOccurs="0"/>
                <xsd:element ref="ns7:MediaServiceFastMetadata" minOccurs="0"/>
                <xsd:element ref="ns7:MediaServiceAutoTags" minOccurs="0"/>
                <xsd:element ref="ns7:MediaServiceOCR" minOccurs="0"/>
                <xsd:element ref="ns7:MediaServiceGenerationTime" minOccurs="0"/>
                <xsd:element ref="ns7:MediaServiceEventHashCode" minOccurs="0"/>
                <xsd:element ref="ns3:_dlc_DocId" minOccurs="0"/>
                <xsd:element ref="ns3:_dlc_DocIdUrl" minOccurs="0"/>
                <xsd:element ref="ns3:_dlc_DocIdPersistId" minOccurs="0"/>
                <xsd:element ref="ns7:MediaServiceDateTaken" minOccurs="0"/>
                <xsd:element ref="ns7:MediaServiceLocation" minOccurs="0"/>
                <xsd:element ref="ns7:MediaServiceAutoKeyPoints" minOccurs="0"/>
                <xsd:element ref="ns7:MediaServiceKeyPoints" minOccurs="0"/>
                <xsd:element ref="ns7:MediaLengthInSeconds" minOccurs="0"/>
                <xsd:element ref="ns3:SharedWithUsers" minOccurs="0"/>
                <xsd:element ref="ns3:SharedWithDetails" minOccurs="0"/>
                <xsd:element ref="ns7:lcf76f155ced4ddcb4097134ff3c332f" minOccurs="0"/>
                <xsd:element ref="ns7:MediaServiceObjectDetectorVersions" minOccurs="0"/>
                <xsd:element ref="ns7:MediaServiceSearchProperties" minOccurs="0"/>
                <xsd:element ref="ns1:_ip_UnifiedCompliancePolicyProperties" minOccurs="0"/>
                <xsd:element ref="ns1:_ip_UnifiedCompliancePolicyUIAction" minOccurs="0"/>
                <xsd:element ref="ns7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39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40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63f72e-ace3-48fb-9c1f-5b513408b31f" elementFormDefault="qualified">
    <xsd:import namespace="http://schemas.microsoft.com/office/2006/documentManagement/types"/>
    <xsd:import namespace="http://schemas.microsoft.com/office/infopath/2007/PartnerControls"/>
    <xsd:element name="Security_x0020_Classification" ma:index="8" nillable="true" ma:displayName="Security Classification" ma:default="OFFICIAL" ma:format="Dropdown" ma:indexed="true" ma:internalName="Security_x0020_Classification">
      <xsd:simpleType>
        <xsd:restriction base="dms:Choice">
          <xsd:enumeration value="OFFICIAL"/>
          <xsd:enumeration value="OFFICIAL - SENSITIVE"/>
        </xsd:restriction>
      </xsd:simpleType>
    </xsd:element>
    <xsd:element name="Descriptor" ma:index="9" nillable="true" ma:displayName="Descriptor" ma:default="" ma:format="Dropdown" ma:indexed="true" ma:internalName="Descriptor">
      <xsd:simpleType>
        <xsd:restriction base="dms:Choice">
          <xsd:enumeration value="COMMERCIAL"/>
          <xsd:enumeration value="PERSONAL"/>
          <xsd:enumeration value="LOCSEN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28aca4-1a3f-4435-8455-199cb477ca9d" elementFormDefault="qualified">
    <xsd:import namespace="http://schemas.microsoft.com/office/2006/documentManagement/types"/>
    <xsd:import namespace="http://schemas.microsoft.com/office/infopath/2007/PartnerControls"/>
    <xsd:element name="m975189f4ba442ecbf67d4147307b177" ma:index="10" nillable="true" ma:taxonomy="true" ma:internalName="m975189f4ba442ecbf67d4147307b177" ma:taxonomyFieldName="Business_x0020_Unit" ma:displayName="Business Unit" ma:default="1;#UK Space Agency|e94dee48-3a05-4a12-8e11-f3f2fb95bcf1" ma:fieldId="{6975189f-4ba4-42ec-bf67-d4147307b177}" ma:sspId="9b0aeba9-2bce-41c2-8545-5d12d676a674" ma:termSetId="6f71e40e-3a2e-4baf-91d9-2069eb35453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1" nillable="true" ma:displayName="Taxonomy Catch All Column" ma:description="" ma:hidden="true" ma:list="{29ed87ca-41af-46d3-b796-53473f12a894}" ma:internalName="TaxCatchAll" ma:showField="CatchAllData" ma:web="5b28aca4-1a3f-4435-8455-199cb477ca9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" nillable="true" ma:displayName="Taxonomy Catch All Column1" ma:description="" ma:hidden="true" ma:list="{29ed87ca-41af-46d3-b796-53473f12a894}" ma:internalName="TaxCatchAllLabel" ma:readOnly="true" ma:showField="CatchAllDataLabel" ma:web="5b28aca4-1a3f-4435-8455-199cb477ca9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_dlc_DocId" ma:index="25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26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7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3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13c3fd-5a3b-4239-b985-69032e371c04" elementFormDefault="qualified">
    <xsd:import namespace="http://schemas.microsoft.com/office/2006/documentManagement/types"/>
    <xsd:import namespace="http://schemas.microsoft.com/office/infopath/2007/PartnerControls"/>
    <xsd:element name="Government_x0020_Body" ma:index="14" nillable="true" ma:displayName="Government Body" ma:default="UK Space Agency" ma:internalName="Government_x0020_Body">
      <xsd:simpleType>
        <xsd:restriction base="dms:Text">
          <xsd:maxLength value="255"/>
        </xsd:restriction>
      </xsd:simpleType>
    </xsd:element>
    <xsd:element name="Date_x0020_Opened" ma:index="15" nillable="true" ma:displayName="Date Opened" ma:default="[Today]" ma:format="DateOnly" ma:internalName="Date_x0020_Opened">
      <xsd:simpleType>
        <xsd:restriction base="dms:DateTime"/>
      </xsd:simpleType>
    </xsd:element>
    <xsd:element name="Date_x0020_Closed" ma:index="16" nillable="true" ma:displayName="Date Closed" ma:format="DateOnly" ma:internalName="Date_x0020_Closed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f60570-4bd3-4f2b-950b-a996de8ab151" elementFormDefault="qualified">
    <xsd:import namespace="http://schemas.microsoft.com/office/2006/documentManagement/types"/>
    <xsd:import namespace="http://schemas.microsoft.com/office/infopath/2007/PartnerControls"/>
    <xsd:element name="Retention_x0020_Label" ma:index="17" nillable="true" ma:displayName="Retention Label" ma:internalName="Retention_x0020_Label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acb922-5235-4a66-b188-303b9b46fbd7" elementFormDefault="qualified">
    <xsd:import namespace="http://schemas.microsoft.com/office/2006/documentManagement/types"/>
    <xsd:import namespace="http://schemas.microsoft.com/office/infopath/2007/PartnerControls"/>
    <xsd:element name="LegacyData" ma:index="18" nillable="true" ma:displayName="Legacy Data" ma:internalName="LegacyData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c35881-1946-4d14-9111-eb0c9f6f92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21" nillable="true" ma:displayName="Tags" ma:internalName="MediaServiceAutoTags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9" nillable="true" ma:displayName="Location" ma:internalName="MediaServiceLocation" ma:readOnly="true">
      <xsd:simpleType>
        <xsd:restriction base="dms:Text"/>
      </xsd:simpleType>
    </xsd:element>
    <xsd:element name="MediaServiceAutoKeyPoints" ma:index="3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3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36" nillable="true" ma:taxonomy="true" ma:internalName="lcf76f155ced4ddcb4097134ff3c332f" ma:taxonomyFieldName="MediaServiceImageTags" ma:displayName="Image Tags" ma:readOnly="false" ma:fieldId="{5cf76f15-5ced-4ddc-b409-7134ff3c332f}" ma:taxonomyMulti="true" ma:sspId="9b0aeba9-2bce-41c2-8545-5d12d676a67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3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3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4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Government_x0020_Body xmlns="b413c3fd-5a3b-4239-b985-69032e371c04">UK Space Agency</Government_x0020_Body>
    <Date_x0020_Opened xmlns="b413c3fd-5a3b-4239-b985-69032e371c04">2025-10-22T16:16:57+00:00</Date_x0020_Opened>
    <LegacyData xmlns="aaacb922-5235-4a66-b188-303b9b46fbd7" xsi:nil="true"/>
    <_ip_UnifiedCompliancePolicyUIAction xmlns="http://schemas.microsoft.com/sharepoint/v3" xsi:nil="true"/>
    <Descriptor xmlns="0063f72e-ace3-48fb-9c1f-5b513408b31f" xsi:nil="true"/>
    <m975189f4ba442ecbf67d4147307b177 xmlns="5b28aca4-1a3f-4435-8455-199cb477ca9d">
      <Terms xmlns="http://schemas.microsoft.com/office/infopath/2007/PartnerControls">
        <TermInfo xmlns="http://schemas.microsoft.com/office/infopath/2007/PartnerControls">
          <TermName xmlns="http://schemas.microsoft.com/office/infopath/2007/PartnerControls">UK Space Agency</TermName>
          <TermId xmlns="http://schemas.microsoft.com/office/infopath/2007/PartnerControls">e94dee48-3a05-4a12-8e11-f3f2fb95bcf1</TermId>
        </TermInfo>
      </Terms>
    </m975189f4ba442ecbf67d4147307b177>
    <lcf76f155ced4ddcb4097134ff3c332f xmlns="19c35881-1946-4d14-9111-eb0c9f6f92d5">
      <Terms xmlns="http://schemas.microsoft.com/office/infopath/2007/PartnerControls"/>
    </lcf76f155ced4ddcb4097134ff3c332f>
    <_ip_UnifiedCompliancePolicyProperties xmlns="http://schemas.microsoft.com/sharepoint/v3" xsi:nil="true"/>
    <Security_x0020_Classification xmlns="0063f72e-ace3-48fb-9c1f-5b513408b31f">OFFICIAL</Security_x0020_Classification>
    <TaxCatchAll xmlns="5b28aca4-1a3f-4435-8455-199cb477ca9d">
      <Value>1</Value>
    </TaxCatchAll>
    <Retention_x0020_Label xmlns="a8f60570-4bd3-4f2b-950b-a996de8ab151" xsi:nil="true"/>
    <Date_x0020_Closed xmlns="b413c3fd-5a3b-4239-b985-69032e371c04" xsi:nil="true"/>
    <_dlc_DocId xmlns="5b28aca4-1a3f-4435-8455-199cb477ca9d">C6YACRK3PPUS-1259953952-246036</_dlc_DocId>
    <_dlc_DocIdUrl xmlns="5b28aca4-1a3f-4435-8455-199cb477ca9d">
      <Url>https://beisgov.sharepoint.com/sites/UKSAEOClimate/_layouts/15/DocIdRedir.aspx?ID=C6YACRK3PPUS-1259953952-246036</Url>
      <Description>C6YACRK3PPUS-1259953952-246036</Description>
    </_dlc_DocIdUrl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6AC6A86-DF0A-4F04-A1CA-1DD05383A44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0063f72e-ace3-48fb-9c1f-5b513408b31f"/>
    <ds:schemaRef ds:uri="5b28aca4-1a3f-4435-8455-199cb477ca9d"/>
    <ds:schemaRef ds:uri="b413c3fd-5a3b-4239-b985-69032e371c04"/>
    <ds:schemaRef ds:uri="a8f60570-4bd3-4f2b-950b-a996de8ab151"/>
    <ds:schemaRef ds:uri="aaacb922-5235-4a66-b188-303b9b46fbd7"/>
    <ds:schemaRef ds:uri="19c35881-1946-4d14-9111-eb0c9f6f92d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4D6EC7C-3D98-46D2-942D-2765485E3CE5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A9F555B7-E664-46C3-AB5C-B9A0D2FD51A6}">
  <ds:schemaRefs>
    <ds:schemaRef ds:uri="http://purl.org/dc/dcmitype/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http://schemas.microsoft.com/office/2006/metadata/properties"/>
    <ds:schemaRef ds:uri="19c35881-1946-4d14-9111-eb0c9f6f92d5"/>
    <ds:schemaRef ds:uri="5b28aca4-1a3f-4435-8455-199cb477ca9d"/>
    <ds:schemaRef ds:uri="http://purl.org/dc/elements/1.1/"/>
    <ds:schemaRef ds:uri="http://schemas.microsoft.com/office/2006/documentManagement/types"/>
    <ds:schemaRef ds:uri="aaacb922-5235-4a66-b188-303b9b46fbd7"/>
    <ds:schemaRef ds:uri="http://schemas.microsoft.com/sharepoint/v3"/>
    <ds:schemaRef ds:uri="b413c3fd-5a3b-4239-b985-69032e371c04"/>
    <ds:schemaRef ds:uri="a8f60570-4bd3-4f2b-950b-a996de8ab151"/>
    <ds:schemaRef ds:uri="0063f72e-ace3-48fb-9c1f-5b513408b31f"/>
    <ds:schemaRef ds:uri="http://www.w3.org/XML/1998/namespace"/>
  </ds:schemaRefs>
</ds:datastoreItem>
</file>

<file path=customXml/itemProps4.xml><?xml version="1.0" encoding="utf-8"?>
<ds:datastoreItem xmlns:ds="http://schemas.openxmlformats.org/officeDocument/2006/customXml" ds:itemID="{5F84AA87-F2B6-4345-87AC-4FA404C622BF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ba62f585-b40f-4ab9-bafe-39150f03d124}" enabled="1" method="Standard" siteId="{cbac7005-02c1-43eb-b497-e6492d1b2dd8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1959</TotalTime>
  <Words>624</Words>
  <Application>Microsoft Office PowerPoint</Application>
  <PresentationFormat>On-screen Show (16:9)</PresentationFormat>
  <Paragraphs>69</Paragraphs>
  <Slides>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Courier New</vt:lpstr>
      <vt:lpstr>MS Mincho</vt:lpstr>
      <vt:lpstr>Wingdings</vt:lpstr>
      <vt:lpstr>Montserrat Medium</vt:lpstr>
      <vt:lpstr>Montserrat</vt:lpstr>
      <vt:lpstr>Symbol</vt:lpstr>
      <vt:lpstr>Arial</vt:lpstr>
      <vt:lpstr>Aptos</vt:lpstr>
      <vt:lpstr>ceos</vt:lpstr>
      <vt:lpstr>PowerPoint Presentation</vt:lpstr>
      <vt:lpstr>Recap: CEOS in schools</vt:lpstr>
      <vt:lpstr>Programme overview </vt:lpstr>
      <vt:lpstr>PowerPoint Presentation</vt:lpstr>
      <vt:lpstr>Posters project and Youth summit</vt:lpstr>
      <vt:lpstr>Youth Hub: Improving access to open-source material </vt:lpstr>
      <vt:lpstr>Feedback and lessons learnt</vt:lpstr>
      <vt:lpstr>Recommendations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Gibson2, Patrick (UKSA)</cp:lastModifiedBy>
  <cp:revision>3</cp:revision>
  <dcterms:modified xsi:type="dcterms:W3CDTF">2025-11-05T09:19:25Z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ificationContentMarkingFooterLocations">
    <vt:lpwstr>ceos:5</vt:lpwstr>
  </property>
  <property fmtid="{D5CDD505-2E9C-101B-9397-08002B2CF9AE}" pid="3" name="ClassificationContentMarkingFooterText">
    <vt:lpwstr>OFFICIAL</vt:lpwstr>
  </property>
  <property fmtid="{D5CDD505-2E9C-101B-9397-08002B2CF9AE}" pid="4" name="ClassificationContentMarkingHeaderLocations">
    <vt:lpwstr>ceos:4</vt:lpwstr>
  </property>
  <property fmtid="{D5CDD505-2E9C-101B-9397-08002B2CF9AE}" pid="5" name="ClassificationContentMarkingHeaderText">
    <vt:lpwstr>OFFICIAL</vt:lpwstr>
  </property>
  <property fmtid="{D5CDD505-2E9C-101B-9397-08002B2CF9AE}" pid="6" name="ContentTypeId">
    <vt:lpwstr>0x010100F54C3EB26AF9C447B106C5BC6056A95F</vt:lpwstr>
  </property>
  <property fmtid="{D5CDD505-2E9C-101B-9397-08002B2CF9AE}" pid="7" name="Business Unit">
    <vt:lpwstr>1;#UK Space Agency|e94dee48-3a05-4a12-8e11-f3f2fb95bcf1</vt:lpwstr>
  </property>
  <property fmtid="{D5CDD505-2E9C-101B-9397-08002B2CF9AE}" pid="8" name="_dlc_DocIdItemGuid">
    <vt:lpwstr>9229017a-80ec-40cc-a8c9-1135e05a4dfd</vt:lpwstr>
  </property>
  <property fmtid="{D5CDD505-2E9C-101B-9397-08002B2CF9AE}" pid="9" name="Business_x0020_Unit">
    <vt:lpwstr>1;#UK Space Agency|e94dee48-3a05-4a12-8e11-f3f2fb95bcf1</vt:lpwstr>
  </property>
  <property fmtid="{D5CDD505-2E9C-101B-9397-08002B2CF9AE}" pid="10" name="MediaServiceImageTags">
    <vt:lpwstr/>
  </property>
</Properties>
</file>