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5"/>
  </p:sldMasterIdLst>
  <p:notesMasterIdLst>
    <p:notesMasterId r:id="rId14"/>
  </p:notesMasterIdLst>
  <p:sldIdLst>
    <p:sldId id="256" r:id="rId6"/>
    <p:sldId id="264" r:id="rId7"/>
    <p:sldId id="259" r:id="rId8"/>
    <p:sldId id="261" r:id="rId9"/>
    <p:sldId id="262" r:id="rId10"/>
    <p:sldId id="265" r:id="rId11"/>
    <p:sldId id="266" r:id="rId12"/>
    <p:sldId id="263" r:id="rId13"/>
  </p:sldIdLst>
  <p:sldSz cx="9144000" cy="5143500" type="screen16x9"/>
  <p:notesSz cx="6858000" cy="9144000"/>
  <p:embeddedFontLst>
    <p:embeddedFont>
      <p:font typeface="Montserrat" panose="00000500000000000000" pitchFamily="2" charset="0"/>
      <p:regular r:id="rId15"/>
      <p:bold r:id="rId16"/>
      <p:italic r:id="rId17"/>
      <p:boldItalic r:id="rId18"/>
    </p:embeddedFont>
    <p:embeddedFont>
      <p:font typeface="Montserrat Medium" panose="00000600000000000000" pitchFamily="2"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03D81-4F36-48DC-8576-4A2C497A57D9}" v="43" dt="2025-11-04T14:53:01.552"/>
    <p1510:client id="{8B1E736A-CF8E-1185-4887-32C429707EB9}" v="3" dt="2025-11-04T14:35:12.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2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bb727f0b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bb727f0b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9803cece0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 name="Google Shape;61;g39803cece0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9803cece0c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 name="Google Shape;73;g39803cece0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9803cece0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g39803cece0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8883F38A-FF1B-DF8D-6EAA-BE97FA5A5566}"/>
            </a:ext>
          </a:extLst>
        </p:cNvPr>
        <p:cNvGrpSpPr/>
        <p:nvPr/>
      </p:nvGrpSpPr>
      <p:grpSpPr>
        <a:xfrm>
          <a:off x="0" y="0"/>
          <a:ext cx="0" cy="0"/>
          <a:chOff x="0" y="0"/>
          <a:chExt cx="0" cy="0"/>
        </a:xfrm>
      </p:grpSpPr>
      <p:sp>
        <p:nvSpPr>
          <p:cNvPr id="78" name="Google Shape;78;g39803cece0c_0_10:notes">
            <a:extLst>
              <a:ext uri="{FF2B5EF4-FFF2-40B4-BE49-F238E27FC236}">
                <a16:creationId xmlns:a16="http://schemas.microsoft.com/office/drawing/2014/main" id="{13E55211-ACB2-F8E1-569F-C927E9AD1CF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g39803cece0c_0_10:notes">
            <a:extLst>
              <a:ext uri="{FF2B5EF4-FFF2-40B4-BE49-F238E27FC236}">
                <a16:creationId xmlns:a16="http://schemas.microsoft.com/office/drawing/2014/main" id="{4DBA9CAF-1194-8E3A-39BD-879DCCDF2D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641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DD5DCABD-F80D-8752-EDE5-237E8A99E2F9}"/>
            </a:ext>
          </a:extLst>
        </p:cNvPr>
        <p:cNvGrpSpPr/>
        <p:nvPr/>
      </p:nvGrpSpPr>
      <p:grpSpPr>
        <a:xfrm>
          <a:off x="0" y="0"/>
          <a:ext cx="0" cy="0"/>
          <a:chOff x="0" y="0"/>
          <a:chExt cx="0" cy="0"/>
        </a:xfrm>
      </p:grpSpPr>
      <p:sp>
        <p:nvSpPr>
          <p:cNvPr id="78" name="Google Shape;78;g39803cece0c_0_10:notes">
            <a:extLst>
              <a:ext uri="{FF2B5EF4-FFF2-40B4-BE49-F238E27FC236}">
                <a16:creationId xmlns:a16="http://schemas.microsoft.com/office/drawing/2014/main" id="{C84A9FD5-AD37-BBEC-45A7-C082019AF31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g39803cece0c_0_10:notes">
            <a:extLst>
              <a:ext uri="{FF2B5EF4-FFF2-40B4-BE49-F238E27FC236}">
                <a16:creationId xmlns:a16="http://schemas.microsoft.com/office/drawing/2014/main" id="{A7263F31-FF42-A637-CAD8-26604C063F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053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9803cece0c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g39803cece0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2"/>
          <a:stretch/>
        </p:blipFill>
        <p:spPr>
          <a:xfrm rot="-5400000">
            <a:off x="4344520" y="3615007"/>
            <a:ext cx="1289700" cy="1775100"/>
          </a:xfrm>
          <a:prstGeom prst="rtTriangle">
            <a:avLst/>
          </a:prstGeom>
          <a:noFill/>
          <a:ln>
            <a:noFill/>
          </a:ln>
        </p:spPr>
      </p:pic>
      <p:sp>
        <p:nvSpPr>
          <p:cNvPr id="20" name="Google Shape;20;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b="0" i="0" u="none" strike="noStrike" cap="none">
                <a:solidFill>
                  <a:schemeClr val="lt1"/>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8" name="Google Shape;28;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b="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b="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b="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b="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b="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b="0" i="0" u="none" strike="noStrike" cap="none">
                <a:solidFill>
                  <a:schemeClr val="dk1"/>
                </a:solidFill>
                <a:latin typeface="Montserrat"/>
                <a:ea typeface="Montserrat"/>
                <a:cs typeface="Montserrat"/>
                <a:sym typeface="Montserrat"/>
              </a:defRPr>
            </a:lvl9pPr>
          </a:lstStyle>
          <a:p>
            <a:endParaRPr/>
          </a:p>
        </p:txBody>
      </p:sp>
      <p:sp>
        <p:nvSpPr>
          <p:cNvPr id="29" name="Google Shape;29;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b="0" i="0" u="none" strike="noStrike" cap="none">
                <a:solidFill>
                  <a:schemeClr val="lt1"/>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3"/>
          <p:cNvSpPr txBox="1"/>
          <p:nvPr/>
        </p:nvSpPr>
        <p:spPr>
          <a:xfrm>
            <a:off x="-40725" y="4872750"/>
            <a:ext cx="3489000" cy="35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2"/>
                </a:solidFill>
                <a:latin typeface="Montserrat"/>
                <a:ea typeface="Montserrat"/>
                <a:cs typeface="Montserrat"/>
                <a:sym typeface="Montserrat"/>
              </a:rPr>
              <a:t>39th CEOS Plenary, 4-6 November 2025</a:t>
            </a:r>
            <a:endParaRPr sz="1100" b="1" i="0" u="none" strike="noStrike" cap="non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6" name="Google Shape;36;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7" name="Google Shape;37;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38" name="Google Shape;38;p4"/>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b="0" i="0" u="none" strike="noStrike" cap="none">
                <a:solidFill>
                  <a:schemeClr val="lt1"/>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4"/>
          <p:cNvSpPr txBox="1"/>
          <p:nvPr/>
        </p:nvSpPr>
        <p:spPr>
          <a:xfrm>
            <a:off x="-40725" y="4872750"/>
            <a:ext cx="3489000" cy="35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2"/>
                </a:solidFill>
                <a:latin typeface="Montserrat"/>
                <a:ea typeface="Montserrat"/>
                <a:cs typeface="Montserrat"/>
                <a:sym typeface="Montserrat"/>
              </a:rPr>
              <a:t>39th CEOS Plenary, 4-6 November 2025</a:t>
            </a:r>
            <a:endParaRPr sz="1100" b="1" i="0" u="none" strike="noStrike" cap="non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5">
            <a:alphaModFix amt="34000"/>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6">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4" name="TextBox 3">
            <a:extLst>
              <a:ext uri="{FF2B5EF4-FFF2-40B4-BE49-F238E27FC236}">
                <a16:creationId xmlns:a16="http://schemas.microsoft.com/office/drawing/2014/main" id="{3C231F5A-EAB7-91A6-492C-B68508F8FA8D}"/>
              </a:ext>
            </a:extLst>
          </p:cNvPr>
          <p:cNvSpPr txBox="1"/>
          <p:nvPr userDrawn="1">
            <p:extLst>
              <p:ext uri="{1162E1C5-73C7-4A58-AE30-91384D911F3F}">
                <p184:classification xmlns:p184="http://schemas.microsoft.com/office/powerpoint/2018/4/main" val="hdr"/>
              </p:ext>
            </p:extLst>
          </p:nvPr>
        </p:nvSpPr>
        <p:spPr>
          <a:xfrm>
            <a:off x="4312412" y="63500"/>
            <a:ext cx="544513"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OFFICIAL</a:t>
            </a:r>
          </a:p>
        </p:txBody>
      </p:sp>
      <p:sp>
        <p:nvSpPr>
          <p:cNvPr id="5" name="TextBox 4">
            <a:extLst>
              <a:ext uri="{FF2B5EF4-FFF2-40B4-BE49-F238E27FC236}">
                <a16:creationId xmlns:a16="http://schemas.microsoft.com/office/drawing/2014/main" id="{5EB6B755-A566-0339-60C5-3A1935DB9BB9}"/>
              </a:ext>
            </a:extLst>
          </p:cNvPr>
          <p:cNvSpPr txBox="1"/>
          <p:nvPr userDrawn="1">
            <p:extLst>
              <p:ext uri="{1162E1C5-73C7-4A58-AE30-91384D911F3F}">
                <p184:classification xmlns:p184="http://schemas.microsoft.com/office/powerpoint/2018/4/main" val="ftr"/>
              </p:ext>
            </p:extLst>
          </p:nvPr>
        </p:nvSpPr>
        <p:spPr>
          <a:xfrm>
            <a:off x="4312412" y="4927600"/>
            <a:ext cx="544513"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OFFICIAL</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3.xml"/><Relationship Id="rId16"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5"/>
          <p:cNvSpPr/>
          <p:nvPr/>
        </p:nvSpPr>
        <p:spPr>
          <a:xfrm>
            <a:off x="4252225" y="2869075"/>
            <a:ext cx="4833000" cy="1972500"/>
          </a:xfrm>
          <a:prstGeom prst="rect">
            <a:avLst/>
          </a:prstGeom>
          <a:noFill/>
          <a:ln>
            <a:noFill/>
          </a:ln>
        </p:spPr>
        <p:txBody>
          <a:bodyPr spcFirstLastPara="1" wrap="square" lIns="0" tIns="0" rIns="0" bIns="0" anchor="t" anchorCtr="0">
            <a:noAutofit/>
          </a:bodyPr>
          <a:lstStyle/>
          <a:p>
            <a:pPr marL="0" marR="0" lvl="0" indent="0" algn="r" rtl="0">
              <a:lnSpc>
                <a:spcPct val="130000"/>
              </a:lnSpc>
              <a:spcBef>
                <a:spcPts val="0"/>
              </a:spcBef>
              <a:spcAft>
                <a:spcPts val="0"/>
              </a:spcAft>
              <a:buClr>
                <a:srgbClr val="000000"/>
              </a:buClr>
              <a:buSzPts val="1700"/>
              <a:buFont typeface="Arial"/>
              <a:buNone/>
            </a:pPr>
            <a:endParaRPr sz="1700" b="1" i="0" u="none" strike="noStrike" cap="none">
              <a:solidFill>
                <a:srgbClr val="33445F"/>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1700"/>
              <a:buFont typeface="Arial"/>
              <a:buNone/>
            </a:pPr>
            <a:r>
              <a:rPr lang="en" sz="1700" b="1">
                <a:solidFill>
                  <a:srgbClr val="33445F"/>
                </a:solidFill>
                <a:latin typeface="Montserrat"/>
                <a:ea typeface="Montserrat"/>
                <a:cs typeface="Montserrat"/>
                <a:sym typeface="Montserrat"/>
              </a:rPr>
              <a:t>Niall Bradshaw</a:t>
            </a:r>
            <a:r>
              <a:rPr lang="en" sz="1700" b="1" i="0" u="none" strike="noStrike" cap="none">
                <a:solidFill>
                  <a:srgbClr val="33445F"/>
                </a:solidFill>
                <a:latin typeface="Montserrat"/>
                <a:ea typeface="Montserrat"/>
                <a:cs typeface="Montserrat"/>
                <a:sym typeface="Montserrat"/>
              </a:rPr>
              <a:t> </a:t>
            </a:r>
            <a:endParaRPr sz="1700" b="1" i="0" u="none" strike="noStrike" cap="none">
              <a:solidFill>
                <a:srgbClr val="33445F"/>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1700"/>
              <a:buFont typeface="Arial"/>
              <a:buNone/>
            </a:pPr>
            <a:r>
              <a:rPr lang="en" sz="1700" b="1">
                <a:solidFill>
                  <a:srgbClr val="33445F"/>
                </a:solidFill>
                <a:latin typeface="Montserrat"/>
                <a:ea typeface="Montserrat"/>
                <a:cs typeface="Montserrat"/>
                <a:sym typeface="Montserrat"/>
              </a:rPr>
              <a:t>CEOS Chair Team</a:t>
            </a:r>
            <a:endParaRPr sz="900" b="0" i="0" u="none" strike="noStrike" cap="none">
              <a:solidFill>
                <a:srgbClr val="000000"/>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1700"/>
              <a:buFont typeface="Arial"/>
              <a:buNone/>
            </a:pPr>
            <a:r>
              <a:rPr lang="en" sz="1700" b="1" i="0" u="none" strike="noStrike" cap="none">
                <a:solidFill>
                  <a:srgbClr val="33445F"/>
                </a:solidFill>
                <a:latin typeface="Montserrat"/>
                <a:ea typeface="Montserrat"/>
                <a:cs typeface="Montserrat"/>
                <a:sym typeface="Montserrat"/>
              </a:rPr>
              <a:t>Agenda Item </a:t>
            </a:r>
            <a:r>
              <a:rPr lang="en" sz="1700" b="1">
                <a:solidFill>
                  <a:srgbClr val="33445F"/>
                </a:solidFill>
                <a:latin typeface="Montserrat"/>
                <a:ea typeface="Montserrat"/>
                <a:cs typeface="Montserrat"/>
                <a:sym typeface="Montserrat"/>
              </a:rPr>
              <a:t>2.2</a:t>
            </a:r>
            <a:endParaRPr sz="900" b="0" i="0" u="none" strike="noStrike" cap="none">
              <a:solidFill>
                <a:srgbClr val="000000"/>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1700"/>
              <a:buFont typeface="Arial"/>
              <a:buNone/>
            </a:pPr>
            <a:r>
              <a:rPr lang="en" sz="1700" b="1" i="0" u="none" strike="noStrike" cap="none">
                <a:solidFill>
                  <a:srgbClr val="33445F"/>
                </a:solidFill>
                <a:latin typeface="Montserrat"/>
                <a:ea typeface="Montserrat"/>
                <a:cs typeface="Montserrat"/>
                <a:sym typeface="Montserrat"/>
              </a:rPr>
              <a:t>39th CEOS Plenary</a:t>
            </a:r>
            <a:endParaRPr sz="1700" b="1" i="0" u="none" strike="noStrike" cap="none">
              <a:solidFill>
                <a:srgbClr val="33445F"/>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1700"/>
              <a:buFont typeface="Arial"/>
              <a:buNone/>
            </a:pPr>
            <a:r>
              <a:rPr lang="en" sz="1700" b="1" i="0" u="none" strike="noStrike" cap="none">
                <a:solidFill>
                  <a:srgbClr val="33445F"/>
                </a:solidFill>
                <a:latin typeface="Montserrat"/>
                <a:ea typeface="Montserrat"/>
                <a:cs typeface="Montserrat"/>
                <a:sym typeface="Montserrat"/>
              </a:rPr>
              <a:t>Bath, United Kingdom</a:t>
            </a:r>
            <a:endParaRPr sz="1700" b="1" i="0" u="none" strike="noStrike" cap="none">
              <a:solidFill>
                <a:srgbClr val="33445F"/>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1700"/>
              <a:buFont typeface="Arial"/>
              <a:buNone/>
            </a:pPr>
            <a:r>
              <a:rPr lang="en" sz="1700" b="1" i="0" u="none" strike="noStrike" cap="none">
                <a:solidFill>
                  <a:srgbClr val="33445F"/>
                </a:solidFill>
                <a:latin typeface="Montserrat"/>
                <a:ea typeface="Montserrat"/>
                <a:cs typeface="Montserrat"/>
                <a:sym typeface="Montserrat"/>
              </a:rPr>
              <a:t>4th - 6th November, 2025</a:t>
            </a:r>
            <a:endParaRPr sz="1700" b="1" i="0" u="none" strike="noStrike" cap="none">
              <a:solidFill>
                <a:srgbClr val="33445F"/>
              </a:solidFill>
              <a:latin typeface="Montserrat"/>
              <a:ea typeface="Montserrat"/>
              <a:cs typeface="Montserrat"/>
              <a:sym typeface="Montserrat"/>
            </a:endParaRPr>
          </a:p>
        </p:txBody>
      </p:sp>
      <p:sp>
        <p:nvSpPr>
          <p:cNvPr id="45" name="Google Shape;45;p5"/>
          <p:cNvSpPr txBox="1"/>
          <p:nvPr/>
        </p:nvSpPr>
        <p:spPr>
          <a:xfrm>
            <a:off x="82250" y="585450"/>
            <a:ext cx="6989400" cy="209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6000"/>
              <a:buFont typeface="Arial"/>
              <a:buNone/>
            </a:pPr>
            <a:r>
              <a:rPr lang="en" sz="5500">
                <a:solidFill>
                  <a:srgbClr val="FFFFFF"/>
                </a:solidFill>
                <a:latin typeface="Montserrat"/>
                <a:ea typeface="Montserrat"/>
                <a:cs typeface="Montserrat"/>
                <a:sym typeface="Montserrat"/>
              </a:rPr>
              <a:t>Unlocking EO for Public Services</a:t>
            </a:r>
            <a:endParaRPr sz="5500" b="0" i="0" u="none" strike="noStrike" cap="none">
              <a:solidFill>
                <a:srgbClr val="FFFFFF"/>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500"/>
              <a:buFont typeface="Arial"/>
              <a:buNone/>
            </a:pPr>
            <a:r>
              <a:rPr lang="en" sz="3000" i="1">
                <a:solidFill>
                  <a:srgbClr val="FFFFFF"/>
                </a:solidFill>
                <a:latin typeface="Montserrat"/>
                <a:ea typeface="Montserrat"/>
                <a:cs typeface="Montserrat"/>
                <a:sym typeface="Montserrat"/>
              </a:rPr>
              <a:t>Overview and Discussion</a:t>
            </a:r>
            <a:endParaRPr sz="3000" b="0" i="1"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261225" y="883405"/>
            <a:ext cx="8621550" cy="3729584"/>
          </a:xfrm>
          <a:prstGeom prst="rect">
            <a:avLst/>
          </a:prstGeom>
        </p:spPr>
        <p:txBody>
          <a:bodyPr spcFirstLastPara="1" wrap="square" lIns="68569" tIns="34275" rIns="68569" bIns="34275" anchor="t" anchorCtr="0">
            <a:noAutofit/>
          </a:bodyPr>
          <a:lstStyle/>
          <a:p>
            <a:pPr marL="342900" indent="-276225">
              <a:lnSpc>
                <a:spcPct val="100000"/>
              </a:lnSpc>
              <a:spcBef>
                <a:spcPts val="900"/>
              </a:spcBef>
              <a:buSzPts val="2200"/>
            </a:pPr>
            <a:r>
              <a:rPr lang="en-GB" sz="1800"/>
              <a:t>Explore strategies to bridge the gap between satellite EO data and services</a:t>
            </a:r>
            <a:endParaRPr sz="1800"/>
          </a:p>
          <a:p>
            <a:pPr marL="342900" indent="-276225">
              <a:lnSpc>
                <a:spcPct val="100000"/>
              </a:lnSpc>
              <a:spcBef>
                <a:spcPts val="900"/>
              </a:spcBef>
              <a:buSzPts val="2200"/>
            </a:pPr>
            <a:r>
              <a:rPr lang="en-GB" sz="1800"/>
              <a:t>Learn from the experiences of CEOS Agencies and identify what we might do better together as an international community to maximise the uptake of EO data for societal impact.</a:t>
            </a:r>
            <a:endParaRPr lang="en-GB" sz="1800">
              <a:solidFill>
                <a:schemeClr val="tx1"/>
              </a:solidFill>
            </a:endParaRPr>
          </a:p>
          <a:p>
            <a:pPr marL="342900" indent="-276225">
              <a:lnSpc>
                <a:spcPct val="100000"/>
              </a:lnSpc>
              <a:spcBef>
                <a:spcPts val="900"/>
              </a:spcBef>
              <a:buSzPts val="2200"/>
            </a:pPr>
            <a:r>
              <a:rPr lang="en-GB" sz="1800">
                <a:solidFill>
                  <a:schemeClr val="tx1"/>
                </a:solidFill>
              </a:rPr>
              <a:t>Unlocking EO for Society:</a:t>
            </a:r>
          </a:p>
          <a:p>
            <a:pPr marL="800100" lvl="1" indent="-276225">
              <a:lnSpc>
                <a:spcPct val="100000"/>
              </a:lnSpc>
              <a:spcBef>
                <a:spcPts val="900"/>
              </a:spcBef>
              <a:buSzPts val="2200"/>
            </a:pPr>
            <a:r>
              <a:rPr lang="en-GB">
                <a:solidFill>
                  <a:schemeClr val="tx1"/>
                </a:solidFill>
              </a:rPr>
              <a:t>Methane best practices</a:t>
            </a:r>
          </a:p>
          <a:p>
            <a:pPr marL="800100" lvl="1" indent="-276225">
              <a:lnSpc>
                <a:spcPct val="100000"/>
              </a:lnSpc>
              <a:spcBef>
                <a:spcPts val="900"/>
              </a:spcBef>
              <a:buSzPts val="2200"/>
            </a:pPr>
            <a:r>
              <a:rPr lang="en-GB">
                <a:solidFill>
                  <a:schemeClr val="tx1"/>
                </a:solidFill>
              </a:rPr>
              <a:t>CEOS in Schools</a:t>
            </a:r>
          </a:p>
          <a:p>
            <a:pPr marL="800100" lvl="1" indent="-276225">
              <a:lnSpc>
                <a:spcPct val="100000"/>
              </a:lnSpc>
              <a:spcBef>
                <a:spcPts val="900"/>
              </a:spcBef>
              <a:buSzPts val="2200"/>
            </a:pPr>
            <a:r>
              <a:rPr lang="en-GB">
                <a:solidFill>
                  <a:schemeClr val="tx1"/>
                </a:solidFill>
              </a:rPr>
              <a:t>Unlocking EO for the Global Stocktake</a:t>
            </a:r>
          </a:p>
          <a:p>
            <a:pPr marL="800100" lvl="1" indent="-276225">
              <a:lnSpc>
                <a:spcPct val="100000"/>
              </a:lnSpc>
              <a:spcBef>
                <a:spcPts val="900"/>
              </a:spcBef>
              <a:buSzPts val="2200"/>
            </a:pPr>
            <a:r>
              <a:rPr lang="en-GB">
                <a:solidFill>
                  <a:schemeClr val="tx1"/>
                </a:solidFill>
              </a:rPr>
              <a:t>Unlocking EO for public services</a:t>
            </a:r>
          </a:p>
        </p:txBody>
      </p:sp>
      <p:sp>
        <p:nvSpPr>
          <p:cNvPr id="98" name="Google Shape;98;p10"/>
          <p:cNvSpPr txBox="1">
            <a:spLocks noGrp="1"/>
          </p:cNvSpPr>
          <p:nvPr>
            <p:ph type="title"/>
          </p:nvPr>
        </p:nvSpPr>
        <p:spPr>
          <a:xfrm>
            <a:off x="0" y="72637"/>
            <a:ext cx="8484662" cy="457875"/>
          </a:xfrm>
          <a:prstGeom prst="rect">
            <a:avLst/>
          </a:prstGeom>
        </p:spPr>
        <p:txBody>
          <a:bodyPr spcFirstLastPara="1" wrap="square" lIns="68569" tIns="34275" rIns="68569" bIns="34275" anchor="t" anchorCtr="0">
            <a:noAutofit/>
          </a:bodyPr>
          <a:lstStyle/>
          <a:p>
            <a:pPr>
              <a:lnSpc>
                <a:spcPct val="100000"/>
              </a:lnSpc>
              <a:spcBef>
                <a:spcPts val="900"/>
              </a:spcBef>
            </a:pPr>
            <a:r>
              <a:rPr lang="en-GB" sz="2800" b="1"/>
              <a:t>Unlocking Earth Observation for Society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8"/>
          <p:cNvSpPr txBox="1"/>
          <p:nvPr/>
        </p:nvSpPr>
        <p:spPr>
          <a:xfrm>
            <a:off x="128567" y="155381"/>
            <a:ext cx="6794675" cy="54627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3100">
                <a:solidFill>
                  <a:schemeClr val="lt1"/>
                </a:solidFill>
                <a:latin typeface="Montserrat"/>
                <a:ea typeface="Montserrat"/>
                <a:cs typeface="Montserrat"/>
                <a:sym typeface="Montserrat"/>
              </a:rPr>
              <a:t>Unlocking EO for Public Services</a:t>
            </a:r>
            <a:endParaRPr sz="900" b="0" u="none" strike="noStrike" cap="none">
              <a:solidFill>
                <a:srgbClr val="000000"/>
              </a:solidFill>
              <a:latin typeface="Montserrat"/>
              <a:ea typeface="Montserrat"/>
              <a:cs typeface="Montserrat"/>
              <a:sym typeface="Montserrat"/>
            </a:endParaRPr>
          </a:p>
        </p:txBody>
      </p:sp>
      <p:sp>
        <p:nvSpPr>
          <p:cNvPr id="2" name="TextBox 1">
            <a:extLst>
              <a:ext uri="{FF2B5EF4-FFF2-40B4-BE49-F238E27FC236}">
                <a16:creationId xmlns:a16="http://schemas.microsoft.com/office/drawing/2014/main" id="{A9ED620F-C0AB-4B2C-5C24-EE51BA980DD0}"/>
              </a:ext>
            </a:extLst>
          </p:cNvPr>
          <p:cNvSpPr txBox="1"/>
          <p:nvPr/>
        </p:nvSpPr>
        <p:spPr>
          <a:xfrm>
            <a:off x="206644" y="1086148"/>
            <a:ext cx="8730711" cy="2862322"/>
          </a:xfrm>
          <a:prstGeom prst="rect">
            <a:avLst/>
          </a:prstGeom>
          <a:noFill/>
        </p:spPr>
        <p:txBody>
          <a:bodyPr wrap="square" lIns="91440" tIns="45720" rIns="91440" bIns="45720" rtlCol="0" anchor="t">
            <a:spAutoFit/>
          </a:bodyPr>
          <a:lstStyle/>
          <a:p>
            <a:r>
              <a:rPr lang="en-GB" sz="1800">
                <a:solidFill>
                  <a:schemeClr val="dk1"/>
                </a:solidFill>
                <a:latin typeface="Montserrat"/>
                <a:ea typeface="Montserrat"/>
                <a:cs typeface="Montserrat"/>
                <a:sym typeface="Montserrat"/>
              </a:rPr>
              <a:t>A side meeting workshop was held at the 2025 SIT Technical Workshop.</a:t>
            </a:r>
            <a:endParaRPr lang="en-GB" sz="1800">
              <a:latin typeface="Montserrat"/>
            </a:endParaRPr>
          </a:p>
          <a:p>
            <a:r>
              <a:rPr lang="en-GB" sz="1800">
                <a:latin typeface="Montserrat"/>
              </a:rPr>
              <a:t>This session explored existing systems and interventions at national levels that are used to bring valuable EO data to the policy and service professionals that need it, to create efficiencies, stimulate growth, and ultimately impact lives for the better. </a:t>
            </a:r>
            <a:endParaRPr lang="en-GB" sz="1800" i="1">
              <a:latin typeface="Montserrat"/>
            </a:endParaRPr>
          </a:p>
          <a:p>
            <a:endParaRPr lang="en-GB" sz="1800" i="1">
              <a:latin typeface="Montserrat" panose="00000500000000000000" pitchFamily="2" charset="0"/>
            </a:endParaRPr>
          </a:p>
          <a:p>
            <a:r>
              <a:rPr lang="en-GB" sz="1800" b="1" i="1">
                <a:latin typeface="Montserrat" panose="00000500000000000000" pitchFamily="2" charset="0"/>
              </a:rPr>
              <a:t>Public Services: </a:t>
            </a:r>
            <a:r>
              <a:rPr lang="en-GB" sz="1800" i="1">
                <a:latin typeface="Montserrat" panose="00000500000000000000" pitchFamily="2" charset="0"/>
              </a:rPr>
              <a:t>“Interventions and services intended to address public needs and interests, that are delivered by government, public sector agencies, or private or voluntary organisations with public funding”</a:t>
            </a:r>
            <a:endParaRPr lang="en-GB" sz="1800" i="1">
              <a:latin typeface="Aptos" panose="020B0004020202020204" pitchFamily="34" charset="0"/>
            </a:endParaRPr>
          </a:p>
          <a:p>
            <a:endParaRPr lang="en-GB" sz="1800"/>
          </a:p>
        </p:txBody>
      </p:sp>
      <p:pic>
        <p:nvPicPr>
          <p:cNvPr id="3" name="Graphic 2" descr="Heart with pulse with solid fill">
            <a:extLst>
              <a:ext uri="{FF2B5EF4-FFF2-40B4-BE49-F238E27FC236}">
                <a16:creationId xmlns:a16="http://schemas.microsoft.com/office/drawing/2014/main" id="{D1F5C88C-91D3-D6D0-B97B-E58A3C151E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644" y="4119358"/>
            <a:ext cx="696971" cy="696971"/>
          </a:xfrm>
          <a:prstGeom prst="rect">
            <a:avLst/>
          </a:prstGeom>
        </p:spPr>
      </p:pic>
      <p:pic>
        <p:nvPicPr>
          <p:cNvPr id="4" name="Graphic 3" descr="Siren with solid fill">
            <a:extLst>
              <a:ext uri="{FF2B5EF4-FFF2-40B4-BE49-F238E27FC236}">
                <a16:creationId xmlns:a16="http://schemas.microsoft.com/office/drawing/2014/main" id="{49C31B1C-C9C3-8CA5-3696-0A317188C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7789" y="4076053"/>
            <a:ext cx="696971" cy="696971"/>
          </a:xfrm>
          <a:prstGeom prst="rect">
            <a:avLst/>
          </a:prstGeom>
        </p:spPr>
      </p:pic>
      <p:pic>
        <p:nvPicPr>
          <p:cNvPr id="5" name="Graphic 4" descr="Train Tracks with solid fill">
            <a:extLst>
              <a:ext uri="{FF2B5EF4-FFF2-40B4-BE49-F238E27FC236}">
                <a16:creationId xmlns:a16="http://schemas.microsoft.com/office/drawing/2014/main" id="{A5F7A7F6-A947-5F2E-864F-EC04573A62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28934" y="4076053"/>
            <a:ext cx="696971" cy="696971"/>
          </a:xfrm>
          <a:prstGeom prst="rect">
            <a:avLst/>
          </a:prstGeom>
        </p:spPr>
      </p:pic>
      <p:pic>
        <p:nvPicPr>
          <p:cNvPr id="6" name="Graphic 5" descr="Blueprint with solid fill">
            <a:extLst>
              <a:ext uri="{FF2B5EF4-FFF2-40B4-BE49-F238E27FC236}">
                <a16:creationId xmlns:a16="http://schemas.microsoft.com/office/drawing/2014/main" id="{9B6717D0-8F44-F96A-10AA-3B322C2711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40079" y="4076053"/>
            <a:ext cx="696971" cy="696971"/>
          </a:xfrm>
          <a:prstGeom prst="rect">
            <a:avLst/>
          </a:prstGeom>
        </p:spPr>
      </p:pic>
      <p:pic>
        <p:nvPicPr>
          <p:cNvPr id="7" name="Graphic 6" descr="Police female with solid fill">
            <a:extLst>
              <a:ext uri="{FF2B5EF4-FFF2-40B4-BE49-F238E27FC236}">
                <a16:creationId xmlns:a16="http://schemas.microsoft.com/office/drawing/2014/main" id="{8FA8CD6E-51D0-06AC-A5AE-732A8FAFDB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51224" y="4076053"/>
            <a:ext cx="696971" cy="696971"/>
          </a:xfrm>
          <a:prstGeom prst="rect">
            <a:avLst/>
          </a:prstGeom>
        </p:spPr>
      </p:pic>
      <p:pic>
        <p:nvPicPr>
          <p:cNvPr id="8" name="Graphic 7" descr="Crops with solid fill">
            <a:extLst>
              <a:ext uri="{FF2B5EF4-FFF2-40B4-BE49-F238E27FC236}">
                <a16:creationId xmlns:a16="http://schemas.microsoft.com/office/drawing/2014/main" id="{2643AB49-3F6B-7AE2-8FEB-D944C2E0B85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62369" y="4076053"/>
            <a:ext cx="696971" cy="696971"/>
          </a:xfrm>
          <a:prstGeom prst="rect">
            <a:avLst/>
          </a:prstGeom>
        </p:spPr>
      </p:pic>
      <p:pic>
        <p:nvPicPr>
          <p:cNvPr id="9" name="Graphic 8" descr="Power Plant with solid fill">
            <a:extLst>
              <a:ext uri="{FF2B5EF4-FFF2-40B4-BE49-F238E27FC236}">
                <a16:creationId xmlns:a16="http://schemas.microsoft.com/office/drawing/2014/main" id="{8A7C5336-BFA8-5AFC-D322-735D25A733E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73515" y="4076053"/>
            <a:ext cx="696971" cy="6969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0"/>
          <p:cNvSpPr txBox="1"/>
          <p:nvPr/>
        </p:nvSpPr>
        <p:spPr>
          <a:xfrm>
            <a:off x="156315" y="61711"/>
            <a:ext cx="6501300" cy="638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3700">
                <a:solidFill>
                  <a:schemeClr val="lt1"/>
                </a:solidFill>
                <a:latin typeface="Montserrat"/>
                <a:ea typeface="Montserrat"/>
                <a:cs typeface="Montserrat"/>
                <a:sym typeface="Montserrat"/>
              </a:rPr>
              <a:t>Discussion</a:t>
            </a:r>
            <a:endParaRPr sz="1500" b="0" u="none" strike="noStrike" cap="none">
              <a:solidFill>
                <a:srgbClr val="000000"/>
              </a:solidFill>
              <a:latin typeface="Montserrat"/>
              <a:ea typeface="Montserrat"/>
              <a:cs typeface="Montserrat"/>
              <a:sym typeface="Montserrat"/>
            </a:endParaRPr>
          </a:p>
        </p:txBody>
      </p:sp>
      <p:sp>
        <p:nvSpPr>
          <p:cNvPr id="76" name="Google Shape;76;p10"/>
          <p:cNvSpPr txBox="1"/>
          <p:nvPr/>
        </p:nvSpPr>
        <p:spPr>
          <a:xfrm>
            <a:off x="405000" y="1200877"/>
            <a:ext cx="8334000" cy="2741746"/>
          </a:xfrm>
          <a:prstGeom prst="rect">
            <a:avLst/>
          </a:prstGeom>
          <a:noFill/>
          <a:ln>
            <a:noFill/>
          </a:ln>
        </p:spPr>
        <p:txBody>
          <a:bodyPr spcFirstLastPara="1" wrap="square" lIns="68575" tIns="34275" rIns="68575" bIns="34275" anchor="t" anchorCtr="0">
            <a:spAutoFit/>
          </a:bodyPr>
          <a:lstStyle/>
          <a:p>
            <a:pPr marL="457200" marR="0" lvl="0" indent="-342900" algn="l" rtl="0">
              <a:lnSpc>
                <a:spcPct val="150000"/>
              </a:lnSpc>
              <a:spcBef>
                <a:spcPts val="1400"/>
              </a:spcBef>
              <a:spcAft>
                <a:spcPts val="0"/>
              </a:spcAft>
              <a:buClr>
                <a:schemeClr val="dk1"/>
              </a:buClr>
              <a:buSzPts val="1800"/>
              <a:buFont typeface="Montserrat"/>
              <a:buChar char="❖"/>
            </a:pPr>
            <a:r>
              <a:rPr lang="en" sz="1800">
                <a:solidFill>
                  <a:schemeClr val="dk1"/>
                </a:solidFill>
                <a:latin typeface="Montserrat"/>
                <a:ea typeface="Montserrat"/>
                <a:cs typeface="Montserrat"/>
                <a:sym typeface="Montserrat"/>
              </a:rPr>
              <a:t>What are the examples of success stories and lessons learned?</a:t>
            </a:r>
            <a:endParaRPr sz="1800">
              <a:solidFill>
                <a:schemeClr val="dk1"/>
              </a:solidFill>
              <a:latin typeface="Montserrat"/>
              <a:ea typeface="Montserrat"/>
              <a:cs typeface="Montserrat"/>
              <a:sym typeface="Montserrat"/>
            </a:endParaRPr>
          </a:p>
          <a:p>
            <a:pPr marL="457200" marR="0" lvl="0" indent="-342900" algn="l" rtl="0">
              <a:lnSpc>
                <a:spcPct val="150000"/>
              </a:lnSpc>
              <a:spcBef>
                <a:spcPts val="0"/>
              </a:spcBef>
              <a:spcAft>
                <a:spcPts val="0"/>
              </a:spcAft>
              <a:buClr>
                <a:schemeClr val="dk1"/>
              </a:buClr>
              <a:buSzPts val="1800"/>
              <a:buFont typeface="Montserrat"/>
              <a:buChar char="❖"/>
            </a:pPr>
            <a:r>
              <a:rPr lang="en" sz="1800">
                <a:solidFill>
                  <a:schemeClr val="dk1"/>
                </a:solidFill>
                <a:latin typeface="Montserrat"/>
                <a:ea typeface="Montserrat"/>
                <a:cs typeface="Montserrat"/>
                <a:sym typeface="Montserrat"/>
              </a:rPr>
              <a:t>What are the practical challenges and technical or policy barriers?</a:t>
            </a:r>
            <a:endParaRPr sz="1800">
              <a:solidFill>
                <a:schemeClr val="dk1"/>
              </a:solidFill>
              <a:latin typeface="Montserrat"/>
              <a:ea typeface="Montserrat"/>
              <a:cs typeface="Montserrat"/>
              <a:sym typeface="Montserrat"/>
            </a:endParaRPr>
          </a:p>
          <a:p>
            <a:pPr marL="457200" marR="0" lvl="0" indent="-342900" algn="l" rtl="0">
              <a:lnSpc>
                <a:spcPct val="150000"/>
              </a:lnSpc>
              <a:spcBef>
                <a:spcPts val="0"/>
              </a:spcBef>
              <a:spcAft>
                <a:spcPts val="0"/>
              </a:spcAft>
              <a:buClr>
                <a:schemeClr val="dk1"/>
              </a:buClr>
              <a:buSzPts val="1800"/>
              <a:buFont typeface="Montserrat"/>
              <a:buChar char="❖"/>
            </a:pPr>
            <a:r>
              <a:rPr lang="en" sz="1800">
                <a:solidFill>
                  <a:schemeClr val="dk1"/>
                </a:solidFill>
                <a:latin typeface="Montserrat"/>
                <a:ea typeface="Montserrat"/>
                <a:cs typeface="Montserrat"/>
                <a:sym typeface="Montserrat"/>
              </a:rPr>
              <a:t>Where are the opportunities for greater use of EO in public services?</a:t>
            </a:r>
            <a:endParaRPr sz="1800">
              <a:solidFill>
                <a:schemeClr val="dk1"/>
              </a:solidFill>
              <a:latin typeface="Montserrat"/>
              <a:ea typeface="Montserrat"/>
              <a:cs typeface="Montserrat"/>
              <a:sym typeface="Montserrat"/>
            </a:endParaRPr>
          </a:p>
          <a:p>
            <a:pPr marL="457200" marR="0" lvl="0" indent="-342900" algn="l" rtl="0">
              <a:lnSpc>
                <a:spcPct val="150000"/>
              </a:lnSpc>
              <a:spcBef>
                <a:spcPts val="0"/>
              </a:spcBef>
              <a:spcAft>
                <a:spcPts val="0"/>
              </a:spcAft>
              <a:buClr>
                <a:schemeClr val="dk1"/>
              </a:buClr>
              <a:buSzPts val="1800"/>
              <a:buFont typeface="Montserrat"/>
              <a:buChar char="❖"/>
            </a:pPr>
            <a:r>
              <a:rPr lang="en" sz="1800">
                <a:solidFill>
                  <a:schemeClr val="dk1"/>
                </a:solidFill>
                <a:latin typeface="Montserrat"/>
                <a:ea typeface="Montserrat"/>
                <a:cs typeface="Montserrat"/>
                <a:sym typeface="Montserrat"/>
              </a:rPr>
              <a:t>How can we encourage greater cross-sector collaboration, capacity building and innovation?</a:t>
            </a:r>
            <a:endParaRPr sz="180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1"/>
          <p:cNvSpPr txBox="1"/>
          <p:nvPr/>
        </p:nvSpPr>
        <p:spPr>
          <a:xfrm>
            <a:off x="156315" y="61711"/>
            <a:ext cx="6501300" cy="638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3700">
                <a:solidFill>
                  <a:schemeClr val="lt1"/>
                </a:solidFill>
                <a:latin typeface="Montserrat"/>
                <a:ea typeface="Montserrat"/>
                <a:cs typeface="Montserrat"/>
                <a:sym typeface="Montserrat"/>
              </a:rPr>
              <a:t>Findings paper</a:t>
            </a:r>
            <a:endParaRPr sz="1500" b="0" u="none" strike="noStrike" cap="none">
              <a:solidFill>
                <a:srgbClr val="000000"/>
              </a:solidFill>
              <a:latin typeface="Montserrat"/>
              <a:ea typeface="Montserrat"/>
              <a:cs typeface="Montserrat"/>
              <a:sym typeface="Montserrat"/>
            </a:endParaRPr>
          </a:p>
        </p:txBody>
      </p:sp>
      <p:sp>
        <p:nvSpPr>
          <p:cNvPr id="2" name="TextBox 1">
            <a:extLst>
              <a:ext uri="{FF2B5EF4-FFF2-40B4-BE49-F238E27FC236}">
                <a16:creationId xmlns:a16="http://schemas.microsoft.com/office/drawing/2014/main" id="{6AEC9F1A-A435-4CFD-C956-A834D92325E2}"/>
              </a:ext>
            </a:extLst>
          </p:cNvPr>
          <p:cNvSpPr txBox="1"/>
          <p:nvPr/>
        </p:nvSpPr>
        <p:spPr>
          <a:xfrm>
            <a:off x="156315" y="953145"/>
            <a:ext cx="8694549" cy="3001334"/>
          </a:xfrm>
          <a:prstGeom prst="rect">
            <a:avLst/>
          </a:prstGeom>
          <a:noFill/>
        </p:spPr>
        <p:txBody>
          <a:bodyPr wrap="square" rtlCol="0">
            <a:spAutoFit/>
          </a:bodyPr>
          <a:lstStyle/>
          <a:p>
            <a:r>
              <a:rPr lang="en-GB" sz="1600" b="1">
                <a:latin typeface="Montserrat" panose="00000500000000000000" pitchFamily="2" charset="0"/>
              </a:rPr>
              <a:t>Practical Challenges and barriers to public service uptake:</a:t>
            </a:r>
          </a:p>
          <a:p>
            <a:endParaRPr lang="en-GB" sz="1600" b="1">
              <a:latin typeface="Montserrat" panose="00000500000000000000" pitchFamily="2" charset="0"/>
            </a:endParaRPr>
          </a:p>
          <a:p>
            <a:endParaRPr lang="en-GB" sz="1600" b="1">
              <a:latin typeface="Montserrat" panose="00000500000000000000" pitchFamily="2" charset="0"/>
            </a:endParaRPr>
          </a:p>
          <a:p>
            <a:pPr marL="285750" indent="-285750">
              <a:lnSpc>
                <a:spcPct val="150000"/>
              </a:lnSpc>
              <a:buFont typeface="Arial" panose="020B0604020202020204" pitchFamily="34" charset="0"/>
              <a:buChar char="•"/>
            </a:pPr>
            <a:r>
              <a:rPr lang="en-GB" sz="1600" i="1">
                <a:latin typeface="Montserrat" panose="00000500000000000000" pitchFamily="2" charset="0"/>
              </a:rPr>
              <a:t>Trust &amp; Risk Aversion </a:t>
            </a:r>
            <a:r>
              <a:rPr lang="en-GB" sz="1600">
                <a:latin typeface="Montserrat" panose="00000500000000000000" pitchFamily="2" charset="0"/>
              </a:rPr>
              <a:t>– need for demonstrable value without added complexity</a:t>
            </a:r>
          </a:p>
          <a:p>
            <a:pPr marL="285750" indent="-285750">
              <a:lnSpc>
                <a:spcPct val="150000"/>
              </a:lnSpc>
              <a:buFont typeface="Arial" panose="020B0604020202020204" pitchFamily="34" charset="0"/>
              <a:buChar char="•"/>
            </a:pPr>
            <a:r>
              <a:rPr lang="en-GB" sz="1600" i="1">
                <a:latin typeface="Montserrat" panose="00000500000000000000" pitchFamily="2" charset="0"/>
              </a:rPr>
              <a:t>Institutional inertia </a:t>
            </a:r>
            <a:r>
              <a:rPr lang="en-GB" sz="1600">
                <a:latin typeface="Montserrat" panose="00000500000000000000" pitchFamily="2" charset="0"/>
              </a:rPr>
              <a:t>– resistance to change</a:t>
            </a:r>
          </a:p>
          <a:p>
            <a:pPr marL="285750" indent="-285750">
              <a:lnSpc>
                <a:spcPct val="150000"/>
              </a:lnSpc>
              <a:buFont typeface="Arial" panose="020B0604020202020204" pitchFamily="34" charset="0"/>
              <a:buChar char="•"/>
            </a:pPr>
            <a:r>
              <a:rPr lang="en-GB" sz="1600" i="1">
                <a:latin typeface="Montserrat" panose="00000500000000000000" pitchFamily="2" charset="0"/>
              </a:rPr>
              <a:t>Relevance and usability </a:t>
            </a:r>
            <a:r>
              <a:rPr lang="en-GB" sz="1600">
                <a:latin typeface="Montserrat" panose="00000500000000000000" pitchFamily="2" charset="0"/>
              </a:rPr>
              <a:t>– Complex, bespoke and time sensitive requirements</a:t>
            </a:r>
          </a:p>
          <a:p>
            <a:pPr marL="285750" indent="-285750">
              <a:lnSpc>
                <a:spcPct val="150000"/>
              </a:lnSpc>
              <a:buFont typeface="Arial" panose="020B0604020202020204" pitchFamily="34" charset="0"/>
              <a:buChar char="•"/>
            </a:pPr>
            <a:r>
              <a:rPr lang="en-GB" sz="1600" i="1">
                <a:latin typeface="Montserrat" panose="00000500000000000000" pitchFamily="2" charset="0"/>
              </a:rPr>
              <a:t>Procurement and licencing </a:t>
            </a:r>
            <a:r>
              <a:rPr lang="en-GB" sz="1600">
                <a:latin typeface="Montserrat" panose="00000500000000000000" pitchFamily="2" charset="0"/>
              </a:rPr>
              <a:t>– misalignment of commercial models with Government budgets, restrictive licencing </a:t>
            </a:r>
          </a:p>
          <a:p>
            <a:pPr marL="285750" indent="-285750">
              <a:lnSpc>
                <a:spcPct val="150000"/>
              </a:lnSpc>
              <a:buFont typeface="Arial" panose="020B0604020202020204" pitchFamily="34" charset="0"/>
              <a:buChar char="•"/>
            </a:pPr>
            <a:r>
              <a:rPr lang="en-GB" sz="1600" i="1">
                <a:latin typeface="Montserrat" panose="00000500000000000000" pitchFamily="2" charset="0"/>
              </a:rPr>
              <a:t>Scalability</a:t>
            </a:r>
            <a:r>
              <a:rPr lang="en-GB" sz="1600">
                <a:latin typeface="Montserrat" panose="00000500000000000000" pitchFamily="2" charset="0"/>
              </a:rPr>
              <a:t> – translation of feasibility projects to operational applications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FCF5C622-EF60-6966-7476-6308BDE64F9B}"/>
            </a:ext>
          </a:extLst>
        </p:cNvPr>
        <p:cNvGrpSpPr/>
        <p:nvPr/>
      </p:nvGrpSpPr>
      <p:grpSpPr>
        <a:xfrm>
          <a:off x="0" y="0"/>
          <a:ext cx="0" cy="0"/>
          <a:chOff x="0" y="0"/>
          <a:chExt cx="0" cy="0"/>
        </a:xfrm>
      </p:grpSpPr>
      <p:sp>
        <p:nvSpPr>
          <p:cNvPr id="81" name="Google Shape;81;p11">
            <a:extLst>
              <a:ext uri="{FF2B5EF4-FFF2-40B4-BE49-F238E27FC236}">
                <a16:creationId xmlns:a16="http://schemas.microsoft.com/office/drawing/2014/main" id="{55760C35-CBE6-76AB-756F-CFDDBD8AFBCC}"/>
              </a:ext>
            </a:extLst>
          </p:cNvPr>
          <p:cNvSpPr txBox="1"/>
          <p:nvPr/>
        </p:nvSpPr>
        <p:spPr>
          <a:xfrm>
            <a:off x="156315" y="61711"/>
            <a:ext cx="6501300" cy="638700"/>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300"/>
              <a:buFont typeface="Arial"/>
              <a:buNone/>
              <a:tabLst/>
              <a:defRPr/>
            </a:pPr>
            <a:r>
              <a:rPr kumimoji="0" lang="en" sz="3700" b="0" i="0" u="none" strike="noStrike" kern="0" cap="none" spc="0" normalizeH="0" baseline="0" noProof="0">
                <a:ln>
                  <a:noFill/>
                </a:ln>
                <a:solidFill>
                  <a:srgbClr val="FFFFFF"/>
                </a:solidFill>
                <a:effectLst/>
                <a:uLnTx/>
                <a:uFillTx/>
                <a:latin typeface="Montserrat"/>
                <a:ea typeface="Montserrat"/>
                <a:cs typeface="Montserrat"/>
                <a:sym typeface="Montserrat"/>
              </a:rPr>
              <a:t>Findings paper</a:t>
            </a:r>
            <a:endParaRPr kumimoji="0" sz="1500"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2" name="TextBox 1">
            <a:extLst>
              <a:ext uri="{FF2B5EF4-FFF2-40B4-BE49-F238E27FC236}">
                <a16:creationId xmlns:a16="http://schemas.microsoft.com/office/drawing/2014/main" id="{6E250B45-A8CF-3F4C-3274-A76C6F009E7E}"/>
              </a:ext>
            </a:extLst>
          </p:cNvPr>
          <p:cNvSpPr txBox="1"/>
          <p:nvPr/>
        </p:nvSpPr>
        <p:spPr>
          <a:xfrm>
            <a:off x="156315" y="1252012"/>
            <a:ext cx="4578874"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Montserrat" panose="00000500000000000000" pitchFamily="2" charset="0"/>
                <a:sym typeface="Arial"/>
              </a:rPr>
              <a:t>New opportunities &amp; successes:</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GB" sz="1600" b="0" i="1" u="none" strike="noStrike" kern="0" cap="none" spc="0" normalizeH="0" baseline="0" noProof="0" dirty="0">
                <a:ln>
                  <a:noFill/>
                </a:ln>
                <a:solidFill>
                  <a:srgbClr val="000000"/>
                </a:solidFill>
                <a:effectLst/>
                <a:uLnTx/>
                <a:uFillTx/>
                <a:latin typeface="Montserrat" panose="00000500000000000000" pitchFamily="2" charset="0"/>
                <a:sym typeface="Arial"/>
              </a:rPr>
              <a:t>Digital Earth Australia</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GB" sz="1600" i="1" dirty="0">
                <a:latin typeface="Montserrat" panose="00000500000000000000" pitchFamily="2" charset="0"/>
              </a:rPr>
              <a:t>KCEO’s thematic deep dives – legislation underpinned by EO</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GB" sz="1600" i="1" dirty="0">
                <a:latin typeface="Montserrat" panose="00000500000000000000" pitchFamily="2" charset="0"/>
              </a:rPr>
              <a:t>JAXA’s medium-long term plan</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GB" sz="1600" i="1" dirty="0">
                <a:latin typeface="Montserrat" panose="00000500000000000000" pitchFamily="2" charset="0"/>
              </a:rPr>
              <a:t>Defra’s Centre of Excellence</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GB" sz="1600" i="1" dirty="0">
                <a:latin typeface="Montserrat" panose="00000500000000000000" pitchFamily="2" charset="0"/>
              </a:rPr>
              <a:t>UKSA’s Unlocking Space for Government programme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89FC9A38-C908-DEBD-65A8-ED2CAC6C21C2}"/>
              </a:ext>
            </a:extLst>
          </p:cNvPr>
          <p:cNvPicPr>
            <a:picLocks noChangeAspect="1"/>
          </p:cNvPicPr>
          <p:nvPr/>
        </p:nvPicPr>
        <p:blipFill>
          <a:blip r:embed="rId3"/>
          <a:srcRect l="23822" t="5914" r="22437" b="1883"/>
          <a:stretch>
            <a:fillRect/>
          </a:stretch>
        </p:blipFill>
        <p:spPr>
          <a:xfrm>
            <a:off x="6892870" y="2864708"/>
            <a:ext cx="2028946" cy="1977139"/>
          </a:xfrm>
          <a:prstGeom prst="rect">
            <a:avLst/>
          </a:prstGeom>
        </p:spPr>
      </p:pic>
      <p:pic>
        <p:nvPicPr>
          <p:cNvPr id="5" name="Picture 4">
            <a:extLst>
              <a:ext uri="{FF2B5EF4-FFF2-40B4-BE49-F238E27FC236}">
                <a16:creationId xmlns:a16="http://schemas.microsoft.com/office/drawing/2014/main" id="{D699E0D9-0CA0-6C97-3303-11BB5EB54144}"/>
              </a:ext>
            </a:extLst>
          </p:cNvPr>
          <p:cNvPicPr>
            <a:picLocks noChangeAspect="1"/>
          </p:cNvPicPr>
          <p:nvPr/>
        </p:nvPicPr>
        <p:blipFill>
          <a:blip r:embed="rId4"/>
          <a:srcRect l="22199"/>
          <a:stretch>
            <a:fillRect/>
          </a:stretch>
        </p:blipFill>
        <p:spPr>
          <a:xfrm>
            <a:off x="4023360" y="2901001"/>
            <a:ext cx="2634255" cy="1904555"/>
          </a:xfrm>
          <a:prstGeom prst="rect">
            <a:avLst/>
          </a:prstGeom>
        </p:spPr>
      </p:pic>
      <p:pic>
        <p:nvPicPr>
          <p:cNvPr id="7" name="Picture 6">
            <a:extLst>
              <a:ext uri="{FF2B5EF4-FFF2-40B4-BE49-F238E27FC236}">
                <a16:creationId xmlns:a16="http://schemas.microsoft.com/office/drawing/2014/main" id="{E1F21DCE-F68E-3CAB-3336-AB74C05425AD}"/>
              </a:ext>
            </a:extLst>
          </p:cNvPr>
          <p:cNvPicPr>
            <a:picLocks noChangeAspect="1"/>
          </p:cNvPicPr>
          <p:nvPr/>
        </p:nvPicPr>
        <p:blipFill>
          <a:blip r:embed="rId5"/>
          <a:stretch>
            <a:fillRect/>
          </a:stretch>
        </p:blipFill>
        <p:spPr>
          <a:xfrm>
            <a:off x="4248909" y="868567"/>
            <a:ext cx="4342525" cy="1988633"/>
          </a:xfrm>
          <a:prstGeom prst="rect">
            <a:avLst/>
          </a:prstGeom>
        </p:spPr>
      </p:pic>
    </p:spTree>
    <p:extLst>
      <p:ext uri="{BB962C8B-B14F-4D97-AF65-F5344CB8AC3E}">
        <p14:creationId xmlns:p14="http://schemas.microsoft.com/office/powerpoint/2010/main" val="265532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AAB39BB8-E948-E87C-71A4-CD2FD319E745}"/>
            </a:ext>
          </a:extLst>
        </p:cNvPr>
        <p:cNvGrpSpPr/>
        <p:nvPr/>
      </p:nvGrpSpPr>
      <p:grpSpPr>
        <a:xfrm>
          <a:off x="0" y="0"/>
          <a:ext cx="0" cy="0"/>
          <a:chOff x="0" y="0"/>
          <a:chExt cx="0" cy="0"/>
        </a:xfrm>
      </p:grpSpPr>
      <p:sp>
        <p:nvSpPr>
          <p:cNvPr id="81" name="Google Shape;81;p11">
            <a:extLst>
              <a:ext uri="{FF2B5EF4-FFF2-40B4-BE49-F238E27FC236}">
                <a16:creationId xmlns:a16="http://schemas.microsoft.com/office/drawing/2014/main" id="{C5443E51-FCB7-7B37-2B8A-5CAFBFAE90E3}"/>
              </a:ext>
            </a:extLst>
          </p:cNvPr>
          <p:cNvSpPr txBox="1"/>
          <p:nvPr/>
        </p:nvSpPr>
        <p:spPr>
          <a:xfrm>
            <a:off x="156315" y="61711"/>
            <a:ext cx="6501300" cy="638700"/>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300"/>
              <a:buFont typeface="Arial"/>
              <a:buNone/>
              <a:tabLst/>
              <a:defRPr/>
            </a:pPr>
            <a:r>
              <a:rPr kumimoji="0" lang="en" sz="3700" b="0" i="0" u="none" strike="noStrike" kern="0" cap="none" spc="0" normalizeH="0" baseline="0" noProof="0" dirty="0">
                <a:ln>
                  <a:noFill/>
                </a:ln>
                <a:solidFill>
                  <a:srgbClr val="FFFFFF"/>
                </a:solidFill>
                <a:effectLst/>
                <a:uLnTx/>
                <a:uFillTx/>
                <a:latin typeface="Montserrat"/>
                <a:ea typeface="Montserrat"/>
                <a:cs typeface="Montserrat"/>
                <a:sym typeface="Montserrat"/>
              </a:rPr>
              <a:t>Findings paper</a:t>
            </a:r>
            <a:endParaRPr kumimoji="0" sz="15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2" name="TextBox 1">
            <a:extLst>
              <a:ext uri="{FF2B5EF4-FFF2-40B4-BE49-F238E27FC236}">
                <a16:creationId xmlns:a16="http://schemas.microsoft.com/office/drawing/2014/main" id="{A752C9F2-CFAB-D9DA-7EC3-106D84DB71C1}"/>
              </a:ext>
            </a:extLst>
          </p:cNvPr>
          <p:cNvSpPr txBox="1"/>
          <p:nvPr/>
        </p:nvSpPr>
        <p:spPr>
          <a:xfrm>
            <a:off x="156315" y="988111"/>
            <a:ext cx="8694549" cy="337464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Montserrat" panose="00000500000000000000" pitchFamily="2" charset="0"/>
                <a:sym typeface="Arial"/>
              </a:rPr>
              <a:t>A role for CEOS?</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en-GB" sz="1600" b="1" i="0" u="none" strike="noStrike" kern="0" cap="none" spc="0" normalizeH="0" baseline="0" noProof="0" dirty="0">
              <a:ln>
                <a:noFill/>
              </a:ln>
              <a:solidFill>
                <a:srgbClr val="000000"/>
              </a:solidFill>
              <a:effectLst/>
              <a:uLnTx/>
              <a:uFillTx/>
              <a:latin typeface="Montserrat" panose="00000500000000000000" pitchFamily="2" charset="0"/>
              <a:sym typeface="Arial"/>
            </a:endParaRPr>
          </a:p>
          <a:p>
            <a:pPr marL="285750" indent="-285750">
              <a:lnSpc>
                <a:spcPct val="150000"/>
              </a:lnSpc>
              <a:buFont typeface="Arial" panose="020B0604020202020204" pitchFamily="34" charset="0"/>
              <a:buChar char="•"/>
            </a:pPr>
            <a:r>
              <a:rPr lang="en-GB" sz="1600" dirty="0">
                <a:latin typeface="Montserrat" panose="00000500000000000000" pitchFamily="2" charset="0"/>
              </a:rPr>
              <a:t>Creating space (e.g. side meeting/Agency updates) for sharing of good practice and successful approaches for public sector adoption</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Montserrat" panose="00000500000000000000" pitchFamily="2" charset="0"/>
                <a:sym typeface="Arial"/>
              </a:rPr>
              <a:t>Curate and share practical playbooks, case studies, demonstrators and implementation models to help move from pilot projects to operational </a:t>
            </a:r>
            <a:r>
              <a:rPr lang="en-GB" sz="1600" dirty="0">
                <a:latin typeface="Montserrat" panose="00000500000000000000" pitchFamily="2" charset="0"/>
              </a:rPr>
              <a:t>services</a:t>
            </a:r>
            <a:endParaRPr kumimoji="0" lang="en-GB" sz="1600" b="0" i="0" u="none" strike="noStrike" kern="0" cap="none" spc="0" normalizeH="0" baseline="0" noProof="0" dirty="0">
              <a:ln>
                <a:noFill/>
              </a:ln>
              <a:solidFill>
                <a:srgbClr val="000000"/>
              </a:solidFill>
              <a:effectLst/>
              <a:uLnTx/>
              <a:uFillTx/>
              <a:latin typeface="Montserrat" panose="00000500000000000000" pitchFamily="2" charset="0"/>
              <a:sym typeface="Arial"/>
            </a:endParaRP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GB" sz="1600" dirty="0">
                <a:latin typeface="Montserrat" panose="00000500000000000000" pitchFamily="2" charset="0"/>
              </a:rPr>
              <a:t>Facilitate the alignment of EO-based indicators and products with both international treaty reporting requirements and national/regional policy implementation needs.</a:t>
            </a:r>
          </a:p>
        </p:txBody>
      </p:sp>
    </p:spTree>
    <p:extLst>
      <p:ext uri="{BB962C8B-B14F-4D97-AF65-F5344CB8AC3E}">
        <p14:creationId xmlns:p14="http://schemas.microsoft.com/office/powerpoint/2010/main" val="1194985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p:nvPr/>
        </p:nvSpPr>
        <p:spPr>
          <a:xfrm>
            <a:off x="156315" y="61711"/>
            <a:ext cx="6501300" cy="638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3700" dirty="0">
                <a:solidFill>
                  <a:schemeClr val="lt1"/>
                </a:solidFill>
                <a:latin typeface="Montserrat"/>
                <a:ea typeface="Montserrat"/>
                <a:cs typeface="Montserrat"/>
                <a:sym typeface="Montserrat"/>
              </a:rPr>
              <a:t>Thank you</a:t>
            </a:r>
            <a:endParaRPr sz="1500" b="0" u="none" strike="noStrike" cap="none" dirty="0">
              <a:solidFill>
                <a:srgbClr val="000000"/>
              </a:solidFill>
              <a:latin typeface="Montserrat"/>
              <a:ea typeface="Montserrat"/>
              <a:cs typeface="Montserrat"/>
              <a:sym typeface="Montserrat"/>
            </a:endParaRPr>
          </a:p>
        </p:txBody>
      </p:sp>
      <p:sp>
        <p:nvSpPr>
          <p:cNvPr id="2" name="TextBox 1">
            <a:extLst>
              <a:ext uri="{FF2B5EF4-FFF2-40B4-BE49-F238E27FC236}">
                <a16:creationId xmlns:a16="http://schemas.microsoft.com/office/drawing/2014/main" id="{0D8DD59E-FC1F-1A49-FCC7-6B00FC93EA00}"/>
              </a:ext>
            </a:extLst>
          </p:cNvPr>
          <p:cNvSpPr txBox="1"/>
          <p:nvPr/>
        </p:nvSpPr>
        <p:spPr>
          <a:xfrm>
            <a:off x="812809" y="1255748"/>
            <a:ext cx="7240946" cy="300531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Montserrat" panose="00000500000000000000" pitchFamily="2" charset="0"/>
                <a:sym typeface="Arial"/>
              </a:rPr>
              <a:t>A huge thanks to:</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GB" sz="1600" dirty="0">
                <a:latin typeface="Montserrat" panose="00000500000000000000" pitchFamily="2" charset="0"/>
              </a:rPr>
              <a:t>Osamu Ochiai – JAXA</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GB" sz="1600" i="0" u="none" strike="noStrike" kern="0" cap="none" spc="0" normalizeH="0" baseline="0" noProof="0" dirty="0">
                <a:ln>
                  <a:noFill/>
                </a:ln>
                <a:solidFill>
                  <a:srgbClr val="000000"/>
                </a:solidFill>
                <a:effectLst/>
                <a:uLnTx/>
                <a:uFillTx/>
                <a:latin typeface="Montserrat" panose="00000500000000000000" pitchFamily="2" charset="0"/>
                <a:sym typeface="Arial"/>
              </a:rPr>
              <a:t>Bela </a:t>
            </a:r>
            <a:r>
              <a:rPr kumimoji="0" lang="en-GB" sz="1600" i="0" u="none" strike="noStrike" kern="0" cap="none" spc="0" normalizeH="0" baseline="0" noProof="0" dirty="0" err="1">
                <a:ln>
                  <a:noFill/>
                </a:ln>
                <a:solidFill>
                  <a:srgbClr val="000000"/>
                </a:solidFill>
                <a:effectLst/>
                <a:uLnTx/>
                <a:uFillTx/>
                <a:latin typeface="Montserrat" panose="00000500000000000000" pitchFamily="2" charset="0"/>
                <a:sym typeface="Arial"/>
              </a:rPr>
              <a:t>Belojevic</a:t>
            </a:r>
            <a:r>
              <a:rPr kumimoji="0" lang="en-GB" sz="1600" i="0" u="none" strike="noStrike" kern="0" cap="none" spc="0" normalizeH="0" baseline="0" noProof="0" dirty="0">
                <a:ln>
                  <a:noFill/>
                </a:ln>
                <a:solidFill>
                  <a:srgbClr val="000000"/>
                </a:solidFill>
                <a:effectLst/>
                <a:uLnTx/>
                <a:uFillTx/>
                <a:latin typeface="Montserrat" panose="00000500000000000000" pitchFamily="2" charset="0"/>
                <a:sym typeface="Arial"/>
              </a:rPr>
              <a:t> – Geoscience Australia</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GB" sz="1600" dirty="0">
                <a:latin typeface="Montserrat" panose="00000500000000000000" pitchFamily="2" charset="0"/>
              </a:rPr>
              <a:t>Mark Dowell – European Commission KCEO</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GB" sz="1600" i="0" u="none" strike="noStrike" kern="0" cap="none" spc="0" normalizeH="0" baseline="0" noProof="0" dirty="0">
                <a:ln>
                  <a:noFill/>
                </a:ln>
                <a:solidFill>
                  <a:srgbClr val="000000"/>
                </a:solidFill>
                <a:effectLst/>
                <a:uLnTx/>
                <a:uFillTx/>
                <a:latin typeface="Montserrat" panose="00000500000000000000" pitchFamily="2" charset="0"/>
                <a:sym typeface="Arial"/>
              </a:rPr>
              <a:t>Oliver Vaughan – DEFRA (UK)</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GB" sz="1600" dirty="0">
                <a:latin typeface="Montserrat" panose="00000500000000000000" pitchFamily="2" charset="0"/>
              </a:rPr>
              <a:t>Chris </a:t>
            </a:r>
            <a:r>
              <a:rPr lang="en-GB" sz="1600" dirty="0" err="1">
                <a:latin typeface="Montserrat" panose="00000500000000000000" pitchFamily="2" charset="0"/>
              </a:rPr>
              <a:t>McQuire</a:t>
            </a:r>
            <a:r>
              <a:rPr lang="en-GB" sz="1600" dirty="0">
                <a:latin typeface="Montserrat" panose="00000500000000000000" pitchFamily="2" charset="0"/>
              </a:rPr>
              <a:t> – UK Space Agency</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GB" sz="1600" dirty="0">
                <a:latin typeface="Montserrat" panose="00000500000000000000" pitchFamily="2" charset="0"/>
              </a:rPr>
              <a:t>Harvey Jones – Symbios</a:t>
            </a:r>
          </a:p>
          <a:p>
            <a:pPr marR="0" lvl="0" algn="l" defTabSz="914400" rtl="0" eaLnBrk="1" fontAlgn="auto" latinLnBrk="0" hangingPunct="1">
              <a:lnSpc>
                <a:spcPct val="150000"/>
              </a:lnSpc>
              <a:spcBef>
                <a:spcPts val="0"/>
              </a:spcBef>
              <a:spcAft>
                <a:spcPts val="0"/>
              </a:spcAft>
              <a:buClr>
                <a:srgbClr val="000000"/>
              </a:buClr>
              <a:buSzTx/>
              <a:tabLst/>
              <a:defRPr/>
            </a:pPr>
            <a:endParaRPr lang="en-GB" sz="1600" dirty="0">
              <a:latin typeface="Montserrat" panose="00000500000000000000" pitchFamily="2" charset="0"/>
            </a:endParaRPr>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overnment_x0020_Body xmlns="b413c3fd-5a3b-4239-b985-69032e371c04">UK Space Agency</Government_x0020_Body>
    <Date_x0020_Opened xmlns="b413c3fd-5a3b-4239-b985-69032e371c04">2025-10-27T13:51:52+00:00</Date_x0020_Opened>
    <LegacyData xmlns="aaacb922-5235-4a66-b188-303b9b46fbd7" xsi:nil="true"/>
    <_ip_UnifiedCompliancePolicyUIAction xmlns="http://schemas.microsoft.com/sharepoint/v3" xsi:nil="true"/>
    <Descriptor xmlns="0063f72e-ace3-48fb-9c1f-5b513408b31f" xsi:nil="true"/>
    <m975189f4ba442ecbf67d4147307b177 xmlns="5b28aca4-1a3f-4435-8455-199cb477ca9d">
      <Terms xmlns="http://schemas.microsoft.com/office/infopath/2007/PartnerControls">
        <TermInfo xmlns="http://schemas.microsoft.com/office/infopath/2007/PartnerControls">
          <TermName xmlns="http://schemas.microsoft.com/office/infopath/2007/PartnerControls">UK Space Agency</TermName>
          <TermId xmlns="http://schemas.microsoft.com/office/infopath/2007/PartnerControls">e94dee48-3a05-4a12-8e11-f3f2fb95bcf1</TermId>
        </TermInfo>
      </Terms>
    </m975189f4ba442ecbf67d4147307b177>
    <lcf76f155ced4ddcb4097134ff3c332f xmlns="19c35881-1946-4d14-9111-eb0c9f6f92d5">
      <Terms xmlns="http://schemas.microsoft.com/office/infopath/2007/PartnerControls"/>
    </lcf76f155ced4ddcb4097134ff3c332f>
    <_ip_UnifiedCompliancePolicyProperties xmlns="http://schemas.microsoft.com/sharepoint/v3" xsi:nil="true"/>
    <Security_x0020_Classification xmlns="0063f72e-ace3-48fb-9c1f-5b513408b31f">OFFICIAL</Security_x0020_Classification>
    <TaxCatchAll xmlns="5b28aca4-1a3f-4435-8455-199cb477ca9d">
      <Value>1</Value>
    </TaxCatchAll>
    <Retention_x0020_Label xmlns="a8f60570-4bd3-4f2b-950b-a996de8ab151" xsi:nil="true"/>
    <Date_x0020_Closed xmlns="b413c3fd-5a3b-4239-b985-69032e371c04" xsi:nil="true"/>
    <_dlc_DocId xmlns="5b28aca4-1a3f-4435-8455-199cb477ca9d">C6YACRK3PPUS-1259953952-246092</_dlc_DocId>
    <_dlc_DocIdUrl xmlns="5b28aca4-1a3f-4435-8455-199cb477ca9d">
      <Url>https://beisgov.sharepoint.com/sites/UKSAEOClimate/_layouts/15/DocIdRedir.aspx?ID=C6YACRK3PPUS-1259953952-246092</Url>
      <Description>C6YACRK3PPUS-1259953952-246092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4C3EB26AF9C447B106C5BC6056A95F" ma:contentTypeVersion="28" ma:contentTypeDescription="Create a new document." ma:contentTypeScope="" ma:versionID="9f4651f72d8b82091852209d0b47b8a1">
  <xsd:schema xmlns:xsd="http://www.w3.org/2001/XMLSchema" xmlns:xs="http://www.w3.org/2001/XMLSchema" xmlns:p="http://schemas.microsoft.com/office/2006/metadata/properties" xmlns:ns1="http://schemas.microsoft.com/sharepoint/v3" xmlns:ns2="0063f72e-ace3-48fb-9c1f-5b513408b31f" xmlns:ns3="5b28aca4-1a3f-4435-8455-199cb477ca9d" xmlns:ns4="b413c3fd-5a3b-4239-b985-69032e371c04" xmlns:ns5="a8f60570-4bd3-4f2b-950b-a996de8ab151" xmlns:ns6="aaacb922-5235-4a66-b188-303b9b46fbd7" xmlns:ns7="19c35881-1946-4d14-9111-eb0c9f6f92d5" targetNamespace="http://schemas.microsoft.com/office/2006/metadata/properties" ma:root="true" ma:fieldsID="398fc9bdcffcdc8a05f185e9c69b53d8" ns1:_="" ns2:_="" ns3:_="" ns4:_="" ns5:_="" ns6:_="" ns7:_="">
    <xsd:import namespace="http://schemas.microsoft.com/sharepoint/v3"/>
    <xsd:import namespace="0063f72e-ace3-48fb-9c1f-5b513408b31f"/>
    <xsd:import namespace="5b28aca4-1a3f-4435-8455-199cb477ca9d"/>
    <xsd:import namespace="b413c3fd-5a3b-4239-b985-69032e371c04"/>
    <xsd:import namespace="a8f60570-4bd3-4f2b-950b-a996de8ab151"/>
    <xsd:import namespace="aaacb922-5235-4a66-b188-303b9b46fbd7"/>
    <xsd:import namespace="19c35881-1946-4d14-9111-eb0c9f6f92d5"/>
    <xsd:element name="properties">
      <xsd:complexType>
        <xsd:sequence>
          <xsd:element name="documentManagement">
            <xsd:complexType>
              <xsd:all>
                <xsd:element ref="ns2:Security_x0020_Classification" minOccurs="0"/>
                <xsd:element ref="ns2:Descriptor" minOccurs="0"/>
                <xsd:element ref="ns3:m975189f4ba442ecbf67d4147307b177" minOccurs="0"/>
                <xsd:element ref="ns3:TaxCatchAll" minOccurs="0"/>
                <xsd:element ref="ns3:TaxCatchAllLabel" minOccurs="0"/>
                <xsd:element ref="ns4:Government_x0020_Body" minOccurs="0"/>
                <xsd:element ref="ns4:Date_x0020_Opened" minOccurs="0"/>
                <xsd:element ref="ns4:Date_x0020_Closed" minOccurs="0"/>
                <xsd:element ref="ns5:Retention_x0020_Label" minOccurs="0"/>
                <xsd:element ref="ns6:LegacyData" minOccurs="0"/>
                <xsd:element ref="ns7:MediaServiceMetadata" minOccurs="0"/>
                <xsd:element ref="ns7:MediaServiceFastMetadata" minOccurs="0"/>
                <xsd:element ref="ns7:MediaServiceAutoTags" minOccurs="0"/>
                <xsd:element ref="ns7:MediaServiceOCR" minOccurs="0"/>
                <xsd:element ref="ns7:MediaServiceGenerationTime" minOccurs="0"/>
                <xsd:element ref="ns7:MediaServiceEventHashCode" minOccurs="0"/>
                <xsd:element ref="ns3:_dlc_DocId" minOccurs="0"/>
                <xsd:element ref="ns3:_dlc_DocIdUrl" minOccurs="0"/>
                <xsd:element ref="ns3:_dlc_DocIdPersistId" minOccurs="0"/>
                <xsd:element ref="ns7:MediaServiceDateTaken" minOccurs="0"/>
                <xsd:element ref="ns7:MediaServiceLocation" minOccurs="0"/>
                <xsd:element ref="ns7:MediaServiceAutoKeyPoints" minOccurs="0"/>
                <xsd:element ref="ns7:MediaServiceKeyPoints" minOccurs="0"/>
                <xsd:element ref="ns7:MediaLengthInSeconds" minOccurs="0"/>
                <xsd:element ref="ns3:SharedWithUsers" minOccurs="0"/>
                <xsd:element ref="ns3:SharedWithDetails" minOccurs="0"/>
                <xsd:element ref="ns7:lcf76f155ced4ddcb4097134ff3c332f" minOccurs="0"/>
                <xsd:element ref="ns7:MediaServiceObjectDetectorVersions" minOccurs="0"/>
                <xsd:element ref="ns7:MediaServiceSearchProperties" minOccurs="0"/>
                <xsd:element ref="ns1:_ip_UnifiedCompliancePolicyProperties" minOccurs="0"/>
                <xsd:element ref="ns1:_ip_UnifiedCompliancePolicyUIAction" minOccurs="0"/>
                <xsd:element ref="ns7: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9" nillable="true" ma:displayName="Unified Compliance Policy Properties" ma:hidden="true" ma:internalName="_ip_UnifiedCompliancePolicyProperties">
      <xsd:simpleType>
        <xsd:restriction base="dms:Note"/>
      </xsd:simpleType>
    </xsd:element>
    <xsd:element name="_ip_UnifiedCompliancePolicyUIAction" ma:index="4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63f72e-ace3-48fb-9c1f-5b513408b31f" elementFormDefault="qualified">
    <xsd:import namespace="http://schemas.microsoft.com/office/2006/documentManagement/types"/>
    <xsd:import namespace="http://schemas.microsoft.com/office/infopath/2007/PartnerControls"/>
    <xsd:element name="Security_x0020_Classification" ma:index="8"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9" nillable="true" ma:displayName="Descriptor" ma:default="" ma:format="Dropdown" ma:indexed="true" ma:internalName="Descriptor">
      <xsd:simpleType>
        <xsd:restriction base="dms:Choice">
          <xsd:enumeration value="COMMERCIAL"/>
          <xsd:enumeration value="PERSONAL"/>
          <xsd:enumeration value="LOCSEN"/>
        </xsd:restriction>
      </xsd:simpleType>
    </xsd:element>
  </xsd:schema>
  <xsd:schema xmlns:xsd="http://www.w3.org/2001/XMLSchema" xmlns:xs="http://www.w3.org/2001/XMLSchema" xmlns:dms="http://schemas.microsoft.com/office/2006/documentManagement/types" xmlns:pc="http://schemas.microsoft.com/office/infopath/2007/PartnerControls" targetNamespace="5b28aca4-1a3f-4435-8455-199cb477ca9d" elementFormDefault="qualified">
    <xsd:import namespace="http://schemas.microsoft.com/office/2006/documentManagement/types"/>
    <xsd:import namespace="http://schemas.microsoft.com/office/infopath/2007/PartnerControls"/>
    <xsd:element name="m975189f4ba442ecbf67d4147307b177" ma:index="10" nillable="true" ma:taxonomy="true" ma:internalName="m975189f4ba442ecbf67d4147307b177" ma:taxonomyFieldName="Business_x0020_Unit" ma:displayName="Business Unit" ma:default="1;#UK Space Agency|e94dee48-3a05-4a12-8e11-f3f2fb95bcf1" ma:fieldId="{6975189f-4ba4-42ec-bf67-d4147307b177}" ma:sspId="9b0aeba9-2bce-41c2-8545-5d12d676a674" ma:termSetId="6f71e40e-3a2e-4baf-91d9-2069eb354530"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29ed87ca-41af-46d3-b796-53473f12a894}" ma:internalName="TaxCatchAll" ma:showField="CatchAllData" ma:web="5b28aca4-1a3f-4435-8455-199cb477ca9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29ed87ca-41af-46d3-b796-53473f12a894}" ma:internalName="TaxCatchAllLabel" ma:readOnly="true" ma:showField="CatchAllDataLabel" ma:web="5b28aca4-1a3f-4435-8455-199cb477ca9d">
      <xsd:complexType>
        <xsd:complexContent>
          <xsd:extension base="dms:MultiChoiceLookup">
            <xsd:sequence>
              <xsd:element name="Value" type="dms:Lookup" maxOccurs="unbounded" minOccurs="0" nillable="true"/>
            </xsd:sequence>
          </xsd:extension>
        </xsd:complexContent>
      </xsd:complexType>
    </xsd:element>
    <xsd:element name="_dlc_DocId" ma:index="25" nillable="true" ma:displayName="Document ID Value" ma:description="The value of the document ID assigned to this item."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Government_x0020_Body" ma:index="14" nillable="true" ma:displayName="Government Body" ma:default="UK Space Agency" ma:internalName="Government_x0020_Body">
      <xsd:simpleType>
        <xsd:restriction base="dms:Text">
          <xsd:maxLength value="255"/>
        </xsd:restriction>
      </xsd:simpleType>
    </xsd:element>
    <xsd:element name="Date_x0020_Opened" ma:index="15" nillable="true" ma:displayName="Date Opened" ma:default="[Today]" ma:format="DateOnly" ma:internalName="Date_x0020_Opened">
      <xsd:simpleType>
        <xsd:restriction base="dms:DateTime"/>
      </xsd:simpleType>
    </xsd:element>
    <xsd:element name="Date_x0020_Closed" ma:index="16" nillable="true" ma:displayName="Date Closed" ma:format="DateOnly" ma:internalName="Date_x0020_Clos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17"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18"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35881-1946-4d14-9111-eb0c9f6f92d5"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DateTaken" ma:index="28" nillable="true" ma:displayName="MediaServiceDateTaken" ma:hidden="true" ma:internalName="MediaServiceDateTaken"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LengthInSeconds" ma:index="32" nillable="true" ma:displayName="Length (seconds)" ma:internalName="MediaLengthInSeconds" ma:readOnly="true">
      <xsd:simpleType>
        <xsd:restriction base="dms:Unknown"/>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9b0aeba9-2bce-41c2-8545-5d12d676a6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BillingMetadata" ma:index="4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E8AE9D8-81CE-4360-A067-A9765A78E367}">
  <ds:schemaRefs>
    <ds:schemaRef ds:uri="http://schemas.microsoft.com/sharepoint/v3/contenttype/forms"/>
  </ds:schemaRefs>
</ds:datastoreItem>
</file>

<file path=customXml/itemProps2.xml><?xml version="1.0" encoding="utf-8"?>
<ds:datastoreItem xmlns:ds="http://schemas.openxmlformats.org/officeDocument/2006/customXml" ds:itemID="{0DF6D9D2-BCB2-455F-ADFB-9C60AC1FC9E3}">
  <ds:schemaRefs>
    <ds:schemaRef ds:uri="0063f72e-ace3-48fb-9c1f-5b513408b31f"/>
    <ds:schemaRef ds:uri="19c35881-1946-4d14-9111-eb0c9f6f92d5"/>
    <ds:schemaRef ds:uri="5b28aca4-1a3f-4435-8455-199cb477ca9d"/>
    <ds:schemaRef ds:uri="a8f60570-4bd3-4f2b-950b-a996de8ab151"/>
    <ds:schemaRef ds:uri="aaacb922-5235-4a66-b188-303b9b46fbd7"/>
    <ds:schemaRef ds:uri="b413c3fd-5a3b-4239-b985-69032e371c04"/>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7800BBE-D7C2-48E0-8B88-FA25CDB89440}">
  <ds:schemaRefs>
    <ds:schemaRef ds:uri="0063f72e-ace3-48fb-9c1f-5b513408b31f"/>
    <ds:schemaRef ds:uri="19c35881-1946-4d14-9111-eb0c9f6f92d5"/>
    <ds:schemaRef ds:uri="5b28aca4-1a3f-4435-8455-199cb477ca9d"/>
    <ds:schemaRef ds:uri="a8f60570-4bd3-4f2b-950b-a996de8ab151"/>
    <ds:schemaRef ds:uri="aaacb922-5235-4a66-b188-303b9b46fbd7"/>
    <ds:schemaRef ds:uri="b413c3fd-5a3b-4239-b985-69032e371c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7B3975D0-39D9-43BD-8E39-9A96F8785109}">
  <ds:schemaRefs>
    <ds:schemaRef ds:uri="http://schemas.microsoft.com/sharepoint/events"/>
  </ds:schemaRefs>
</ds:datastoreItem>
</file>

<file path=docMetadata/LabelInfo.xml><?xml version="1.0" encoding="utf-8"?>
<clbl:labelList xmlns:clbl="http://schemas.microsoft.com/office/2020/mipLabelMetadata">
  <clbl:label id="{ba62f585-b40f-4ab9-bafe-39150f03d124}" enabled="1" method="Standard" siteId="{cbac7005-02c1-43eb-b497-e6492d1b2dd8}" removed="0"/>
</clbl:labelList>
</file>

<file path=docProps/app.xml><?xml version="1.0" encoding="utf-8"?>
<Properties xmlns="http://schemas.openxmlformats.org/officeDocument/2006/extended-properties" xmlns:vt="http://schemas.openxmlformats.org/officeDocument/2006/docPropsVTypes">
  <TotalTime>0</TotalTime>
  <Words>453</Words>
  <Application>Microsoft Office PowerPoint</Application>
  <PresentationFormat>On-screen Show (16:9)</PresentationFormat>
  <Paragraphs>57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Montserrat</vt:lpstr>
      <vt:lpstr>Arial</vt:lpstr>
      <vt:lpstr>Aptos</vt:lpstr>
      <vt:lpstr>Montserrat Medium</vt:lpstr>
      <vt:lpstr>ceos</vt:lpstr>
      <vt:lpstr>PowerPoint Presentation</vt:lpstr>
      <vt:lpstr>Unlocking Earth Observation for Society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Bradshaw, Niall (UKSA)</cp:lastModifiedBy>
  <cp:revision>2</cp:revision>
  <dcterms:modified xsi:type="dcterms:W3CDTF">2025-11-04T19:08:11Z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ceos:5</vt:lpwstr>
  </property>
  <property fmtid="{D5CDD505-2E9C-101B-9397-08002B2CF9AE}" pid="3" name="ClassificationContentMarkingFooterText">
    <vt:lpwstr>OFFICIAL</vt:lpwstr>
  </property>
  <property fmtid="{D5CDD505-2E9C-101B-9397-08002B2CF9AE}" pid="4" name="ClassificationContentMarkingHeaderLocations">
    <vt:lpwstr>ceos:4</vt:lpwstr>
  </property>
  <property fmtid="{D5CDD505-2E9C-101B-9397-08002B2CF9AE}" pid="5" name="ClassificationContentMarkingHeaderText">
    <vt:lpwstr>OFFICIAL</vt:lpwstr>
  </property>
  <property fmtid="{D5CDD505-2E9C-101B-9397-08002B2CF9AE}" pid="6" name="Business Unit">
    <vt:lpwstr>1;#UK Space Agency|e94dee48-3a05-4a12-8e11-f3f2fb95bcf1</vt:lpwstr>
  </property>
  <property fmtid="{D5CDD505-2E9C-101B-9397-08002B2CF9AE}" pid="7" name="_dlc_DocIdItemGuid">
    <vt:lpwstr>e0c65a43-6ebc-484a-91aa-106d52be9119</vt:lpwstr>
  </property>
  <property fmtid="{D5CDD505-2E9C-101B-9397-08002B2CF9AE}" pid="8" name="MediaServiceImageTags">
    <vt:lpwstr/>
  </property>
  <property fmtid="{D5CDD505-2E9C-101B-9397-08002B2CF9AE}" pid="9" name="Business_x0020_Unit">
    <vt:lpwstr>1;#UK Space Agency|e94dee48-3a05-4a12-8e11-f3f2fb95bcf1</vt:lpwstr>
  </property>
  <property fmtid="{D5CDD505-2E9C-101B-9397-08002B2CF9AE}" pid="10" name="ContentTypeId">
    <vt:lpwstr>0x010100F54C3EB26AF9C447B106C5BC6056A95F</vt:lpwstr>
  </property>
</Properties>
</file>