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6"/>
  </p:notesMasterIdLst>
  <p:sldIdLst>
    <p:sldId id="256" r:id="rId2"/>
    <p:sldId id="260" r:id="rId3"/>
    <p:sldId id="259" r:id="rId4"/>
    <p:sldId id="261" r:id="rId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Medium" panose="000006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3" d="100"/>
          <a:sy n="103" d="100"/>
        </p:scale>
        <p:origin x="87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84e8f040c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84e8f040c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acfea7d4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37acfea7d4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acfea7d4c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37acfea7d4c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acfea7d4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g37acfea7d4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5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/>
        </p:nvSpPr>
        <p:spPr>
          <a:xfrm>
            <a:off x="58775" y="67050"/>
            <a:ext cx="57639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 Plenary 2025</a:t>
            </a:r>
            <a:endParaRPr sz="60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en-GB" sz="2800" i="1" dirty="0">
                <a:solidFill>
                  <a:schemeClr val="bg1"/>
                </a:solidFill>
              </a:rPr>
              <a:t>Capacity Development Updates</a:t>
            </a:r>
            <a:endParaRPr sz="2500" i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4252225" y="3103950"/>
            <a:ext cx="4833000" cy="19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Dan Matsapola</a:t>
            </a:r>
            <a:r>
              <a:rPr lang="en" sz="1700" b="1" i="0" u="none" strike="noStrike" cap="none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, SANSA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0" u="none" strike="noStrike" cap="none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 sz="9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sz="1700" b="1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4th - 6th November, 2025</a:t>
            </a:r>
            <a:endParaRPr sz="1700" b="1" i="0" u="none" strike="noStrike" cap="none" dirty="0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acfea7d4c_0_115"/>
          <p:cNvSpPr txBox="1"/>
          <p:nvPr/>
        </p:nvSpPr>
        <p:spPr>
          <a:xfrm>
            <a:off x="461657" y="3517368"/>
            <a:ext cx="2739150" cy="139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1350"/>
              </a:spcBef>
            </a:pP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Christoph Aubrecht (ESA)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nominated as a WGCapD Vice Chair, expected to serve as Chair starting in 2026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1350"/>
              </a:spcBef>
            </a:pPr>
            <a:endParaRPr sz="105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g37acfea7d4c_0_115"/>
          <p:cNvSpPr txBox="1"/>
          <p:nvPr/>
        </p:nvSpPr>
        <p:spPr>
          <a:xfrm>
            <a:off x="70515" y="77436"/>
            <a:ext cx="6501375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4400"/>
            </a:pPr>
            <a:r>
              <a:rPr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WGCapD Leadership Update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g37acfea7d4c_0_115" title="Chris Aubrech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61" y="880837"/>
            <a:ext cx="2481038" cy="248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37acfea7d4c_0_115" title="Dan Matsapol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4769" y="880840"/>
            <a:ext cx="1653620" cy="248103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37acfea7d4c_0_115"/>
          <p:cNvSpPr txBox="1"/>
          <p:nvPr/>
        </p:nvSpPr>
        <p:spPr>
          <a:xfrm>
            <a:off x="3475489" y="3481219"/>
            <a:ext cx="2481075" cy="104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1350"/>
              </a:spcBef>
              <a:buClr>
                <a:schemeClr val="dk1"/>
              </a:buClr>
              <a:buSzPts val="1100"/>
            </a:pP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Dan Matsapola (SANSA)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staying on as WGCapD Chair for one more year to support smooth transition</a:t>
            </a:r>
            <a:endParaRPr sz="1050"/>
          </a:p>
        </p:txBody>
      </p:sp>
      <p:pic>
        <p:nvPicPr>
          <p:cNvPr id="81" name="Google Shape;81;g37acfea7d4c_0_115" title="world pizz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9769" y="880819"/>
            <a:ext cx="2481076" cy="24810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37acfea7d4c_0_115"/>
          <p:cNvSpPr txBox="1"/>
          <p:nvPr/>
        </p:nvSpPr>
        <p:spPr>
          <a:xfrm>
            <a:off x="6281228" y="3481219"/>
            <a:ext cx="2481075" cy="80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1350"/>
              </a:spcBef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WGCapD will be looking for a Vice Chair in 2026</a:t>
            </a:r>
            <a:endParaRPr sz="10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acfea7d4c_0_131"/>
          <p:cNvSpPr txBox="1"/>
          <p:nvPr/>
        </p:nvSpPr>
        <p:spPr>
          <a:xfrm>
            <a:off x="188756" y="968213"/>
            <a:ext cx="4813200" cy="370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Shift from one-time joint trainings or webinars to </a:t>
            </a: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sustained long-term collaborations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i.e. ESA-NASA Transatlantic Trainings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Focus on capacity building of </a:t>
            </a: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underrepresented communities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i.e. Indigenous Mapping Workshops and Engaging Youth to use EO for Economic Empowerment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Promoting </a:t>
            </a: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cross-cutting deliverables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that involve more than just two agencies, i.e. SDG MOOC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Strengthen </a:t>
            </a: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collaborations with Working Groups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on Disasters, Climate, SDGs, and others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Engaging more CEOS members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who are not yet involved in WGCapD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Prioritize </a:t>
            </a: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capacity development of decision- and policy-makers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greater impact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Incorporate new </a:t>
            </a: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 tools and best practices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support capacity building efforts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g37acfea7d4c_0_131"/>
          <p:cNvSpPr txBox="1"/>
          <p:nvPr/>
        </p:nvSpPr>
        <p:spPr>
          <a:xfrm>
            <a:off x="70515" y="77436"/>
            <a:ext cx="6501375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4400"/>
            </a:pPr>
            <a:r>
              <a:rPr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WGCapD Priorities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g37acfea7d4c_0_131" title="ima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750" y="968211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acfea7d4c_0_125"/>
          <p:cNvSpPr txBox="1"/>
          <p:nvPr/>
        </p:nvSpPr>
        <p:spPr>
          <a:xfrm>
            <a:off x="188756" y="968213"/>
            <a:ext cx="4490775" cy="36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1350"/>
              </a:spcBef>
            </a:pPr>
            <a:r>
              <a:rPr lang="en-GB" sz="105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WGCapD</a:t>
            </a:r>
            <a:r>
              <a:rPr lang="en-GB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member agencies are currently working to execute </a:t>
            </a:r>
            <a:r>
              <a:rPr lang="en-GB" sz="105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29(!) deliverables</a:t>
            </a:r>
            <a:r>
              <a:rPr lang="en-GB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12 deliverables will be implemented in CY25 </a:t>
            </a:r>
            <a:endParaRPr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17 are expected to be completed in CY26</a:t>
            </a:r>
            <a:endParaRPr sz="825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spcBef>
                <a:spcPts val="1350"/>
              </a:spcBef>
            </a:pPr>
            <a:r>
              <a:rPr lang="en-GB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Examples include:</a:t>
            </a:r>
            <a:endParaRPr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In Schools pilot project of UKSA as CEOS Chair 2025</a:t>
            </a: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Copernicus User Uptake in Africa (DLR, UNSPIDER, NASA)</a:t>
            </a:r>
            <a:endParaRPr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Hyperspectral Remote Sensing Training (ESA, DLR, ASI, NASA)</a:t>
            </a:r>
            <a:endParaRPr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Polarimetric SAR Training Course (ESA, ISRO)</a:t>
            </a:r>
            <a:endParaRPr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PUMAS training on the joint utility of Sentinel-1 and SAOCOM-1 (ESA, CONAE)</a:t>
            </a:r>
            <a:endParaRPr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238125"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0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Guidance for Conducting Needs Assessments for Capacity Building (NASA, UNOOSA)</a:t>
            </a:r>
            <a:endParaRPr sz="105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g37acfea7d4c_0_125"/>
          <p:cNvSpPr txBox="1"/>
          <p:nvPr/>
        </p:nvSpPr>
        <p:spPr>
          <a:xfrm>
            <a:off x="70515" y="77436"/>
            <a:ext cx="6501375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4400"/>
            </a:pPr>
            <a:r>
              <a:rPr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WGCapD Deliverables</a:t>
            </a:r>
            <a:endParaRPr sz="105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g37acfea7d4c_0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495" y="1468818"/>
            <a:ext cx="4267274" cy="2562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290</Words>
  <Application>Microsoft Office PowerPoint</Application>
  <PresentationFormat>On-screen Show (16:9)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Montserrat</vt:lpstr>
      <vt:lpstr>Montserrat Medium</vt:lpstr>
      <vt:lpstr>ceos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 Matsapola</dc:creator>
  <cp:lastModifiedBy>Dan Matsapola</cp:lastModifiedBy>
  <cp:revision>3</cp:revision>
  <dcterms:modified xsi:type="dcterms:W3CDTF">2025-11-05T10:14:50Z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e036504-ffdc-49d0-8800-2a717b545941_Enabled">
    <vt:lpwstr>true</vt:lpwstr>
  </property>
  <property fmtid="{D5CDD505-2E9C-101B-9397-08002B2CF9AE}" pid="3" name="MSIP_Label_ee036504-ffdc-49d0-8800-2a717b545941_SetDate">
    <vt:lpwstr>2025-10-23T06:04:11Z</vt:lpwstr>
  </property>
  <property fmtid="{D5CDD505-2E9C-101B-9397-08002B2CF9AE}" pid="4" name="MSIP_Label_ee036504-ffdc-49d0-8800-2a717b545941_Method">
    <vt:lpwstr>Standard</vt:lpwstr>
  </property>
  <property fmtid="{D5CDD505-2E9C-101B-9397-08002B2CF9AE}" pid="5" name="MSIP_Label_ee036504-ffdc-49d0-8800-2a717b545941_Name">
    <vt:lpwstr>defa4170-0d19-0005-0004-bc88714345d2</vt:lpwstr>
  </property>
  <property fmtid="{D5CDD505-2E9C-101B-9397-08002B2CF9AE}" pid="6" name="MSIP_Label_ee036504-ffdc-49d0-8800-2a717b545941_SiteId">
    <vt:lpwstr>e0112018-a80c-491e-89d5-68f3d65e9b80</vt:lpwstr>
  </property>
  <property fmtid="{D5CDD505-2E9C-101B-9397-08002B2CF9AE}" pid="7" name="MSIP_Label_ee036504-ffdc-49d0-8800-2a717b545941_ActionId">
    <vt:lpwstr>582028be-2ce4-43b8-818b-e1d395875a88</vt:lpwstr>
  </property>
  <property fmtid="{D5CDD505-2E9C-101B-9397-08002B2CF9AE}" pid="8" name="MSIP_Label_ee036504-ffdc-49d0-8800-2a717b545941_ContentBits">
    <vt:lpwstr>0</vt:lpwstr>
  </property>
  <property fmtid="{D5CDD505-2E9C-101B-9397-08002B2CF9AE}" pid="9" name="MSIP_Label_ee036504-ffdc-49d0-8800-2a717b545941_Tag">
    <vt:lpwstr>10, 3, 0, 1</vt:lpwstr>
  </property>
</Properties>
</file>