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y="6858000" cx="12192000"/>
  <p:notesSz cx="6858000" cy="9144000"/>
  <p:embeddedFontLst>
    <p:embeddedFont>
      <p:font typeface="Montserrat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9" roundtripDataSignature="AMtx7minSxh4INB8NPv0SylrWv1SnUuyZ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Montserrat-regular.fntdata"/><Relationship Id="rId14" Type="http://schemas.openxmlformats.org/officeDocument/2006/relationships/slide" Target="slides/slide10.xml"/><Relationship Id="rId17" Type="http://schemas.openxmlformats.org/officeDocument/2006/relationships/font" Target="fonts/Montserrat-italic.fntdata"/><Relationship Id="rId16" Type="http://schemas.openxmlformats.org/officeDocument/2006/relationships/font" Target="fonts/Montserrat-bold.fntdata"/><Relationship Id="rId5" Type="http://schemas.openxmlformats.org/officeDocument/2006/relationships/slide" Target="slides/slide1.xml"/><Relationship Id="rId19" Type="http://customschemas.google.com/relationships/presentationmetadata" Target="metadata"/><Relationship Id="rId6" Type="http://schemas.openxmlformats.org/officeDocument/2006/relationships/slide" Target="slides/slide2.xml"/><Relationship Id="rId18" Type="http://schemas.openxmlformats.org/officeDocument/2006/relationships/font" Target="fonts/Montserrat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4" name="Google Shape;64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5" name="Google Shape;165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" name="Google Shape;7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/>
              <a:t>Open for comments until Oct. 3, 2025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8" name="Google Shape;7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9" name="Google Shape;8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7" name="Google Shape;9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0" name="Google Shape;12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6" name="Google Shape;13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/>
              <a:t>SIS: sectoral information system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3" name="Google Shape;15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1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9" name="Google Shape;15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Relationship Id="rId3" Type="http://schemas.openxmlformats.org/officeDocument/2006/relationships/image" Target="../media/image11.jpg"/><Relationship Id="rId4" Type="http://schemas.openxmlformats.org/officeDocument/2006/relationships/image" Target="../media/image3.jpg"/><Relationship Id="rId5" Type="http://schemas.openxmlformats.org/officeDocument/2006/relationships/image" Target="../media/image5.png"/><Relationship Id="rId6" Type="http://schemas.openxmlformats.org/officeDocument/2006/relationships/image" Target="../media/image9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12"/>
          <p:cNvPicPr preferRelativeResize="0"/>
          <p:nvPr/>
        </p:nvPicPr>
        <p:blipFill rotWithShape="1">
          <a:blip r:embed="rId3">
            <a:alphaModFix/>
          </a:blip>
          <a:srcRect b="-113" l="0" r="0" t="0"/>
          <a:stretch/>
        </p:blipFill>
        <p:spPr>
          <a:xfrm flipH="1" rot="10800000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nature&#10;&#10;Description automatically generated" id="14" name="Google Shape;14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12"/>
          <p:cNvSpPr/>
          <p:nvPr/>
        </p:nvSpPr>
        <p:spPr>
          <a:xfrm flipH="1">
            <a:off x="5456394" y="1968439"/>
            <a:ext cx="6751471" cy="4901119"/>
          </a:xfrm>
          <a:custGeom>
            <a:rect b="b" l="l" r="r" t="t"/>
            <a:pathLst>
              <a:path extrusionOk="0" h="4901119" w="6751471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12"/>
          <p:cNvSpPr/>
          <p:nvPr/>
        </p:nvSpPr>
        <p:spPr>
          <a:xfrm flipH="1">
            <a:off x="-4784" y="-14542"/>
            <a:ext cx="12199164" cy="6874921"/>
          </a:xfrm>
          <a:custGeom>
            <a:rect b="b" l="l" r="r" t="t"/>
            <a:pathLst>
              <a:path extrusionOk="0" h="6836301" w="1476191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18" name="Google Shape;18;p12"/>
          <p:cNvPicPr preferRelativeResize="0"/>
          <p:nvPr/>
        </p:nvPicPr>
        <p:blipFill rotWithShape="1">
          <a:blip r:embed="rId6">
            <a:alphaModFix amt="34000"/>
          </a:blip>
          <a:srcRect b="-8773" l="32582" r="8554" t="2399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12"/>
          <p:cNvPicPr preferRelativeResize="0"/>
          <p:nvPr/>
        </p:nvPicPr>
        <p:blipFill rotWithShape="1">
          <a:blip r:embed="rId6">
            <a:alphaModFix amt="34000"/>
          </a:blip>
          <a:srcRect b="672" l="54016" r="11355" t="36081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12"/>
          <p:cNvSpPr txBox="1"/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Montserrat"/>
              <a:buNone/>
              <a:defRPr b="0" i="0" sz="8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3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13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5" name="Google Shape;25;p13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13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13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" name="Google Shape;28;p13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39</a:t>
            </a:r>
            <a:r>
              <a:rPr b="1" baseline="30000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th</a:t>
            </a:r>
            <a:r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CEOS Plenary, 4-6 November 2025</a:t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" name="Google Shape;29;p13"/>
          <p:cNvSpPr txBox="1"/>
          <p:nvPr>
            <p:ph idx="1" type="body"/>
          </p:nvPr>
        </p:nvSpPr>
        <p:spPr>
          <a:xfrm>
            <a:off x="-1" y="1099062"/>
            <a:ext cx="12191111" cy="53189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b="0" i="0" sz="2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0" name="Google Shape;30;p13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3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4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14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35" name="Google Shape;35;p14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14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4"/>
          <p:cNvSpPr txBox="1"/>
          <p:nvPr>
            <p:ph idx="1" type="body"/>
          </p:nvPr>
        </p:nvSpPr>
        <p:spPr>
          <a:xfrm>
            <a:off x="386632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8" name="Google Shape;38;p14"/>
          <p:cNvSpPr txBox="1"/>
          <p:nvPr>
            <p:ph idx="2" type="body"/>
          </p:nvPr>
        </p:nvSpPr>
        <p:spPr>
          <a:xfrm>
            <a:off x="6296361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9" name="Google Shape;39;p14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" name="Google Shape;40;p14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41" name="Google Shape;41;p14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39</a:t>
            </a:r>
            <a:r>
              <a:rPr b="1" baseline="30000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th</a:t>
            </a:r>
            <a:r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CEOS Plenary, 4-6 November 2025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5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15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46" name="Google Shape;46;p15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15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15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" name="Google Shape;49;p15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3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0" name="Google Shape;50;p15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39</a:t>
            </a:r>
            <a:r>
              <a:rPr b="1" baseline="30000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th</a:t>
            </a:r>
            <a:r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CEOS Plenary, 4-6 November 2025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6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p16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55" name="Google Shape;55;p16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16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16"/>
          <p:cNvSpPr txBox="1"/>
          <p:nvPr>
            <p:ph idx="1" type="body"/>
          </p:nvPr>
        </p:nvSpPr>
        <p:spPr>
          <a:xfrm>
            <a:off x="5180012" y="1373852"/>
            <a:ext cx="6172200" cy="46944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"/>
              <a:buChar char="❖"/>
              <a:defRPr b="0" i="0" sz="3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064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▪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810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o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55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55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8" name="Google Shape;58;p16"/>
          <p:cNvSpPr txBox="1"/>
          <p:nvPr>
            <p:ph idx="2" type="body"/>
          </p:nvPr>
        </p:nvSpPr>
        <p:spPr>
          <a:xfrm>
            <a:off x="839788" y="1373852"/>
            <a:ext cx="3932237" cy="4630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b="0"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b="0"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9" name="Google Shape;59;p16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0" name="Google Shape;60;p16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1" name="Google Shape;61;p16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39</a:t>
            </a:r>
            <a:r>
              <a:rPr b="1" baseline="30000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th</a:t>
            </a:r>
            <a:r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CEOS Plenary, 4-6 November 2025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1"/>
          <p:cNvPicPr preferRelativeResize="0"/>
          <p:nvPr/>
        </p:nvPicPr>
        <p:blipFill rotWithShape="1">
          <a:blip r:embed="rId1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9" name="Google Shape;9;p11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1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Relationship Id="rId4" Type="http://schemas.openxmlformats.org/officeDocument/2006/relationships/image" Target="../media/image1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Relationship Id="rId4" Type="http://schemas.openxmlformats.org/officeDocument/2006/relationships/image" Target="../media/image17.png"/><Relationship Id="rId5" Type="http://schemas.openxmlformats.org/officeDocument/2006/relationships/image" Target="../media/image1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"/>
          <p:cNvSpPr txBox="1"/>
          <p:nvPr>
            <p:ph type="title"/>
          </p:nvPr>
        </p:nvSpPr>
        <p:spPr>
          <a:xfrm>
            <a:off x="728500" y="991501"/>
            <a:ext cx="7793400" cy="477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US" sz="5400"/>
              <a:t>CEOS-CGMS Working Group on Climate</a:t>
            </a:r>
            <a:endParaRPr sz="5400"/>
          </a:p>
        </p:txBody>
      </p:sp>
      <p:sp>
        <p:nvSpPr>
          <p:cNvPr id="67" name="Google Shape;67;p1"/>
          <p:cNvSpPr/>
          <p:nvPr/>
        </p:nvSpPr>
        <p:spPr>
          <a:xfrm>
            <a:off x="7233175" y="4672201"/>
            <a:ext cx="4833000" cy="21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Wenying Su, NASA</a:t>
            </a:r>
            <a:endParaRPr/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Vincent-Henri Peuch, ECMWF</a:t>
            </a:r>
            <a:endParaRPr b="0" i="0" sz="1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Agenda Item 3.2</a:t>
            </a:r>
            <a:endParaRPr/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39</a:t>
            </a:r>
            <a:r>
              <a:rPr b="1" baseline="30000" i="0" lang="en-US" sz="18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th</a:t>
            </a:r>
            <a:r>
              <a:rPr b="1" i="0" lang="en-US" sz="18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CEOS Plenary</a:t>
            </a:r>
            <a:endParaRPr b="1" i="0" sz="18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Bath, United Kingdom</a:t>
            </a:r>
            <a:endParaRPr b="1" i="0" sz="18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4-6 November, 2025</a:t>
            </a:r>
            <a:endParaRPr b="1" i="0" sz="18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0"/>
          <p:cNvSpPr txBox="1"/>
          <p:nvPr>
            <p:ph idx="1" type="body"/>
          </p:nvPr>
        </p:nvSpPr>
        <p:spPr>
          <a:xfrm>
            <a:off x="-1" y="1099062"/>
            <a:ext cx="12191111" cy="15425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❖"/>
            </a:pPr>
            <a:r>
              <a:rPr lang="en-US"/>
              <a:t>WGClimate-24 &amp; GHG-TT meeting, joint with GCOS</a:t>
            </a:r>
            <a:endParaRPr/>
          </a:p>
          <a:p>
            <a:pPr indent="-406400" lvl="0" marL="45720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2800"/>
              <a:buChar char="❖"/>
            </a:pPr>
            <a:r>
              <a:rPr lang="en-US"/>
              <a:t>Week of 9-13 February 2026</a:t>
            </a:r>
            <a:endParaRPr/>
          </a:p>
          <a:p>
            <a:pPr indent="-406400" lvl="0" marL="45720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2800"/>
              <a:buChar char="❖"/>
            </a:pPr>
            <a:r>
              <a:rPr lang="en-US"/>
              <a:t>Hosted by ESA in Harwell, UK</a:t>
            </a:r>
            <a:endParaRPr/>
          </a:p>
          <a:p>
            <a:pPr indent="-228600" lvl="0" marL="457200" marR="0" rtl="0" algn="l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2800"/>
              <a:buFont typeface="Montserrat"/>
              <a:buNone/>
            </a:pPr>
            <a:r>
              <a:t/>
            </a:r>
            <a:endParaRPr/>
          </a:p>
        </p:txBody>
      </p:sp>
      <p:sp>
        <p:nvSpPr>
          <p:cNvPr id="168" name="Google Shape;168;p10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US"/>
              <a:t>Future meeting</a:t>
            </a:r>
            <a:endParaRPr/>
          </a:p>
        </p:txBody>
      </p:sp>
      <p:pic>
        <p:nvPicPr>
          <p:cNvPr id="169" name="Google Shape;169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95506" y="2205362"/>
            <a:ext cx="6764694" cy="3693276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10"/>
          <p:cNvSpPr txBox="1"/>
          <p:nvPr/>
        </p:nvSpPr>
        <p:spPr>
          <a:xfrm>
            <a:off x="7098854" y="5994400"/>
            <a:ext cx="299312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WGClimate-22 in Harwell UK, 2025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"/>
          <p:cNvSpPr txBox="1"/>
          <p:nvPr>
            <p:ph idx="1" type="body"/>
          </p:nvPr>
        </p:nvSpPr>
        <p:spPr>
          <a:xfrm>
            <a:off x="449" y="1046887"/>
            <a:ext cx="12191100" cy="531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800"/>
              <a:buChar char="❖"/>
            </a:pPr>
            <a:r>
              <a:rPr lang="en-US"/>
              <a:t>Annual statement prepared by the WGClimate, will be delivered by the CEOS Chair during the SBSTA opening session at COP-30. </a:t>
            </a:r>
            <a:endParaRPr/>
          </a:p>
          <a:p>
            <a:pPr indent="-406400" lvl="0" marL="45720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800"/>
              <a:buChar char="❖"/>
            </a:pPr>
            <a:r>
              <a:rPr lang="en-US"/>
              <a:t>The 2025 statement emphasizes knowledge gained from sustained Earth observation in the following key thematic areas:</a:t>
            </a:r>
            <a:endParaRPr/>
          </a:p>
          <a:p>
            <a:pPr indent="-381000" lvl="1" marL="91440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Earth’s energy imbalance</a:t>
            </a:r>
            <a:endParaRPr/>
          </a:p>
          <a:p>
            <a:pPr indent="-381000" lvl="1" marL="91440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Land cover change and ecosystem dynamics</a:t>
            </a:r>
            <a:endParaRPr/>
          </a:p>
          <a:p>
            <a:pPr indent="-381000" lvl="1" marL="91440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Ice loss and glacier retreat</a:t>
            </a:r>
            <a:endParaRPr/>
          </a:p>
          <a:p>
            <a:pPr indent="-381000" lvl="1" marL="91440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Sea level rise monitoring and projection</a:t>
            </a:r>
            <a:endParaRPr/>
          </a:p>
          <a:p>
            <a:pPr indent="-381000" lvl="1" marL="91440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Atmospheric composition measurement</a:t>
            </a:r>
            <a:endParaRPr/>
          </a:p>
          <a:p>
            <a:pPr indent="-381000" lvl="1" marL="91440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Early warning and disaster response</a:t>
            </a:r>
            <a:endParaRPr/>
          </a:p>
          <a:p>
            <a:pPr indent="-406400" lvl="0" marL="457200" rtl="0" algn="l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SzPts val="2800"/>
              <a:buChar char="❖"/>
            </a:pPr>
            <a:r>
              <a:rPr lang="en-US"/>
              <a:t>The Statement was endorsed by CEOS and CGMS on October 31, 2025 . </a:t>
            </a:r>
            <a:endParaRPr/>
          </a:p>
        </p:txBody>
      </p:sp>
      <p:sp>
        <p:nvSpPr>
          <p:cNvPr id="73" name="Google Shape;73;p2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US"/>
              <a:t>CEOS-CGMS Statement to SBSTA 63</a:t>
            </a:r>
            <a:endParaRPr/>
          </a:p>
        </p:txBody>
      </p:sp>
      <p:pic>
        <p:nvPicPr>
          <p:cNvPr descr="A screenshot of a computer&#10;&#10;AI-generated content may be incorrect." id="74" name="Google Shape;74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41962" y="3053861"/>
            <a:ext cx="5041900" cy="1628921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580745" y="5660683"/>
            <a:ext cx="575760" cy="8032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"/>
          <p:cNvSpPr txBox="1"/>
          <p:nvPr>
            <p:ph idx="1" type="body"/>
          </p:nvPr>
        </p:nvSpPr>
        <p:spPr>
          <a:xfrm>
            <a:off x="176048" y="1060962"/>
            <a:ext cx="11569701" cy="53189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50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The CDR Inventory is an information database of satellite-derived thematic Climate Data Records addressing geophysical quantities contributing to the GCOS-defined space-observable ECVs / ECV Products.</a:t>
            </a:r>
            <a:endParaRPr/>
          </a:p>
          <a:p>
            <a:pPr indent="-2286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2800"/>
              <a:buNone/>
            </a:pPr>
            <a:r>
              <a:t/>
            </a:r>
            <a:endParaRPr/>
          </a:p>
        </p:txBody>
      </p:sp>
      <p:sp>
        <p:nvSpPr>
          <p:cNvPr id="81" name="Google Shape;81;p3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US"/>
              <a:t>Climate Data Record Inventory</a:t>
            </a:r>
            <a:endParaRPr/>
          </a:p>
        </p:txBody>
      </p:sp>
      <p:grpSp>
        <p:nvGrpSpPr>
          <p:cNvPr id="82" name="Google Shape;82;p3"/>
          <p:cNvGrpSpPr/>
          <p:nvPr/>
        </p:nvGrpSpPr>
        <p:grpSpPr>
          <a:xfrm>
            <a:off x="7022912" y="3048000"/>
            <a:ext cx="5080000" cy="2856226"/>
            <a:chOff x="1676987" y="1127268"/>
            <a:chExt cx="10143241" cy="5077666"/>
          </a:xfrm>
        </p:grpSpPr>
        <p:pic>
          <p:nvPicPr>
            <p:cNvPr id="83" name="Google Shape;83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676987" y="1127268"/>
              <a:ext cx="10143241" cy="507766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4" name="Google Shape;84;p3"/>
            <p:cNvSpPr/>
            <p:nvPr/>
          </p:nvSpPr>
          <p:spPr>
            <a:xfrm>
              <a:off x="5293756" y="1914906"/>
              <a:ext cx="230909" cy="228779"/>
            </a:xfrm>
            <a:prstGeom prst="ellipse">
              <a:avLst/>
            </a:prstGeom>
            <a:noFill/>
            <a:ln cap="flat" cmpd="sng" w="25400">
              <a:solidFill>
                <a:srgbClr val="00B0F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3"/>
            <p:cNvSpPr txBox="1"/>
            <p:nvPr/>
          </p:nvSpPr>
          <p:spPr>
            <a:xfrm>
              <a:off x="3583514" y="1553362"/>
              <a:ext cx="1858337" cy="284693"/>
            </a:xfrm>
            <a:prstGeom prst="rect">
              <a:avLst/>
            </a:prstGeom>
            <a:noFill/>
            <a:ln cap="flat" cmpd="sng" w="28575">
              <a:solidFill>
                <a:srgbClr val="00B0F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050" u="none" cap="none" strike="noStrike">
                  <a:solidFill>
                    <a:srgbClr val="00B0F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Filter functionalities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00" u="none" cap="none" strike="noStrike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86" name="Google Shape;86;p3"/>
          <p:cNvSpPr txBox="1"/>
          <p:nvPr/>
        </p:nvSpPr>
        <p:spPr>
          <a:xfrm>
            <a:off x="73050" y="2232660"/>
            <a:ext cx="6949800" cy="531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</a:pPr>
            <a:r>
              <a:rPr b="0" i="0" lang="en-US" sz="2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Capture the number of </a:t>
            </a:r>
            <a:r>
              <a:rPr b="0" i="0" lang="en-US" sz="2200" u="sng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existing</a:t>
            </a:r>
            <a:r>
              <a:rPr b="0" i="0" lang="en-US" sz="2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and </a:t>
            </a:r>
            <a:r>
              <a:rPr b="0" i="0" lang="en-US" sz="2200" u="sng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planned</a:t>
            </a:r>
            <a:r>
              <a:rPr b="0" i="0" lang="en-US" sz="2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satellite-derived CDRs addressing GCOS ECVs</a:t>
            </a:r>
            <a:endParaRPr/>
          </a:p>
          <a:p>
            <a: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</a:pPr>
            <a:r>
              <a:rPr b="0" i="0" lang="en-US" sz="2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Get the most accurate information concerning the data records: </a:t>
            </a:r>
            <a:r>
              <a:rPr b="0" i="1" lang="en-US" sz="2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Generation Process, Record Characteristics, Documentation, Accessibility, Applications</a:t>
            </a:r>
            <a:endParaRPr b="0" i="0" sz="22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</a:pPr>
            <a:r>
              <a:rPr b="0" i="0" lang="en-US" sz="2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Ensure completeness and consistency of the information displayed</a:t>
            </a:r>
            <a:endParaRPr/>
          </a:p>
          <a:p>
            <a:pPr indent="-2286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800"/>
              <a:buFont typeface="Montserrat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4"/>
          <p:cNvSpPr txBox="1"/>
          <p:nvPr>
            <p:ph idx="1" type="body"/>
          </p:nvPr>
        </p:nvSpPr>
        <p:spPr>
          <a:xfrm>
            <a:off x="-1" y="1059306"/>
            <a:ext cx="6533321" cy="53189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rtl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SzPts val="2200"/>
              <a:buFont typeface="Noto Sans Symbols"/>
              <a:buChar char="❖"/>
            </a:pPr>
            <a:r>
              <a:rPr lang="en-US" sz="2000"/>
              <a:t>New interface to enhance discoverability and uptake of CDR Inventory</a:t>
            </a:r>
            <a:endParaRPr/>
          </a:p>
          <a:p>
            <a:pPr indent="-285750" lvl="0" marL="285750" rtl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SzPts val="2200"/>
              <a:buFont typeface="Noto Sans Symbols"/>
              <a:buChar char="❖"/>
            </a:pPr>
            <a:r>
              <a:rPr lang="en-US" sz="2000"/>
              <a:t>Added functionalities to make it easier to navigate the Inventory </a:t>
            </a:r>
            <a:endParaRPr/>
          </a:p>
          <a:p>
            <a:pPr indent="-285750" lvl="0" marL="285750" rtl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SzPts val="2200"/>
              <a:buFont typeface="Noto Sans Symbols"/>
              <a:buChar char="❖"/>
            </a:pPr>
            <a:r>
              <a:rPr lang="en-US" sz="2000">
                <a:solidFill>
                  <a:schemeClr val="dk1"/>
                </a:solidFill>
              </a:rPr>
              <a:t>Streamlined information for easier filtering and analysing the data</a:t>
            </a:r>
            <a:endParaRPr/>
          </a:p>
          <a:p>
            <a:pPr indent="-285750" lvl="0" marL="285750" rtl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SzPts val="2200"/>
              <a:buFont typeface="Noto Sans Symbols"/>
              <a:buChar char="❖"/>
            </a:pPr>
            <a:r>
              <a:rPr lang="en-US" sz="2000">
                <a:solidFill>
                  <a:schemeClr val="dk1"/>
                </a:solidFill>
              </a:rPr>
              <a:t>Simplified process to populate the database and verify the contents</a:t>
            </a:r>
            <a:endParaRPr/>
          </a:p>
          <a:p>
            <a:pPr indent="-285750" lvl="0" marL="285750" rtl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SzPts val="2200"/>
              <a:buFont typeface="Noto Sans Symbols"/>
              <a:buChar char="❖"/>
            </a:pPr>
            <a:r>
              <a:rPr lang="en-US" sz="2000">
                <a:solidFill>
                  <a:schemeClr val="dk1"/>
                </a:solidFill>
              </a:rPr>
              <a:t>Continuous publication, individual time tags used for record updates</a:t>
            </a:r>
            <a:endParaRPr/>
          </a:p>
          <a:p>
            <a:pPr indent="-285750" lvl="0" marL="285750" rtl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SzPts val="2200"/>
              <a:buFont typeface="Noto Sans Symbols"/>
              <a:buChar char="❖"/>
            </a:pPr>
            <a:r>
              <a:rPr lang="en-US" sz="2000">
                <a:solidFill>
                  <a:schemeClr val="dk1"/>
                </a:solidFill>
              </a:rPr>
              <a:t>Accommodation of non-GCOS climate-relevant variables</a:t>
            </a:r>
            <a:endParaRPr sz="2000">
              <a:solidFill>
                <a:schemeClr val="dk1"/>
              </a:solidFill>
            </a:endParaRPr>
          </a:p>
          <a:p>
            <a:pPr indent="-285750" lvl="0" marL="285750" rtl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SzPts val="2200"/>
              <a:buChar char="❖"/>
            </a:pPr>
            <a:r>
              <a:rPr lang="en-US" sz="2000">
                <a:solidFill>
                  <a:schemeClr val="dk1"/>
                </a:solidFill>
              </a:rPr>
              <a:t>Discussion on further cooperation/synergies with WMO OSCAR/Space, MIM, and WGISS</a:t>
            </a:r>
            <a:endParaRPr/>
          </a:p>
          <a:p>
            <a:pPr indent="-228600" lvl="0" marL="457200" marR="0" rtl="0" algn="l">
              <a:lnSpc>
                <a:spcPct val="115000"/>
              </a:lnSpc>
              <a:spcBef>
                <a:spcPts val="600"/>
              </a:spcBef>
              <a:spcAft>
                <a:spcPts val="400"/>
              </a:spcAft>
              <a:buClr>
                <a:schemeClr val="dk1"/>
              </a:buClr>
              <a:buSzPts val="2800"/>
              <a:buFont typeface="Montserrat"/>
              <a:buNone/>
            </a:pPr>
            <a:r>
              <a:t/>
            </a:r>
            <a:endParaRPr/>
          </a:p>
        </p:txBody>
      </p:sp>
      <p:sp>
        <p:nvSpPr>
          <p:cNvPr id="92" name="Google Shape;92;p4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US"/>
              <a:t>New interface for the CDR Inventory </a:t>
            </a:r>
            <a:endParaRPr/>
          </a:p>
        </p:txBody>
      </p:sp>
      <p:sp>
        <p:nvSpPr>
          <p:cNvPr id="93" name="Google Shape;93;p4"/>
          <p:cNvSpPr txBox="1"/>
          <p:nvPr/>
        </p:nvSpPr>
        <p:spPr>
          <a:xfrm>
            <a:off x="8544272" y="4964916"/>
            <a:ext cx="3744416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Appreciate EUM and EC continued support for this activity. 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4" name="Google Shape;9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33321" y="1308309"/>
            <a:ext cx="5658679" cy="35068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5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US"/>
              <a:t>Added functionality to CDR Inventory</a:t>
            </a:r>
            <a:endParaRPr/>
          </a:p>
        </p:txBody>
      </p:sp>
      <p:grpSp>
        <p:nvGrpSpPr>
          <p:cNvPr id="100" name="Google Shape;100;p5"/>
          <p:cNvGrpSpPr/>
          <p:nvPr/>
        </p:nvGrpSpPr>
        <p:grpSpPr>
          <a:xfrm>
            <a:off x="742122" y="1126434"/>
            <a:ext cx="9996906" cy="5277409"/>
            <a:chOff x="767408" y="827005"/>
            <a:chExt cx="9945116" cy="5338299"/>
          </a:xfrm>
        </p:grpSpPr>
        <p:grpSp>
          <p:nvGrpSpPr>
            <p:cNvPr id="101" name="Google Shape;101;p5"/>
            <p:cNvGrpSpPr/>
            <p:nvPr/>
          </p:nvGrpSpPr>
          <p:grpSpPr>
            <a:xfrm>
              <a:off x="767408" y="827005"/>
              <a:ext cx="9945116" cy="5338299"/>
              <a:chOff x="767408" y="827005"/>
              <a:chExt cx="9945116" cy="5338299"/>
            </a:xfrm>
          </p:grpSpPr>
          <p:grpSp>
            <p:nvGrpSpPr>
              <p:cNvPr id="102" name="Google Shape;102;p5"/>
              <p:cNvGrpSpPr/>
              <p:nvPr/>
            </p:nvGrpSpPr>
            <p:grpSpPr>
              <a:xfrm>
                <a:off x="767408" y="827005"/>
                <a:ext cx="9945116" cy="5338299"/>
                <a:chOff x="2174531" y="1138439"/>
                <a:chExt cx="9945116" cy="5338299"/>
              </a:xfrm>
            </p:grpSpPr>
            <p:grpSp>
              <p:nvGrpSpPr>
                <p:cNvPr id="103" name="Google Shape;103;p5"/>
                <p:cNvGrpSpPr/>
                <p:nvPr/>
              </p:nvGrpSpPr>
              <p:grpSpPr>
                <a:xfrm>
                  <a:off x="2174531" y="1138439"/>
                  <a:ext cx="9945116" cy="5338299"/>
                  <a:chOff x="2174531" y="1138439"/>
                  <a:chExt cx="9945116" cy="5338299"/>
                </a:xfrm>
              </p:grpSpPr>
              <p:pic>
                <p:nvPicPr>
                  <p:cNvPr id="104" name="Google Shape;104;p5"/>
                  <p:cNvPicPr preferRelativeResize="0"/>
                  <p:nvPr/>
                </p:nvPicPr>
                <p:blipFill rotWithShape="1">
                  <a:blip r:embed="rId3">
                    <a:alphaModFix/>
                  </a:blip>
                  <a:srcRect b="0" l="0" r="0" t="0"/>
                  <a:stretch/>
                </p:blipFill>
                <p:spPr>
                  <a:xfrm>
                    <a:off x="2174531" y="1138439"/>
                    <a:ext cx="9533560" cy="5338299"/>
                  </a:xfrm>
                  <a:prstGeom prst="rect">
                    <a:avLst/>
                  </a:prstGeom>
                  <a:solidFill>
                    <a:srgbClr val="FCFBFB"/>
                  </a:solidFill>
                  <a:ln>
                    <a:noFill/>
                  </a:ln>
                </p:spPr>
              </p:pic>
              <p:sp>
                <p:nvSpPr>
                  <p:cNvPr id="105" name="Google Shape;105;p5"/>
                  <p:cNvSpPr txBox="1"/>
                  <p:nvPr/>
                </p:nvSpPr>
                <p:spPr>
                  <a:xfrm>
                    <a:off x="11145211" y="4466352"/>
                    <a:ext cx="974436" cy="415498"/>
                  </a:xfrm>
                  <a:prstGeom prst="rect">
                    <a:avLst/>
                  </a:prstGeom>
                  <a:solidFill>
                    <a:srgbClr val="E3F1F6"/>
                  </a:solidFill>
                  <a:ln cap="flat" cmpd="sng" w="28575">
                    <a:solidFill>
                      <a:srgbClr val="00B0F0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t" bIns="45700" lIns="91425" spcFirstLastPara="1" rIns="91425" wrap="square" tIns="45700">
                    <a:sp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b="1" i="0" lang="en-US" sz="1050" u="none" cap="none" strike="noStrike">
                        <a:solidFill>
                          <a:srgbClr val="00B0F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rPr>
                      <a:t>Expanded view</a:t>
                    </a:r>
                    <a:endParaRPr/>
                  </a:p>
                </p:txBody>
              </p:sp>
              <p:sp>
                <p:nvSpPr>
                  <p:cNvPr id="106" name="Google Shape;106;p5"/>
                  <p:cNvSpPr/>
                  <p:nvPr/>
                </p:nvSpPr>
                <p:spPr>
                  <a:xfrm>
                    <a:off x="11335591" y="4149821"/>
                    <a:ext cx="230909" cy="228779"/>
                  </a:xfrm>
                  <a:prstGeom prst="ellipse">
                    <a:avLst/>
                  </a:prstGeom>
                  <a:noFill/>
                  <a:ln cap="flat" cmpd="sng" w="25400">
                    <a:solidFill>
                      <a:srgbClr val="00B0F0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7" name="Google Shape;107;p5"/>
                  <p:cNvSpPr txBox="1"/>
                  <p:nvPr/>
                </p:nvSpPr>
                <p:spPr>
                  <a:xfrm>
                    <a:off x="3084045" y="3779614"/>
                    <a:ext cx="2172003" cy="253916"/>
                  </a:xfrm>
                  <a:prstGeom prst="rect">
                    <a:avLst/>
                  </a:prstGeom>
                  <a:noFill/>
                  <a:ln cap="flat" cmpd="sng" w="12700">
                    <a:solidFill>
                      <a:srgbClr val="C00000"/>
                    </a:solidFill>
                    <a:prstDash val="dash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t" bIns="45700" lIns="91425" spcFirstLastPara="1" rIns="91425" wrap="square" tIns="45700">
                    <a:sp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b="1" i="0" lang="en-US" sz="1050" u="none" cap="none" strike="noStrike">
                        <a:solidFill>
                          <a:srgbClr val="C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rPr>
                      <a:t>Detailed view ( &gt; new page)</a:t>
                    </a:r>
                    <a:endParaRPr/>
                  </a:p>
                </p:txBody>
              </p:sp>
              <p:sp>
                <p:nvSpPr>
                  <p:cNvPr id="108" name="Google Shape;108;p5"/>
                  <p:cNvSpPr/>
                  <p:nvPr/>
                </p:nvSpPr>
                <p:spPr>
                  <a:xfrm>
                    <a:off x="2777620" y="3906295"/>
                    <a:ext cx="230909" cy="228779"/>
                  </a:xfrm>
                  <a:prstGeom prst="ellipse">
                    <a:avLst/>
                  </a:prstGeom>
                  <a:noFill/>
                  <a:ln cap="flat" cmpd="sng" w="25400">
                    <a:solidFill>
                      <a:srgbClr val="C00000"/>
                    </a:solidFill>
                    <a:prstDash val="dash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C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109" name="Google Shape;109;p5"/>
                <p:cNvSpPr txBox="1"/>
                <p:nvPr/>
              </p:nvSpPr>
              <p:spPr>
                <a:xfrm>
                  <a:off x="8942794" y="5465516"/>
                  <a:ext cx="1858337" cy="446276"/>
                </a:xfrm>
                <a:prstGeom prst="rect">
                  <a:avLst/>
                </a:prstGeom>
                <a:noFill/>
                <a:ln cap="flat" cmpd="sng" w="28575">
                  <a:solidFill>
                    <a:srgbClr val="00B05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i="0" lang="en-US" sz="1050" u="none" cap="none" strike="noStrike">
                      <a:solidFill>
                        <a:srgbClr val="00B050"/>
                      </a:solidFill>
                      <a:latin typeface="Montserrat"/>
                      <a:ea typeface="Montserrat"/>
                      <a:cs typeface="Montserrat"/>
                      <a:sym typeface="Montserrat"/>
                    </a:rPr>
                    <a:t>Active links to WMO OSCAR / Space </a:t>
                  </a:r>
                  <a:endParaRPr/>
                </a:p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00" u="none" cap="none" strike="noStrike">
                    <a:solidFill>
                      <a:srgbClr val="00B050"/>
                    </a:solidFill>
                    <a:latin typeface="Montserrat"/>
                    <a:ea typeface="Montserrat"/>
                    <a:cs typeface="Montserrat"/>
                    <a:sym typeface="Montserrat"/>
                  </a:endParaRPr>
                </a:p>
              </p:txBody>
            </p:sp>
            <p:sp>
              <p:nvSpPr>
                <p:cNvPr id="110" name="Google Shape;110;p5"/>
                <p:cNvSpPr/>
                <p:nvPr/>
              </p:nvSpPr>
              <p:spPr>
                <a:xfrm>
                  <a:off x="7654564" y="5165357"/>
                  <a:ext cx="471340" cy="228779"/>
                </a:xfrm>
                <a:prstGeom prst="ellipse">
                  <a:avLst/>
                </a:prstGeom>
                <a:noFill/>
                <a:ln cap="flat" cmpd="sng" w="25400">
                  <a:solidFill>
                    <a:srgbClr val="00B05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1" name="Google Shape;111;p5"/>
                <p:cNvSpPr/>
                <p:nvPr/>
              </p:nvSpPr>
              <p:spPr>
                <a:xfrm>
                  <a:off x="8806210" y="4968961"/>
                  <a:ext cx="386499" cy="228779"/>
                </a:xfrm>
                <a:prstGeom prst="ellipse">
                  <a:avLst/>
                </a:prstGeom>
                <a:noFill/>
                <a:ln cap="flat" cmpd="sng" w="25400">
                  <a:solidFill>
                    <a:srgbClr val="00B05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2" name="Google Shape;112;p5"/>
                <p:cNvSpPr txBox="1"/>
                <p:nvPr/>
              </p:nvSpPr>
              <p:spPr>
                <a:xfrm>
                  <a:off x="5672032" y="5657636"/>
                  <a:ext cx="1501853" cy="253916"/>
                </a:xfrm>
                <a:prstGeom prst="rect">
                  <a:avLst/>
                </a:prstGeom>
                <a:noFill/>
                <a:ln cap="flat" cmpd="sng" w="28575">
                  <a:solidFill>
                    <a:srgbClr val="0070C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i="0" lang="en-US" sz="1050" u="none" cap="none" strike="noStrike">
                      <a:solidFill>
                        <a:srgbClr val="0070C0"/>
                      </a:solidFill>
                      <a:latin typeface="Montserrat"/>
                      <a:ea typeface="Montserrat"/>
                      <a:cs typeface="Montserrat"/>
                      <a:sym typeface="Montserrat"/>
                    </a:rPr>
                    <a:t>Direct link to CDR</a:t>
                  </a:r>
                  <a:endParaRPr/>
                </a:p>
              </p:txBody>
            </p:sp>
          </p:grpSp>
          <p:pic>
            <p:nvPicPr>
              <p:cNvPr id="113" name="Google Shape;113;p5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1098944" y="1474980"/>
                <a:ext cx="9202024" cy="41549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14" name="Google Shape;114;p5"/>
            <p:cNvSpPr/>
            <p:nvPr/>
          </p:nvSpPr>
          <p:spPr>
            <a:xfrm>
              <a:off x="2781384" y="1577971"/>
              <a:ext cx="290280" cy="253916"/>
            </a:xfrm>
            <a:prstGeom prst="ellipse">
              <a:avLst/>
            </a:prstGeom>
            <a:noFill/>
            <a:ln cap="flat" cmpd="sng" w="25400">
              <a:solidFill>
                <a:srgbClr val="00B0F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5"/>
            <p:cNvSpPr txBox="1"/>
            <p:nvPr/>
          </p:nvSpPr>
          <p:spPr>
            <a:xfrm>
              <a:off x="2462184" y="1189524"/>
              <a:ext cx="928679" cy="307777"/>
            </a:xfrm>
            <a:prstGeom prst="rect">
              <a:avLst/>
            </a:prstGeom>
            <a:noFill/>
            <a:ln cap="flat" cmpd="sng" w="12700">
              <a:solidFill>
                <a:srgbClr val="00B0F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100" u="none" cap="none" strike="noStrike">
                  <a:solidFill>
                    <a:srgbClr val="00B0F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Comment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00" u="none" cap="none" strike="noStrike">
                <a:solidFill>
                  <a:srgbClr val="00B0F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16" name="Google Shape;116;p5"/>
            <p:cNvSpPr/>
            <p:nvPr/>
          </p:nvSpPr>
          <p:spPr>
            <a:xfrm>
              <a:off x="3184575" y="1565033"/>
              <a:ext cx="290280" cy="266854"/>
            </a:xfrm>
            <a:prstGeom prst="ellipse">
              <a:avLst/>
            </a:prstGeom>
            <a:noFill/>
            <a:ln cap="flat" cmpd="sng" w="25400">
              <a:solidFill>
                <a:srgbClr val="9D34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5"/>
            <p:cNvSpPr txBox="1"/>
            <p:nvPr/>
          </p:nvSpPr>
          <p:spPr>
            <a:xfrm>
              <a:off x="3583146" y="1497301"/>
              <a:ext cx="659117" cy="307777"/>
            </a:xfrm>
            <a:prstGeom prst="rect">
              <a:avLst/>
            </a:prstGeom>
            <a:noFill/>
            <a:ln cap="flat" cmpd="sng" w="12700">
              <a:solidFill>
                <a:srgbClr val="9D34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100" u="none" cap="none" strike="noStrike">
                  <a:solidFill>
                    <a:srgbClr val="9D342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Label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00" u="none" cap="none" strike="noStrike">
                <a:solidFill>
                  <a:srgbClr val="9D342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6"/>
          <p:cNvSpPr txBox="1"/>
          <p:nvPr>
            <p:ph idx="1" type="body"/>
          </p:nvPr>
        </p:nvSpPr>
        <p:spPr>
          <a:xfrm>
            <a:off x="185527" y="1099062"/>
            <a:ext cx="5857462" cy="53189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</a:pPr>
            <a:r>
              <a:rPr lang="en-US"/>
              <a:t>Objective: Improve discoverability and uptake of the Climate Data Record Inventory by external users/stakeholders of Earth observation data</a:t>
            </a:r>
            <a:endParaRPr/>
          </a:p>
          <a:p>
            <a:pPr indent="-406400" lvl="0" marL="457200" marR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</a:pPr>
            <a:r>
              <a:rPr lang="en-US"/>
              <a:t>Develop a typology supporting research and application</a:t>
            </a:r>
            <a:endParaRPr/>
          </a:p>
          <a:p>
            <a:pPr indent="-406400" lvl="0" marL="457200" marR="0" rtl="0" algn="l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2800"/>
              <a:buFont typeface="Montserrat"/>
              <a:buChar char="❖"/>
            </a:pPr>
            <a:r>
              <a:rPr lang="en-US"/>
              <a:t>Use this typology as the interface of the CDR inventory to improve its discoverability and usability </a:t>
            </a:r>
            <a:endParaRPr/>
          </a:p>
        </p:txBody>
      </p:sp>
      <p:sp>
        <p:nvSpPr>
          <p:cNvPr id="123" name="Google Shape;123;p6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US"/>
              <a:t>Expanding the Utility of the CDR Inventory</a:t>
            </a:r>
            <a:endParaRPr/>
          </a:p>
        </p:txBody>
      </p:sp>
      <p:grpSp>
        <p:nvGrpSpPr>
          <p:cNvPr id="124" name="Google Shape;124;p6"/>
          <p:cNvGrpSpPr/>
          <p:nvPr/>
        </p:nvGrpSpPr>
        <p:grpSpPr>
          <a:xfrm>
            <a:off x="6683100" y="1279440"/>
            <a:ext cx="5175384" cy="5175384"/>
            <a:chOff x="0" y="180378"/>
            <a:chExt cx="5175384" cy="5175384"/>
          </a:xfrm>
        </p:grpSpPr>
        <p:sp>
          <p:nvSpPr>
            <p:cNvPr id="125" name="Google Shape;125;p6"/>
            <p:cNvSpPr/>
            <p:nvPr/>
          </p:nvSpPr>
          <p:spPr>
            <a:xfrm>
              <a:off x="0" y="180378"/>
              <a:ext cx="5175384" cy="5175384"/>
            </a:xfrm>
            <a:prstGeom prst="diamond">
              <a:avLst/>
            </a:prstGeom>
            <a:solidFill>
              <a:srgbClr val="E0EC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6"/>
            <p:cNvSpPr/>
            <p:nvPr/>
          </p:nvSpPr>
          <p:spPr>
            <a:xfrm>
              <a:off x="491661" y="672039"/>
              <a:ext cx="2018399" cy="2018399"/>
            </a:xfrm>
            <a:prstGeom prst="roundRect">
              <a:avLst>
                <a:gd fmla="val 16667" name="adj"/>
              </a:avLst>
            </a:prstGeom>
            <a:solidFill>
              <a:srgbClr val="7A9826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6"/>
            <p:cNvSpPr txBox="1"/>
            <p:nvPr/>
          </p:nvSpPr>
          <p:spPr>
            <a:xfrm>
              <a:off x="590191" y="770569"/>
              <a:ext cx="1821339" cy="18213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0000" lIns="80000" spcFirstLastPara="1" rIns="80000" wrap="square" tIns="80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rPr b="0" i="0" lang="en-US" sz="21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Currently used effectively for internal gap analyses and prioritization</a:t>
              </a:r>
              <a:endParaRPr/>
            </a:p>
          </p:txBody>
        </p:sp>
        <p:sp>
          <p:nvSpPr>
            <p:cNvPr id="128" name="Google Shape;128;p6"/>
            <p:cNvSpPr/>
            <p:nvPr/>
          </p:nvSpPr>
          <p:spPr>
            <a:xfrm>
              <a:off x="2665322" y="672039"/>
              <a:ext cx="2018399" cy="2018399"/>
            </a:xfrm>
            <a:prstGeom prst="roundRect">
              <a:avLst>
                <a:gd fmla="val 16667" name="adj"/>
              </a:avLst>
            </a:prstGeom>
            <a:solidFill>
              <a:srgbClr val="BF656A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6"/>
            <p:cNvSpPr txBox="1"/>
            <p:nvPr/>
          </p:nvSpPr>
          <p:spPr>
            <a:xfrm>
              <a:off x="2763852" y="770569"/>
              <a:ext cx="1821339" cy="18213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0000" lIns="80000" spcFirstLastPara="1" rIns="80000" wrap="square" tIns="80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rPr b="0" i="0" lang="en-US" sz="21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Under-utilized by the wider external community</a:t>
              </a:r>
              <a:endParaRPr/>
            </a:p>
          </p:txBody>
        </p:sp>
        <p:sp>
          <p:nvSpPr>
            <p:cNvPr id="130" name="Google Shape;130;p6"/>
            <p:cNvSpPr/>
            <p:nvPr/>
          </p:nvSpPr>
          <p:spPr>
            <a:xfrm>
              <a:off x="491661" y="2845701"/>
              <a:ext cx="2018399" cy="2018399"/>
            </a:xfrm>
            <a:prstGeom prst="roundRect">
              <a:avLst>
                <a:gd fmla="val 16667" name="adj"/>
              </a:avLst>
            </a:prstGeom>
            <a:solidFill>
              <a:srgbClr val="7030A0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6"/>
            <p:cNvSpPr txBox="1"/>
            <p:nvPr/>
          </p:nvSpPr>
          <p:spPr>
            <a:xfrm>
              <a:off x="590191" y="2944231"/>
              <a:ext cx="1821339" cy="18213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0000" lIns="80000" spcFirstLastPara="1" rIns="80000" wrap="square" tIns="80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rPr b="1" i="0" lang="en-US" sz="21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Goal</a:t>
              </a:r>
              <a:r>
                <a:rPr b="0" i="0" lang="en-US" sz="21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: Make the inventory more discoverable and user-friendly</a:t>
              </a:r>
              <a:endParaRPr/>
            </a:p>
          </p:txBody>
        </p:sp>
        <p:sp>
          <p:nvSpPr>
            <p:cNvPr id="132" name="Google Shape;132;p6"/>
            <p:cNvSpPr/>
            <p:nvPr/>
          </p:nvSpPr>
          <p:spPr>
            <a:xfrm>
              <a:off x="2665322" y="2845701"/>
              <a:ext cx="2018399" cy="2018399"/>
            </a:xfrm>
            <a:prstGeom prst="roundRect">
              <a:avLst>
                <a:gd fmla="val 16667" name="adj"/>
              </a:avLst>
            </a:prstGeom>
            <a:solidFill>
              <a:schemeClr val="accent5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6"/>
            <p:cNvSpPr txBox="1"/>
            <p:nvPr/>
          </p:nvSpPr>
          <p:spPr>
            <a:xfrm>
              <a:off x="2763852" y="2944231"/>
              <a:ext cx="1821339" cy="18213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0000" lIns="80000" spcFirstLastPara="1" rIns="80000" wrap="square" tIns="80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rPr b="0" i="0" lang="en-US" sz="21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Align with adaptation, mitigation, and policy-support needs</a:t>
              </a: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7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US"/>
              <a:t>Proposed Typology Structure </a:t>
            </a:r>
            <a:endParaRPr/>
          </a:p>
        </p:txBody>
      </p:sp>
      <p:grpSp>
        <p:nvGrpSpPr>
          <p:cNvPr id="139" name="Google Shape;139;p7"/>
          <p:cNvGrpSpPr/>
          <p:nvPr/>
        </p:nvGrpSpPr>
        <p:grpSpPr>
          <a:xfrm>
            <a:off x="176048" y="1254144"/>
            <a:ext cx="4141716" cy="4823281"/>
            <a:chOff x="0" y="44569"/>
            <a:chExt cx="4141716" cy="4823281"/>
          </a:xfrm>
        </p:grpSpPr>
        <p:sp>
          <p:nvSpPr>
            <p:cNvPr id="140" name="Google Shape;140;p7"/>
            <p:cNvSpPr/>
            <p:nvPr/>
          </p:nvSpPr>
          <p:spPr>
            <a:xfrm>
              <a:off x="0" y="44569"/>
              <a:ext cx="4141716" cy="1158300"/>
            </a:xfrm>
            <a:prstGeom prst="roundRect">
              <a:avLst>
                <a:gd fmla="val 16667" name="adj"/>
              </a:avLst>
            </a:prstGeom>
            <a:solidFill>
              <a:srgbClr val="7A9826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7"/>
            <p:cNvSpPr txBox="1"/>
            <p:nvPr/>
          </p:nvSpPr>
          <p:spPr>
            <a:xfrm>
              <a:off x="56544" y="101113"/>
              <a:ext cx="4028628" cy="10452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3800" lIns="83800" spcFirstLastPara="1" rIns="83800" wrap="square" tIns="838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rPr b="0" i="0" lang="en-US" sz="22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Categories aligned with Science, Services, and Policy Support</a:t>
              </a:r>
              <a:endParaRPr/>
            </a:p>
          </p:txBody>
        </p:sp>
        <p:sp>
          <p:nvSpPr>
            <p:cNvPr id="142" name="Google Shape;142;p7"/>
            <p:cNvSpPr/>
            <p:nvPr/>
          </p:nvSpPr>
          <p:spPr>
            <a:xfrm>
              <a:off x="0" y="1266229"/>
              <a:ext cx="4141716" cy="1158300"/>
            </a:xfrm>
            <a:prstGeom prst="roundRect">
              <a:avLst>
                <a:gd fmla="val 16667" name="adj"/>
              </a:avLst>
            </a:prstGeom>
            <a:solidFill>
              <a:srgbClr val="43C7B0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7"/>
            <p:cNvSpPr txBox="1"/>
            <p:nvPr/>
          </p:nvSpPr>
          <p:spPr>
            <a:xfrm>
              <a:off x="56544" y="1322773"/>
              <a:ext cx="4028628" cy="10452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3800" lIns="83800" spcFirstLastPara="1" rIns="83800" wrap="square" tIns="838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rPr b="0" i="0" lang="en-US" sz="22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Based on existing where possible e.g. UNFCCC/NAP subdivisions for adaptation</a:t>
              </a:r>
              <a:endParaRPr/>
            </a:p>
          </p:txBody>
        </p:sp>
        <p:sp>
          <p:nvSpPr>
            <p:cNvPr id="144" name="Google Shape;144;p7"/>
            <p:cNvSpPr/>
            <p:nvPr/>
          </p:nvSpPr>
          <p:spPr>
            <a:xfrm>
              <a:off x="0" y="2487890"/>
              <a:ext cx="4141716" cy="1158300"/>
            </a:xfrm>
            <a:prstGeom prst="roundRect">
              <a:avLst>
                <a:gd fmla="val 16667" name="adj"/>
              </a:avLst>
            </a:prstGeom>
            <a:solidFill>
              <a:srgbClr val="7F53C3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7"/>
            <p:cNvSpPr txBox="1"/>
            <p:nvPr/>
          </p:nvSpPr>
          <p:spPr>
            <a:xfrm>
              <a:off x="56544" y="2544434"/>
              <a:ext cx="4028628" cy="10452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3800" lIns="83800" spcFirstLastPara="1" rIns="83800" wrap="square" tIns="838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rPr b="0" i="0" lang="en-US" sz="22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Application tags: space/time resolution, product level, AI-readiness</a:t>
              </a:r>
              <a:endParaRPr/>
            </a:p>
          </p:txBody>
        </p:sp>
        <p:sp>
          <p:nvSpPr>
            <p:cNvPr id="146" name="Google Shape;146;p7"/>
            <p:cNvSpPr/>
            <p:nvPr/>
          </p:nvSpPr>
          <p:spPr>
            <a:xfrm>
              <a:off x="0" y="3709550"/>
              <a:ext cx="4141716" cy="1158300"/>
            </a:xfrm>
            <a:prstGeom prst="roundRect">
              <a:avLst>
                <a:gd fmla="val 16667" name="adj"/>
              </a:avLst>
            </a:prstGeom>
            <a:solidFill>
              <a:srgbClr val="C16368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7"/>
            <p:cNvSpPr txBox="1"/>
            <p:nvPr/>
          </p:nvSpPr>
          <p:spPr>
            <a:xfrm>
              <a:off x="56544" y="3766094"/>
              <a:ext cx="4028628" cy="10452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3800" lIns="83800" spcFirstLastPara="1" rIns="83800" wrap="square" tIns="838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rPr b="0" i="0" lang="en-US" sz="22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Keep initial typology small &amp; manageable, avoid excessive complexity</a:t>
              </a:r>
              <a:endParaRPr/>
            </a:p>
          </p:txBody>
        </p:sp>
      </p:grpSp>
      <p:pic>
        <p:nvPicPr>
          <p:cNvPr descr="Graphical user interface, text&#10;&#10;AI-generated content may be incorrect." id="148" name="Google Shape;148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17764" y="1061470"/>
            <a:ext cx="5486400" cy="351808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phical user interface&#10;&#10;AI-generated content may be incorrect." id="149" name="Google Shape;149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69963" y="1593682"/>
            <a:ext cx="4608549" cy="47654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able&#10;&#10;AI-generated content may be incorrect." id="150" name="Google Shape;150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594628" y="1100731"/>
            <a:ext cx="4461923" cy="57513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8"/>
          <p:cNvSpPr txBox="1"/>
          <p:nvPr>
            <p:ph idx="1" type="body"/>
          </p:nvPr>
        </p:nvSpPr>
        <p:spPr>
          <a:xfrm>
            <a:off x="176048" y="1187962"/>
            <a:ext cx="11152351" cy="53189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❖"/>
            </a:pPr>
            <a:r>
              <a:rPr lang="en-US" sz="2400"/>
              <a:t>WGClimate ToR was drafted in 2018, some initiatives referenced therein are no long active and new developments need to be reflected </a:t>
            </a:r>
            <a:endParaRPr/>
          </a:p>
          <a:p>
            <a:pPr indent="-406400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800"/>
              <a:buChar char="❖"/>
            </a:pPr>
            <a:r>
              <a:rPr lang="en-US" sz="2400"/>
              <a:t>The new ToR addresses evolving priorities, activities, and governance</a:t>
            </a:r>
            <a:endParaRPr/>
          </a:p>
          <a:p>
            <a:pPr indent="-406400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800"/>
              <a:buChar char="❖"/>
            </a:pPr>
            <a:r>
              <a:rPr lang="en-US" sz="2400"/>
              <a:t>Overarching goal of WGClimate:  Optimize the benefit of Earth observations for climate research and service to support policymakers. </a:t>
            </a:r>
            <a:endParaRPr/>
          </a:p>
          <a:p>
            <a:pPr indent="-406400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800"/>
              <a:buChar char="❖"/>
            </a:pPr>
            <a:r>
              <a:rPr lang="en-US" sz="2400"/>
              <a:t>The final version will be presented at SIT-41, after more in-depth discussion by the Working Group at the WGClimate-24 meeting in February 2026. </a:t>
            </a:r>
            <a:br>
              <a:rPr lang="en-US"/>
            </a:br>
            <a:endParaRPr/>
          </a:p>
          <a:p>
            <a:pPr indent="-228600" lvl="0" marL="45720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</a:pPr>
            <a:r>
              <a:t/>
            </a:r>
            <a:endParaRPr/>
          </a:p>
          <a:p>
            <a:pPr indent="-228600" lvl="0" marL="457200" marR="0" rtl="0" algn="l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2800"/>
              <a:buFont typeface="Montserrat"/>
              <a:buNone/>
            </a:pPr>
            <a:r>
              <a:t/>
            </a:r>
            <a:endParaRPr/>
          </a:p>
        </p:txBody>
      </p:sp>
      <p:sp>
        <p:nvSpPr>
          <p:cNvPr id="156" name="Google Shape;156;p8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US"/>
              <a:t>Update WGClimate Term of Reference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9"/>
          <p:cNvSpPr txBox="1"/>
          <p:nvPr>
            <p:ph idx="1" type="body"/>
          </p:nvPr>
        </p:nvSpPr>
        <p:spPr>
          <a:xfrm>
            <a:off x="42255" y="1059449"/>
            <a:ext cx="12008864" cy="53245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❖"/>
            </a:pPr>
            <a:r>
              <a:rPr lang="en-US" sz="2400"/>
              <a:t>Documents endorsed by CEOS and CGMS:</a:t>
            </a:r>
            <a:endParaRPr/>
          </a:p>
          <a:p>
            <a:pPr indent="-381000" lvl="1" marL="91440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2400"/>
              <a:buChar char="▪"/>
            </a:pPr>
            <a:r>
              <a:rPr lang="en-US" sz="2200"/>
              <a:t>Gap analysis Report and Coordinated Action Plan 2024</a:t>
            </a:r>
            <a:endParaRPr/>
          </a:p>
          <a:p>
            <a:pPr indent="-381000" lvl="1" marL="91440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2400"/>
              <a:buChar char="▪"/>
            </a:pPr>
            <a:r>
              <a:rPr lang="en-US" sz="2200"/>
              <a:t>Space Agencies’ Response to the 2022 GCOS Implementation Plan</a:t>
            </a:r>
            <a:endParaRPr/>
          </a:p>
          <a:p>
            <a:pPr indent="-381000" lvl="1" marL="91440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2400"/>
              <a:buChar char="▪"/>
            </a:pPr>
            <a:r>
              <a:rPr lang="en-US" sz="2200"/>
              <a:t>Lessons Learned and Recommendations from Space Agencies’ Support for the First Global Stocktake</a:t>
            </a:r>
            <a:endParaRPr sz="2200"/>
          </a:p>
          <a:p>
            <a:pPr indent="-381000" lvl="1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▪"/>
            </a:pPr>
            <a:r>
              <a:rPr lang="en-US" sz="2200"/>
              <a:t>CEOS-CGMS Statement for SBSTA 63.</a:t>
            </a:r>
            <a:endParaRPr/>
          </a:p>
          <a:p>
            <a:pPr indent="-4064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800"/>
              <a:buChar char="❖"/>
            </a:pPr>
            <a:r>
              <a:rPr lang="en-US" sz="2400"/>
              <a:t>WGClimate – UNFCCC Tiger Team was established, further strengthened the collaborate between CEOS-CGMS with UNFCCC based up on the relationship established during the last two years (item 4.6). </a:t>
            </a:r>
            <a:endParaRPr/>
          </a:p>
          <a:p>
            <a:pPr indent="-4064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800"/>
              <a:buChar char="❖"/>
            </a:pPr>
            <a:r>
              <a:rPr lang="en-US" sz="2400"/>
              <a:t>In the process to update the WGClimate Term of Reference.</a:t>
            </a:r>
            <a:endParaRPr/>
          </a:p>
          <a:p>
            <a:pPr indent="0" lvl="0" marL="50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  <a:p>
            <a:pPr indent="-228600" lvl="0" marL="457200" marR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</a:pPr>
            <a:r>
              <a:t/>
            </a:r>
            <a:endParaRPr/>
          </a:p>
          <a:p>
            <a:pPr indent="-228600" lvl="0" marL="457200" marR="0" rtl="0" algn="l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2800"/>
              <a:buFont typeface="Montserrat"/>
              <a:buNone/>
            </a:pPr>
            <a:r>
              <a:t/>
            </a:r>
            <a:endParaRPr/>
          </a:p>
        </p:txBody>
      </p:sp>
      <p:sp>
        <p:nvSpPr>
          <p:cNvPr id="162" name="Google Shape;162;p9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US" sz="3200"/>
              <a:t>WGClimate activities </a:t>
            </a:r>
            <a:endParaRPr sz="32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