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5" roundtripDataSignature="AMtx7mjIfld1WtQ3C2rDiQlxGdT3BgS7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MontserratMedium-bold.fntdata"/><Relationship Id="rId21" Type="http://schemas.openxmlformats.org/officeDocument/2006/relationships/font" Target="fonts/MontserratMedium-regular.fntdata"/><Relationship Id="rId24" Type="http://schemas.openxmlformats.org/officeDocument/2006/relationships/font" Target="fonts/MontserratMedium-boldItalic.fntdata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regular.fntdata"/><Relationship Id="rId16" Type="http://schemas.openxmlformats.org/officeDocument/2006/relationships/slide" Target="slides/slide11.xml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0" name="Google Shape;13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" name="Google Shape;6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8" name="Google Shape;7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4" name="Google Shape;8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4.jpg"/><Relationship Id="rId4" Type="http://schemas.openxmlformats.org/officeDocument/2006/relationships/image" Target="../media/image6.jp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3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3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3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3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3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3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b="0"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4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4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14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4"/>
          <p:cNvSpPr txBox="1"/>
          <p:nvPr/>
        </p:nvSpPr>
        <p:spPr>
          <a:xfrm>
            <a:off x="-40725" y="4872750"/>
            <a:ext cx="34890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39th CEOS Plenary, 4-6 November 2025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/>
          <p:nvPr/>
        </p:nvSpPr>
        <p:spPr>
          <a:xfrm>
            <a:off x="0" y="1"/>
            <a:ext cx="9144000" cy="7781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6" y="0"/>
            <a:ext cx="2165684" cy="778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3"/>
            <a:ext cx="1520925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5"/>
          <p:cNvSpPr/>
          <p:nvPr/>
        </p:nvSpPr>
        <p:spPr>
          <a:xfrm>
            <a:off x="-1333" y="4930953"/>
            <a:ext cx="9145333" cy="2125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5"/>
          <p:cNvSpPr/>
          <p:nvPr/>
        </p:nvSpPr>
        <p:spPr>
          <a:xfrm flipH="1" rot="10800000">
            <a:off x="-3378" y="4905328"/>
            <a:ext cx="9147378" cy="446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5"/>
          <p:cNvSpPr txBox="1"/>
          <p:nvPr/>
        </p:nvSpPr>
        <p:spPr>
          <a:xfrm>
            <a:off x="7699249" y="4930953"/>
            <a:ext cx="1444085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5"/>
          <p:cNvSpPr txBox="1"/>
          <p:nvPr>
            <p:ph type="title"/>
          </p:nvPr>
        </p:nvSpPr>
        <p:spPr>
          <a:xfrm>
            <a:off x="132036" y="131954"/>
            <a:ext cx="7040148" cy="584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5"/>
          <p:cNvSpPr txBox="1"/>
          <p:nvPr/>
        </p:nvSpPr>
        <p:spPr>
          <a:xfrm>
            <a:off x="-18288" y="4922099"/>
            <a:ext cx="3694176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Plenary, 15-16  November 2023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1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4" name="Google Shape;44;p16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6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6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" name="Google Shape;47;p16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16"/>
          <p:cNvSpPr txBox="1"/>
          <p:nvPr/>
        </p:nvSpPr>
        <p:spPr>
          <a:xfrm>
            <a:off x="-40725" y="4872750"/>
            <a:ext cx="34890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39th CEOS Plenary, 4-6 November 2025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2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2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2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9.png"/><Relationship Id="rId5" Type="http://schemas.openxmlformats.org/officeDocument/2006/relationships/image" Target="../media/image19.png"/><Relationship Id="rId6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23.png"/><Relationship Id="rId5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/>
          <p:nvPr/>
        </p:nvSpPr>
        <p:spPr>
          <a:xfrm>
            <a:off x="58775" y="67050"/>
            <a:ext cx="57639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CEOS Plenary 2025</a:t>
            </a:r>
            <a:endParaRPr b="0" i="0" sz="6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1" lang="en-US" sz="2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Working Group on Disasters</a:t>
            </a:r>
            <a:endParaRPr/>
          </a:p>
        </p:txBody>
      </p:sp>
      <p:sp>
        <p:nvSpPr>
          <p:cNvPr id="54" name="Google Shape;54;p1"/>
          <p:cNvSpPr/>
          <p:nvPr/>
        </p:nvSpPr>
        <p:spPr>
          <a:xfrm>
            <a:off x="5384800" y="3103950"/>
            <a:ext cx="3700424" cy="19725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Marcelo Uriburu Quirno, CONAE</a:t>
            </a:r>
            <a:endParaRPr b="0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Agenda Item 3.3</a:t>
            </a:r>
            <a:endParaRPr b="0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39th CEOS Plenary</a:t>
            </a:r>
            <a:endParaRPr b="1" i="0" sz="1700" u="none" cap="none" strike="noStrike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Bath, United Kingdom</a:t>
            </a:r>
            <a:endParaRPr b="1" i="0" sz="1700" u="none" cap="none" strike="noStrike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4th - 6th November, 2025</a:t>
            </a:r>
            <a:endParaRPr b="1" i="0" sz="1700" u="none" cap="none" strike="noStrike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"/>
          <p:cNvSpPr txBox="1"/>
          <p:nvPr/>
        </p:nvSpPr>
        <p:spPr>
          <a:xfrm>
            <a:off x="0" y="114300"/>
            <a:ext cx="7723488" cy="584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</a:pPr>
            <a:r>
              <a:rPr b="0" i="0" lang="en-US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Acknowledgements</a:t>
            </a:r>
            <a:endParaRPr/>
          </a:p>
        </p:txBody>
      </p:sp>
      <p:sp>
        <p:nvSpPr>
          <p:cNvPr id="127" name="Google Shape;127;p10"/>
          <p:cNvSpPr/>
          <p:nvPr/>
        </p:nvSpPr>
        <p:spPr>
          <a:xfrm>
            <a:off x="79023" y="840488"/>
            <a:ext cx="8956431" cy="3777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12065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1" i="0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Lorant Czaran and UNOOSA</a:t>
            </a:r>
            <a:r>
              <a:rPr b="0" i="0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0" i="0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their valuable support and collaboration as Vice Chair throughout this term.</a:t>
            </a:r>
            <a:endParaRPr/>
          </a:p>
          <a:p>
            <a:pPr indent="-12065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1" i="0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Laura Frulla (CONAE)</a:t>
            </a:r>
            <a:r>
              <a:rPr b="0" i="0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for her leadership as Chair during most of the period, and all the CONAE team (esp. Ana Médico and Pablo Pepe).</a:t>
            </a:r>
            <a:endParaRPr/>
          </a:p>
          <a:p>
            <a:pPr indent="-12065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1" i="0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 WG Disasters members</a:t>
            </a:r>
            <a:r>
              <a:rPr b="0" i="0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for their active participation, collaboration, and consistently high professional standards.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065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1" i="0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Andrew Eddy</a:t>
            </a:r>
            <a:r>
              <a:rPr b="0" i="0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for his exceptional commitment and efficiency in carrying out the secretariat duties with efficiency, professionalism and extreme </a:t>
            </a:r>
            <a:r>
              <a:rPr b="0" i="0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generosity</a:t>
            </a:r>
            <a:r>
              <a:rPr b="0" i="0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 txBox="1"/>
          <p:nvPr/>
        </p:nvSpPr>
        <p:spPr>
          <a:xfrm>
            <a:off x="1184175" y="2362924"/>
            <a:ext cx="65013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US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Thank you for your attention</a:t>
            </a:r>
            <a:endParaRPr b="0" i="0" sz="11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"/>
          <p:cNvSpPr txBox="1"/>
          <p:nvPr/>
        </p:nvSpPr>
        <p:spPr>
          <a:xfrm>
            <a:off x="70515" y="77436"/>
            <a:ext cx="65013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WGDisasters Chair Handover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0" name="Google Shape;6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8178" y="798959"/>
            <a:ext cx="2380285" cy="2464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26400" y="3322282"/>
            <a:ext cx="1060383" cy="117071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"/>
          <p:cNvSpPr txBox="1"/>
          <p:nvPr/>
        </p:nvSpPr>
        <p:spPr>
          <a:xfrm>
            <a:off x="70515" y="2070238"/>
            <a:ext cx="6632297" cy="242275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Chief, Space Applications Section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Coordinator of the United Nations Platform for Space-based Information for Disaster Management and Emergency Response (UN-SPIDER)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Various positions in CEOS since 1997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Former Vice-Chair of WGISS</a:t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2"/>
          <p:cNvSpPr txBox="1"/>
          <p:nvPr/>
        </p:nvSpPr>
        <p:spPr>
          <a:xfrm>
            <a:off x="70515" y="761798"/>
            <a:ext cx="6153640" cy="13500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Welcome New WGDisasters Chair!</a:t>
            </a:r>
            <a:endParaRPr/>
          </a:p>
          <a:p>
            <a:pPr indent="0" lvl="0" marL="9525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Mr. Lorant Czaran - UNOOSA</a:t>
            </a:r>
            <a:endParaRPr/>
          </a:p>
        </p:txBody>
      </p:sp>
      <p:sp>
        <p:nvSpPr>
          <p:cNvPr id="64" name="Google Shape;64;p2"/>
          <p:cNvSpPr txBox="1"/>
          <p:nvPr/>
        </p:nvSpPr>
        <p:spPr>
          <a:xfrm>
            <a:off x="75431" y="4323657"/>
            <a:ext cx="8287862" cy="44307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Secretariat for the WG, to be provided by Andrew Eddy (Athena Global)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 txBox="1"/>
          <p:nvPr/>
        </p:nvSpPr>
        <p:spPr>
          <a:xfrm>
            <a:off x="70515" y="77436"/>
            <a:ext cx="65013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Vice Chair Nomination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0" name="Google Shape;7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2258643"/>
            <a:ext cx="2099361" cy="252225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3"/>
          <p:cNvSpPr txBox="1"/>
          <p:nvPr/>
        </p:nvSpPr>
        <p:spPr>
          <a:xfrm>
            <a:off x="0" y="661483"/>
            <a:ext cx="5486400" cy="15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WGDisasters Vice Chair Nomination received from ASI - Mr. Antonio Montuori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1" i="0" lang="en-US" sz="18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Endorsement Requested</a:t>
            </a:r>
            <a:endParaRPr/>
          </a:p>
        </p:txBody>
      </p:sp>
      <p:pic>
        <p:nvPicPr>
          <p:cNvPr id="72" name="Google Shape;7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40160" y="800099"/>
            <a:ext cx="37814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53385" y="2590750"/>
            <a:ext cx="1728000" cy="74541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3"/>
          <p:cNvSpPr txBox="1"/>
          <p:nvPr/>
        </p:nvSpPr>
        <p:spPr>
          <a:xfrm>
            <a:off x="2068588" y="3962728"/>
            <a:ext cx="5280677" cy="9053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Technologist at ASI EO Unit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Active member of WGDisasters since 2018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Lead of WGDisasters Data Coordination Team (DCT) </a:t>
            </a:r>
            <a:endParaRPr/>
          </a:p>
        </p:txBody>
      </p:sp>
      <p:pic>
        <p:nvPicPr>
          <p:cNvPr id="75" name="Google Shape;75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75274" y="2523014"/>
            <a:ext cx="5072856" cy="1089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 txBox="1"/>
          <p:nvPr/>
        </p:nvSpPr>
        <p:spPr>
          <a:xfrm>
            <a:off x="383822" y="1290482"/>
            <a:ext cx="8432800" cy="160810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Decision Sought: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Plenary endorses Mr. Antonio Montuori of the Italian Space Agency (ASI) as WGDisasters Vice Chair for two years (2026-2027), followed by WGDisasters Chair for two years (2028-2029).</a:t>
            </a:r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4"/>
          <p:cNvSpPr txBox="1"/>
          <p:nvPr/>
        </p:nvSpPr>
        <p:spPr>
          <a:xfrm>
            <a:off x="70515" y="77436"/>
            <a:ext cx="65013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Vice Chair Nomination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620" y="1049867"/>
            <a:ext cx="5271912" cy="349671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"/>
          <p:cNvSpPr txBox="1"/>
          <p:nvPr/>
        </p:nvSpPr>
        <p:spPr>
          <a:xfrm>
            <a:off x="70514" y="77436"/>
            <a:ext cx="7594642" cy="577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US" sz="3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WGDisasters Achievements (2025)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5"/>
          <p:cNvSpPr txBox="1"/>
          <p:nvPr/>
        </p:nvSpPr>
        <p:spPr>
          <a:xfrm>
            <a:off x="70515" y="945630"/>
            <a:ext cx="7752686" cy="3808705"/>
          </a:xfrm>
          <a:prstGeom prst="rect">
            <a:avLst/>
          </a:prstGeom>
          <a:solidFill>
            <a:srgbClr val="FFFFFF">
              <a:alpha val="77647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65100" lvl="0" marL="165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G-VEWERS (now permanent and ongoing)</a:t>
            </a:r>
            <a:endParaRPr/>
          </a:p>
          <a:p>
            <a:pPr indent="-165100" lvl="0" marL="165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GSNL (new Cyprus supersite)</a:t>
            </a:r>
            <a:endParaRPr/>
          </a:p>
          <a:p>
            <a:pPr indent="-165100" lvl="0" marL="165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 - Recovery Observatory (transition towards tripartite leadership, WB-UNDP-EU )</a:t>
            </a:r>
            <a:endParaRPr/>
          </a:p>
          <a:p>
            <a:pPr indent="-165100" lvl="0" marL="165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Seismic initiative (established, permanent sites in Latin America selected)</a:t>
            </a:r>
            <a:endParaRPr/>
          </a:p>
          <a:p>
            <a:pPr indent="-165100" lvl="0" marL="165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Flood Pilot (expansion towards inclusion of soil moisture and other variables)</a:t>
            </a:r>
            <a:endParaRPr/>
          </a:p>
          <a:p>
            <a:pPr indent="-165100" lvl="0" marL="165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Wildfire Pilot I (completed)</a:t>
            </a:r>
            <a:endParaRPr/>
          </a:p>
        </p:txBody>
      </p:sp>
      <p:pic>
        <p:nvPicPr>
          <p:cNvPr id="89" name="Google Shape;8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5453" y="782084"/>
            <a:ext cx="1455307" cy="233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60356" y="3143323"/>
            <a:ext cx="1750404" cy="171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06" y="970321"/>
            <a:ext cx="3972328" cy="55915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6"/>
          <p:cNvSpPr txBox="1"/>
          <p:nvPr/>
        </p:nvSpPr>
        <p:spPr>
          <a:xfrm>
            <a:off x="0" y="114300"/>
            <a:ext cx="7723488" cy="584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</a:pPr>
            <a:r>
              <a:rPr b="0" i="0" lang="en-US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WGDisasters Ongoing Deliverables</a:t>
            </a:r>
            <a:endParaRPr/>
          </a:p>
        </p:txBody>
      </p:sp>
      <p:pic>
        <p:nvPicPr>
          <p:cNvPr id="97" name="Google Shape;9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704322"/>
            <a:ext cx="5886559" cy="469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35937" y="1704321"/>
            <a:ext cx="4408063" cy="438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2173385"/>
            <a:ext cx="9144000" cy="258211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6"/>
          <p:cNvSpPr txBox="1"/>
          <p:nvPr/>
        </p:nvSpPr>
        <p:spPr>
          <a:xfrm>
            <a:off x="4086582" y="1088567"/>
            <a:ext cx="500400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500" u="none" cap="none" strike="noStrike">
                <a:solidFill>
                  <a:srgbClr val="6F88B3"/>
                </a:solidFill>
                <a:latin typeface="Arial"/>
                <a:ea typeface="Arial"/>
                <a:cs typeface="Arial"/>
                <a:sym typeface="Arial"/>
              </a:rPr>
              <a:t>https://deliverables.ceos.org/task_manager/deliverables/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ceos.org/wp-content/uploads/2019/01/WGDisasters_seismic_Hazards_figure_03.png" id="105" name="Google Shape;10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433" y="925688"/>
            <a:ext cx="6185367" cy="386386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7"/>
          <p:cNvSpPr txBox="1"/>
          <p:nvPr/>
        </p:nvSpPr>
        <p:spPr>
          <a:xfrm>
            <a:off x="0" y="114300"/>
            <a:ext cx="7723488" cy="584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</a:pPr>
            <a:r>
              <a:rPr b="0" i="0" lang="en-US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WGDisasters Priorities</a:t>
            </a:r>
            <a:endParaRPr/>
          </a:p>
        </p:txBody>
      </p:sp>
      <p:sp>
        <p:nvSpPr>
          <p:cNvPr id="107" name="Google Shape;107;p7"/>
          <p:cNvSpPr txBox="1"/>
          <p:nvPr/>
        </p:nvSpPr>
        <p:spPr>
          <a:xfrm>
            <a:off x="0" y="925689"/>
            <a:ext cx="9144000" cy="3897355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Support WGDisasters’ activities, such as existing pilots, demonstrators, labs and other sub-groups’ work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Keep the alignment of WGDisasters’ activities with CEOS objectives and the 2025-2027 Work Plan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Strengthen links between the WGDisasters and CEOS Working Groups, Virtual Constellations and Task Teams, and GEO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Increase synergies with external partners (e.g. UNOOSA initiatives and UN SPIDER missions)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457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457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1953" y="869244"/>
            <a:ext cx="5310842" cy="303671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8"/>
          <p:cNvSpPr txBox="1"/>
          <p:nvPr/>
        </p:nvSpPr>
        <p:spPr>
          <a:xfrm>
            <a:off x="0" y="114300"/>
            <a:ext cx="7723488" cy="584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</a:pPr>
            <a:r>
              <a:rPr b="0" i="0" lang="en-US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WGDisasters Priorities</a:t>
            </a:r>
            <a:endParaRPr/>
          </a:p>
        </p:txBody>
      </p:sp>
      <p:sp>
        <p:nvSpPr>
          <p:cNvPr id="114" name="Google Shape;114;p8"/>
          <p:cNvSpPr txBox="1"/>
          <p:nvPr/>
        </p:nvSpPr>
        <p:spPr>
          <a:xfrm>
            <a:off x="33867" y="790223"/>
            <a:ext cx="9042400" cy="3194756"/>
          </a:xfrm>
          <a:prstGeom prst="rect">
            <a:avLst/>
          </a:prstGeom>
          <a:solidFill>
            <a:srgbClr val="FFFFFF">
              <a:alpha val="75686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Participate  in outreach activities to promote WG outcomes (e.g. UNDRR meetings, UR2026) 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Increase capacity building and training activities, in collaboration with WGCapD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 and encourage new topics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Enhance the use of AI in image processing and product development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Launch new initiatives:</a:t>
            </a:r>
            <a:endParaRPr/>
          </a:p>
        </p:txBody>
      </p:sp>
      <p:sp>
        <p:nvSpPr>
          <p:cNvPr id="115" name="Google Shape;115;p8"/>
          <p:cNvSpPr txBox="1"/>
          <p:nvPr/>
        </p:nvSpPr>
        <p:spPr>
          <a:xfrm>
            <a:off x="711199" y="4018845"/>
            <a:ext cx="7721600" cy="83099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-Wildfire Pilot II					-Biodiversity Pilot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-Landslide Pilot					-Drought Pilot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-EW4All Sub-group (with UNDRR and WMO)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"/>
          <p:cNvSpPr txBox="1"/>
          <p:nvPr/>
        </p:nvSpPr>
        <p:spPr>
          <a:xfrm>
            <a:off x="540715" y="1063673"/>
            <a:ext cx="6501300" cy="25929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WGDisasters-25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Joint meeting with WGISS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16 - 20 March 2026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India, city TBC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WGDisasters-26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September 2026 (exact dates, TBD)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Rome, Italy</a:t>
            </a:r>
            <a:endParaRPr b="0" i="0" sz="3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9"/>
          <p:cNvSpPr txBox="1"/>
          <p:nvPr/>
        </p:nvSpPr>
        <p:spPr>
          <a:xfrm>
            <a:off x="0" y="114300"/>
            <a:ext cx="7723488" cy="584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</a:pPr>
            <a:r>
              <a:rPr b="0" i="0" lang="en-US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Future Meetings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</cp:coreProperties>
</file>