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Montserrat ExtraBold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ExtraBold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Extra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97da9c9417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97da9c9417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c48e7748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c48e7748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c48e7748d_0_1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9c48e7748d_0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c48e7748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9c48e7748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c48e7748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9c48e7748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c48e7748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9c48e7748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c48e7748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9c48e7748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c48e7748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9c48e7748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c48e7748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9c48e7748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9c48e774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9c48e774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9c48e7748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9c48e7748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7fddc79c3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97fddc79c3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9c48e7748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9c48e7748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c48e7748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c48e7748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c48e7748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9c48e7748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9c48e7748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9c48e7748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c48e7748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9c48e7748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hyperlink" Target="https://ceos.org/document_management/Working_Groups/WGISS/Documents/Shared%20Collection%20Lifecycle%20Management%20Principles%20for%20Earth%20Observation%20Data_March2025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0.jpg"/><Relationship Id="rId6" Type="http://schemas.openxmlformats.org/officeDocument/2006/relationships/image" Target="../media/image17.jpg"/><Relationship Id="rId7" Type="http://schemas.openxmlformats.org/officeDocument/2006/relationships/hyperlink" Target="https://ceos.org/news/avhrr-data-recovery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18.png"/><Relationship Id="rId7" Type="http://schemas.openxmlformats.org/officeDocument/2006/relationships/image" Target="../media/image15.png"/><Relationship Id="rId8" Type="http://schemas.openxmlformats.org/officeDocument/2006/relationships/image" Target="../media/image3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/>
        </p:nvSpPr>
        <p:spPr>
          <a:xfrm>
            <a:off x="58775" y="67050"/>
            <a:ext cx="4884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4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Working Group on Information Systems and Services (WGISS)</a:t>
            </a:r>
            <a:endParaRPr i="0" sz="43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i="1" sz="2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311000" y="3319275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3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Tom Sohre, USGS, WGISS Chair</a:t>
            </a:r>
            <a:endParaRPr b="1" sz="13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3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Nitant Dube, ISRO, WGISS Vice Chair</a:t>
            </a:r>
            <a:endParaRPr b="1" sz="13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3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" sz="13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3.4</a:t>
            </a:r>
            <a:endParaRPr b="0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3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b="1" i="0" sz="13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3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b="1" i="0" sz="13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3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b="1" i="0" sz="13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288875" y="1607175"/>
            <a:ext cx="4071900" cy="337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Published </a:t>
            </a:r>
            <a:r>
              <a:rPr lang="en" sz="1600"/>
              <a:t>March 2025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Describes a set of core EO collection lifecycle management principles shared by CEOS organisations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Set of 16 Principles to provide guidance for data providers on the management of EO collections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4" name="Google Shape;114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Collection Management Principles</a:t>
            </a:r>
            <a:endParaRPr sz="2900"/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350" y="1607175"/>
            <a:ext cx="3323376" cy="302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185700" y="1116550"/>
            <a:ext cx="877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Shared Collection Lifecycle Management Principles for Earth Observation Data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6197225" y="716338"/>
            <a:ext cx="28635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 Plan Item </a:t>
            </a:r>
            <a:r>
              <a:rPr lang="en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DATA-24-01</a:t>
            </a:r>
            <a:endParaRPr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4572000" y="1337725"/>
            <a:ext cx="4535400" cy="3212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If</a:t>
            </a:r>
            <a:r>
              <a:rPr lang="en" sz="1900"/>
              <a:t> data is being preserved, any associated software should be preserved alongside it to maintain the data’s maximum value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Software Preservation White Paper under review by WGISS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Will be published in 2025</a:t>
            </a:r>
            <a:endParaRPr sz="1900"/>
          </a:p>
        </p:txBody>
      </p:sp>
      <p:sp>
        <p:nvSpPr>
          <p:cNvPr id="123" name="Google Shape;123;p1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Preservation</a:t>
            </a:r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25" y="3697525"/>
            <a:ext cx="4402574" cy="10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623" y="874077"/>
            <a:ext cx="3866200" cy="25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/>
        </p:nvSpPr>
        <p:spPr>
          <a:xfrm>
            <a:off x="6197225" y="716338"/>
            <a:ext cx="28635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 Plan Item </a:t>
            </a:r>
            <a:r>
              <a:rPr lang="en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DATA-24-02</a:t>
            </a:r>
            <a:endParaRPr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876" y="3257613"/>
            <a:ext cx="2570151" cy="15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Heritage Dataset Recovery</a:t>
            </a:r>
            <a:endParaRPr/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91947"/>
            <a:ext cx="2731328" cy="131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7854" y="3670199"/>
            <a:ext cx="962301" cy="1101775"/>
          </a:xfrm>
          <a:prstGeom prst="rect">
            <a:avLst/>
          </a:prstGeom>
          <a:noFill/>
          <a:ln cap="flat" cmpd="sng" w="11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16"/>
          <p:cNvSpPr txBox="1"/>
          <p:nvPr/>
        </p:nvSpPr>
        <p:spPr>
          <a:xfrm>
            <a:off x="2535549" y="3670185"/>
            <a:ext cx="1301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52975" lIns="105975" spcFirstLastPara="1" rIns="105975" wrap="square" tIns="52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7"/>
              <a:buFont typeface="Arial"/>
              <a:buNone/>
            </a:pPr>
            <a:r>
              <a:rPr b="0" i="0" lang="en" sz="11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DLT cassettes</a:t>
            </a:r>
            <a:endParaRPr b="0" i="0" sz="150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136" name="Google Shape;13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01811" y="3825330"/>
            <a:ext cx="2722234" cy="834757"/>
          </a:xfrm>
          <a:prstGeom prst="rect">
            <a:avLst/>
          </a:prstGeom>
          <a:noFill/>
          <a:ln cap="flat" cmpd="sng" w="11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16"/>
          <p:cNvSpPr txBox="1"/>
          <p:nvPr/>
        </p:nvSpPr>
        <p:spPr>
          <a:xfrm>
            <a:off x="3701828" y="3609904"/>
            <a:ext cx="2178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2975" lIns="105975" spcFirstLastPara="1" rIns="105975" wrap="square" tIns="52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7"/>
              <a:buFont typeface="Arial"/>
              <a:buNone/>
            </a:pPr>
            <a:r>
              <a:rPr b="0" i="0" lang="en" sz="9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LM 1200 optical Disk 2.4GB</a:t>
            </a:r>
            <a:endParaRPr b="0" i="0" sz="13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34723" y="828625"/>
            <a:ext cx="9072300" cy="373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Request driven by the climate community to recover heritage datasets to extend climate records into the past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Working with CEOS Agencies and other organisations to recover global AVHRR data from NOAA POES and METOP satellites, at 1 km resolution, from 1978 onwards</a:t>
            </a:r>
            <a:endParaRPr sz="16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Europe recovery complete, 40+ years archive </a:t>
            </a:r>
            <a:r>
              <a:rPr lang="en" sz="1300"/>
              <a:t>available</a:t>
            </a:r>
            <a:r>
              <a:rPr lang="en" sz="1300"/>
              <a:t> through ESA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Continuing work on the global dataset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CEOS News Story: </a:t>
            </a:r>
            <a:r>
              <a:rPr lang="en" sz="1300" u="sng">
                <a:solidFill>
                  <a:schemeClr val="hlink"/>
                </a:solidFill>
                <a:hlinkClick r:id="rId7"/>
              </a:rPr>
              <a:t>https://ceos.org/news/avhrr-data-recovery/</a:t>
            </a:r>
            <a:r>
              <a:rPr lang="en" sz="1300"/>
              <a:t> </a:t>
            </a:r>
            <a:endParaRPr sz="13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Looking at other datasets which may benefit from a global recovery effort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243175" y="980875"/>
            <a:ext cx="4983000" cy="3685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Archived s</a:t>
            </a:r>
            <a:r>
              <a:rPr lang="en" sz="1800"/>
              <a:t>atellite data have scientific value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If a data provider (CEOS Agency or commercial) plans to purge a dataset, please let WGISS know so we can consider its value and interested agencies can take over responsibility for preservation and access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b="1" lang="en" sz="1800"/>
              <a:t>Please don’t delete it!</a:t>
            </a:r>
            <a:endParaRPr sz="1800"/>
          </a:p>
        </p:txBody>
      </p:sp>
      <p:sp>
        <p:nvSpPr>
          <p:cNvPr id="144" name="Google Shape;144;p1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Loss Prevention Procedure</a:t>
            </a:r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050" y="1253484"/>
            <a:ext cx="3509450" cy="26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132025" y="856225"/>
            <a:ext cx="4764900" cy="365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Goal: improve user experience to discover and access EO data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DLR-ESA demonstrator in progress</a:t>
            </a:r>
            <a:endParaRPr sz="18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 sz="1500"/>
              <a:t>Log in with either ESA or DLR credentials to access both ESA and DLR collections</a:t>
            </a:r>
            <a:endParaRPr sz="15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White Paper in development - to be completed in Q4 2026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Working with</a:t>
            </a:r>
            <a:r>
              <a:rPr lang="en" sz="1800"/>
              <a:t> SEO to the possibility of a central CEOS Authentication mechanism</a:t>
            </a:r>
            <a:endParaRPr sz="1800"/>
          </a:p>
        </p:txBody>
      </p:sp>
      <p:sp>
        <p:nvSpPr>
          <p:cNvPr id="151" name="Google Shape;151;p1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Federated Authentication &amp; Authorisation</a:t>
            </a:r>
            <a:endParaRPr sz="2500"/>
          </a:p>
        </p:txBody>
      </p:sp>
      <p:pic>
        <p:nvPicPr>
          <p:cNvPr id="152" name="Google Shape;152;p18" title="Screenshot 2025-10-23 at 11.15.2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725" y="1381657"/>
            <a:ext cx="4059100" cy="281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3" name="Google Shape;153;p18"/>
          <p:cNvSpPr txBox="1"/>
          <p:nvPr/>
        </p:nvSpPr>
        <p:spPr>
          <a:xfrm rot="-1215635">
            <a:off x="5334412" y="2541654"/>
            <a:ext cx="3397726" cy="36931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White Paper in Development on Github</a:t>
            </a:r>
            <a:endParaRPr b="1"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6197225" y="716338"/>
            <a:ext cx="28635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 Plan Item </a:t>
            </a:r>
            <a:r>
              <a:rPr lang="en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DATA-25-01</a:t>
            </a:r>
            <a:endParaRPr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4969950" y="1037100"/>
            <a:ext cx="3950400" cy="3620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Key service of WGISS, provided by ESA and NASA for CEOS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See item 9.4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b="1" lang="en"/>
              <a:t>16 CEOS</a:t>
            </a:r>
            <a:r>
              <a:rPr b="1" lang="en"/>
              <a:t> agencies data are discoverable</a:t>
            </a:r>
            <a:endParaRPr b="1"/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 Connected Data Assets</a:t>
            </a:r>
            <a:endParaRPr/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25" y="1160554"/>
            <a:ext cx="4645625" cy="322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037" y="3957913"/>
            <a:ext cx="922836" cy="8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4">
            <a:alphaModFix/>
          </a:blip>
          <a:srcRect b="26858" l="18545" r="14863" t="29233"/>
          <a:stretch/>
        </p:blipFill>
        <p:spPr>
          <a:xfrm>
            <a:off x="6828600" y="4286576"/>
            <a:ext cx="1411476" cy="5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252075" y="2938600"/>
            <a:ext cx="2873400" cy="115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Tom Sohre </a:t>
            </a:r>
            <a:r>
              <a:rPr lang="en" sz="1600"/>
              <a:t>(USGS)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Chair: 2024-2025</a:t>
            </a:r>
            <a:endParaRPr sz="1600"/>
          </a:p>
        </p:txBody>
      </p:sp>
      <p:sp>
        <p:nvSpPr>
          <p:cNvPr id="169" name="Google Shape;169;p2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 Leadership</a:t>
            </a:r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3087888" y="2938600"/>
            <a:ext cx="2873400" cy="115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Nitant Dube</a:t>
            </a:r>
            <a:r>
              <a:rPr b="1" lang="en" sz="1600"/>
              <a:t> </a:t>
            </a:r>
            <a:r>
              <a:rPr lang="en" sz="1600"/>
              <a:t>(ISRO)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Vice Chair: 2024-2025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Chair: 2026-2027</a:t>
            </a:r>
            <a:endParaRPr sz="1600"/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6027425" y="2893000"/>
            <a:ext cx="2873400" cy="115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Damiano Guerrucci</a:t>
            </a:r>
            <a:r>
              <a:rPr b="1" lang="en" sz="1600"/>
              <a:t> </a:t>
            </a:r>
            <a:r>
              <a:rPr lang="en" sz="1600"/>
              <a:t>(ESA) 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Vice Chair: 2026-2027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Chair: 2028-2029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accent3"/>
                </a:solidFill>
              </a:rPr>
              <a:t>[nominated]</a:t>
            </a:r>
            <a:endParaRPr b="1" sz="1600"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174" y="815350"/>
            <a:ext cx="1583950" cy="202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 rotWithShape="1">
          <a:blip r:embed="rId6">
            <a:alphaModFix/>
          </a:blip>
          <a:srcRect b="0" l="4716" r="5104" t="0"/>
          <a:stretch/>
        </p:blipFill>
        <p:spPr>
          <a:xfrm>
            <a:off x="3530500" y="815350"/>
            <a:ext cx="1825501" cy="20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485" y="4087525"/>
            <a:ext cx="1583320" cy="6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 title="Damiano Guerrucci ID Card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25250" y="815350"/>
            <a:ext cx="1618168" cy="20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261150" y="1079875"/>
            <a:ext cx="69501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WGISS-61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Joint meeting with WGDisasters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16 - 20 March 2026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India, city TBC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WGISS-62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Sept-Oct 2026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Host &amp; location TBC - suggestions welcome!</a:t>
            </a:r>
            <a:endParaRPr/>
          </a:p>
        </p:txBody>
      </p:sp>
      <p:sp>
        <p:nvSpPr>
          <p:cNvPr id="181" name="Google Shape;181;p2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Meetings</a:t>
            </a: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642" y="1222267"/>
            <a:ext cx="1543386" cy="14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243300" y="3674605"/>
            <a:ext cx="4328700" cy="126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ontserrat Medium"/>
              <a:buChar char="❖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CEOS Interoperability Handbook v2.0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p2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</a:t>
            </a:r>
            <a:r>
              <a:rPr lang="en"/>
              <a:t> Endorsement</a:t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4741625" y="3425480"/>
            <a:ext cx="4328700" cy="1466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Montserrat Medium"/>
              <a:buChar char="❖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Damiano Guerrucci as WGISS Vice Chair 2026-2027, followed by WGISS Chair for 2028-2029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0" name="Google Shape;190;p22" title="Screenshot 2025-10-23 at 9.58.1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375" y="995229"/>
            <a:ext cx="1913750" cy="24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 title="Damiano Guerrucci ID Car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9101" y="995213"/>
            <a:ext cx="1913750" cy="239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 Membership &amp; Structure</a:t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 b="0" l="0" r="0" t="17095"/>
          <a:stretch/>
        </p:blipFill>
        <p:spPr>
          <a:xfrm>
            <a:off x="401350" y="962950"/>
            <a:ext cx="8354224" cy="37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idx="1" type="body"/>
          </p:nvPr>
        </p:nvSpPr>
        <p:spPr>
          <a:xfrm>
            <a:off x="234838" y="3479450"/>
            <a:ext cx="4328700" cy="160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WGISS-59</a:t>
            </a:r>
            <a:r>
              <a:rPr lang="en" sz="1600"/>
              <a:t>: Bangkok, Thailand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24 - 28 March</a:t>
            </a:r>
            <a:r>
              <a:rPr lang="en" sz="1600"/>
              <a:t> 2025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Hosted by GISTDA</a:t>
            </a:r>
            <a:endParaRPr sz="1600"/>
          </a:p>
        </p:txBody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Meetings</a:t>
            </a:r>
            <a:endParaRPr/>
          </a:p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b="0" l="0" r="0" t="16541"/>
          <a:stretch/>
        </p:blipFill>
        <p:spPr>
          <a:xfrm>
            <a:off x="473788" y="1002294"/>
            <a:ext cx="3850775" cy="24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4">
            <a:alphaModFix/>
          </a:blip>
          <a:srcRect b="14755" l="5473" r="4655" t="0"/>
          <a:stretch/>
        </p:blipFill>
        <p:spPr>
          <a:xfrm>
            <a:off x="4944525" y="1002294"/>
            <a:ext cx="3811882" cy="24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/>
          <p:nvPr>
            <p:ph idx="1" type="body"/>
          </p:nvPr>
        </p:nvSpPr>
        <p:spPr>
          <a:xfrm>
            <a:off x="4686100" y="3479450"/>
            <a:ext cx="4328700" cy="160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WGISS-60</a:t>
            </a:r>
            <a:r>
              <a:rPr lang="en" sz="1600"/>
              <a:t>: Oberpfaffenhofen, Germany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13 - 17 October 2025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Hosted by DLR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" type="body"/>
          </p:nvPr>
        </p:nvSpPr>
        <p:spPr>
          <a:xfrm>
            <a:off x="219250" y="1065225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Interoperability Handbook development &amp; review [</a:t>
            </a:r>
            <a:r>
              <a:rPr b="1" lang="en" sz="1800"/>
              <a:t>DATA-24-03</a:t>
            </a:r>
            <a:r>
              <a:rPr lang="en" sz="1800"/>
              <a:t>]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AI/ML White Paper finalisation </a:t>
            </a:r>
            <a:r>
              <a:rPr lang="en" sz="1800"/>
              <a:t>[</a:t>
            </a:r>
            <a:r>
              <a:rPr b="1" lang="en" sz="1800"/>
              <a:t>DATA-23-01</a:t>
            </a:r>
            <a:r>
              <a:rPr lang="en" sz="1800"/>
              <a:t>]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Collection Management Principles published </a:t>
            </a:r>
            <a:r>
              <a:rPr lang="en" sz="1800"/>
              <a:t>[</a:t>
            </a:r>
            <a:r>
              <a:rPr b="1" lang="en" sz="1800"/>
              <a:t>DATA-24-01</a:t>
            </a:r>
            <a:r>
              <a:rPr lang="en" sz="1800"/>
              <a:t>]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Software Preservation White Paper finalisation </a:t>
            </a:r>
            <a:r>
              <a:rPr lang="en" sz="1800"/>
              <a:t>[</a:t>
            </a:r>
            <a:r>
              <a:rPr b="1" lang="en" sz="1800"/>
              <a:t>DATA-24-02</a:t>
            </a:r>
            <a:r>
              <a:rPr lang="en" sz="1800"/>
              <a:t>]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Continued provision of WGISS Connected Data Assets </a:t>
            </a:r>
            <a:r>
              <a:rPr lang="en" sz="1800"/>
              <a:t>[</a:t>
            </a:r>
            <a:r>
              <a:rPr b="1" lang="en" sz="1800"/>
              <a:t>DATA-24-03</a:t>
            </a:r>
            <a:r>
              <a:rPr lang="en" sz="1800"/>
              <a:t>]</a:t>
            </a:r>
            <a:endParaRPr sz="1800"/>
          </a:p>
        </p:txBody>
      </p:sp>
      <p:sp>
        <p:nvSpPr>
          <p:cNvPr id="66" name="Google Shape;66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 Main Achievements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" type="body"/>
          </p:nvPr>
        </p:nvSpPr>
        <p:spPr>
          <a:xfrm>
            <a:off x="132025" y="908650"/>
            <a:ext cx="6583800" cy="3598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Revision of Interoperability Handbook published in 2008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Following Interoperability Framework definition activity conducted in 2023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Developed on GitHub 2024-2025</a:t>
            </a:r>
            <a:endParaRPr sz="1600"/>
          </a:p>
          <a:p>
            <a:pPr indent="-3111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Led by WGISS, with contributions by WGCV, LSI-VC and SEO</a:t>
            </a:r>
            <a:endParaRPr sz="13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Feedback and Inputs from the community provided over last six months</a:t>
            </a:r>
            <a:endParaRPr sz="1600"/>
          </a:p>
          <a:p>
            <a:pPr indent="-31115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00"/>
              <a:buChar char="▪"/>
            </a:pPr>
            <a:r>
              <a:rPr lang="en" sz="1300"/>
              <a:t>COAST-VC, OGC, NASA, UK NPL, DLR, UKSA</a:t>
            </a:r>
            <a:endParaRPr sz="13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In depth review at WGISS-59, WGISS-60 and  WGCV-55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SIT Review (SIT-40 and SIT-TW 2025)</a:t>
            </a:r>
            <a:endParaRPr sz="1600"/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Interoperability Handbook v2.0</a:t>
            </a:r>
            <a:endParaRPr/>
          </a:p>
        </p:txBody>
      </p:sp>
      <p:pic>
        <p:nvPicPr>
          <p:cNvPr id="73" name="Google Shape;73;p9" title="Screenshot 2025-10-23 at 9.58.1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650" y="1219850"/>
            <a:ext cx="2229074" cy="28937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4" name="Google Shape;74;p9"/>
          <p:cNvSpPr txBox="1"/>
          <p:nvPr/>
        </p:nvSpPr>
        <p:spPr>
          <a:xfrm>
            <a:off x="6197225" y="4208238"/>
            <a:ext cx="28635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 Plan Item </a:t>
            </a:r>
            <a:r>
              <a:rPr lang="en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DATA-24-03</a:t>
            </a:r>
            <a:endParaRPr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Interoperability Handbook v2.0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6197225" y="716338"/>
            <a:ext cx="28635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 Plan Item </a:t>
            </a:r>
            <a:r>
              <a:rPr lang="en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DATA-24-03</a:t>
            </a:r>
            <a:endParaRPr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81" name="Google Shape;81;p10" title="Framewor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25" y="1116550"/>
            <a:ext cx="8928699" cy="37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Interoperability Handbook v2.0</a:t>
            </a:r>
            <a:endParaRPr/>
          </a:p>
        </p:txBody>
      </p:sp>
      <p:pic>
        <p:nvPicPr>
          <p:cNvPr id="87" name="Google Shape;87;p11" title="Screenshot 2025-10-23 at 10.01.4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8875" y="1641425"/>
            <a:ext cx="5804000" cy="30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/>
        </p:nvSpPr>
        <p:spPr>
          <a:xfrm>
            <a:off x="4085750" y="1116550"/>
            <a:ext cx="423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Recommendations per factor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6511825" y="1641425"/>
            <a:ext cx="21594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76 total recommendations</a:t>
            </a:r>
            <a:endParaRPr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0" l="31011" r="29280" t="0"/>
          <a:stretch/>
        </p:blipFill>
        <p:spPr>
          <a:xfrm>
            <a:off x="753600" y="819325"/>
            <a:ext cx="2439249" cy="3975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1" name="Google Shape;91;p11"/>
          <p:cNvSpPr txBox="1"/>
          <p:nvPr/>
        </p:nvSpPr>
        <p:spPr>
          <a:xfrm>
            <a:off x="6197225" y="716338"/>
            <a:ext cx="28635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 Plan Item </a:t>
            </a:r>
            <a:r>
              <a:rPr lang="en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DATA-24-03</a:t>
            </a:r>
            <a:endParaRPr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158700" y="981125"/>
            <a:ext cx="8100900" cy="369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b="1" lang="en" sz="1900"/>
              <a:t>Interoperability Maturity Matrix</a:t>
            </a:r>
            <a:endParaRPr b="1" sz="19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Allow self-assessment of data/service provider’s maturity level with respect to interoperability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Linkage with the WGCV Cal/Val and WGISS Data Management and Stewardship Maturity Matrices</a:t>
            </a:r>
            <a:endParaRPr sz="16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b="1" lang="en" sz="1900"/>
              <a:t>Interoperability Demonstrators (discussions commenced at WGISS-60):</a:t>
            </a:r>
            <a:endParaRPr b="1" sz="19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WGCV &amp; LSI-VC: </a:t>
            </a:r>
            <a:r>
              <a:rPr lang="en" sz="1600"/>
              <a:t>Surface Reflectance Quality and Consistency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WGDisasters: Hawaii Supersite (InSAR)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WGClimate: Climate Data Records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SEO: CEOS Analytics Lab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CEOS Common Dictionary</a:t>
            </a:r>
            <a:endParaRPr sz="1600"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Interoperability: Next Steps</a:t>
            </a:r>
            <a:endParaRPr/>
          </a:p>
        </p:txBody>
      </p:sp>
      <p:sp>
        <p:nvSpPr>
          <p:cNvPr id="98" name="Google Shape;98;p12"/>
          <p:cNvSpPr txBox="1"/>
          <p:nvPr/>
        </p:nvSpPr>
        <p:spPr>
          <a:xfrm>
            <a:off x="5589725" y="933463"/>
            <a:ext cx="28635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 Plan Item </a:t>
            </a:r>
            <a:r>
              <a:rPr lang="en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DATA-25-02</a:t>
            </a:r>
            <a:endParaRPr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84550" y="937175"/>
            <a:ext cx="5311800" cy="364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Consolidation of Inputs by </a:t>
            </a:r>
            <a:r>
              <a:rPr lang="en" sz="1900"/>
              <a:t>CEOS Agencies and EO community on use of AI/ML for EO applications at past WGISS meetings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b="1" lang="en" sz="1900"/>
              <a:t>AI/ML White Paper drafted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Will remain a ‘living document’, with frequent </a:t>
            </a:r>
            <a:r>
              <a:rPr lang="en" sz="1900"/>
              <a:t>updates</a:t>
            </a:r>
            <a:r>
              <a:rPr lang="en" sz="1900"/>
              <a:t> as the sector evolves</a:t>
            </a:r>
            <a:endParaRPr sz="1900"/>
          </a:p>
        </p:txBody>
      </p:sp>
      <p:sp>
        <p:nvSpPr>
          <p:cNvPr id="104" name="Google Shape;104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Artificial Intelligence &amp; Machine Learning</a:t>
            </a:r>
            <a:endParaRPr sz="2600"/>
          </a:p>
        </p:txBody>
      </p:sp>
      <p:pic>
        <p:nvPicPr>
          <p:cNvPr id="105" name="Google Shape;105;p13" title="Screenshot 2025-10-23 at 10.27.3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575" y="1246150"/>
            <a:ext cx="3135452" cy="13794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9201" y="2177750"/>
            <a:ext cx="3075199" cy="1272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5398" y="3257300"/>
            <a:ext cx="1558851" cy="1506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8" name="Google Shape;108;p13"/>
          <p:cNvSpPr txBox="1"/>
          <p:nvPr/>
        </p:nvSpPr>
        <p:spPr>
          <a:xfrm>
            <a:off x="6197225" y="716338"/>
            <a:ext cx="28635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 Plan Item </a:t>
            </a:r>
            <a:r>
              <a:rPr lang="en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DATA-23-01</a:t>
            </a:r>
            <a:endParaRPr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