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5"/>
    <p:sldMasterId id="214748365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5143500" cx="9144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  <p:embeddedFont>
      <p:font typeface="Montserrat Medium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B366050-4C0D-4B03-BEFB-0ED29EE957B2}">
  <a:tblStyle styleId="{4B366050-4C0D-4B03-BEFB-0ED29EE957B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8E9"/>
          </a:solidFill>
        </a:fill>
      </a:tcStyle>
    </a:wholeTbl>
    <a:band1H>
      <a:tcTxStyle b="off" i="off"/>
      <a:tcStyle>
        <a:fill>
          <a:solidFill>
            <a:srgbClr val="CCCDD1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CCDD1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33445F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33445F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33445F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33445F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Montserrat-regular.fntdata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Montserrat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4.xml"/><Relationship Id="rId33" Type="http://schemas.openxmlformats.org/officeDocument/2006/relationships/font" Target="fonts/MontserratMedium-bold.fntdata"/><Relationship Id="rId10" Type="http://schemas.openxmlformats.org/officeDocument/2006/relationships/slide" Target="slides/slide3.xml"/><Relationship Id="rId32" Type="http://schemas.openxmlformats.org/officeDocument/2006/relationships/font" Target="fonts/MontserratMedium-regular.fntdata"/><Relationship Id="rId13" Type="http://schemas.openxmlformats.org/officeDocument/2006/relationships/slide" Target="slides/slide6.xml"/><Relationship Id="rId35" Type="http://schemas.openxmlformats.org/officeDocument/2006/relationships/font" Target="fonts/MontserratMedium-boldItalic.fntdata"/><Relationship Id="rId12" Type="http://schemas.openxmlformats.org/officeDocument/2006/relationships/slide" Target="slides/slide5.xml"/><Relationship Id="rId34" Type="http://schemas.openxmlformats.org/officeDocument/2006/relationships/font" Target="fonts/MontserratMedium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9bb28c54e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39bb28c54e2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bb28c54e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39bb28c54e2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9bb28c54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39bb28c54e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e00988dfb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8e00988dfb_0_4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8e00988dfb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8e00988dfb_0_4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8e00988dfb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8e00988dfb_0_4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9d81e0608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g39d81e06087_0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9d81e06087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39d81e06087_0_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9d81e06087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g39d81e06087_0_2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8e00988dfb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38e00988dfb_0_4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8e00988d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38e00988df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9c13baa7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9c13baa7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e00988dfb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38e00988dfb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8e00988dfb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38e00988dfb_0_1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c13baa74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9c13baa74c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e00988dfb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8e00988dfb_0_4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9c13baa74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39c13baa74c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9bb28c54e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39bb28c54e2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9bb28c54e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39bb28c54e2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6.jpg"/><Relationship Id="rId4" Type="http://schemas.openxmlformats.org/officeDocument/2006/relationships/image" Target="../media/image13.jp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38100" rotWithShape="0" algn="tl" dir="2700000" dist="28575">
              <a:srgbClr val="000000">
                <a:alpha val="40000"/>
              </a:srgbClr>
            </a:outerShdw>
          </a:effectLst>
        </p:spPr>
      </p:pic>
      <p:sp>
        <p:nvSpPr>
          <p:cNvPr id="50" name="Google Shape;50;p6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53;p6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b="0"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7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38100" rotWithShape="0" algn="tl" dir="2700000" dist="28575">
              <a:srgbClr val="000000">
                <a:alpha val="40000"/>
              </a:srgbClr>
            </a:outerShdw>
          </a:effectLst>
        </p:spPr>
      </p:pic>
      <p:sp>
        <p:nvSpPr>
          <p:cNvPr id="59" name="Google Shape;59;p7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 txBox="1"/>
          <p:nvPr>
            <p:ph idx="1" type="body"/>
          </p:nvPr>
        </p:nvSpPr>
        <p:spPr>
          <a:xfrm>
            <a:off x="289974" y="1084442"/>
            <a:ext cx="41316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2" type="body"/>
          </p:nvPr>
        </p:nvSpPr>
        <p:spPr>
          <a:xfrm>
            <a:off x="4722271" y="1084442"/>
            <a:ext cx="41316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3" name="Google Shape;63;p7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7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b="0"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38100" rotWithShape="0" algn="tl" dir="2700000" dist="28575">
              <a:srgbClr val="000000">
                <a:alpha val="40000"/>
              </a:srgbClr>
            </a:outerShdw>
          </a:effectLst>
        </p:spPr>
      </p:pic>
      <p:sp>
        <p:nvSpPr>
          <p:cNvPr id="69" name="Google Shape;69;p8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8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b="0"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3" name="Google Shape;73;p8"/>
          <p:cNvSpPr txBox="1"/>
          <p:nvPr/>
        </p:nvSpPr>
        <p:spPr>
          <a:xfrm>
            <a:off x="-18281" y="4922100"/>
            <a:ext cx="440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9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38100" rotWithShape="0" algn="tl" dir="2700000" dist="28575">
              <a:srgbClr val="000000">
                <a:alpha val="40000"/>
              </a:srgbClr>
            </a:outerShdw>
          </a:effectLst>
        </p:spPr>
      </p:pic>
      <p:sp>
        <p:nvSpPr>
          <p:cNvPr id="78" name="Google Shape;78;p9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 txBox="1"/>
          <p:nvPr>
            <p:ph idx="1" type="body"/>
          </p:nvPr>
        </p:nvSpPr>
        <p:spPr>
          <a:xfrm>
            <a:off x="3885009" y="1030389"/>
            <a:ext cx="46293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619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o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238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238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1" name="Google Shape;81;p9"/>
          <p:cNvSpPr txBox="1"/>
          <p:nvPr>
            <p:ph idx="2" type="body"/>
          </p:nvPr>
        </p:nvSpPr>
        <p:spPr>
          <a:xfrm>
            <a:off x="629841" y="1030389"/>
            <a:ext cx="2949000" cy="3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None/>
              <a:defRPr b="0" i="0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b="0"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2" name="Google Shape;82;p9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9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b="0"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4" name="Google Shape;84;p9"/>
          <p:cNvSpPr txBox="1"/>
          <p:nvPr/>
        </p:nvSpPr>
        <p:spPr>
          <a:xfrm>
            <a:off x="-18281" y="4922100"/>
            <a:ext cx="440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38100" rotWithShape="0" algn="tl" dir="2700000" dist="28575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sarcalnet.org/" TargetMode="External"/><Relationship Id="rId4" Type="http://schemas.openxmlformats.org/officeDocument/2006/relationships/image" Target="../media/image56.jpg"/><Relationship Id="rId5" Type="http://schemas.openxmlformats.org/officeDocument/2006/relationships/image" Target="../media/image18.png"/><Relationship Id="rId6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ec.europa.eu/eusurvey/runner/TMSG-GCPIX" TargetMode="External"/><Relationship Id="rId4" Type="http://schemas.openxmlformats.org/officeDocument/2006/relationships/hyperlink" Target="https://ec.europa.eu/eusurvey/WGCV-TMSG_membership/management/test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calvalportal.ceos.org/documents/10136/958898/CEOS-FRM_Assessment_Framework_V2_20250704.pdf/e4bda462-018d-4a12-5d01-4103b0faed6c?t=1751618407348" TargetMode="External"/><Relationship Id="rId4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ceos-pvp.org/radval-dashboard" TargetMode="External"/><Relationship Id="rId4" Type="http://schemas.openxmlformats.org/officeDocument/2006/relationships/hyperlink" Target="https://www.ceos-pvp.org/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61.png"/><Relationship Id="rId11" Type="http://schemas.openxmlformats.org/officeDocument/2006/relationships/image" Target="../media/image50.png"/><Relationship Id="rId10" Type="http://schemas.openxmlformats.org/officeDocument/2006/relationships/image" Target="../media/image54.png"/><Relationship Id="rId13" Type="http://schemas.openxmlformats.org/officeDocument/2006/relationships/image" Target="../media/image49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Relationship Id="rId15" Type="http://schemas.openxmlformats.org/officeDocument/2006/relationships/image" Target="../media/image46.png"/><Relationship Id="rId14" Type="http://schemas.openxmlformats.org/officeDocument/2006/relationships/image" Target="../media/image51.png"/><Relationship Id="rId17" Type="http://schemas.openxmlformats.org/officeDocument/2006/relationships/image" Target="../media/image59.png"/><Relationship Id="rId16" Type="http://schemas.openxmlformats.org/officeDocument/2006/relationships/image" Target="../media/image60.png"/><Relationship Id="rId5" Type="http://schemas.openxmlformats.org/officeDocument/2006/relationships/image" Target="../media/image43.png"/><Relationship Id="rId19" Type="http://schemas.openxmlformats.org/officeDocument/2006/relationships/image" Target="../media/image48.png"/><Relationship Id="rId6" Type="http://schemas.openxmlformats.org/officeDocument/2006/relationships/image" Target="../media/image52.jpg"/><Relationship Id="rId18" Type="http://schemas.openxmlformats.org/officeDocument/2006/relationships/image" Target="../media/image57.png"/><Relationship Id="rId7" Type="http://schemas.openxmlformats.org/officeDocument/2006/relationships/image" Target="../media/image44.png"/><Relationship Id="rId8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Relationship Id="rId4" Type="http://schemas.openxmlformats.org/officeDocument/2006/relationships/hyperlink" Target="https://www.ceos-pvp.org/radval-dashboard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Relationship Id="rId7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/>
          <p:nvPr/>
        </p:nvSpPr>
        <p:spPr>
          <a:xfrm>
            <a:off x="58775" y="196225"/>
            <a:ext cx="70716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4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CEOS Working Group on Calibration and Validation (WGCV)</a:t>
            </a:r>
            <a:endParaRPr b="0" i="1" sz="1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0"/>
          <p:cNvSpPr/>
          <p:nvPr/>
        </p:nvSpPr>
        <p:spPr>
          <a:xfrm>
            <a:off x="4252225" y="3103950"/>
            <a:ext cx="4833000" cy="19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Cody Anderson</a:t>
            </a: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USGS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3.5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Bath, United Kingdom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4th - 6th November, 2025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/>
        </p:nvSpPr>
        <p:spPr>
          <a:xfrm>
            <a:off x="140975" y="1692388"/>
            <a:ext cx="6451200" cy="94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Proposed a</a:t>
            </a: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ction: CEOS Agencies operating SAR calibration infrastructure are invited to review the SARCalNet database and submit site information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140975" y="841125"/>
            <a:ext cx="66612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Recent highlights</a:t>
            </a:r>
            <a:endParaRPr sz="15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SAR Calibration Network (</a:t>
            </a:r>
            <a:r>
              <a:rPr lang="en" sz="1500" u="sng">
                <a:solidFill>
                  <a:schemeClr val="hlink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  <a:hlinkClick r:id="rId3"/>
              </a:rPr>
              <a:t>SARCalNet</a:t>
            </a:r>
            <a:r>
              <a:rPr lang="en" sz="15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) operationalised in 2025</a:t>
            </a:r>
            <a:endParaRPr sz="15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140975" y="-70450"/>
            <a:ext cx="60969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Synthetic Aperture Radar (SAR) Subgroup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group of people standing on a stage&#10;&#10;AI-generated content may be incorrect." id="170" name="Google Shape;17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2297" y="751175"/>
            <a:ext cx="2265299" cy="15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6200" y="2307650"/>
            <a:ext cx="2421399" cy="128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3006" y="3506125"/>
            <a:ext cx="3024594" cy="133452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 txBox="1"/>
          <p:nvPr/>
        </p:nvSpPr>
        <p:spPr>
          <a:xfrm>
            <a:off x="140975" y="2657775"/>
            <a:ext cx="5803500" cy="21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Meetings</a:t>
            </a:r>
            <a:endParaRPr sz="15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31st SAR Cal/Val Workshop, hosted from 12-15 November 2024 by ISRO in Ahmedabad, India with a record 214 participants from the SAR community</a:t>
            </a:r>
            <a:endParaRPr sz="15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32nd SAR Cal/Val Workshop hosted by last week (27-30 October) at the Simon Fraser University, Canada, hosted by SARLab and MDA Space</a:t>
            </a:r>
            <a:endParaRPr sz="15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/>
        </p:nvSpPr>
        <p:spPr>
          <a:xfrm>
            <a:off x="140975" y="847700"/>
            <a:ext cx="6186900" cy="30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Recent highlights</a:t>
            </a:r>
            <a:endParaRPr sz="13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Digital Elevation Model Intercomparison Exercise (</a:t>
            </a:r>
            <a:r>
              <a:rPr b="1"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DEMIX</a:t>
            </a: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) produced 5 peer-reviewed publications and a new tiling system. Considering a network of sites, ‘best-of’ DEMs, Analysis-Ready DEMs</a:t>
            </a:r>
            <a:endParaRPr sz="13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CEOS New Space Task Team report recommended the Ground Control Point Intercomparison Exercise (</a:t>
            </a:r>
            <a:r>
              <a:rPr b="1"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GCPIX</a:t>
            </a: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). Kicked-off in 2025, aiming to unify CEOS Agency GCP sharing</a:t>
            </a:r>
            <a:endParaRPr sz="13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Global Reference Grid Intercomparison eXercise (</a:t>
            </a:r>
            <a:r>
              <a:rPr b="1"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GRGIX</a:t>
            </a: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3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New TMSG co-chairs: Tom Maiersperger (USGS), Leo de Laurentiis (ESA)</a:t>
            </a:r>
            <a:endParaRPr sz="13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Participation is welcomed in </a:t>
            </a:r>
            <a:r>
              <a:rPr lang="en" sz="1300" u="sng">
                <a:solidFill>
                  <a:schemeClr val="hlink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  <a:hlinkClick r:id="rId3"/>
              </a:rPr>
              <a:t>GCPIX</a:t>
            </a: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" sz="1300" u="sng">
                <a:solidFill>
                  <a:schemeClr val="hlink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  <a:hlinkClick r:id="rId4"/>
              </a:rPr>
              <a:t>GRGIX</a:t>
            </a: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p20"/>
          <p:cNvPicPr preferRelativeResize="0"/>
          <p:nvPr/>
        </p:nvPicPr>
        <p:blipFill rotWithShape="1">
          <a:blip r:embed="rId5">
            <a:alphaModFix/>
          </a:blip>
          <a:srcRect b="0" l="25155" r="0" t="0"/>
          <a:stretch/>
        </p:blipFill>
        <p:spPr>
          <a:xfrm>
            <a:off x="5068200" y="3500050"/>
            <a:ext cx="3978751" cy="1389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38100">
              <a:srgbClr val="000000">
                <a:alpha val="50000"/>
              </a:srgbClr>
            </a:outerShdw>
          </a:effectLst>
        </p:spPr>
      </p:pic>
      <p:pic>
        <p:nvPicPr>
          <p:cNvPr id="180" name="Google Shape;18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6124" y="768075"/>
            <a:ext cx="2913300" cy="23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129225" y="129175"/>
            <a:ext cx="60969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Terrain Mapping  Subgroup (TMSG)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2" name="Google Shape;18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94075" y="2277898"/>
            <a:ext cx="1452870" cy="1466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28575">
              <a:srgbClr val="000000">
                <a:alpha val="50000"/>
              </a:srgbClr>
            </a:outerShdw>
          </a:effectLst>
        </p:spPr>
      </p:pic>
      <p:sp>
        <p:nvSpPr>
          <p:cNvPr id="183" name="Google Shape;183;p20"/>
          <p:cNvSpPr txBox="1"/>
          <p:nvPr/>
        </p:nvSpPr>
        <p:spPr>
          <a:xfrm>
            <a:off x="129225" y="3804850"/>
            <a:ext cx="5717400" cy="9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Meetings</a:t>
            </a:r>
            <a:endParaRPr sz="13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2025 TMSG Plenary held at the Geomorphometry Conference on 13 June in Perugia, Italy</a:t>
            </a:r>
            <a:endParaRPr sz="13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/>
          <p:nvPr/>
        </p:nvSpPr>
        <p:spPr>
          <a:xfrm>
            <a:off x="177350" y="2223975"/>
            <a:ext cx="6697800" cy="84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Proposed action: CEOS Agencies are invited to review the WGCV LPV Land Cover and Change Map Accuracy Assessment and Area Estimation Good Practices Protocol, for endorsement at SIT-41 (April 2026)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70515" y="77436"/>
            <a:ext cx="6501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LPV Subgroup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322" y="1055425"/>
            <a:ext cx="1839548" cy="2368676"/>
          </a:xfrm>
          <a:prstGeom prst="rect">
            <a:avLst/>
          </a:prstGeom>
          <a:noFill/>
          <a:ln cap="flat" cmpd="sng" w="16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49633" rotWithShape="0" algn="bl" dir="2400000" dist="41361">
              <a:srgbClr val="000000">
                <a:alpha val="50000"/>
              </a:srgbClr>
            </a:outerShdw>
          </a:effectLst>
        </p:spPr>
      </p:pic>
      <p:sp>
        <p:nvSpPr>
          <p:cNvPr id="191" name="Google Shape;191;p21"/>
          <p:cNvSpPr txBox="1"/>
          <p:nvPr/>
        </p:nvSpPr>
        <p:spPr>
          <a:xfrm>
            <a:off x="51500" y="795075"/>
            <a:ext cx="6949500" cy="14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52400" lvl="0" marL="1651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❖"/>
            </a:pPr>
            <a:r>
              <a:rPr b="1"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LPV Chair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Fabrizio Niro (ESA) - Vice Chair position vacant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2400" lvl="0" marL="1651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❖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LPV develops validation good practice protocols for focus areas aligned with GCOS ECV requirements 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2400" lvl="0" marL="1651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❖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b="1"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 Cover and Change Map Accuracy Assessment and Area Estimation Good Practices Protocol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was r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eviewed and endorsed by WGCV in October 2025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" name="Google Shape;192;p21"/>
          <p:cNvPicPr preferRelativeResize="0"/>
          <p:nvPr/>
        </p:nvPicPr>
        <p:blipFill rotWithShape="1">
          <a:blip r:embed="rId4">
            <a:alphaModFix/>
          </a:blip>
          <a:srcRect b="0" l="0" r="0" t="19465"/>
          <a:stretch/>
        </p:blipFill>
        <p:spPr>
          <a:xfrm>
            <a:off x="7074200" y="3773504"/>
            <a:ext cx="1955800" cy="8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/>
          <p:cNvPicPr preferRelativeResize="0"/>
          <p:nvPr/>
        </p:nvPicPr>
        <p:blipFill rotWithShape="1">
          <a:blip r:embed="rId4">
            <a:alphaModFix/>
          </a:blip>
          <a:srcRect b="85668" l="0" r="0" t="0"/>
          <a:stretch/>
        </p:blipFill>
        <p:spPr>
          <a:xfrm>
            <a:off x="7074200" y="3613564"/>
            <a:ext cx="1955800" cy="15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 txBox="1"/>
          <p:nvPr/>
        </p:nvSpPr>
        <p:spPr>
          <a:xfrm>
            <a:off x="70525" y="3185450"/>
            <a:ext cx="69495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52400" lvl="0" marL="1651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❖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list of LPV ‘Supersites’ is under finalisation. These sites are well characterised, support ECV validation, suitable for long-term operations 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2400" lvl="0" marL="1651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❖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Joint LPV-IVOS Surface Reflectance Intercomparison (SRIX4Veg) published in early 2025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2400" lvl="0" marL="1651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❖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LPV Plenary 2025 was held at ESA’s Living Planet Symposium in June, defining updates for LPV’s 2025-2028 Action Plan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/>
          <p:nvPr/>
        </p:nvSpPr>
        <p:spPr>
          <a:xfrm>
            <a:off x="143765" y="134836"/>
            <a:ext cx="6501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CEOS-FRM: Background</a:t>
            </a:r>
            <a:endParaRPr sz="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143775" y="813975"/>
            <a:ext cx="4742700" cy="44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71450" lvl="0" marL="16510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❖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b="1"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iducial Reference Measurements</a:t>
            </a: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(FRMs) are </a:t>
            </a:r>
            <a:r>
              <a:rPr b="1"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precise</a:t>
            </a: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well-characterised</a:t>
            </a: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measurements tailored for EO mission Cal/Val. The CEOS-FRM Assessment Framework assesses the maturity and compliance of FRMs against community-agreed criteria in a </a:t>
            </a:r>
            <a:r>
              <a:rPr b="1"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transparent</a:t>
            </a: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fair</a:t>
            </a:r>
            <a:r>
              <a:rPr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manner.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4962075" y="2236575"/>
            <a:ext cx="4073400" cy="2554800"/>
          </a:xfrm>
          <a:prstGeom prst="rect">
            <a:avLst/>
          </a:prstGeom>
          <a:solidFill>
            <a:schemeClr val="accent5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460000" dist="38100">
              <a:srgbClr val="000000">
                <a:alpha val="51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Montserrat"/>
                <a:ea typeface="Montserrat"/>
                <a:cs typeface="Montserrat"/>
                <a:sym typeface="Montserrat"/>
              </a:rPr>
              <a:t>Mandatory CEOS-FRM characteristic</a:t>
            </a: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Traceability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Independence from satellite under test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Uncertainty budget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Documented protocols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Accessibility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Representativeness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Adequacy of uncertainty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Utility (Return on Investment)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22"/>
          <p:cNvPicPr preferRelativeResize="0"/>
          <p:nvPr/>
        </p:nvPicPr>
        <p:blipFill rotWithShape="1">
          <a:blip r:embed="rId3">
            <a:alphaModFix/>
          </a:blip>
          <a:srcRect b="11078" l="5262" r="3844" t="11611"/>
          <a:stretch/>
        </p:blipFill>
        <p:spPr>
          <a:xfrm>
            <a:off x="5972175" y="813975"/>
            <a:ext cx="1994299" cy="141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/>
          <p:nvPr/>
        </p:nvSpPr>
        <p:spPr>
          <a:xfrm>
            <a:off x="70525" y="762100"/>
            <a:ext cx="88773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Assessment of fiducial </a:t>
            </a: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reference</a:t>
            </a: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measurements: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0500" lvl="0" marL="1651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Submissions are received via self-assessment and reviewed by a WGCV board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0500" lvl="0" marL="1651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Submissions are graded against </a:t>
            </a: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criteria</a:t>
            </a: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presented alongside the degree of </a:t>
            </a: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compliance</a:t>
            </a: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a maturity matrix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08" name="Google Shape;208;p23"/>
          <p:cNvGraphicFramePr/>
          <p:nvPr/>
        </p:nvGraphicFramePr>
        <p:xfrm>
          <a:off x="0" y="2283163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{4B366050-4C0D-4B03-BEFB-0ED29EE957B2}</a:tableStyleId>
              </a:tblPr>
              <a:tblGrid>
                <a:gridCol w="1036725"/>
                <a:gridCol w="922875"/>
                <a:gridCol w="1108400"/>
                <a:gridCol w="831675"/>
                <a:gridCol w="1111350"/>
                <a:gridCol w="1036725"/>
                <a:gridCol w="1008800"/>
              </a:tblGrid>
              <a:tr h="109175">
                <a:tc grid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/>
                        <a:t>Self-Assessment</a:t>
                      </a:r>
                      <a:endParaRPr sz="8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1F497D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/>
                        <a:t>Independent Assessor</a:t>
                      </a:r>
                      <a:endParaRPr sz="8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984705"/>
                    </a:solidFill>
                  </a:tcPr>
                </a:tc>
              </a:tr>
              <a:tr h="22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/>
                        <a:t>Nature of FRM</a:t>
                      </a:r>
                      <a:endParaRPr sz="8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FFFFFF"/>
                          </a:solidFill>
                        </a:rPr>
                        <a:t>FRM Instrumentation</a:t>
                      </a:r>
                      <a:endParaRPr sz="800" u="none" cap="none" strike="noStrik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FFFFFF"/>
                          </a:solidFill>
                        </a:rPr>
                        <a:t>Operations/ Sampling</a:t>
                      </a:r>
                      <a:endParaRPr sz="8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FFFFFF"/>
                          </a:solidFill>
                        </a:rPr>
                        <a:t>(single instrument)</a:t>
                      </a:r>
                      <a:endParaRPr sz="800" u="none" cap="none" strike="noStrik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FFFFFF"/>
                          </a:solidFill>
                        </a:rPr>
                        <a:t>Data</a:t>
                      </a:r>
                      <a:endParaRPr sz="800" u="none" cap="none" strike="noStrik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FFFFFF"/>
                          </a:solidFill>
                        </a:rPr>
                        <a:t>Metrology</a:t>
                      </a:r>
                      <a:endParaRPr sz="800" u="none" cap="none" strike="noStrik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FFFFFF"/>
                          </a:solidFill>
                        </a:rPr>
                        <a:t>Completeness, coverage and distribution</a:t>
                      </a:r>
                      <a:endParaRPr sz="800" u="none" cap="none" strike="noStrik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FFFFFF"/>
                          </a:solidFill>
                        </a:rPr>
                        <a:t>Verification</a:t>
                      </a:r>
                      <a:endParaRPr sz="800" u="none" cap="none" strike="noStrik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84705"/>
                    </a:solidFill>
                  </a:tcPr>
                </a:tc>
              </a:tr>
              <a:tr h="157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800" u="none" cap="none" strike="noStrike">
                          <a:solidFill>
                            <a:srgbClr val="000000"/>
                          </a:solidFill>
                        </a:rPr>
                        <a:t>Descriptor</a:t>
                      </a:r>
                      <a:endParaRPr b="0"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Instrument documentation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C7D9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Automation level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Data completeness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Uncertainty characterisation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C7D9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Validation capacity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Guidelines adherence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B0F0"/>
                    </a:solidFill>
                  </a:tcPr>
                </a:tc>
              </a:tr>
              <a:tr h="10917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800" u="none" cap="none" strike="noStrike">
                          <a:solidFill>
                            <a:srgbClr val="000000"/>
                          </a:solidFill>
                        </a:rPr>
                        <a:t>Location/ availability of FRM</a:t>
                      </a:r>
                      <a:endParaRPr b="0"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Evidence of traceable calibration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Measurand sampling/</a:t>
                      </a:r>
                      <a:r>
                        <a:rPr lang="en" sz="800" u="sng" cap="none" strike="noStrik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representativeness 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Availability and Usability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Traceability documentation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Geographical coverage 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00FA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Utilisation/</a:t>
                      </a:r>
                      <a:r>
                        <a:rPr lang="en" sz="800" u="sng" cap="none" strike="noStrik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Feedback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2D050"/>
                    </a:solidFill>
                  </a:tcPr>
                </a:tc>
              </a:tr>
              <a:tr h="118975">
                <a:tc vMerge="1"/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Temporal sampling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00FA00"/>
                    </a:solidFill>
                  </a:tcPr>
                </a:tc>
                <a:tc vMerge="1"/>
              </a:tr>
              <a:tr h="397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800" u="none" cap="none" strike="noStrike">
                          <a:solidFill>
                            <a:srgbClr val="000000"/>
                          </a:solidFill>
                        </a:rPr>
                        <a:t>Range of sensors  </a:t>
                      </a:r>
                      <a:endParaRPr b="0"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QA Maintenance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ATBDs on processing/software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C7D9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Data format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Comparison/</a:t>
                      </a:r>
                      <a:r>
                        <a:rPr lang="en" sz="800" u="sng" cap="none" strike="noStrik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calibration of FRM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700" u="none" cap="none" strike="noStrike">
                          <a:solidFill>
                            <a:srgbClr val="000000"/>
                          </a:solidFill>
                        </a:rPr>
                        <a:t>Centralized data, processing, quality assessment and adherence to community standards</a:t>
                      </a:r>
                      <a:endParaRPr sz="7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C7D9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Metrology verification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B0F0"/>
                    </a:solidFill>
                  </a:tcPr>
                </a:tc>
              </a:tr>
              <a:tr h="21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800" u="none" cap="none" strike="noStrike">
                          <a:solidFill>
                            <a:srgbClr val="000000"/>
                          </a:solidFill>
                        </a:rPr>
                        <a:t>Complementary observations</a:t>
                      </a:r>
                      <a:endParaRPr b="0"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C7D9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Operator expertise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Guidelines on transformation to satellite sensor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Ancillary data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00FA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Adequacy for class of instrument/</a:t>
                      </a:r>
                      <a:r>
                        <a:rPr lang="en" sz="800" u="sng" cap="none" strike="noStrik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measurand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Timeliness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Independent verification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FA00"/>
                    </a:solidFill>
                  </a:tcPr>
                </a:tc>
              </a:tr>
              <a:tr h="50775">
                <a:tc gridSpan="6"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FRM CLASSIFICATION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rgbClr val="000000"/>
                          </a:solidFill>
                        </a:rPr>
                        <a:t>A B C D</a:t>
                      </a:r>
                      <a:endParaRPr sz="800" u="none" cap="none" strike="noStrike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09" name="Google Shape;209;p23"/>
          <p:cNvGraphicFramePr/>
          <p:nvPr/>
        </p:nvGraphicFramePr>
        <p:xfrm>
          <a:off x="7228699" y="3170371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{4B366050-4C0D-4B03-BEFB-0ED29EE957B2}</a:tableStyleId>
              </a:tblPr>
              <a:tblGrid>
                <a:gridCol w="1846275"/>
              </a:tblGrid>
              <a:tr h="139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Grade</a:t>
                      </a:r>
                      <a:endParaRPr sz="11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1F497D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Not Assessed</a:t>
                      </a:r>
                      <a:endParaRPr sz="11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Not Assessable</a:t>
                      </a:r>
                      <a:endParaRPr sz="11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Basic</a:t>
                      </a:r>
                      <a:endParaRPr sz="11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C7D9F2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Good</a:t>
                      </a:r>
                      <a:endParaRPr sz="11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B0F0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Excellent</a:t>
                      </a:r>
                      <a:endParaRPr sz="11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2D051"/>
                    </a:solidFill>
                  </a:tcPr>
                </a:tc>
              </a:tr>
              <a:tr h="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Ideal</a:t>
                      </a:r>
                      <a:endParaRPr sz="11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FA00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Not Public</a:t>
                      </a:r>
                      <a:endParaRPr sz="1100" u="none" cap="none" strike="noStrike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0" name="Google Shape;210;p23"/>
          <p:cNvSpPr txBox="1"/>
          <p:nvPr/>
        </p:nvSpPr>
        <p:spPr>
          <a:xfrm>
            <a:off x="143765" y="134836"/>
            <a:ext cx="6501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CEOS-FRM: How it works</a:t>
            </a:r>
            <a:endParaRPr sz="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/>
        </p:nvSpPr>
        <p:spPr>
          <a:xfrm>
            <a:off x="70525" y="879925"/>
            <a:ext cx="6144900" cy="3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6510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❖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Pilots for first CEOS-FRM Maturity Matrix Assessment Exercise: PGN, RadCalNet, ICOS, FRM4DOAS, BAQUINN, Brewer Spectrometer NO2 VCDs, FRM4GHG, CREGARS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❖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Welcoming volunteers to participate in second FRM assessment exercise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❖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Background and guidance for  developing FRMs detailed in the document: </a:t>
            </a:r>
            <a:r>
              <a:rPr i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i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Roadmap towards an Assessment Framework for CEOS-Fiducial Reference Measurements”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(Version 2.0 endorsed at WGCV-55 in July 2025)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6" name="Google Shape;216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5728" y="939775"/>
            <a:ext cx="2700450" cy="3771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57150">
              <a:srgbClr val="000000">
                <a:alpha val="50000"/>
              </a:srgbClr>
            </a:outerShdw>
          </a:effectLst>
        </p:spPr>
      </p:pic>
      <p:sp>
        <p:nvSpPr>
          <p:cNvPr id="217" name="Google Shape;217;p24"/>
          <p:cNvSpPr txBox="1"/>
          <p:nvPr/>
        </p:nvSpPr>
        <p:spPr>
          <a:xfrm>
            <a:off x="143765" y="134836"/>
            <a:ext cx="6501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CEOS-FRM: Status</a:t>
            </a:r>
            <a:endParaRPr sz="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/>
        </p:nvSpPr>
        <p:spPr>
          <a:xfrm>
            <a:off x="31193" y="695270"/>
            <a:ext cx="5522100" cy="31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65100" lvl="0" marL="1651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Created at the request of ‘commercial space’ and additionally for the benefit of CEOS agencies</a:t>
            </a:r>
            <a:endParaRPr sz="1100"/>
          </a:p>
          <a:p>
            <a:pPr indent="-165100" lvl="0" marL="1651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WGCV recommendation endorsed at plenary 24 – ‘</a:t>
            </a:r>
            <a:r>
              <a:rPr b="0" i="1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Agencies to provide their own, and encourage commercial satellite operators, to regularly collect and provide free access to Level 1 satellite imagery and associated metadata against a common ‘</a:t>
            </a:r>
            <a:r>
              <a:rPr b="1" i="1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CEOS reference</a:t>
            </a:r>
            <a:r>
              <a:rPr b="0" i="1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 (representing radiometric and spatial properties)’  The data will be archived (and accessed) on behalf of CEOS at the UK Earth Observation Data Hub (EODH).</a:t>
            </a:r>
            <a:endParaRPr sz="1100"/>
          </a:p>
          <a:p>
            <a:pPr indent="-165100" lvl="2" marL="1651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NPL additionally provides an opensource tool</a:t>
            </a:r>
            <a:r>
              <a:rPr b="1" i="0" lang="en" sz="15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1" i="0" lang="en" sz="1500" u="sng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RadVAL</a:t>
            </a: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allow satellite operators and data users to readily</a:t>
            </a:r>
            <a:endParaRPr sz="1100"/>
          </a:p>
        </p:txBody>
      </p:sp>
      <p:sp>
        <p:nvSpPr>
          <p:cNvPr id="223" name="Google Shape;223;p25"/>
          <p:cNvSpPr txBox="1"/>
          <p:nvPr/>
        </p:nvSpPr>
        <p:spPr>
          <a:xfrm>
            <a:off x="31193" y="-109544"/>
            <a:ext cx="7751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6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CEOS-PVP</a:t>
            </a:r>
            <a:r>
              <a:rPr b="1" i="0" lang="en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(product validation platform)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Formerly ‘match-up’ database</a:t>
            </a:r>
            <a:endParaRPr b="1" i="0" sz="2100" u="none" cap="none" strike="noStrike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181669" y="3938263"/>
            <a:ext cx="88341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demonstrate/assess  sensor level 1 radiometric performance (bias/stability) against a common reference and thus degree of equivalence to each other.</a:t>
            </a:r>
            <a:endParaRPr sz="1100"/>
          </a:p>
          <a:p>
            <a:pPr indent="0" lvl="2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i="1" lang="en" sz="1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This facilitates the creation of a global system of interoperable (ARD) imagery </a:t>
            </a:r>
            <a:r>
              <a:rPr b="1" i="0" lang="en" sz="1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for both public and commercial agencies and ultimately trustworthy quantitative information from their optimal integration</a:t>
            </a:r>
            <a:endParaRPr b="1" i="0" sz="1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7546" y="869960"/>
            <a:ext cx="3635262" cy="170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68820" y="2489124"/>
            <a:ext cx="3528475" cy="1416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26"/>
          <p:cNvGrpSpPr/>
          <p:nvPr/>
        </p:nvGrpSpPr>
        <p:grpSpPr>
          <a:xfrm>
            <a:off x="47971" y="659052"/>
            <a:ext cx="9046253" cy="3205357"/>
            <a:chOff x="33482" y="1092096"/>
            <a:chExt cx="12061670" cy="4273809"/>
          </a:xfrm>
        </p:grpSpPr>
        <p:pic>
          <p:nvPicPr>
            <p:cNvPr id="232" name="Google Shape;232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54498" y="1807035"/>
              <a:ext cx="1772448" cy="1260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26412" y="1209197"/>
              <a:ext cx="1772446" cy="1195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482" y="2498225"/>
              <a:ext cx="1117263" cy="545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arth Observation Mission Logotypes" id="235" name="Google Shape;235;p26"/>
            <p:cNvPicPr preferRelativeResize="0"/>
            <p:nvPr/>
          </p:nvPicPr>
          <p:blipFill rotWithShape="1">
            <a:blip r:embed="rId6">
              <a:alphaModFix/>
            </a:blip>
            <a:srcRect b="11420" l="9088" r="9762" t="11780"/>
            <a:stretch/>
          </p:blipFill>
          <p:spPr>
            <a:xfrm>
              <a:off x="2313151" y="3067441"/>
              <a:ext cx="1590261" cy="404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andsat-8 Sensor Characterization and Calibration" id="236" name="Google Shape;236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05669" y="2470651"/>
              <a:ext cx="1019421" cy="604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6"/>
            <p:cNvSpPr/>
            <p:nvPr/>
          </p:nvSpPr>
          <p:spPr>
            <a:xfrm>
              <a:off x="5166501" y="3309577"/>
              <a:ext cx="1637700" cy="1027500"/>
            </a:xfrm>
            <a:prstGeom prst="rect">
              <a:avLst/>
            </a:prstGeom>
            <a:solidFill>
              <a:schemeClr val="lt1"/>
            </a:solidFill>
            <a:ln cap="flat" cmpd="sng" w="21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 sz="1100"/>
            </a:p>
          </p:txBody>
        </p:sp>
        <p:sp>
          <p:nvSpPr>
            <p:cNvPr id="238" name="Google Shape;238;p26"/>
            <p:cNvSpPr/>
            <p:nvPr/>
          </p:nvSpPr>
          <p:spPr>
            <a:xfrm>
              <a:off x="7438548" y="3309577"/>
              <a:ext cx="1886700" cy="1027500"/>
            </a:xfrm>
            <a:prstGeom prst="rect">
              <a:avLst/>
            </a:prstGeom>
            <a:solidFill>
              <a:schemeClr val="lt1"/>
            </a:solidFill>
            <a:ln cap="flat" cmpd="sng" w="21425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Comparison</a:t>
              </a:r>
              <a:endParaRPr sz="1100"/>
            </a:p>
          </p:txBody>
        </p:sp>
        <p:sp>
          <p:nvSpPr>
            <p:cNvPr id="239" name="Google Shape;239;p26"/>
            <p:cNvSpPr/>
            <p:nvPr/>
          </p:nvSpPr>
          <p:spPr>
            <a:xfrm>
              <a:off x="9842506" y="3309576"/>
              <a:ext cx="1886700" cy="1027500"/>
            </a:xfrm>
            <a:prstGeom prst="rect">
              <a:avLst/>
            </a:prstGeom>
            <a:solidFill>
              <a:schemeClr val="lt1"/>
            </a:solidFill>
            <a:ln cap="flat" cmpd="sng" w="21425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Visualisation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0" name="Google Shape;240;p26"/>
            <p:cNvCxnSpPr>
              <a:stCxn id="237" idx="3"/>
              <a:endCxn id="238" idx="1"/>
            </p:cNvCxnSpPr>
            <p:nvPr/>
          </p:nvCxnSpPr>
          <p:spPr>
            <a:xfrm>
              <a:off x="6804201" y="3823327"/>
              <a:ext cx="634200" cy="0"/>
            </a:xfrm>
            <a:prstGeom prst="straightConnector1">
              <a:avLst/>
            </a:prstGeom>
            <a:noFill/>
            <a:ln cap="flat" cmpd="sng" w="21425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41" name="Google Shape;241;p26"/>
            <p:cNvCxnSpPr>
              <a:stCxn id="238" idx="3"/>
              <a:endCxn id="239" idx="1"/>
            </p:cNvCxnSpPr>
            <p:nvPr/>
          </p:nvCxnSpPr>
          <p:spPr>
            <a:xfrm>
              <a:off x="9325248" y="3823327"/>
              <a:ext cx="517200" cy="0"/>
            </a:xfrm>
            <a:prstGeom prst="straightConnector1">
              <a:avLst/>
            </a:prstGeom>
            <a:noFill/>
            <a:ln cap="flat" cmpd="sng" w="21425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42" name="Google Shape;242;p26"/>
            <p:cNvSpPr txBox="1"/>
            <p:nvPr/>
          </p:nvSpPr>
          <p:spPr>
            <a:xfrm>
              <a:off x="10650052" y="4506920"/>
              <a:ext cx="14451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RadVAL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Comparison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Dashboard</a:t>
              </a:r>
              <a:endParaRPr sz="1100"/>
            </a:p>
          </p:txBody>
        </p:sp>
        <p:pic>
          <p:nvPicPr>
            <p:cNvPr id="243" name="Google Shape;243;p2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482" y="1092096"/>
              <a:ext cx="2201721" cy="1643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72353" y="2895622"/>
              <a:ext cx="1117265" cy="1489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138803" y="1354831"/>
              <a:ext cx="1541291" cy="1027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6"/>
            <p:cNvSpPr/>
            <p:nvPr/>
          </p:nvSpPr>
          <p:spPr>
            <a:xfrm>
              <a:off x="7412917" y="1690632"/>
              <a:ext cx="294900" cy="119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Gauge with solid fill" id="247" name="Google Shape;247;p2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842506" y="4401590"/>
              <a:ext cx="807546" cy="8075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26"/>
            <p:cNvSpPr txBox="1"/>
            <p:nvPr/>
          </p:nvSpPr>
          <p:spPr>
            <a:xfrm>
              <a:off x="5504145" y="4545065"/>
              <a:ext cx="20172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Comparison Image Database (CID)</a:t>
              </a:r>
              <a:endParaRPr sz="1100"/>
            </a:p>
          </p:txBody>
        </p:sp>
        <p:pic>
          <p:nvPicPr>
            <p:cNvPr descr="RadCalNet Portal" id="249" name="Google Shape;249;p2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10201" y="4293282"/>
              <a:ext cx="1623539" cy="389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2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 flipH="1">
              <a:off x="8702098" y="1571485"/>
              <a:ext cx="1246460" cy="124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ling Box Archive with solid fill" id="251" name="Google Shape;251;p2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880556" y="4496878"/>
              <a:ext cx="712258" cy="71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26"/>
            <p:cNvSpPr txBox="1"/>
            <p:nvPr/>
          </p:nvSpPr>
          <p:spPr>
            <a:xfrm>
              <a:off x="7977403" y="4534905"/>
              <a:ext cx="1590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RadVAL Comparison</a:t>
              </a:r>
              <a:endParaRPr sz="11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Database</a:t>
              </a:r>
              <a:endParaRPr sz="1100"/>
            </a:p>
          </p:txBody>
        </p:sp>
        <p:pic>
          <p:nvPicPr>
            <p:cNvPr descr="Database with solid fill" id="253" name="Google Shape;253;p2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276236" y="4471463"/>
              <a:ext cx="807546" cy="7122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4" name="Google Shape;254;p26"/>
          <p:cNvSpPr txBox="1"/>
          <p:nvPr/>
        </p:nvSpPr>
        <p:spPr>
          <a:xfrm>
            <a:off x="70515" y="77436"/>
            <a:ext cx="71052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 Validation Platform: PVP</a:t>
            </a:r>
            <a:endParaRPr b="1" i="0" sz="3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4958813" y="4378982"/>
            <a:ext cx="42828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RadVAL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Rad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iometric </a:t>
            </a: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ytics Tool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6"/>
          <p:cNvSpPr/>
          <p:nvPr/>
        </p:nvSpPr>
        <p:spPr>
          <a:xfrm rot="5400000">
            <a:off x="6919349" y="2482047"/>
            <a:ext cx="537300" cy="33456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7" name="Google Shape;257;p26"/>
          <p:cNvGrpSpPr/>
          <p:nvPr/>
        </p:nvGrpSpPr>
        <p:grpSpPr>
          <a:xfrm>
            <a:off x="1572480" y="2400630"/>
            <a:ext cx="2079297" cy="1703929"/>
            <a:chOff x="1824738" y="4086508"/>
            <a:chExt cx="2772396" cy="2271905"/>
          </a:xfrm>
        </p:grpSpPr>
        <p:pic>
          <p:nvPicPr>
            <p:cNvPr descr="A map of a desert&#10;&#10;AI-generated content may be incorrect." id="258" name="Google Shape;258;p2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 rot="-511453">
              <a:off x="2893656" y="4200208"/>
              <a:ext cx="1623538" cy="1199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map of a desert&#10;&#10;AI-generated content may be incorrect." id="259" name="Google Shape;259;p2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 rot="-511453">
              <a:off x="2418297" y="4605135"/>
              <a:ext cx="1623538" cy="1199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map of a desert&#10;&#10;AI-generated content may be incorrect." id="260" name="Google Shape;260;p2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 rot="-511453">
              <a:off x="1904679" y="5045098"/>
              <a:ext cx="1623538" cy="11996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1" name="Google Shape;261;p26"/>
          <p:cNvSpPr/>
          <p:nvPr/>
        </p:nvSpPr>
        <p:spPr>
          <a:xfrm>
            <a:off x="24559" y="3872898"/>
            <a:ext cx="2589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&amp; future contributing missions…</a:t>
            </a:r>
            <a:endParaRPr sz="1100"/>
          </a:p>
        </p:txBody>
      </p:sp>
      <p:pic>
        <p:nvPicPr>
          <p:cNvPr descr="A aerial view of a building&#10;&#10;AI-generated content may be incorrect." id="262" name="Google Shape;262;p2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71415" y="4170926"/>
            <a:ext cx="876618" cy="72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856073" y="4174489"/>
            <a:ext cx="872014" cy="714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Google Shape;264;p26"/>
          <p:cNvCxnSpPr/>
          <p:nvPr/>
        </p:nvCxnSpPr>
        <p:spPr>
          <a:xfrm flipH="1">
            <a:off x="3976850" y="3670063"/>
            <a:ext cx="5100" cy="868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0000" rotWithShape="0" dir="5400000" dist="15000">
              <a:srgbClr val="000000">
                <a:alpha val="37650"/>
              </a:srgbClr>
            </a:outerShdw>
          </a:effectLst>
        </p:spPr>
      </p:cxnSp>
      <p:cxnSp>
        <p:nvCxnSpPr>
          <p:cNvPr id="265" name="Google Shape;265;p26"/>
          <p:cNvCxnSpPr/>
          <p:nvPr/>
        </p:nvCxnSpPr>
        <p:spPr>
          <a:xfrm>
            <a:off x="3977640" y="4000500"/>
            <a:ext cx="228600" cy="11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0000" rotWithShape="0" dir="5400000" dist="15000">
              <a:srgbClr val="000000">
                <a:alpha val="37650"/>
              </a:srgbClr>
            </a:outerShdw>
          </a:effectLst>
        </p:spPr>
      </p:cxnSp>
      <p:sp>
        <p:nvSpPr>
          <p:cNvPr id="266" name="Google Shape;266;p26"/>
          <p:cNvSpPr txBox="1"/>
          <p:nvPr/>
        </p:nvSpPr>
        <p:spPr>
          <a:xfrm>
            <a:off x="4210050" y="3909060"/>
            <a:ext cx="1017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Radiometric sites</a:t>
            </a:r>
            <a:endParaRPr sz="1100"/>
          </a:p>
        </p:txBody>
      </p:sp>
      <p:sp>
        <p:nvSpPr>
          <p:cNvPr id="267" name="Google Shape;267;p26"/>
          <p:cNvSpPr txBox="1"/>
          <p:nvPr/>
        </p:nvSpPr>
        <p:spPr>
          <a:xfrm>
            <a:off x="4217670" y="4381500"/>
            <a:ext cx="1017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Spatial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26"/>
          <p:cNvCxnSpPr/>
          <p:nvPr/>
        </p:nvCxnSpPr>
        <p:spPr>
          <a:xfrm flipH="1" rot="10800000">
            <a:off x="3977640" y="4476660"/>
            <a:ext cx="228600" cy="3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0000" rotWithShape="0" dir="5400000" dist="15000">
              <a:srgbClr val="000000">
                <a:alpha val="37650"/>
              </a:srgbClr>
            </a:outerShdw>
          </a:effectLst>
        </p:spPr>
      </p:cxnSp>
      <p:sp>
        <p:nvSpPr>
          <p:cNvPr id="269" name="Google Shape;269;p26"/>
          <p:cNvSpPr txBox="1"/>
          <p:nvPr/>
        </p:nvSpPr>
        <p:spPr>
          <a:xfrm>
            <a:off x="4570193" y="1925342"/>
            <a:ext cx="42828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PVP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roduct</a:t>
            </a: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alidation </a:t>
            </a:r>
            <a:r>
              <a:rPr b="1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b="0" i="1" lang="en" sz="1400" u="none" cap="none" strike="noStrike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latform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6343" y="881743"/>
            <a:ext cx="4498396" cy="380307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7"/>
          <p:cNvSpPr txBox="1"/>
          <p:nvPr/>
        </p:nvSpPr>
        <p:spPr>
          <a:xfrm>
            <a:off x="70515" y="77436"/>
            <a:ext cx="71052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30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RadVAL</a:t>
            </a:r>
            <a:r>
              <a:rPr b="1" i="0" lang="en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Radiometric Validation AnaLytics</a:t>
            </a:r>
            <a:endParaRPr b="1" i="0" sz="2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27"/>
          <p:cNvSpPr txBox="1"/>
          <p:nvPr/>
        </p:nvSpPr>
        <p:spPr>
          <a:xfrm>
            <a:off x="-22090" y="881743"/>
            <a:ext cx="5006400" cy="31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❖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Tool to compare level 1 data against a sub-set of individual CEOS endorsed references &amp; a novel ‘virtual reference’ in an easy to interpret interface.   </a:t>
            </a:r>
            <a:endParaRPr sz="1100"/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❖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users with actionable information on the performance of different mission products </a:t>
            </a:r>
            <a:endParaRPr sz="1100"/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❖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vendors (and CEOS agencies with an independent mechanism to demonstrate the quality of their products.</a:t>
            </a:r>
            <a:endParaRPr sz="1100"/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❖"/>
            </a:pPr>
            <a:r>
              <a:rPr b="1" lang="en" sz="1500"/>
              <a:t>Formally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launched in September –</a:t>
            </a:r>
            <a:r>
              <a:rPr b="1" i="0" lang="en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actively encouraging agency &amp; commercial participation</a:t>
            </a:r>
            <a:endParaRPr sz="1100"/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</a:pPr>
            <a:r>
              <a:t/>
            </a:r>
            <a:endParaRPr b="1" i="0" sz="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❖"/>
            </a:pPr>
            <a:r>
              <a:rPr b="1" i="0" lang="en" sz="15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On-going developments supported by UK &amp; ESA  </a:t>
            </a:r>
            <a:endParaRPr b="1" i="0" sz="1500" u="none" cap="none" strike="noStrike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7"/>
          <p:cNvSpPr txBox="1"/>
          <p:nvPr/>
        </p:nvSpPr>
        <p:spPr>
          <a:xfrm>
            <a:off x="398975" y="3983150"/>
            <a:ext cx="4256100" cy="84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Proposed action: CEOS Agencies are requested to identify points of contact for submissions to the CEOS Product Validation Platform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925" y="1140725"/>
            <a:ext cx="1621678" cy="2127362"/>
          </a:xfrm>
          <a:prstGeom prst="rect">
            <a:avLst/>
          </a:prstGeom>
          <a:noFill/>
          <a:ln>
            <a:noFill/>
          </a:ln>
          <a:effectLst>
            <a:outerShdw blurRad="48938" rotWithShape="0" algn="bl" dir="3000000" dist="40782">
              <a:srgbClr val="000000">
                <a:alpha val="50000"/>
              </a:srgbClr>
            </a:outerShdw>
          </a:effectLst>
        </p:spPr>
      </p:pic>
      <p:sp>
        <p:nvSpPr>
          <p:cNvPr id="283" name="Google Shape;283;p28"/>
          <p:cNvSpPr txBox="1"/>
          <p:nvPr/>
        </p:nvSpPr>
        <p:spPr>
          <a:xfrm>
            <a:off x="70515" y="77436"/>
            <a:ext cx="6501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Interoperability highlights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28"/>
          <p:cNvSpPr txBox="1"/>
          <p:nvPr/>
        </p:nvSpPr>
        <p:spPr>
          <a:xfrm>
            <a:off x="70525" y="1016875"/>
            <a:ext cx="5903100" cy="3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6510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❖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contributed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the </a:t>
            </a: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Future ARD Strategy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notes the focus on data quality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❖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contributed the Data Quality Factor chapter and 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recommendations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the </a:t>
            </a: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WGISS Interoperability Handbook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V2.0.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❖"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Surface Reflectance Quality and Consistency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Project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41300" lvl="1" marL="6858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❖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Developing guidelines for integrating CEOS-ARD surface reflectance data to better support science, operational, and decisional contexts.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41300" lvl="1" marL="6858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❖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Will form a demonstrator for the WGISS Interoperability Handbook V2.0.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5" name="Google Shape;28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8923" y="2323458"/>
            <a:ext cx="1509523" cy="1959342"/>
          </a:xfrm>
          <a:prstGeom prst="rect">
            <a:avLst/>
          </a:prstGeom>
          <a:noFill/>
          <a:ln>
            <a:noFill/>
          </a:ln>
          <a:effectLst>
            <a:outerShdw blurRad="48938" rotWithShape="0" algn="bl" dir="2580000" dist="326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/>
          <p:nvPr/>
        </p:nvSpPr>
        <p:spPr>
          <a:xfrm>
            <a:off x="267829" y="968218"/>
            <a:ext cx="83340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77800" lvl="0" marL="165100" marR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mission: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long-term confidence in the accuracy and quality of Earth Observation data and products and to provide a forum for the exchange of information about calibration and validation, including the coordination of cooperative activities.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94106" y="38119"/>
            <a:ext cx="7180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Working Group on Calibration and Validation</a:t>
            </a:r>
            <a:endParaRPr sz="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11" title="instrumented_cal_sit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12212"/>
            <a:ext cx="5218894" cy="259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 title="natural_cal_site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983" y="2312213"/>
            <a:ext cx="3883017" cy="259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actions from WGCV</a:t>
            </a:r>
            <a:endParaRPr/>
          </a:p>
        </p:txBody>
      </p:sp>
      <p:sp>
        <p:nvSpPr>
          <p:cNvPr id="291" name="Google Shape;291;p29"/>
          <p:cNvSpPr txBox="1"/>
          <p:nvPr/>
        </p:nvSpPr>
        <p:spPr>
          <a:xfrm>
            <a:off x="1346400" y="1025638"/>
            <a:ext cx="6451200" cy="94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Agencies operating SAR calibration infrastructure are invited to review the SARCalNet database and submit site information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29"/>
          <p:cNvSpPr txBox="1"/>
          <p:nvPr/>
        </p:nvSpPr>
        <p:spPr>
          <a:xfrm>
            <a:off x="1346400" y="3660725"/>
            <a:ext cx="6451200" cy="6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Agencies are requested to identify points of contact for submissions to the CEOS Product Validation Platform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1346400" y="2281438"/>
            <a:ext cx="6451200" cy="94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Agencies are invited to review the WGCV LPV Land Cover and Change Map Accuracy Assessment and Area Estimation Good Practices Protocol, for endorsement at SIT-41 (April 2026)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/>
          <p:nvPr/>
        </p:nvSpPr>
        <p:spPr>
          <a:xfrm>
            <a:off x="70515" y="77436"/>
            <a:ext cx="6501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Organisation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" name="Google Shape;10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8225" y="1146984"/>
            <a:ext cx="6656456" cy="328970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 txBox="1"/>
          <p:nvPr/>
        </p:nvSpPr>
        <p:spPr>
          <a:xfrm>
            <a:off x="5479106" y="4646063"/>
            <a:ext cx="35625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Credit: Cal/Val Portal (https://calvalportal.ceos.org/wgcv)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2"/>
          <p:cNvSpPr txBox="1"/>
          <p:nvPr/>
        </p:nvSpPr>
        <p:spPr>
          <a:xfrm>
            <a:off x="70519" y="866850"/>
            <a:ext cx="2469900" cy="39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71450" lvl="0" marL="165100" marR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❖"/>
            </a:pPr>
            <a:r>
              <a:rPr b="1"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Chair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Cody Anderson (USGS)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65100" marR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❖"/>
            </a:pPr>
            <a:r>
              <a:rPr b="1"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Vice Chair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b="1"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Medhavy Thankappan (GA)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65100" marR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❖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six subgroups of WGCV aim to </a:t>
            </a:r>
            <a:r>
              <a:rPr b="1"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foster high quality Cal/Val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data from Earth Observation sensors and </a:t>
            </a:r>
            <a:r>
              <a:rPr b="1"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validation of higher level products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each domain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 title="IMG_6432 (2)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9375" y="1901925"/>
            <a:ext cx="2760474" cy="120620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/>
          <p:nvPr/>
        </p:nvSpPr>
        <p:spPr>
          <a:xfrm>
            <a:off x="4998788" y="3060413"/>
            <a:ext cx="16137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Pre-flight Workshop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4814" y="1833362"/>
            <a:ext cx="1648535" cy="12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3"/>
          <p:cNvSpPr txBox="1"/>
          <p:nvPr/>
        </p:nvSpPr>
        <p:spPr>
          <a:xfrm>
            <a:off x="7409177" y="2973713"/>
            <a:ext cx="17598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SAR Workshop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3"/>
          <p:cNvPicPr preferRelativeResize="0"/>
          <p:nvPr/>
        </p:nvPicPr>
        <p:blipFill rotWithShape="1">
          <a:blip r:embed="rId5">
            <a:alphaModFix/>
          </a:blip>
          <a:srcRect b="23086" l="0" r="0" t="23792"/>
          <a:stretch/>
        </p:blipFill>
        <p:spPr>
          <a:xfrm>
            <a:off x="4629375" y="785588"/>
            <a:ext cx="4514627" cy="87366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 txBox="1"/>
          <p:nvPr/>
        </p:nvSpPr>
        <p:spPr>
          <a:xfrm>
            <a:off x="5956716" y="1618866"/>
            <a:ext cx="17655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JACIE 2025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" name="Google Shape;11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9756" y="3349044"/>
            <a:ext cx="2344699" cy="134585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 txBox="1"/>
          <p:nvPr/>
        </p:nvSpPr>
        <p:spPr>
          <a:xfrm>
            <a:off x="5093755" y="4651806"/>
            <a:ext cx="15027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VH-RODA 2024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3"/>
          <p:cNvSpPr txBox="1"/>
          <p:nvPr/>
        </p:nvSpPr>
        <p:spPr>
          <a:xfrm>
            <a:off x="39790" y="-45589"/>
            <a:ext cx="65013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Meetings &amp; Workshops 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since 2024 Plenary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" name="Google Shape;12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1925" y="3318225"/>
            <a:ext cx="2112074" cy="140751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3"/>
          <p:cNvSpPr txBox="1"/>
          <p:nvPr/>
        </p:nvSpPr>
        <p:spPr>
          <a:xfrm>
            <a:off x="7336617" y="4651806"/>
            <a:ext cx="15027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WGCV-55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3"/>
          <p:cNvSpPr txBox="1"/>
          <p:nvPr/>
        </p:nvSpPr>
        <p:spPr>
          <a:xfrm>
            <a:off x="97563" y="872513"/>
            <a:ext cx="4514700" cy="3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84150" lvl="0" marL="1651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SAR Workshop 2024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1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2-15 November, Ahmedabad, India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651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VH-RODA 2024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2-6 December, Frascati, Italy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Workshop on Pre-flight Calibration and Characterisation of Optical Sensors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19-22 October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Noordwijk, the Netherlands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JACIE 2025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7-11 April, Reston, USA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WGCV-55: 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8-11 July, Hyderabad, India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84150" lvl="0" marL="1651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SAR Workshop 2025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27-30 Oct, Vancouver, Canada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4"/>
          <p:cNvSpPr txBox="1"/>
          <p:nvPr/>
        </p:nvSpPr>
        <p:spPr>
          <a:xfrm>
            <a:off x="50050" y="87550"/>
            <a:ext cx="66708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Upcoming </a:t>
            </a:r>
            <a:r>
              <a:rPr lang="en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Meetings &amp; Workshops </a:t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208901" y="1243650"/>
            <a:ext cx="4773600" cy="31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3200" lvl="0" marL="165100" marR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VH-RODA 2025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17-21 November,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ESA-ESRIN, Frascati, Italy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3200" lvl="0" marL="16510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JACIE 2026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13–17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April, 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USGS Headquarters in Reston, Virginia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3200" lvl="0" marL="16510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WGCV-56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April 20-24, joint with CEOS LSI-VC-19 Meeting at USGS EROS, Sioux Falls, South Dakota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423" y="1408525"/>
            <a:ext cx="3877074" cy="7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300" y="2495724"/>
            <a:ext cx="3442353" cy="12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 txBox="1"/>
          <p:nvPr/>
        </p:nvSpPr>
        <p:spPr>
          <a:xfrm>
            <a:off x="140975" y="-70450"/>
            <a:ext cx="60969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Infrared Visible Optical Sensors (IVOS) Subgroup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" name="Google Shape;136;p15" title="IVOS CEOS plenary.png"/>
          <p:cNvPicPr preferRelativeResize="0"/>
          <p:nvPr/>
        </p:nvPicPr>
        <p:blipFill rotWithShape="1">
          <a:blip r:embed="rId3">
            <a:alphaModFix/>
          </a:blip>
          <a:srcRect b="3909" l="0" r="0" t="14980"/>
          <a:stretch/>
        </p:blipFill>
        <p:spPr>
          <a:xfrm>
            <a:off x="0" y="799250"/>
            <a:ext cx="9144000" cy="417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/>
          <p:nvPr/>
        </p:nvSpPr>
        <p:spPr>
          <a:xfrm>
            <a:off x="140975" y="-70450"/>
            <a:ext cx="60969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Infrared Visible Optical Sensors (IVOS) Subgroup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p16"/>
          <p:cNvPicPr preferRelativeResize="0"/>
          <p:nvPr/>
        </p:nvPicPr>
        <p:blipFill rotWithShape="1">
          <a:blip r:embed="rId3">
            <a:alphaModFix/>
          </a:blip>
          <a:srcRect b="2037" l="0" r="0" t="0"/>
          <a:stretch/>
        </p:blipFill>
        <p:spPr>
          <a:xfrm>
            <a:off x="0" y="799250"/>
            <a:ext cx="9144000" cy="40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5700" y="3672652"/>
            <a:ext cx="2751599" cy="11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 txBox="1"/>
          <p:nvPr/>
        </p:nvSpPr>
        <p:spPr>
          <a:xfrm>
            <a:off x="140975" y="-70450"/>
            <a:ext cx="60969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Atmospheric Composition Subgroup (ACSG)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2200" y="2119050"/>
            <a:ext cx="1288201" cy="1777350"/>
          </a:xfrm>
          <a:prstGeom prst="rect">
            <a:avLst/>
          </a:prstGeom>
          <a:noFill/>
          <a:ln>
            <a:noFill/>
          </a:ln>
          <a:effectLst>
            <a:outerShdw blurRad="64294" rotWithShape="0" algn="bl" dir="2700000" dist="50006">
              <a:srgbClr val="000000">
                <a:alpha val="50000"/>
              </a:srgbClr>
            </a:outerShdw>
          </a:effectLst>
        </p:spPr>
      </p:pic>
      <p:pic>
        <p:nvPicPr>
          <p:cNvPr id="150" name="Google Shape;15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9350" y="799251"/>
            <a:ext cx="1167950" cy="1270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38100">
              <a:srgbClr val="000000">
                <a:alpha val="50000"/>
              </a:srgbClr>
            </a:outerShdw>
          </a:effectLst>
        </p:spPr>
      </p:pic>
      <p:sp>
        <p:nvSpPr>
          <p:cNvPr id="151" name="Google Shape;151;p17"/>
          <p:cNvSpPr txBox="1"/>
          <p:nvPr/>
        </p:nvSpPr>
        <p:spPr>
          <a:xfrm>
            <a:off x="87875" y="3521200"/>
            <a:ext cx="6361200" cy="17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Meetings:</a:t>
            </a:r>
            <a:endParaRPr sz="13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AC-VC-21 / ACSG Joint Meeting, hosted on 9-13 June 2025 by NIES in Takamatsu (Japan), coordinated with the 21st International Workshop on Greenhouse Gas Measurements from Space (IWGGMS-21).</a:t>
            </a:r>
            <a:endParaRPr sz="12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Plans to repeat joint set-up of AC-VC / ACSG in summer 2026 in Europe</a:t>
            </a:r>
            <a:endParaRPr sz="12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0" y="1410300"/>
            <a:ext cx="7804200" cy="22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Aerosol, Cloud and Precipitation Profiles Validation protocol (ACPPV) published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Published CEOS-FRM assessments for air quality and greenhouse gas monitoring networks (COCCON, MAX-DOAS and TCCON)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Analysis of 3rd Cabauw INtercomparison of DOAS-like Instruments (CINDI-3) data in progress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Cal/Val contributions to CEOS GHG Roadmap V2 and Methane Emissions Community Practices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Various contributions to Network Design and Evolution initiatives (GHG Roadmap Annex C, WMO GAW reports, NDACC strategy paper, agencies FRM plans...)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0" y="799250"/>
            <a:ext cx="7998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Recent highlights: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Satellite contributions submitted to Tropospheric Ozone Assessment Report 2 (TOAR-II)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8000" y="2360300"/>
            <a:ext cx="3165875" cy="140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76100" y="744500"/>
            <a:ext cx="7239900" cy="20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Recent highlights: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Contribution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to ISO Technical Specifications 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for 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cal/val of 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radar scatterometers and passive microwave radiometers 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Currently 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developing products for 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extreme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sea surface winds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with combined active-passive microwave measurements.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Developing an 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all-weather sea surface pressure product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from passive 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microwave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observations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140975" y="-70450"/>
            <a:ext cx="60969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Microwave Sensors Subgroup </a:t>
            </a: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(MSSG)</a:t>
            </a:r>
            <a:endParaRPr sz="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1" name="Google Shape;16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325" y="926378"/>
            <a:ext cx="1098450" cy="12149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300000" dist="38100">
              <a:srgbClr val="000000">
                <a:alpha val="50000"/>
              </a:srgbClr>
            </a:outerShdw>
          </a:effectLst>
        </p:spPr>
      </p:pic>
      <p:sp>
        <p:nvSpPr>
          <p:cNvPr id="162" name="Google Shape;162;p18"/>
          <p:cNvSpPr txBox="1"/>
          <p:nvPr/>
        </p:nvSpPr>
        <p:spPr>
          <a:xfrm>
            <a:off x="76100" y="2217975"/>
            <a:ext cx="5969700" cy="27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Participation in Radio Occultation Modelling Experiment (ROMEX) alongside CGMS. MSSG aims to establish a benchmark model and protocol for GNSS </a:t>
            </a:r>
            <a:r>
              <a:rPr lang="en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Reflectometry cal/val over the ocean</a:t>
            </a:r>
            <a:endParaRPr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Contribution to CEOS-FRM for High-Res Sea Level Profiles (FRM4SLP)</a:t>
            </a:r>
            <a:endParaRPr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There is no unified reference for space microwave radiometry - raises the idea for a dedicated SI-Traceable satellite</a:t>
            </a:r>
            <a:endParaRPr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