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Montserrat"/>
      <p:regular r:id="rId17"/>
      <p:bold r:id="rId18"/>
      <p:italic r:id="rId19"/>
      <p:boldItalic r:id="rId20"/>
    </p:embeddedFont>
    <p:embeddedFont>
      <p:font typeface="Arial Narrow"/>
      <p:regular r:id="rId21"/>
      <p:bold r:id="rId22"/>
      <p:italic r:id="rId23"/>
      <p:boldItalic r:id="rId24"/>
    </p:embeddedFont>
    <p:embeddedFont>
      <p:font typeface="Montserrat Medium"/>
      <p:regular r:id="rId25"/>
      <p:bold r:id="rId26"/>
      <p:italic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3" roundtripDataSignature="AMtx7mhpPNbhQ0yaJ3OAxewqcUTrDeqM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22" Type="http://schemas.openxmlformats.org/officeDocument/2006/relationships/font" Target="fonts/ArialNarrow-bold.fntdata"/><Relationship Id="rId21" Type="http://schemas.openxmlformats.org/officeDocument/2006/relationships/font" Target="fonts/ArialNarrow-regular.fntdata"/><Relationship Id="rId24" Type="http://schemas.openxmlformats.org/officeDocument/2006/relationships/font" Target="fonts/ArialNarrow-boldItalic.fntdata"/><Relationship Id="rId23" Type="http://schemas.openxmlformats.org/officeDocument/2006/relationships/font" Target="fonts/ArialNarrow-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bold.fntdata"/><Relationship Id="rId25" Type="http://schemas.openxmlformats.org/officeDocument/2006/relationships/font" Target="fonts/MontserratMedium-regular.fntdata"/><Relationship Id="rId28" Type="http://schemas.openxmlformats.org/officeDocument/2006/relationships/font" Target="fonts/MontserratMedium-boldItalic.fntdata"/><Relationship Id="rId27" Type="http://schemas.openxmlformats.org/officeDocument/2006/relationships/font" Target="fonts/Montserrat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Montserrat-regular.fntdata"/><Relationship Id="rId16" Type="http://schemas.openxmlformats.org/officeDocument/2006/relationships/slide" Target="slides/slide11.xml"/><Relationship Id="rId19" Type="http://schemas.openxmlformats.org/officeDocument/2006/relationships/font" Target="fonts/Montserrat-italic.fntdata"/><Relationship Id="rId18" Type="http://schemas.openxmlformats.org/officeDocument/2006/relationships/font" Target="fonts/Montserr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 name="Google Shape;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 name="Google Shape;12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39e16453052_1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 name="Google Shape;48;g39e16453052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9e7872c7f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g39e7872c7f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9e16453052_1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g39e16453052_1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9e16453052_1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9e16453052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rgbClr val="1D1C1D"/>
                </a:solidFill>
                <a:highlight>
                  <a:srgbClr val="F8F8F8"/>
                </a:highlight>
              </a:rPr>
              <a:t>The biomass harmonization activity is transitioning to a new phase (Phase 2) in recognition of the recent launches of the ESA BIOMASS and NISAR missions, and advances in reference data availability from GEOTREES. Phase 2 will rekindle communication between NASA, ISRO, ESA, and JAXA mission teams focused on intercomparison of new datasets from these new missions, as well as independent validation using available biomass reference maps from GEOTREES. Both ESA and NASA are supporting the development of a biomass validation tool via the MAAP platform to link new mission datasets to GEOTREES.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9e16453052_1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9e16453052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rgbClr val="1D1C1D"/>
                </a:solidFill>
                <a:highlight>
                  <a:srgbClr val="F8F8F8"/>
                </a:highlight>
              </a:rPr>
              <a:t> ‘partner networks are being engaged to join, for example TERN in Australia is already a GEOTREES partner, and there are plans to collaborate with NEON in the US to expand beyond the tropics.’</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spcBef>
                <a:spcPts val="0"/>
              </a:spcBef>
              <a:spcAft>
                <a:spcPts val="0"/>
              </a:spcAft>
              <a:buNone/>
            </a:pPr>
            <a:r>
              <a:rPr lang="en-GB" sz="1150">
                <a:solidFill>
                  <a:srgbClr val="1D1C1D"/>
                </a:solidFill>
                <a:highlight>
                  <a:srgbClr val="F8F8F8"/>
                </a:highlight>
              </a:rPr>
              <a:t> ISRO being a key partner </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lnSpc>
                <a:spcPct val="115000"/>
              </a:lnSpc>
              <a:spcBef>
                <a:spcPts val="1200"/>
              </a:spcBef>
              <a:spcAft>
                <a:spcPts val="0"/>
              </a:spcAft>
              <a:buNone/>
            </a:pPr>
            <a:r>
              <a:rPr lang="en-GB" sz="1150">
                <a:solidFill>
                  <a:srgbClr val="1D1C1D"/>
                </a:solidFill>
                <a:highlight>
                  <a:srgbClr val="F8F8F8"/>
                </a:highlight>
              </a:rPr>
              <a:t>We have right now 42 sites in the doing. Data should be available starting end of this year and throughout 2026. </a:t>
            </a:r>
            <a:endParaRPr sz="1150">
              <a:solidFill>
                <a:srgbClr val="1D1C1D"/>
              </a:solidFill>
              <a:highlight>
                <a:srgbClr val="F8F8F8"/>
              </a:highlight>
            </a:endParaRPr>
          </a:p>
          <a:p>
            <a:pPr indent="0" lvl="0" marL="0" rtl="0" algn="l">
              <a:spcBef>
                <a:spcPts val="1200"/>
              </a:spcBef>
              <a:spcAft>
                <a:spcPts val="0"/>
              </a:spcAft>
              <a:buNone/>
            </a:pPr>
            <a:r>
              <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12121"/>
                </a:solidFill>
              </a:rPr>
              <a:t>Other points of interest for SIT:</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Data from the first sites should become available in the next weeks. There is still some technical issues pending (agreeing on formats, versioning numbers etc) but nothing critical.</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Complementing observation</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All sites are covered with high priority by Tandem-X</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All sites are covered by EnMAP though with low priority and cloud cover is an issue (usually we have ~10 acquisitions per site of which 80% are cloud covered). I agreed with them to select ~20 sites for which we will get higher priority to improve the coverage.</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CSA RCM, and ALOS cover all sites but I have no visibility about the status.</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Engagement of Agencies is still weak. So far ISRO, ESA, CNES and CSIRO (I assume they co-fund TERN activities) are the only ones providing funding for ground data collection. DLR, JAXA, CSA providing EO capacities. Maybe the expansion to the North can be a hook for other Agencies.</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I believe we have a unique multi source EO data set. Agencies could support GT by supporting the analysis of this data.  CEOS could coordinate these efforts?</a:t>
            </a:r>
            <a:endParaRPr sz="1150">
              <a:solidFill>
                <a:srgbClr val="1D1C1D"/>
              </a:solidFill>
              <a:highlight>
                <a:srgbClr val="F8F8F8"/>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9e16453052_1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9e16453052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23825" lvl="0" marL="228600" rtl="0" algn="l">
              <a:lnSpc>
                <a:spcPct val="140000"/>
              </a:lnSpc>
              <a:spcBef>
                <a:spcPts val="0"/>
              </a:spcBef>
              <a:spcAft>
                <a:spcPts val="0"/>
              </a:spcAft>
              <a:buClr>
                <a:srgbClr val="3F3F3F"/>
              </a:buClr>
              <a:buSzPts val="1150"/>
              <a:buFont typeface="Noto Sans Symbols"/>
              <a:buChar char="❖"/>
            </a:pPr>
            <a:r>
              <a:rPr b="1" lang="en-GB" sz="1150">
                <a:solidFill>
                  <a:srgbClr val="3F3F3F"/>
                </a:solidFill>
                <a:latin typeface="Montserrat"/>
                <a:ea typeface="Montserrat"/>
                <a:cs typeface="Montserrat"/>
                <a:sym typeface="Montserrat"/>
              </a:rPr>
              <a:t>Facilitates international efforts</a:t>
            </a:r>
            <a:r>
              <a:rPr lang="en-GB" sz="1150">
                <a:solidFill>
                  <a:srgbClr val="3F3F3F"/>
                </a:solidFill>
                <a:latin typeface="Montserrat"/>
                <a:ea typeface="Montserrat"/>
                <a:cs typeface="Montserrat"/>
                <a:sym typeface="Montserrat"/>
              </a:rPr>
              <a:t> to bring EO data and research towards operational uptake by countries in the tropics</a:t>
            </a:r>
            <a:endParaRPr sz="1150">
              <a:solidFill>
                <a:srgbClr val="3F3F3F"/>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Identifying gaps and needs to advance research and data provision</a:t>
            </a:r>
            <a:endParaRPr sz="964">
              <a:solidFill>
                <a:srgbClr val="3F3F3F"/>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Foster a scientific community knowledgeable of country uptake needs</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Contribute to the GFOI process, organization of expert meetings, support in capacity building workshops, assessment of maturity of methods and datasets…  </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Involvement in international forums (UNFCCC, GCOS/TOPC, GEO-TREES, CEOS cal/val efforts, UN-SDGs…)</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b="1" lang="en-GB" sz="964">
                <a:solidFill>
                  <a:srgbClr val="3C7341"/>
                </a:solidFill>
                <a:latin typeface="Montserrat"/>
                <a:ea typeface="Montserrat"/>
                <a:cs typeface="Montserrat"/>
                <a:sym typeface="Montserrat"/>
              </a:rPr>
              <a:t>Advocate for the use of remote sensing coupled with in-situ observations</a:t>
            </a:r>
            <a:endParaRPr sz="964">
              <a:solidFill>
                <a:srgbClr val="3C7341"/>
              </a:solidFill>
              <a:latin typeface="Montserrat"/>
              <a:ea typeface="Montserrat"/>
              <a:cs typeface="Montserrat"/>
              <a:sym typeface="Montserrat"/>
            </a:endParaRPr>
          </a:p>
          <a:p>
            <a:pPr indent="-292100" lvl="0" marL="457200" rtl="0" algn="l">
              <a:lnSpc>
                <a:spcPct val="115000"/>
              </a:lnSpc>
              <a:spcBef>
                <a:spcPts val="1000"/>
              </a:spcBef>
              <a:spcAft>
                <a:spcPts val="0"/>
              </a:spcAft>
              <a:buClr>
                <a:schemeClr val="dk1"/>
              </a:buClr>
              <a:buSzPts val="1000"/>
              <a:buFont typeface="Open Sans"/>
              <a:buChar char="❖"/>
            </a:pPr>
            <a:r>
              <a:t/>
            </a:r>
            <a:endParaRPr sz="1000">
              <a:solidFill>
                <a:schemeClr val="dk1"/>
              </a:solidFill>
              <a:latin typeface="Open Sans"/>
              <a:ea typeface="Open Sans"/>
              <a:cs typeface="Open Sans"/>
              <a:sym typeface="Open Sans"/>
            </a:endParaRPr>
          </a:p>
          <a:p>
            <a:pPr indent="-342900" lvl="0" marL="457200" rtl="0" algn="l">
              <a:lnSpc>
                <a:spcPct val="115000"/>
              </a:lnSpc>
              <a:spcBef>
                <a:spcPts val="1000"/>
              </a:spcBef>
              <a:spcAft>
                <a:spcPts val="0"/>
              </a:spcAft>
              <a:buClr>
                <a:schemeClr val="dk1"/>
              </a:buClr>
              <a:buSzPts val="1800"/>
              <a:buFont typeface="Montserrat"/>
              <a:buChar char="❖"/>
            </a:pPr>
            <a:r>
              <a:rPr lang="en-GB" sz="1000">
                <a:solidFill>
                  <a:schemeClr val="dk1"/>
                </a:solidFill>
                <a:latin typeface="Open Sans"/>
                <a:ea typeface="Open Sans"/>
                <a:cs typeface="Open Sans"/>
                <a:sym typeface="Open Sans"/>
              </a:rPr>
              <a:t>Global gathering for countries, donors, development partners and practitioners in the forest monitoring sector</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9e16453052_1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9e16453052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9cb57346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9cb57346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2.jpg"/><Relationship Id="rId4" Type="http://schemas.openxmlformats.org/officeDocument/2006/relationships/image" Target="../media/image32.jpg"/><Relationship Id="rId5" Type="http://schemas.openxmlformats.org/officeDocument/2006/relationships/image" Target="../media/image4.png"/><Relationship Id="rId6"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6"/>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6"/>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6"/>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6"/>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6"/>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6"/>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6"/>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6"/>
          <p:cNvPicPr preferRelativeResize="0"/>
          <p:nvPr/>
        </p:nvPicPr>
        <p:blipFill rotWithShape="1">
          <a:blip r:embed="rId6">
            <a:alphaModFix amt="34000"/>
          </a:blip>
          <a:srcRect b="671" l="54016" r="11355" t="36081"/>
          <a:stretch/>
        </p:blipFill>
        <p:spPr>
          <a:xfrm rot="-5400000">
            <a:off x="4344520" y="3615007"/>
            <a:ext cx="1289700" cy="1775100"/>
          </a:xfrm>
          <a:prstGeom prst="rtTriangle">
            <a:avLst/>
          </a:prstGeom>
          <a:noFill/>
          <a:ln>
            <a:noFill/>
          </a:ln>
        </p:spPr>
      </p:pic>
      <p:sp>
        <p:nvSpPr>
          <p:cNvPr id="20" name="Google Shape;20;p6"/>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7"/>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7"/>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7"/>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7"/>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p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GB" sz="1100" u="none" cap="none" strike="noStrike">
                <a:solidFill>
                  <a:schemeClr val="accent1"/>
                </a:solidFill>
                <a:latin typeface="Montserrat"/>
                <a:ea typeface="Montserrat"/>
                <a:cs typeface="Montserrat"/>
                <a:sym typeface="Montserrat"/>
              </a:rPr>
              <a:t>Slide </a:t>
            </a:r>
            <a:fld id="{00000000-1234-1234-1234-123412341234}" type="slidenum">
              <a:rPr b="1" i="0" lang="en-GB"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7"/>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7"/>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8"/>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3" name="Google Shape;33;p8"/>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8"/>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8"/>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p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GB" sz="1100" u="none" cap="none" strike="noStrike">
                <a:solidFill>
                  <a:schemeClr val="accent1"/>
                </a:solidFill>
                <a:latin typeface="Montserrat"/>
                <a:ea typeface="Montserrat"/>
                <a:cs typeface="Montserrat"/>
                <a:sym typeface="Montserrat"/>
              </a:rPr>
              <a:t>Slide </a:t>
            </a:r>
            <a:fld id="{00000000-1234-1234-1234-123412341234}" type="slidenum">
              <a:rPr b="1" i="0" lang="en-GB"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8" name="Google Shape;38;p8"/>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8"/>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5"/>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5"/>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1.jp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jpg"/><Relationship Id="rId4" Type="http://schemas.openxmlformats.org/officeDocument/2006/relationships/image" Target="../media/image34.png"/><Relationship Id="rId5" Type="http://schemas.openxmlformats.org/officeDocument/2006/relationships/image" Target="../media/image29.jpg"/><Relationship Id="rId6" Type="http://schemas.openxmlformats.org/officeDocument/2006/relationships/image" Target="../media/image35.png"/><Relationship Id="rId7"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24.png"/><Relationship Id="rId5" Type="http://schemas.openxmlformats.org/officeDocument/2006/relationships/image" Target="../media/image31.png"/><Relationship Id="rId6" Type="http://schemas.openxmlformats.org/officeDocument/2006/relationships/image" Target="../media/image19.png"/><Relationship Id="rId7" Type="http://schemas.openxmlformats.org/officeDocument/2006/relationships/image" Target="../media/image27.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scimaap.net/" TargetMode="External"/><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1"/>
          <p:cNvSpPr txBox="1"/>
          <p:nvPr/>
        </p:nvSpPr>
        <p:spPr>
          <a:xfrm>
            <a:off x="58775" y="67050"/>
            <a:ext cx="5763900" cy="3972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6000"/>
              <a:buFont typeface="Arial"/>
              <a:buNone/>
            </a:pPr>
            <a:r>
              <a:rPr b="0" i="0" lang="en-GB" sz="6000" u="none" cap="none" strike="noStrike">
                <a:solidFill>
                  <a:srgbClr val="FFFFFF"/>
                </a:solidFill>
                <a:latin typeface="Montserrat"/>
                <a:ea typeface="Montserrat"/>
                <a:cs typeface="Montserrat"/>
                <a:sym typeface="Montserrat"/>
              </a:rPr>
              <a:t>CEOS Plenary 2025</a:t>
            </a:r>
            <a:endParaRPr b="0" i="0" sz="6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1" lang="en-GB" sz="2400" u="none" cap="none" strike="noStrike">
                <a:solidFill>
                  <a:srgbClr val="FFFFFF"/>
                </a:solidFill>
                <a:latin typeface="Montserrat"/>
                <a:ea typeface="Montserrat"/>
                <a:cs typeface="Montserrat"/>
                <a:sym typeface="Montserrat"/>
              </a:rPr>
              <a:t>CEOS Agriculture, Forestry and Other Land Use (AFOLU) Roadmap Implementation</a:t>
            </a:r>
            <a:endParaRPr b="0" i="1" sz="2400" u="none" cap="none" strike="noStrike">
              <a:solidFill>
                <a:srgbClr val="FFFFFF"/>
              </a:solidFill>
              <a:latin typeface="Montserrat"/>
              <a:ea typeface="Montserrat"/>
              <a:cs typeface="Montserrat"/>
              <a:sym typeface="Montserrat"/>
            </a:endParaRPr>
          </a:p>
        </p:txBody>
      </p:sp>
      <p:sp>
        <p:nvSpPr>
          <p:cNvPr id="45" name="Google Shape;45;p1"/>
          <p:cNvSpPr/>
          <p:nvPr/>
        </p:nvSpPr>
        <p:spPr>
          <a:xfrm>
            <a:off x="4252225" y="2435083"/>
            <a:ext cx="4833000" cy="19725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1700"/>
              <a:buFont typeface="Arial"/>
              <a:buNone/>
            </a:pPr>
            <a:r>
              <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1700" u="none" cap="none" strike="noStrike">
                <a:solidFill>
                  <a:srgbClr val="33445F"/>
                </a:solidFill>
                <a:latin typeface="Montserrat"/>
                <a:ea typeface="Montserrat"/>
                <a:cs typeface="Montserrat"/>
                <a:sym typeface="Montserrat"/>
              </a:rPr>
              <a:t>Clement Albergel (ESA), </a:t>
            </a:r>
            <a:endParaRPr/>
          </a:p>
          <a:p>
            <a:pPr indent="0" lvl="0" marL="0" marR="0" rtl="0" algn="r">
              <a:lnSpc>
                <a:spcPct val="130000"/>
              </a:lnSpc>
              <a:spcBef>
                <a:spcPts val="0"/>
              </a:spcBef>
              <a:spcAft>
                <a:spcPts val="0"/>
              </a:spcAft>
              <a:buNone/>
            </a:pPr>
            <a:r>
              <a:rPr b="1" i="0" lang="en-GB" sz="1700" u="none" cap="none" strike="noStrike">
                <a:solidFill>
                  <a:srgbClr val="33445F"/>
                </a:solidFill>
                <a:latin typeface="Montserrat"/>
                <a:ea typeface="Montserrat"/>
                <a:cs typeface="Montserrat"/>
                <a:sym typeface="Montserrat"/>
              </a:rPr>
              <a:t>Takeo Tadono (JAXA), </a:t>
            </a:r>
            <a:endParaRPr/>
          </a:p>
          <a:p>
            <a:pPr indent="0" lvl="0" marL="0" marR="0" rtl="0" algn="r">
              <a:lnSpc>
                <a:spcPct val="130000"/>
              </a:lnSpc>
              <a:spcBef>
                <a:spcPts val="0"/>
              </a:spcBef>
              <a:spcAft>
                <a:spcPts val="0"/>
              </a:spcAft>
              <a:buNone/>
            </a:pPr>
            <a:r>
              <a:rPr b="1" i="0" lang="en-GB" sz="1700" u="none" cap="none" strike="noStrike">
                <a:solidFill>
                  <a:srgbClr val="33445F"/>
                </a:solidFill>
                <a:latin typeface="Montserrat"/>
                <a:ea typeface="Montserrat"/>
                <a:cs typeface="Montserrat"/>
                <a:sym typeface="Montserrat"/>
              </a:rPr>
              <a:t>Neha Hunka (ESA)</a:t>
            </a:r>
            <a:endParaRPr/>
          </a:p>
          <a:p>
            <a:pPr indent="0" lvl="0" marL="0" marR="0" rtl="0" algn="r">
              <a:lnSpc>
                <a:spcPct val="130000"/>
              </a:lnSpc>
              <a:spcBef>
                <a:spcPts val="0"/>
              </a:spcBef>
              <a:spcAft>
                <a:spcPts val="0"/>
              </a:spcAft>
              <a:buNone/>
            </a:pPr>
            <a:r>
              <a:rPr b="1" i="0" lang="en-GB" sz="1700" u="none" cap="none" strike="noStrike">
                <a:solidFill>
                  <a:srgbClr val="33445F"/>
                </a:solidFill>
                <a:latin typeface="Montserrat"/>
                <a:ea typeface="Montserrat"/>
                <a:cs typeface="Montserrat"/>
                <a:sym typeface="Montserrat"/>
              </a:rPr>
              <a:t>Agenda Item #</a:t>
            </a:r>
            <a:endParaRPr b="0" i="0" sz="9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GB" sz="1700" u="none" cap="none" strike="noStrike">
                <a:solidFill>
                  <a:srgbClr val="33445F"/>
                </a:solidFill>
                <a:latin typeface="Montserrat"/>
                <a:ea typeface="Montserrat"/>
                <a:cs typeface="Montserrat"/>
                <a:sym typeface="Montserrat"/>
              </a:rPr>
              <a:t>39th CEOS Plenary</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GB" sz="1700" u="none" cap="none" strike="noStrike">
                <a:solidFill>
                  <a:srgbClr val="33445F"/>
                </a:solidFill>
                <a:latin typeface="Montserrat"/>
                <a:ea typeface="Montserrat"/>
                <a:cs typeface="Montserrat"/>
                <a:sym typeface="Montserrat"/>
              </a:rPr>
              <a:t>Bath, United Kingdom</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GB" sz="1700" u="none" cap="none" strike="noStrike">
                <a:solidFill>
                  <a:srgbClr val="33445F"/>
                </a:solidFill>
                <a:latin typeface="Montserrat"/>
                <a:ea typeface="Montserrat"/>
                <a:cs typeface="Montserrat"/>
                <a:sym typeface="Montserrat"/>
              </a:rPr>
              <a:t>4th - 6th November, 2025</a:t>
            </a:r>
            <a:endParaRPr b="1" i="0" sz="1700"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3"/>
          <p:cNvSpPr txBox="1"/>
          <p:nvPr/>
        </p:nvSpPr>
        <p:spPr>
          <a:xfrm>
            <a:off x="95915" y="187503"/>
            <a:ext cx="7075352" cy="4077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0" i="0" lang="en-GB" sz="2200" u="none" cap="none" strike="noStrike">
                <a:solidFill>
                  <a:schemeClr val="lt1"/>
                </a:solidFill>
                <a:latin typeface="Montserrat"/>
                <a:ea typeface="Montserrat"/>
                <a:cs typeface="Montserrat"/>
                <a:sym typeface="Montserrat"/>
              </a:rPr>
              <a:t>EUDR: Deforestation and Commodities</a:t>
            </a:r>
            <a:endParaRPr b="0" i="0" sz="2200" u="none" cap="none" strike="noStrike">
              <a:solidFill>
                <a:srgbClr val="000000"/>
              </a:solidFill>
              <a:latin typeface="Montserrat"/>
              <a:ea typeface="Montserrat"/>
              <a:cs typeface="Montserrat"/>
              <a:sym typeface="Montserrat"/>
            </a:endParaRPr>
          </a:p>
        </p:txBody>
      </p:sp>
      <p:sp>
        <p:nvSpPr>
          <p:cNvPr id="125" name="Google Shape;125;p3"/>
          <p:cNvSpPr txBox="1"/>
          <p:nvPr/>
        </p:nvSpPr>
        <p:spPr>
          <a:xfrm>
            <a:off x="4714570" y="905753"/>
            <a:ext cx="442943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200" u="none" cap="none" strike="noStrike">
                <a:solidFill>
                  <a:srgbClr val="000000"/>
                </a:solidFill>
                <a:latin typeface="Arial"/>
                <a:ea typeface="Arial"/>
                <a:cs typeface="Arial"/>
                <a:sym typeface="Arial"/>
              </a:rPr>
              <a:t>Support for EU Member States in enforcing deforestation-free commodity regulations using EO</a:t>
            </a:r>
            <a:endParaRPr/>
          </a:p>
        </p:txBody>
      </p:sp>
      <p:pic>
        <p:nvPicPr>
          <p:cNvPr id="126" name="Google Shape;126;p3"/>
          <p:cNvPicPr preferRelativeResize="0"/>
          <p:nvPr/>
        </p:nvPicPr>
        <p:blipFill rotWithShape="1">
          <a:blip r:embed="rId3">
            <a:alphaModFix/>
          </a:blip>
          <a:srcRect b="0" l="0" r="0" t="0"/>
          <a:stretch/>
        </p:blipFill>
        <p:spPr>
          <a:xfrm>
            <a:off x="7855730" y="1900592"/>
            <a:ext cx="1179960" cy="1078616"/>
          </a:xfrm>
          <a:prstGeom prst="rect">
            <a:avLst/>
          </a:prstGeom>
          <a:noFill/>
          <a:ln>
            <a:noFill/>
          </a:ln>
        </p:spPr>
      </p:pic>
      <p:pic>
        <p:nvPicPr>
          <p:cNvPr descr="A group of people sitting at a table in front of a large screen&#10;&#10;AI-generated content may be incorrect." id="127" name="Google Shape;127;p3"/>
          <p:cNvPicPr preferRelativeResize="0"/>
          <p:nvPr/>
        </p:nvPicPr>
        <p:blipFill rotWithShape="1">
          <a:blip r:embed="rId4">
            <a:alphaModFix/>
          </a:blip>
          <a:srcRect b="15699" l="0" r="0" t="28745"/>
          <a:stretch/>
        </p:blipFill>
        <p:spPr>
          <a:xfrm>
            <a:off x="5650664" y="3173721"/>
            <a:ext cx="3385026" cy="1544283"/>
          </a:xfrm>
          <a:prstGeom prst="rect">
            <a:avLst/>
          </a:prstGeom>
          <a:noFill/>
          <a:ln>
            <a:noFill/>
          </a:ln>
        </p:spPr>
      </p:pic>
      <p:pic>
        <p:nvPicPr>
          <p:cNvPr descr="Fig. 1" id="128" name="Google Shape;128;p3"/>
          <p:cNvPicPr preferRelativeResize="0"/>
          <p:nvPr/>
        </p:nvPicPr>
        <p:blipFill rotWithShape="1">
          <a:blip r:embed="rId5">
            <a:alphaModFix/>
          </a:blip>
          <a:srcRect b="0" l="0" r="0" t="0"/>
          <a:stretch/>
        </p:blipFill>
        <p:spPr>
          <a:xfrm>
            <a:off x="4835094" y="1385184"/>
            <a:ext cx="2894973" cy="1788537"/>
          </a:xfrm>
          <a:prstGeom prst="rect">
            <a:avLst/>
          </a:prstGeom>
          <a:noFill/>
          <a:ln>
            <a:noFill/>
          </a:ln>
        </p:spPr>
      </p:pic>
      <p:sp>
        <p:nvSpPr>
          <p:cNvPr id="129" name="Google Shape;129;p3"/>
          <p:cNvSpPr txBox="1"/>
          <p:nvPr/>
        </p:nvSpPr>
        <p:spPr>
          <a:xfrm>
            <a:off x="143387" y="1390794"/>
            <a:ext cx="44934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GB" sz="1200" u="none" cap="none" strike="noStrike">
                <a:solidFill>
                  <a:schemeClr val="dk1"/>
                </a:solidFill>
                <a:latin typeface="Montserrat"/>
                <a:ea typeface="Montserrat"/>
                <a:cs typeface="Montserrat"/>
                <a:sym typeface="Montserrat"/>
              </a:rPr>
              <a:t>Event Overview and Participation</a:t>
            </a:r>
            <a:endParaRPr sz="1500"/>
          </a:p>
          <a:p>
            <a:pPr indent="-215900" lvl="0" marL="285750" marR="0" rtl="0" algn="l">
              <a:lnSpc>
                <a:spcPct val="100000"/>
              </a:lnSpc>
              <a:spcBef>
                <a:spcPts val="0"/>
              </a:spcBef>
              <a:spcAft>
                <a:spcPts val="0"/>
              </a:spcAft>
              <a:buClr>
                <a:srgbClr val="000000"/>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29210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dk1"/>
                </a:solidFill>
                <a:latin typeface="Montserrat"/>
                <a:ea typeface="Montserrat"/>
                <a:cs typeface="Montserrat"/>
                <a:sym typeface="Montserrat"/>
              </a:rPr>
              <a:t>30 September 2025 in CUFA - Comando Unita Forestali Ambientali e Agroalimentari (CUFA)</a:t>
            </a:r>
            <a:endParaRPr sz="1500"/>
          </a:p>
          <a:p>
            <a:pPr indent="-29210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dk1"/>
                </a:solidFill>
                <a:latin typeface="Montserrat"/>
                <a:ea typeface="Montserrat"/>
                <a:cs typeface="Montserrat"/>
                <a:sym typeface="Montserrat"/>
              </a:rPr>
              <a:t>40 participants onsite and 30 online</a:t>
            </a:r>
            <a:endParaRPr sz="1500"/>
          </a:p>
          <a:p>
            <a:pPr indent="-29210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dk1"/>
                </a:solidFill>
                <a:latin typeface="Montserrat"/>
                <a:ea typeface="Montserrat"/>
                <a:cs typeface="Montserrat"/>
                <a:sym typeface="Montserrat"/>
              </a:rPr>
              <a:t>9 Competent National Authorities (CNAs) plus representatives from EFI, FAO, JRC, IFAD, and the WorldAgroCommodities consortium, supported by ESA</a:t>
            </a:r>
            <a:endParaRPr sz="1500"/>
          </a:p>
          <a:p>
            <a:pPr indent="-215900" lvl="0" marL="285750" marR="0" rtl="0" algn="l">
              <a:lnSpc>
                <a:spcPct val="100000"/>
              </a:lnSpc>
              <a:spcBef>
                <a:spcPts val="0"/>
              </a:spcBef>
              <a:spcAft>
                <a:spcPts val="0"/>
              </a:spcAft>
              <a:buClr>
                <a:srgbClr val="000000"/>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1" i="0" lang="en-GB" sz="1200" u="none" cap="none" strike="noStrike">
                <a:solidFill>
                  <a:schemeClr val="dk1"/>
                </a:solidFill>
                <a:latin typeface="Montserrat"/>
                <a:ea typeface="Montserrat"/>
                <a:cs typeface="Montserrat"/>
                <a:sym typeface="Montserrat"/>
              </a:rPr>
              <a:t>Key Discussions and Technical Focus</a:t>
            </a:r>
            <a:endParaRPr sz="1500"/>
          </a:p>
          <a:p>
            <a:pPr indent="-215900" lvl="0" marL="285750" marR="0" rtl="0" algn="l">
              <a:lnSpc>
                <a:spcPct val="100000"/>
              </a:lnSpc>
              <a:spcBef>
                <a:spcPts val="0"/>
              </a:spcBef>
              <a:spcAft>
                <a:spcPts val="0"/>
              </a:spcAft>
              <a:buClr>
                <a:srgbClr val="000000"/>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29210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dk1"/>
                </a:solidFill>
                <a:latin typeface="Montserrat"/>
                <a:ea typeface="Montserrat"/>
                <a:cs typeface="Montserrat"/>
                <a:sym typeface="Montserrat"/>
              </a:rPr>
              <a:t>Clarified CNA user needs and requirements for due-diligence reports</a:t>
            </a:r>
            <a:endParaRPr sz="1500"/>
          </a:p>
          <a:p>
            <a:pPr indent="-29210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dk1"/>
                </a:solidFill>
                <a:latin typeface="Montserrat"/>
                <a:ea typeface="Montserrat"/>
                <a:cs typeface="Montserrat"/>
                <a:sym typeface="Montserrat"/>
              </a:rPr>
              <a:t>Emphasis on a workflow integrating commodity and deforestation mapping</a:t>
            </a:r>
            <a:endParaRPr sz="1500"/>
          </a:p>
          <a:p>
            <a:pPr indent="-292100" lvl="0" marL="285750"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dk1"/>
                </a:solidFill>
                <a:latin typeface="Montserrat"/>
                <a:ea typeface="Montserrat"/>
                <a:cs typeface="Montserrat"/>
                <a:sym typeface="Montserrat"/>
              </a:rPr>
              <a:t>Proposed “traffic light” risk estimation system with uncertainty estimates.</a:t>
            </a:r>
            <a:endParaRPr sz="1500"/>
          </a:p>
        </p:txBody>
      </p:sp>
      <p:sp>
        <p:nvSpPr>
          <p:cNvPr id="130" name="Google Shape;130;p3"/>
          <p:cNvSpPr txBox="1"/>
          <p:nvPr/>
        </p:nvSpPr>
        <p:spPr>
          <a:xfrm>
            <a:off x="95926" y="998140"/>
            <a:ext cx="5475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chemeClr val="dk1"/>
                </a:solidFill>
                <a:latin typeface="Montserrat"/>
                <a:ea typeface="Montserrat"/>
                <a:cs typeface="Montserrat"/>
                <a:sym typeface="Montserrat"/>
              </a:rPr>
              <a:t>Living Lab 2025 - Meeting Competent National Authorities </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txBox="1"/>
          <p:nvPr>
            <p:ph type="title"/>
          </p:nvPr>
        </p:nvSpPr>
        <p:spPr>
          <a:xfrm>
            <a:off x="118306" y="21173"/>
            <a:ext cx="7356038" cy="1084882"/>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rgbClr val="000000"/>
              </a:buClr>
              <a:buSzPts val="3300"/>
              <a:buFont typeface="Arial"/>
              <a:buNone/>
            </a:pPr>
            <a:r>
              <a:rPr lang="en-GB" sz="2200">
                <a:latin typeface="Montserrat"/>
                <a:ea typeface="Montserrat"/>
                <a:cs typeface="Montserrat"/>
                <a:sym typeface="Montserrat"/>
              </a:rPr>
              <a:t>Earth observation for monitoring, reporting and verification of carbon removals 2025 (EO4MRV)</a:t>
            </a:r>
            <a:br>
              <a:rPr lang="en-GB" sz="2200">
                <a:latin typeface="Montserrat"/>
                <a:ea typeface="Montserrat"/>
                <a:cs typeface="Montserrat"/>
                <a:sym typeface="Montserrat"/>
              </a:rPr>
            </a:br>
            <a:endParaRPr sz="2200">
              <a:latin typeface="Montserrat"/>
              <a:ea typeface="Montserrat"/>
              <a:cs typeface="Montserrat"/>
              <a:sym typeface="Montserrat"/>
            </a:endParaRPr>
          </a:p>
        </p:txBody>
      </p:sp>
      <p:pic>
        <p:nvPicPr>
          <p:cNvPr descr="A group of people standing in front of a large screen&#10;&#10;AI-generated content may be incorrect." id="136" name="Google Shape;136;p4"/>
          <p:cNvPicPr preferRelativeResize="0"/>
          <p:nvPr/>
        </p:nvPicPr>
        <p:blipFill rotWithShape="1">
          <a:blip r:embed="rId3">
            <a:alphaModFix/>
          </a:blip>
          <a:srcRect b="21010" l="0" r="0" t="21863"/>
          <a:stretch/>
        </p:blipFill>
        <p:spPr>
          <a:xfrm>
            <a:off x="4656347" y="1265563"/>
            <a:ext cx="4342602" cy="1772474"/>
          </a:xfrm>
          <a:prstGeom prst="rect">
            <a:avLst/>
          </a:prstGeom>
          <a:noFill/>
          <a:ln>
            <a:noFill/>
          </a:ln>
        </p:spPr>
      </p:pic>
      <p:sp>
        <p:nvSpPr>
          <p:cNvPr id="137" name="Google Shape;137;p4"/>
          <p:cNvSpPr txBox="1"/>
          <p:nvPr/>
        </p:nvSpPr>
        <p:spPr>
          <a:xfrm>
            <a:off x="7015163" y="1310717"/>
            <a:ext cx="1905728" cy="877163"/>
          </a:xfrm>
          <a:prstGeom prst="rect">
            <a:avLst/>
          </a:prstGeom>
          <a:solidFill>
            <a:schemeClr val="accent6">
              <a:alpha val="52549"/>
            </a:schemeClr>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GB" sz="900" u="none" cap="none" strike="noStrike">
                <a:solidFill>
                  <a:srgbClr val="000000"/>
                </a:solidFill>
                <a:latin typeface="Montserrat"/>
                <a:ea typeface="Montserrat"/>
                <a:cs typeface="Montserrat"/>
                <a:sym typeface="Montserrat"/>
              </a:rPr>
              <a:t>200 participants: </a:t>
            </a:r>
            <a:endParaRPr/>
          </a:p>
          <a:p>
            <a:pPr indent="0" lvl="0" marL="0" marR="0" rtl="0" algn="r">
              <a:lnSpc>
                <a:spcPct val="100000"/>
              </a:lnSpc>
              <a:spcBef>
                <a:spcPts val="0"/>
              </a:spcBef>
              <a:spcAft>
                <a:spcPts val="0"/>
              </a:spcAft>
              <a:buNone/>
            </a:pPr>
            <a:r>
              <a:rPr b="0" i="0" lang="en-GB" sz="600" u="none" cap="none" strike="noStrike">
                <a:solidFill>
                  <a:srgbClr val="000000"/>
                </a:solidFill>
                <a:latin typeface="Montserrat"/>
                <a:ea typeface="Montserrat"/>
                <a:cs typeface="Montserrat"/>
                <a:sym typeface="Montserrat"/>
              </a:rPr>
              <a:t>Scientists</a:t>
            </a:r>
            <a:endParaRPr b="0" i="0" sz="8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None/>
            </a:pPr>
            <a:r>
              <a:rPr b="0" i="0" lang="en-GB" sz="600" u="none" cap="none" strike="noStrike">
                <a:solidFill>
                  <a:srgbClr val="000000"/>
                </a:solidFill>
                <a:latin typeface="Montserrat"/>
                <a:ea typeface="Montserrat"/>
                <a:cs typeface="Montserrat"/>
                <a:sym typeface="Montserrat"/>
              </a:rPr>
              <a:t>EU Policy bodies </a:t>
            </a:r>
            <a:endParaRPr b="0" i="0" sz="800" u="none" cap="none" strike="noStrike">
              <a:solidFill>
                <a:srgbClr val="000000"/>
              </a:solidFill>
              <a:latin typeface="Montserrat"/>
              <a:ea typeface="Montserrat"/>
              <a:cs typeface="Montserrat"/>
              <a:sym typeface="Montserrat"/>
            </a:endParaRPr>
          </a:p>
          <a:p>
            <a:pPr indent="0" lvl="0" marL="0" marR="0" rtl="0" algn="r">
              <a:lnSpc>
                <a:spcPct val="100000"/>
              </a:lnSpc>
              <a:spcBef>
                <a:spcPts val="0"/>
              </a:spcBef>
              <a:spcAft>
                <a:spcPts val="0"/>
              </a:spcAft>
              <a:buNone/>
            </a:pPr>
            <a:r>
              <a:rPr b="0" i="0" lang="en-GB" sz="600" u="none" cap="none" strike="noStrike">
                <a:solidFill>
                  <a:srgbClr val="000000"/>
                </a:solidFill>
                <a:latin typeface="Montserrat"/>
                <a:ea typeface="Montserrat"/>
                <a:cs typeface="Montserrat"/>
                <a:sym typeface="Montserrat"/>
              </a:rPr>
              <a:t>Operators (forest and farm owners) </a:t>
            </a:r>
            <a:endParaRPr/>
          </a:p>
          <a:p>
            <a:pPr indent="0" lvl="0" marL="0" marR="0" rtl="0" algn="r">
              <a:lnSpc>
                <a:spcPct val="100000"/>
              </a:lnSpc>
              <a:spcBef>
                <a:spcPts val="0"/>
              </a:spcBef>
              <a:spcAft>
                <a:spcPts val="0"/>
              </a:spcAft>
              <a:buNone/>
            </a:pPr>
            <a:r>
              <a:rPr b="0" i="0" lang="en-GB" sz="600" u="none" cap="none" strike="noStrike">
                <a:solidFill>
                  <a:srgbClr val="000000"/>
                </a:solidFill>
                <a:latin typeface="Montserrat"/>
                <a:ea typeface="Montserrat"/>
                <a:cs typeface="Montserrat"/>
                <a:sym typeface="Montserrat"/>
              </a:rPr>
              <a:t>National Inventory Compilers &amp; Paying Agencies</a:t>
            </a:r>
            <a:endParaRPr/>
          </a:p>
          <a:p>
            <a:pPr indent="0" lvl="0" marL="0" marR="0" rtl="0" algn="r">
              <a:lnSpc>
                <a:spcPct val="100000"/>
              </a:lnSpc>
              <a:spcBef>
                <a:spcPts val="0"/>
              </a:spcBef>
              <a:spcAft>
                <a:spcPts val="0"/>
              </a:spcAft>
              <a:buNone/>
            </a:pPr>
            <a:r>
              <a:rPr b="0" i="0" lang="en-GB" sz="600" u="none" cap="none" strike="noStrike">
                <a:solidFill>
                  <a:srgbClr val="000000"/>
                </a:solidFill>
                <a:latin typeface="Montserrat"/>
                <a:ea typeface="Montserrat"/>
                <a:cs typeface="Montserrat"/>
                <a:sym typeface="Montserrat"/>
              </a:rPr>
              <a:t>Service providers </a:t>
            </a:r>
            <a:endParaRPr/>
          </a:p>
          <a:p>
            <a:pPr indent="0" lvl="0" marL="0" marR="0" rtl="0" algn="r">
              <a:lnSpc>
                <a:spcPct val="100000"/>
              </a:lnSpc>
              <a:spcBef>
                <a:spcPts val="0"/>
              </a:spcBef>
              <a:spcAft>
                <a:spcPts val="0"/>
              </a:spcAft>
              <a:buNone/>
            </a:pPr>
            <a:r>
              <a:rPr b="0" i="0" lang="en-GB" sz="600" u="none" cap="none" strike="noStrike">
                <a:solidFill>
                  <a:srgbClr val="000000"/>
                </a:solidFill>
                <a:latin typeface="Montserrat"/>
                <a:ea typeface="Montserrat"/>
                <a:cs typeface="Montserrat"/>
                <a:sym typeface="Montserrat"/>
              </a:rPr>
              <a:t>Financers</a:t>
            </a:r>
            <a:endParaRPr b="0" i="0" sz="600" u="none" cap="none" strike="noStrike">
              <a:solidFill>
                <a:srgbClr val="000000"/>
              </a:solidFill>
              <a:latin typeface="Montserrat"/>
              <a:ea typeface="Montserrat"/>
              <a:cs typeface="Montserrat"/>
              <a:sym typeface="Montserrat"/>
            </a:endParaRPr>
          </a:p>
        </p:txBody>
      </p:sp>
      <p:pic>
        <p:nvPicPr>
          <p:cNvPr descr="Corporate visuals | Newsroom | European Environment Agency (EEA)" id="138" name="Google Shape;138;p4"/>
          <p:cNvPicPr preferRelativeResize="0"/>
          <p:nvPr/>
        </p:nvPicPr>
        <p:blipFill rotWithShape="1">
          <a:blip r:embed="rId4">
            <a:alphaModFix/>
          </a:blip>
          <a:srcRect b="18743" l="5372" r="9547" t="20133"/>
          <a:stretch/>
        </p:blipFill>
        <p:spPr>
          <a:xfrm>
            <a:off x="4572000" y="897661"/>
            <a:ext cx="812153" cy="306797"/>
          </a:xfrm>
          <a:prstGeom prst="rect">
            <a:avLst/>
          </a:prstGeom>
          <a:noFill/>
          <a:ln>
            <a:noFill/>
          </a:ln>
        </p:spPr>
      </p:pic>
      <p:pic>
        <p:nvPicPr>
          <p:cNvPr descr="DG Clima - IEE (@dg_iee) / X" id="139" name="Google Shape;139;p4"/>
          <p:cNvPicPr preferRelativeResize="0"/>
          <p:nvPr/>
        </p:nvPicPr>
        <p:blipFill rotWithShape="1">
          <a:blip r:embed="rId5">
            <a:alphaModFix/>
          </a:blip>
          <a:srcRect b="0" l="0" r="0" t="0"/>
          <a:stretch/>
        </p:blipFill>
        <p:spPr>
          <a:xfrm>
            <a:off x="8650774" y="828311"/>
            <a:ext cx="371785" cy="371785"/>
          </a:xfrm>
          <a:prstGeom prst="rect">
            <a:avLst/>
          </a:prstGeom>
          <a:noFill/>
          <a:ln>
            <a:noFill/>
          </a:ln>
        </p:spPr>
      </p:pic>
      <p:sp>
        <p:nvSpPr>
          <p:cNvPr id="140" name="Google Shape;140;p4"/>
          <p:cNvSpPr txBox="1"/>
          <p:nvPr/>
        </p:nvSpPr>
        <p:spPr>
          <a:xfrm>
            <a:off x="43661" y="884133"/>
            <a:ext cx="4342602" cy="12772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Montserrat"/>
                <a:ea typeface="Montserrat"/>
                <a:cs typeface="Montserrat"/>
                <a:sym typeface="Montserrat"/>
              </a:rPr>
              <a:t>The conference was structured in 2 parts:​</a:t>
            </a:r>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Montserrat"/>
                <a:ea typeface="Montserrat"/>
                <a:cs typeface="Montserrat"/>
                <a:sym typeface="Montserrat"/>
              </a:rPr>
              <a:t>​</a:t>
            </a:r>
            <a:endParaRPr/>
          </a:p>
          <a:p>
            <a:pPr indent="-285750" lvl="0" marL="28575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Montserrat"/>
                <a:ea typeface="Montserrat"/>
                <a:cs typeface="Montserrat"/>
                <a:sym typeface="Montserrat"/>
              </a:rPr>
              <a:t>EO for improving LULUCF regulation and the Monitoring, Reporting and Verification needs​</a:t>
            </a:r>
            <a:endParaRPr/>
          </a:p>
          <a:p>
            <a:pPr indent="-215900" lvl="0" marL="285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Montserrat"/>
                <a:ea typeface="Montserrat"/>
                <a:cs typeface="Montserrat"/>
                <a:sym typeface="Montserrat"/>
              </a:rPr>
              <a:t>Third Forum on EO for Carbon Markets (Carbon Removal and Carbon Farming – CRCF regulation)</a:t>
            </a:r>
            <a:endParaRPr/>
          </a:p>
        </p:txBody>
      </p:sp>
      <p:pic>
        <p:nvPicPr>
          <p:cNvPr id="141" name="Google Shape;141;p4"/>
          <p:cNvPicPr preferRelativeResize="0"/>
          <p:nvPr/>
        </p:nvPicPr>
        <p:blipFill rotWithShape="1">
          <a:blip r:embed="rId6">
            <a:alphaModFix/>
          </a:blip>
          <a:srcRect b="0" l="0" r="0" t="0"/>
          <a:stretch/>
        </p:blipFill>
        <p:spPr>
          <a:xfrm>
            <a:off x="223109" y="2297704"/>
            <a:ext cx="4163154" cy="2475446"/>
          </a:xfrm>
          <a:prstGeom prst="rect">
            <a:avLst/>
          </a:prstGeom>
          <a:noFill/>
          <a:ln cap="flat" cmpd="sng" w="9525">
            <a:solidFill>
              <a:srgbClr val="4472C4"/>
            </a:solidFill>
            <a:prstDash val="solid"/>
            <a:round/>
            <a:headEnd len="sm" w="sm" type="none"/>
            <a:tailEnd len="sm" w="sm" type="none"/>
          </a:ln>
        </p:spPr>
      </p:pic>
      <p:sp>
        <p:nvSpPr>
          <p:cNvPr id="142" name="Google Shape;142;p4"/>
          <p:cNvSpPr txBox="1"/>
          <p:nvPr/>
        </p:nvSpPr>
        <p:spPr>
          <a:xfrm>
            <a:off x="4386263" y="3141934"/>
            <a:ext cx="2019370"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900" u="none" cap="none" strike="noStrike">
                <a:solidFill>
                  <a:srgbClr val="000000"/>
                </a:solidFill>
                <a:latin typeface="Montserrat"/>
                <a:ea typeface="Montserrat"/>
                <a:cs typeface="Montserrat"/>
                <a:sym typeface="Montserrat"/>
              </a:rPr>
              <a:t>Adoption of the first set of carbon farming certification methodologies expected in 2026</a:t>
            </a:r>
            <a:endParaRPr/>
          </a:p>
          <a:p>
            <a:pPr indent="0" lvl="0" marL="0" marR="0" rtl="0" algn="ctr">
              <a:lnSpc>
                <a:spcPct val="100000"/>
              </a:lnSpc>
              <a:spcBef>
                <a:spcPts val="0"/>
              </a:spcBef>
              <a:spcAft>
                <a:spcPts val="0"/>
              </a:spcAft>
              <a:buNone/>
            </a:pPr>
            <a:r>
              <a:t/>
            </a:r>
            <a:endParaRPr b="0" i="0" sz="9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GB" sz="1000" u="none" cap="none" strike="noStrike">
                <a:solidFill>
                  <a:srgbClr val="000000"/>
                </a:solidFill>
                <a:latin typeface="Montserrat"/>
                <a:ea typeface="Montserrat"/>
                <a:cs typeface="Montserrat"/>
                <a:sym typeface="Montserrat"/>
              </a:rPr>
              <a:t>EO data to support Carbon Farming in  - </a:t>
            </a:r>
            <a:endParaRPr/>
          </a:p>
          <a:p>
            <a:pPr indent="0" lvl="0" marL="0" marR="0" rtl="0" algn="ctr">
              <a:lnSpc>
                <a:spcPct val="100000"/>
              </a:lnSpc>
              <a:spcBef>
                <a:spcPts val="0"/>
              </a:spcBef>
              <a:spcAft>
                <a:spcPts val="0"/>
              </a:spcAft>
              <a:buNone/>
            </a:pPr>
            <a:r>
              <a:rPr b="0" i="0" lang="en-GB" sz="1000" u="none" cap="none" strike="noStrike">
                <a:solidFill>
                  <a:srgbClr val="000000"/>
                </a:solidFill>
                <a:latin typeface="Montserrat"/>
                <a:ea typeface="Montserrat"/>
                <a:cs typeface="Montserrat"/>
                <a:sym typeface="Montserrat"/>
              </a:rPr>
              <a:t>(1) Agriculture soils &amp; agroforestry</a:t>
            </a:r>
            <a:endParaRPr/>
          </a:p>
          <a:p>
            <a:pPr indent="0" lvl="0" marL="0" marR="0" rtl="0" algn="ctr">
              <a:lnSpc>
                <a:spcPct val="100000"/>
              </a:lnSpc>
              <a:spcBef>
                <a:spcPts val="0"/>
              </a:spcBef>
              <a:spcAft>
                <a:spcPts val="0"/>
              </a:spcAft>
              <a:buNone/>
            </a:pPr>
            <a:r>
              <a:rPr b="0" i="0" lang="en-GB" sz="1000" u="none" cap="none" strike="noStrike">
                <a:solidFill>
                  <a:srgbClr val="000000"/>
                </a:solidFill>
                <a:latin typeface="Montserrat"/>
                <a:ea typeface="Montserrat"/>
                <a:cs typeface="Montserrat"/>
                <a:sym typeface="Montserrat"/>
              </a:rPr>
              <a:t>(2) Planting of Trees</a:t>
            </a:r>
            <a:endParaRPr/>
          </a:p>
          <a:p>
            <a:pPr indent="0" lvl="0" marL="0" marR="0" rtl="0" algn="ctr">
              <a:lnSpc>
                <a:spcPct val="100000"/>
              </a:lnSpc>
              <a:spcBef>
                <a:spcPts val="0"/>
              </a:spcBef>
              <a:spcAft>
                <a:spcPts val="0"/>
              </a:spcAft>
              <a:buNone/>
            </a:pPr>
            <a:r>
              <a:rPr b="0" i="0" lang="en-GB" sz="1000" u="none" cap="none" strike="noStrike">
                <a:solidFill>
                  <a:srgbClr val="000000"/>
                </a:solidFill>
                <a:latin typeface="Montserrat"/>
                <a:ea typeface="Montserrat"/>
                <a:cs typeface="Montserrat"/>
                <a:sym typeface="Montserrat"/>
              </a:rPr>
              <a:t>(3) Rewetting of Peatlands</a:t>
            </a:r>
            <a:endParaRPr/>
          </a:p>
        </p:txBody>
      </p:sp>
      <p:pic>
        <p:nvPicPr>
          <p:cNvPr id="143" name="Google Shape;143;p4"/>
          <p:cNvPicPr preferRelativeResize="0"/>
          <p:nvPr/>
        </p:nvPicPr>
        <p:blipFill rotWithShape="1">
          <a:blip r:embed="rId7">
            <a:alphaModFix/>
          </a:blip>
          <a:srcRect b="0" l="0" r="0" t="0"/>
          <a:stretch/>
        </p:blipFill>
        <p:spPr>
          <a:xfrm>
            <a:off x="6434209" y="3235975"/>
            <a:ext cx="2564740" cy="1478925"/>
          </a:xfrm>
          <a:prstGeom prst="rect">
            <a:avLst/>
          </a:prstGeom>
          <a:noFill/>
          <a:ln cap="flat" cmpd="sng" w="9525">
            <a:solidFill>
              <a:srgbClr val="4472C4"/>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g39e16453052_1_63"/>
          <p:cNvSpPr txBox="1"/>
          <p:nvPr>
            <p:ph idx="1" type="body"/>
          </p:nvPr>
        </p:nvSpPr>
        <p:spPr>
          <a:xfrm>
            <a:off x="132038" y="895777"/>
            <a:ext cx="5863200" cy="3794400"/>
          </a:xfrm>
          <a:prstGeom prst="rect">
            <a:avLst/>
          </a:prstGeom>
          <a:noFill/>
          <a:ln>
            <a:noFill/>
          </a:ln>
        </p:spPr>
        <p:txBody>
          <a:bodyPr anchorCtr="0" anchor="t" bIns="34275" lIns="68575" spcFirstLastPara="1" rIns="68575" wrap="square" tIns="34275">
            <a:noAutofit/>
          </a:bodyPr>
          <a:lstStyle/>
          <a:p>
            <a:pPr indent="-260350" lvl="0" marL="342900" rtl="0" algn="l">
              <a:lnSpc>
                <a:spcPct val="115000"/>
              </a:lnSpc>
              <a:spcBef>
                <a:spcPts val="0"/>
              </a:spcBef>
              <a:spcAft>
                <a:spcPts val="0"/>
              </a:spcAft>
              <a:buSzPts val="1500"/>
              <a:buChar char="❖"/>
            </a:pPr>
            <a:r>
              <a:rPr lang="en-GB" sz="1500"/>
              <a:t>A framework for long-term coordination of agency programmes in support of the needs of society for Agriculture, Forestry and Other Land Use (AFOLU)-related information, with a particular focus on the needs and ambition cycle of the Global Stocktake of the 2015 Paris Climate Agreement.</a:t>
            </a:r>
            <a:endParaRPr sz="1500"/>
          </a:p>
          <a:p>
            <a:pPr indent="-260350" lvl="0" marL="342900" rtl="0" algn="l">
              <a:lnSpc>
                <a:spcPct val="115000"/>
              </a:lnSpc>
              <a:spcBef>
                <a:spcPts val="0"/>
              </a:spcBef>
              <a:spcAft>
                <a:spcPts val="0"/>
              </a:spcAft>
              <a:buSzPts val="1500"/>
              <a:buChar char="❖"/>
            </a:pPr>
            <a:r>
              <a:rPr lang="en-GB" sz="1500"/>
              <a:t>A guiding vision for long-term space agency coordination around AFOLU. </a:t>
            </a:r>
            <a:endParaRPr sz="1500"/>
          </a:p>
          <a:p>
            <a:pPr indent="-260350" lvl="0" marL="342900" rtl="0" algn="l">
              <a:lnSpc>
                <a:spcPct val="115000"/>
              </a:lnSpc>
              <a:spcBef>
                <a:spcPts val="0"/>
              </a:spcBef>
              <a:spcAft>
                <a:spcPts val="0"/>
              </a:spcAft>
              <a:buSzPts val="1500"/>
              <a:buChar char="❖"/>
            </a:pPr>
            <a:r>
              <a:rPr lang="en-GB" sz="1500"/>
              <a:t>An effective means for communicating the intentions of CEOS </a:t>
            </a:r>
            <a:endParaRPr sz="1500"/>
          </a:p>
          <a:p>
            <a:pPr indent="-260350" lvl="0" marL="342900" rtl="0" algn="l">
              <a:lnSpc>
                <a:spcPct val="115000"/>
              </a:lnSpc>
              <a:spcBef>
                <a:spcPts val="0"/>
              </a:spcBef>
              <a:spcAft>
                <a:spcPts val="0"/>
              </a:spcAft>
              <a:buSzPts val="1500"/>
              <a:buChar char="❖"/>
            </a:pPr>
            <a:r>
              <a:rPr lang="en-GB" sz="1500"/>
              <a:t>Address basic observation continuity and necessary agency coordination to achieve goals of sustained land-imaging of land-use and land cover change and biomass estimates </a:t>
            </a:r>
            <a:endParaRPr sz="1500"/>
          </a:p>
        </p:txBody>
      </p:sp>
      <p:sp>
        <p:nvSpPr>
          <p:cNvPr id="51" name="Google Shape;51;g39e16453052_1_63"/>
          <p:cNvSpPr txBox="1"/>
          <p:nvPr>
            <p:ph type="title"/>
          </p:nvPr>
        </p:nvSpPr>
        <p:spPr>
          <a:xfrm>
            <a:off x="99024" y="98976"/>
            <a:ext cx="6956700" cy="494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GB" sz="3000"/>
              <a:t>AFOLU Roadmap - Direction </a:t>
            </a:r>
            <a:endParaRPr sz="3000"/>
          </a:p>
        </p:txBody>
      </p:sp>
      <p:pic>
        <p:nvPicPr>
          <p:cNvPr id="52" name="Google Shape;52;g39e16453052_1_63"/>
          <p:cNvPicPr preferRelativeResize="0"/>
          <p:nvPr/>
        </p:nvPicPr>
        <p:blipFill rotWithShape="1">
          <a:blip r:embed="rId3">
            <a:alphaModFix/>
          </a:blip>
          <a:srcRect b="0" l="0" r="0" t="0"/>
          <a:stretch/>
        </p:blipFill>
        <p:spPr>
          <a:xfrm>
            <a:off x="6165373" y="823163"/>
            <a:ext cx="2815341" cy="39841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g39e7872c7f8_0_0"/>
          <p:cNvSpPr txBox="1"/>
          <p:nvPr>
            <p:ph type="title"/>
          </p:nvPr>
        </p:nvSpPr>
        <p:spPr>
          <a:xfrm>
            <a:off x="99024" y="98976"/>
            <a:ext cx="6908100" cy="467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GB"/>
              <a:t>AFOLU Roadmap - Status</a:t>
            </a:r>
            <a:endParaRPr/>
          </a:p>
        </p:txBody>
      </p:sp>
      <p:pic>
        <p:nvPicPr>
          <p:cNvPr id="58" name="Google Shape;58;g39e7872c7f8_0_0"/>
          <p:cNvPicPr preferRelativeResize="0"/>
          <p:nvPr/>
        </p:nvPicPr>
        <p:blipFill rotWithShape="1">
          <a:blip r:embed="rId3">
            <a:alphaModFix/>
          </a:blip>
          <a:srcRect b="0" l="0" r="0" t="0"/>
          <a:stretch/>
        </p:blipFill>
        <p:spPr>
          <a:xfrm>
            <a:off x="6165373" y="823163"/>
            <a:ext cx="2815341" cy="3984171"/>
          </a:xfrm>
          <a:prstGeom prst="rect">
            <a:avLst/>
          </a:prstGeom>
          <a:noFill/>
          <a:ln>
            <a:noFill/>
          </a:ln>
        </p:spPr>
      </p:pic>
      <p:pic>
        <p:nvPicPr>
          <p:cNvPr id="59" name="Google Shape;59;g39e7872c7f8_0_0"/>
          <p:cNvPicPr preferRelativeResize="0"/>
          <p:nvPr/>
        </p:nvPicPr>
        <p:blipFill>
          <a:blip r:embed="rId4">
            <a:alphaModFix/>
          </a:blip>
          <a:stretch>
            <a:fillRect/>
          </a:stretch>
        </p:blipFill>
        <p:spPr>
          <a:xfrm>
            <a:off x="152400" y="718776"/>
            <a:ext cx="5860572" cy="41055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39e16453052_1_69"/>
          <p:cNvSpPr txBox="1"/>
          <p:nvPr>
            <p:ph idx="1" type="body"/>
          </p:nvPr>
        </p:nvSpPr>
        <p:spPr>
          <a:xfrm>
            <a:off x="107494" y="816506"/>
            <a:ext cx="8970000" cy="4050600"/>
          </a:xfrm>
          <a:prstGeom prst="rect">
            <a:avLst/>
          </a:prstGeom>
          <a:noFill/>
          <a:ln>
            <a:noFill/>
          </a:ln>
        </p:spPr>
        <p:txBody>
          <a:bodyPr anchorCtr="0" anchor="t" bIns="34275" lIns="68575" spcFirstLastPara="1" rIns="68575" wrap="square" tIns="34275">
            <a:noAutofit/>
          </a:bodyPr>
          <a:lstStyle/>
          <a:p>
            <a:pPr indent="0" lvl="0" marL="38100" rtl="0" algn="l">
              <a:lnSpc>
                <a:spcPct val="115000"/>
              </a:lnSpc>
              <a:spcBef>
                <a:spcPts val="800"/>
              </a:spcBef>
              <a:spcAft>
                <a:spcPts val="0"/>
              </a:spcAft>
              <a:buSzPts val="2100"/>
              <a:buNone/>
            </a:pPr>
            <a:r>
              <a:rPr b="1" lang="en-GB" sz="1700"/>
              <a:t>Recommendations from AFOLU Roadmap </a:t>
            </a:r>
            <a:r>
              <a:rPr lang="en-GB" sz="1800"/>
              <a:t>(reported by Ben Poulter at SIT-40 in Fukuoka, Japan in April 2025):</a:t>
            </a:r>
            <a:endParaRPr sz="1800"/>
          </a:p>
          <a:p>
            <a:pPr indent="0" lvl="0" marL="177800" rtl="0" algn="l">
              <a:lnSpc>
                <a:spcPct val="115000"/>
              </a:lnSpc>
              <a:spcBef>
                <a:spcPts val="0"/>
              </a:spcBef>
              <a:spcAft>
                <a:spcPts val="0"/>
              </a:spcAft>
              <a:buNone/>
            </a:pPr>
            <a:r>
              <a:t/>
            </a:r>
            <a:endParaRPr sz="1400"/>
          </a:p>
          <a:p>
            <a:pPr indent="-127000" lvl="0" marL="177800" rtl="0" algn="l">
              <a:lnSpc>
                <a:spcPct val="115000"/>
              </a:lnSpc>
              <a:spcBef>
                <a:spcPts val="0"/>
              </a:spcBef>
              <a:spcAft>
                <a:spcPts val="0"/>
              </a:spcAft>
              <a:buSzPts val="1400"/>
              <a:buAutoNum type="arabicPeriod" startAt="0"/>
            </a:pPr>
            <a:r>
              <a:rPr lang="en-GB" sz="1400"/>
              <a:t> Universal access to satellite data needed for national reporting</a:t>
            </a:r>
            <a:endParaRPr sz="1400"/>
          </a:p>
          <a:p>
            <a:pPr indent="-127000" lvl="0" marL="177800" rtl="0" algn="l">
              <a:spcBef>
                <a:spcPts val="0"/>
              </a:spcBef>
              <a:spcAft>
                <a:spcPts val="0"/>
              </a:spcAft>
              <a:buSzPts val="1400"/>
              <a:buAutoNum type="arabicPeriod" startAt="0"/>
            </a:pPr>
            <a:r>
              <a:rPr lang="en-GB" sz="1400"/>
              <a:t> Continuity  and backward compatibility for missions providing activity data and emission factors</a:t>
            </a:r>
            <a:endParaRPr sz="1400"/>
          </a:p>
          <a:p>
            <a:pPr indent="-127000" lvl="0" marL="177800" rtl="0" algn="l">
              <a:spcBef>
                <a:spcPts val="0"/>
              </a:spcBef>
              <a:spcAft>
                <a:spcPts val="0"/>
              </a:spcAft>
              <a:buSzPts val="1400"/>
              <a:buAutoNum type="arabicPeriod" startAt="0"/>
            </a:pPr>
            <a:r>
              <a:rPr lang="en-GB" sz="1400"/>
              <a:t> Improve data use in UNFCCC reporting and IPCC Guidelines</a:t>
            </a:r>
            <a:endParaRPr sz="1400"/>
          </a:p>
          <a:p>
            <a:pPr indent="-127000" lvl="0" marL="177800" rtl="0" algn="l">
              <a:spcBef>
                <a:spcPts val="0"/>
              </a:spcBef>
              <a:spcAft>
                <a:spcPts val="0"/>
              </a:spcAft>
              <a:buSzPts val="1400"/>
              <a:buAutoNum type="arabicPeriod" startAt="0"/>
            </a:pPr>
            <a:r>
              <a:rPr lang="en-GB" sz="1400"/>
              <a:t> Enable dialogue between inventory practitioners and CEOS community</a:t>
            </a:r>
            <a:endParaRPr sz="1400"/>
          </a:p>
          <a:p>
            <a:pPr indent="-127000" lvl="0" marL="177800" rtl="0" algn="l">
              <a:spcBef>
                <a:spcPts val="0"/>
              </a:spcBef>
              <a:spcAft>
                <a:spcPts val="0"/>
              </a:spcAft>
              <a:buSzPts val="1400"/>
              <a:buAutoNum type="arabicPeriod" startAt="0"/>
            </a:pPr>
            <a:r>
              <a:rPr lang="en-GB" sz="1400"/>
              <a:t> Reconcile bottom-up, top-down, and inventory estimates of GHG emissions and removals</a:t>
            </a:r>
            <a:endParaRPr sz="1400"/>
          </a:p>
          <a:p>
            <a:pPr indent="-127000" lvl="0" marL="177800" rtl="0" algn="l">
              <a:spcBef>
                <a:spcPts val="0"/>
              </a:spcBef>
              <a:spcAft>
                <a:spcPts val="0"/>
              </a:spcAft>
              <a:buSzPts val="1400"/>
              <a:buAutoNum type="arabicPeriod" startAt="0"/>
            </a:pPr>
            <a:r>
              <a:rPr lang="en-GB" sz="1400"/>
              <a:t> Systematically target activities to support IPCC Land Cover classes</a:t>
            </a:r>
            <a:endParaRPr sz="1400"/>
          </a:p>
          <a:p>
            <a:pPr indent="-127000" lvl="0" marL="177800" rtl="0" algn="l">
              <a:spcBef>
                <a:spcPts val="0"/>
              </a:spcBef>
              <a:spcAft>
                <a:spcPts val="0"/>
              </a:spcAft>
              <a:buSzPts val="1400"/>
              <a:buAutoNum type="arabicPeriod" startAt="0"/>
            </a:pPr>
            <a:r>
              <a:rPr lang="en-GB" sz="1400"/>
              <a:t> Work with New Space to provide comprehensive coverage for national GHG inventories</a:t>
            </a:r>
            <a:endParaRPr sz="1400"/>
          </a:p>
          <a:p>
            <a:pPr indent="-127000" lvl="0" marL="177800" rtl="0" algn="l">
              <a:spcBef>
                <a:spcPts val="0"/>
              </a:spcBef>
              <a:spcAft>
                <a:spcPts val="0"/>
              </a:spcAft>
              <a:buSzPts val="1400"/>
              <a:buAutoNum type="arabicPeriod" startAt="0"/>
            </a:pPr>
            <a:r>
              <a:rPr lang="en-GB" sz="1400"/>
              <a:t> Consistency of AFOLU and GHG Roadmaps for integrated national GHG inventory system, GHG+.</a:t>
            </a:r>
            <a:endParaRPr sz="1400"/>
          </a:p>
          <a:p>
            <a:pPr indent="-165100" lvl="1" marL="685800" rtl="0" algn="l">
              <a:lnSpc>
                <a:spcPct val="115000"/>
              </a:lnSpc>
              <a:spcBef>
                <a:spcPts val="0"/>
              </a:spcBef>
              <a:spcAft>
                <a:spcPts val="0"/>
              </a:spcAft>
              <a:buSzPts val="2100"/>
              <a:buNone/>
            </a:pPr>
            <a:r>
              <a:t/>
            </a:r>
            <a:endParaRPr sz="1400"/>
          </a:p>
        </p:txBody>
      </p:sp>
      <p:sp>
        <p:nvSpPr>
          <p:cNvPr id="65" name="Google Shape;65;g39e16453052_1_69"/>
          <p:cNvSpPr txBox="1"/>
          <p:nvPr>
            <p:ph type="title"/>
          </p:nvPr>
        </p:nvSpPr>
        <p:spPr>
          <a:xfrm>
            <a:off x="99027" y="98965"/>
            <a:ext cx="5280000" cy="438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3300"/>
              <a:buNone/>
            </a:pPr>
            <a:r>
              <a:rPr lang="en-GB"/>
              <a:t>Recommendations</a:t>
            </a:r>
            <a:endParaRPr/>
          </a:p>
        </p:txBody>
      </p:sp>
      <p:pic>
        <p:nvPicPr>
          <p:cNvPr id="66" name="Google Shape;66;g39e16453052_1_6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g39e16453052_1_136"/>
          <p:cNvSpPr txBox="1"/>
          <p:nvPr>
            <p:ph type="title"/>
          </p:nvPr>
        </p:nvSpPr>
        <p:spPr>
          <a:xfrm>
            <a:off x="132036" y="19611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chemeClr val="lt1"/>
              </a:buClr>
              <a:buSzPts val="3300"/>
              <a:buFont typeface="Montserrat"/>
              <a:buNone/>
            </a:pPr>
            <a:r>
              <a:rPr lang="en-GB" sz="2100"/>
              <a:t>Action 0.3: Support biomass harmonization efforts</a:t>
            </a:r>
            <a:endParaRPr sz="2900"/>
          </a:p>
        </p:txBody>
      </p:sp>
      <p:pic>
        <p:nvPicPr>
          <p:cNvPr id="72" name="Google Shape;72;g39e16453052_1_136"/>
          <p:cNvPicPr preferRelativeResize="0"/>
          <p:nvPr/>
        </p:nvPicPr>
        <p:blipFill>
          <a:blip r:embed="rId3">
            <a:alphaModFix/>
          </a:blip>
          <a:stretch>
            <a:fillRect/>
          </a:stretch>
        </p:blipFill>
        <p:spPr>
          <a:xfrm>
            <a:off x="24038" y="782756"/>
            <a:ext cx="9144000" cy="4275206"/>
          </a:xfrm>
          <a:prstGeom prst="rect">
            <a:avLst/>
          </a:prstGeom>
          <a:noFill/>
          <a:ln>
            <a:noFill/>
          </a:ln>
        </p:spPr>
      </p:pic>
      <p:pic>
        <p:nvPicPr>
          <p:cNvPr id="73" name="Google Shape;73;g39e16453052_1_136"/>
          <p:cNvPicPr preferRelativeResize="0"/>
          <p:nvPr/>
        </p:nvPicPr>
        <p:blipFill>
          <a:blip r:embed="rId4">
            <a:alphaModFix/>
          </a:blip>
          <a:stretch>
            <a:fillRect/>
          </a:stretch>
        </p:blipFill>
        <p:spPr>
          <a:xfrm>
            <a:off x="6767850" y="4491375"/>
            <a:ext cx="796408" cy="291675"/>
          </a:xfrm>
          <a:prstGeom prst="rect">
            <a:avLst/>
          </a:prstGeom>
          <a:noFill/>
          <a:ln>
            <a:noFill/>
          </a:ln>
        </p:spPr>
      </p:pic>
      <p:pic>
        <p:nvPicPr>
          <p:cNvPr id="74" name="Google Shape;74;g39e16453052_1_136"/>
          <p:cNvPicPr preferRelativeResize="0"/>
          <p:nvPr/>
        </p:nvPicPr>
        <p:blipFill>
          <a:blip r:embed="rId5">
            <a:alphaModFix/>
          </a:blip>
          <a:stretch>
            <a:fillRect/>
          </a:stretch>
        </p:blipFill>
        <p:spPr>
          <a:xfrm>
            <a:off x="8407676" y="4255462"/>
            <a:ext cx="761605" cy="637030"/>
          </a:xfrm>
          <a:prstGeom prst="rect">
            <a:avLst/>
          </a:prstGeom>
          <a:noFill/>
          <a:ln>
            <a:noFill/>
          </a:ln>
        </p:spPr>
      </p:pic>
      <p:pic>
        <p:nvPicPr>
          <p:cNvPr id="75" name="Google Shape;75;g39e16453052_1_136"/>
          <p:cNvPicPr preferRelativeResize="0"/>
          <p:nvPr/>
        </p:nvPicPr>
        <p:blipFill>
          <a:blip r:embed="rId6">
            <a:alphaModFix/>
          </a:blip>
          <a:stretch>
            <a:fillRect/>
          </a:stretch>
        </p:blipFill>
        <p:spPr>
          <a:xfrm>
            <a:off x="7753481" y="4297464"/>
            <a:ext cx="553032" cy="5530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39e16453052_1_154"/>
          <p:cNvSpPr txBox="1"/>
          <p:nvPr>
            <p:ph type="title"/>
          </p:nvPr>
        </p:nvSpPr>
        <p:spPr>
          <a:xfrm>
            <a:off x="132036" y="206808"/>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chemeClr val="lt1"/>
              </a:buClr>
              <a:buSzPts val="3300"/>
              <a:buFont typeface="Montserrat"/>
              <a:buNone/>
            </a:pPr>
            <a:r>
              <a:rPr lang="en-GB" sz="2100"/>
              <a:t>Action 2.5: Support GEO-TREES efforts</a:t>
            </a:r>
            <a:endParaRPr sz="2900"/>
          </a:p>
        </p:txBody>
      </p:sp>
      <p:pic>
        <p:nvPicPr>
          <p:cNvPr id="81" name="Google Shape;81;g39e16453052_1_154"/>
          <p:cNvPicPr preferRelativeResize="0"/>
          <p:nvPr/>
        </p:nvPicPr>
        <p:blipFill>
          <a:blip r:embed="rId3">
            <a:alphaModFix/>
          </a:blip>
          <a:stretch>
            <a:fillRect/>
          </a:stretch>
        </p:blipFill>
        <p:spPr>
          <a:xfrm>
            <a:off x="84394" y="1561931"/>
            <a:ext cx="6087131" cy="3239156"/>
          </a:xfrm>
          <a:prstGeom prst="rect">
            <a:avLst/>
          </a:prstGeom>
          <a:noFill/>
          <a:ln>
            <a:noFill/>
          </a:ln>
        </p:spPr>
      </p:pic>
      <p:pic>
        <p:nvPicPr>
          <p:cNvPr id="82" name="Google Shape;82;g39e16453052_1_154"/>
          <p:cNvPicPr preferRelativeResize="0"/>
          <p:nvPr/>
        </p:nvPicPr>
        <p:blipFill>
          <a:blip r:embed="rId4">
            <a:alphaModFix/>
          </a:blip>
          <a:stretch>
            <a:fillRect/>
          </a:stretch>
        </p:blipFill>
        <p:spPr>
          <a:xfrm>
            <a:off x="5740481" y="847106"/>
            <a:ext cx="3333029" cy="1442438"/>
          </a:xfrm>
          <a:prstGeom prst="rect">
            <a:avLst/>
          </a:prstGeom>
          <a:noFill/>
          <a:ln cap="flat" cmpd="sng" w="7150">
            <a:solidFill>
              <a:schemeClr val="dk2"/>
            </a:solidFill>
            <a:prstDash val="solid"/>
            <a:round/>
            <a:headEnd len="sm" w="sm" type="none"/>
            <a:tailEnd len="sm" w="sm" type="none"/>
          </a:ln>
        </p:spPr>
      </p:pic>
      <p:sp>
        <p:nvSpPr>
          <p:cNvPr id="83" name="Google Shape;83;g39e16453052_1_154"/>
          <p:cNvSpPr txBox="1"/>
          <p:nvPr/>
        </p:nvSpPr>
        <p:spPr>
          <a:xfrm>
            <a:off x="3880212" y="4582875"/>
            <a:ext cx="2250000" cy="2772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GB" sz="900">
                <a:solidFill>
                  <a:schemeClr val="dk1"/>
                </a:solidFill>
                <a:latin typeface="Trebuchet MS"/>
                <a:ea typeface="Trebuchet MS"/>
                <a:cs typeface="Trebuchet MS"/>
                <a:sym typeface="Trebuchet MS"/>
              </a:rPr>
              <a:t>GEOTREES ALS Sites (Status August 2025)</a:t>
            </a:r>
            <a:endParaRPr sz="900">
              <a:solidFill>
                <a:schemeClr val="dk1"/>
              </a:solidFill>
              <a:latin typeface="Trebuchet MS"/>
              <a:ea typeface="Trebuchet MS"/>
              <a:cs typeface="Trebuchet MS"/>
              <a:sym typeface="Trebuchet MS"/>
            </a:endParaRPr>
          </a:p>
        </p:txBody>
      </p:sp>
      <p:pic>
        <p:nvPicPr>
          <p:cNvPr id="84" name="Google Shape;84;g39e16453052_1_154"/>
          <p:cNvPicPr preferRelativeResize="0"/>
          <p:nvPr/>
        </p:nvPicPr>
        <p:blipFill rotWithShape="1">
          <a:blip r:embed="rId5">
            <a:alphaModFix/>
          </a:blip>
          <a:srcRect b="40740" l="0" r="0" t="0"/>
          <a:stretch/>
        </p:blipFill>
        <p:spPr>
          <a:xfrm>
            <a:off x="84394" y="847106"/>
            <a:ext cx="4240237" cy="751144"/>
          </a:xfrm>
          <a:prstGeom prst="rect">
            <a:avLst/>
          </a:prstGeom>
          <a:noFill/>
          <a:ln>
            <a:noFill/>
          </a:ln>
        </p:spPr>
      </p:pic>
      <p:pic>
        <p:nvPicPr>
          <p:cNvPr id="85" name="Google Shape;85;g39e16453052_1_154"/>
          <p:cNvPicPr preferRelativeResize="0"/>
          <p:nvPr/>
        </p:nvPicPr>
        <p:blipFill>
          <a:blip r:embed="rId6">
            <a:alphaModFix/>
          </a:blip>
          <a:stretch>
            <a:fillRect/>
          </a:stretch>
        </p:blipFill>
        <p:spPr>
          <a:xfrm>
            <a:off x="6304631" y="2404631"/>
            <a:ext cx="2727844" cy="23320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39e16453052_1_163"/>
          <p:cNvSpPr txBox="1"/>
          <p:nvPr>
            <p:ph type="title"/>
          </p:nvPr>
        </p:nvSpPr>
        <p:spPr>
          <a:xfrm>
            <a:off x="142742" y="78479"/>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chemeClr val="lt1"/>
              </a:buClr>
              <a:buSzPts val="3300"/>
              <a:buFont typeface="Montserrat"/>
              <a:buNone/>
            </a:pPr>
            <a:r>
              <a:rPr lang="en-GB" sz="2100"/>
              <a:t>Action 2.6/2.8/3.1: GFOI R&amp;D efforts on informed uptake of space-based biomass products</a:t>
            </a:r>
            <a:endParaRPr sz="3200"/>
          </a:p>
        </p:txBody>
      </p:sp>
      <p:sp>
        <p:nvSpPr>
          <p:cNvPr id="91" name="Google Shape;91;g39e16453052_1_163"/>
          <p:cNvSpPr txBox="1"/>
          <p:nvPr/>
        </p:nvSpPr>
        <p:spPr>
          <a:xfrm>
            <a:off x="57436" y="785813"/>
            <a:ext cx="8865000" cy="4129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t/>
            </a:r>
            <a:endParaRPr sz="2100">
              <a:solidFill>
                <a:srgbClr val="000000"/>
              </a:solidFill>
              <a:latin typeface="Montserrat"/>
              <a:ea typeface="Montserrat"/>
              <a:cs typeface="Montserrat"/>
              <a:sym typeface="Montserrat"/>
            </a:endParaRPr>
          </a:p>
        </p:txBody>
      </p:sp>
      <p:sp>
        <p:nvSpPr>
          <p:cNvPr id="92" name="Google Shape;92;g39e16453052_1_163"/>
          <p:cNvSpPr txBox="1"/>
          <p:nvPr/>
        </p:nvSpPr>
        <p:spPr>
          <a:xfrm>
            <a:off x="4924925" y="4428875"/>
            <a:ext cx="41622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GB" sz="1100" u="none" cap="none" strike="noStrike">
                <a:solidFill>
                  <a:srgbClr val="006400"/>
                </a:solidFill>
                <a:latin typeface="Arial Narrow"/>
                <a:ea typeface="Arial Narrow"/>
                <a:cs typeface="Arial Narrow"/>
                <a:sym typeface="Arial Narrow"/>
              </a:rPr>
              <a:t>Key operational and research examples for the use of space-based forest biomass-related data as auxiliary information for reporting purposes</a:t>
            </a:r>
            <a:endParaRPr b="1" i="0" sz="1100" u="none" cap="none" strike="noStrike">
              <a:solidFill>
                <a:srgbClr val="006400"/>
              </a:solidFill>
              <a:latin typeface="Arial Narrow"/>
              <a:ea typeface="Arial Narrow"/>
              <a:cs typeface="Arial Narrow"/>
              <a:sym typeface="Arial Narrow"/>
            </a:endParaRPr>
          </a:p>
        </p:txBody>
      </p:sp>
      <p:pic>
        <p:nvPicPr>
          <p:cNvPr id="93" name="Google Shape;93;g39e16453052_1_163"/>
          <p:cNvPicPr preferRelativeResize="0"/>
          <p:nvPr/>
        </p:nvPicPr>
        <p:blipFill rotWithShape="1">
          <a:blip r:embed="rId3">
            <a:alphaModFix/>
          </a:blip>
          <a:srcRect b="0" l="0" r="0" t="0"/>
          <a:stretch/>
        </p:blipFill>
        <p:spPr>
          <a:xfrm>
            <a:off x="4924925" y="2302525"/>
            <a:ext cx="4162301" cy="1981699"/>
          </a:xfrm>
          <a:prstGeom prst="rect">
            <a:avLst/>
          </a:prstGeom>
          <a:noFill/>
          <a:ln>
            <a:noFill/>
          </a:ln>
        </p:spPr>
      </p:pic>
      <p:sp>
        <p:nvSpPr>
          <p:cNvPr id="94" name="Google Shape;94;g39e16453052_1_163"/>
          <p:cNvSpPr txBox="1"/>
          <p:nvPr/>
        </p:nvSpPr>
        <p:spPr>
          <a:xfrm>
            <a:off x="1723159" y="873800"/>
            <a:ext cx="71436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100" u="none" cap="none" strike="noStrike">
                <a:solidFill>
                  <a:srgbClr val="000000"/>
                </a:solidFill>
                <a:latin typeface="Open Sans"/>
                <a:ea typeface="Open Sans"/>
                <a:cs typeface="Open Sans"/>
                <a:sym typeface="Open Sans"/>
              </a:rPr>
              <a:t>Theme: ”Forests and the marvel of monitoring” - 21–23 October 2025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None/>
            </a:pPr>
            <a:r>
              <a:rPr b="1" i="0" lang="en-GB" sz="1100" u="none" cap="none" strike="noStrike">
                <a:solidFill>
                  <a:srgbClr val="3D3D3D"/>
                </a:solidFill>
                <a:latin typeface="Open Sans"/>
                <a:ea typeface="Open Sans"/>
                <a:cs typeface="Open Sans"/>
                <a:sym typeface="Open Sans"/>
              </a:rPr>
              <a:t>Global gathering for countries, donors, development partners and practitioners in the forest monitoring sector</a:t>
            </a:r>
            <a:endParaRPr/>
          </a:p>
        </p:txBody>
      </p:sp>
      <p:pic>
        <p:nvPicPr>
          <p:cNvPr descr="Fao Design system" id="95" name="Google Shape;95;g39e16453052_1_163"/>
          <p:cNvPicPr preferRelativeResize="0"/>
          <p:nvPr/>
        </p:nvPicPr>
        <p:blipFill rotWithShape="1">
          <a:blip r:embed="rId4">
            <a:alphaModFix/>
          </a:blip>
          <a:srcRect b="0" l="0" r="0" t="0"/>
          <a:stretch/>
        </p:blipFill>
        <p:spPr>
          <a:xfrm>
            <a:off x="277359" y="999374"/>
            <a:ext cx="1259398" cy="347412"/>
          </a:xfrm>
          <a:prstGeom prst="rect">
            <a:avLst/>
          </a:prstGeom>
          <a:noFill/>
          <a:ln>
            <a:noFill/>
          </a:ln>
        </p:spPr>
      </p:pic>
      <p:sp>
        <p:nvSpPr>
          <p:cNvPr id="96" name="Google Shape;96;g39e16453052_1_163"/>
          <p:cNvSpPr txBox="1"/>
          <p:nvPr/>
        </p:nvSpPr>
        <p:spPr>
          <a:xfrm>
            <a:off x="117367" y="1831628"/>
            <a:ext cx="5004900" cy="3093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100"/>
              <a:buFont typeface="Arial"/>
              <a:buChar char="•"/>
            </a:pPr>
            <a:r>
              <a:rPr b="1" i="0" lang="en-GB" sz="1100" u="none" cap="none" strike="noStrike">
                <a:solidFill>
                  <a:schemeClr val="dk1"/>
                </a:solidFill>
                <a:latin typeface="Montserrat"/>
                <a:ea typeface="Montserrat"/>
                <a:cs typeface="Montserrat"/>
                <a:sym typeface="Montserrat"/>
              </a:rPr>
              <a:t>FAO: Launch of the Global Forest Resources Assessment 2025 </a:t>
            </a:r>
            <a:endParaRPr/>
          </a:p>
          <a:p>
            <a:pPr indent="-215900" lvl="0" marL="28575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100"/>
              <a:buFont typeface="Arial"/>
              <a:buChar char="•"/>
            </a:pPr>
            <a:r>
              <a:rPr b="0" i="0" lang="en-GB" sz="1100" u="none" cap="none" strike="noStrike">
                <a:solidFill>
                  <a:schemeClr val="dk1"/>
                </a:solidFill>
                <a:latin typeface="Montserrat"/>
                <a:ea typeface="Montserrat"/>
                <a:cs typeface="Montserrat"/>
                <a:sym typeface="Montserrat"/>
              </a:rPr>
              <a:t>Release of the GFOI Rapid Response Module integrating EO biomass maps and forest inventories</a:t>
            </a:r>
            <a:endParaRPr/>
          </a:p>
          <a:p>
            <a:pPr indent="-215900" lvl="0" marL="28575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100"/>
              <a:buFont typeface="Arial"/>
              <a:buChar char="•"/>
            </a:pPr>
            <a:r>
              <a:rPr b="0" i="0" lang="en-GB" sz="1100" u="none" cap="none" strike="noStrike">
                <a:solidFill>
                  <a:schemeClr val="dk1"/>
                </a:solidFill>
                <a:latin typeface="Montserrat"/>
                <a:ea typeface="Montserrat"/>
                <a:cs typeface="Montserrat"/>
                <a:sym typeface="Montserrat"/>
              </a:rPr>
              <a:t>CEOS-participation or co-led sessions on:</a:t>
            </a:r>
            <a:endParaRPr/>
          </a:p>
          <a:p>
            <a:pPr indent="-222250" lvl="0" marL="28575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285750" lvl="0" marL="438785" marR="0" rtl="0" algn="l">
              <a:lnSpc>
                <a:spcPct val="100000"/>
              </a:lnSpc>
              <a:spcBef>
                <a:spcPts val="0"/>
              </a:spcBef>
              <a:spcAft>
                <a:spcPts val="0"/>
              </a:spcAft>
              <a:buClr>
                <a:srgbClr val="000000"/>
              </a:buClr>
              <a:buSzPts val="1100"/>
              <a:buFont typeface="Arial"/>
              <a:buChar char="•"/>
            </a:pPr>
            <a:r>
              <a:rPr b="0" i="0" lang="en-GB" sz="1100" u="none" cap="none" strike="noStrike">
                <a:solidFill>
                  <a:schemeClr val="dk1"/>
                </a:solidFill>
                <a:latin typeface="Montserrat"/>
                <a:ea typeface="Montserrat"/>
                <a:cs typeface="Montserrat"/>
                <a:sym typeface="Montserrat"/>
              </a:rPr>
              <a:t>IPCC TFI tools to support transparency on Forest land</a:t>
            </a:r>
            <a:endParaRPr/>
          </a:p>
          <a:p>
            <a:pPr indent="0" lvl="0" marL="153035" marR="0" rtl="0" algn="l">
              <a:lnSpc>
                <a:spcPct val="100000"/>
              </a:lnSpc>
              <a:spcBef>
                <a:spcPts val="0"/>
              </a:spcBef>
              <a:spcAft>
                <a:spcPts val="0"/>
              </a:spcAft>
              <a:buNone/>
            </a:pPr>
            <a:r>
              <a:t/>
            </a:r>
            <a:endParaRPr b="0" i="0" sz="1100" u="none" cap="none" strike="noStrike">
              <a:solidFill>
                <a:schemeClr val="dk1"/>
              </a:solidFill>
              <a:latin typeface="Montserrat"/>
              <a:ea typeface="Montserrat"/>
              <a:cs typeface="Montserrat"/>
              <a:sym typeface="Montserrat"/>
            </a:endParaRPr>
          </a:p>
          <a:p>
            <a:pPr indent="-285750" lvl="0" marL="438785" marR="0" rtl="0" algn="l">
              <a:lnSpc>
                <a:spcPct val="100000"/>
              </a:lnSpc>
              <a:spcBef>
                <a:spcPts val="0"/>
              </a:spcBef>
              <a:spcAft>
                <a:spcPts val="0"/>
              </a:spcAft>
              <a:buClr>
                <a:srgbClr val="000000"/>
              </a:buClr>
              <a:buSzPts val="1100"/>
              <a:buFont typeface="Arial"/>
              <a:buChar char="•"/>
            </a:pPr>
            <a:r>
              <a:rPr b="0" i="0" lang="en-GB" sz="1100" u="none" cap="none" strike="noStrike">
                <a:solidFill>
                  <a:schemeClr val="dk1"/>
                </a:solidFill>
                <a:latin typeface="Montserrat"/>
                <a:ea typeface="Montserrat"/>
                <a:cs typeface="Montserrat"/>
                <a:sym typeface="Montserrat"/>
              </a:rPr>
              <a:t>Advances in Uncertainty Estimation when using EO datasets</a:t>
            </a:r>
            <a:endParaRPr/>
          </a:p>
          <a:p>
            <a:pPr indent="-215900" lvl="0" marL="438785"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285750" lvl="0" marL="438785" marR="0" rtl="0" algn="l">
              <a:lnSpc>
                <a:spcPct val="100000"/>
              </a:lnSpc>
              <a:spcBef>
                <a:spcPts val="0"/>
              </a:spcBef>
              <a:spcAft>
                <a:spcPts val="0"/>
              </a:spcAft>
              <a:buClr>
                <a:srgbClr val="000000"/>
              </a:buClr>
              <a:buSzPts val="1100"/>
              <a:buFont typeface="Arial"/>
              <a:buChar char="•"/>
            </a:pPr>
            <a:r>
              <a:rPr b="0" i="0" lang="en-GB" sz="1100" u="none" cap="none" strike="noStrike">
                <a:solidFill>
                  <a:schemeClr val="dk1"/>
                </a:solidFill>
                <a:latin typeface="Montserrat"/>
                <a:ea typeface="Montserrat"/>
                <a:cs typeface="Montserrat"/>
                <a:sym typeface="Montserrat"/>
              </a:rPr>
              <a:t>High level overview of ways to integrate biomass data with ground data for MRV needs</a:t>
            </a:r>
            <a:endParaRPr/>
          </a:p>
          <a:p>
            <a:pPr indent="-215900" lvl="0" marL="438785"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285750" lvl="0" marL="438785" marR="0" rtl="0" algn="l">
              <a:lnSpc>
                <a:spcPct val="100000"/>
              </a:lnSpc>
              <a:spcBef>
                <a:spcPts val="0"/>
              </a:spcBef>
              <a:spcAft>
                <a:spcPts val="0"/>
              </a:spcAft>
              <a:buClr>
                <a:srgbClr val="000000"/>
              </a:buClr>
              <a:buSzPts val="1100"/>
              <a:buFont typeface="Arial"/>
              <a:buChar char="•"/>
            </a:pPr>
            <a:r>
              <a:rPr b="0" i="0" lang="en-GB" sz="1100" u="none" cap="none" strike="noStrike">
                <a:solidFill>
                  <a:schemeClr val="dk1"/>
                </a:solidFill>
                <a:latin typeface="Montserrat"/>
                <a:ea typeface="Montserrat"/>
                <a:cs typeface="Montserrat"/>
                <a:sym typeface="Montserrat"/>
              </a:rPr>
              <a:t>Dynamic session with countries: Addressing existing biomass estimation needs: identifying options for improved use </a:t>
            </a:r>
            <a:endParaRPr/>
          </a:p>
          <a:p>
            <a:pPr indent="0" lvl="0" marL="153035" marR="0" rtl="0" algn="l">
              <a:lnSpc>
                <a:spcPct val="100000"/>
              </a:lnSpc>
              <a:spcBef>
                <a:spcPts val="0"/>
              </a:spcBef>
              <a:spcAft>
                <a:spcPts val="0"/>
              </a:spcAft>
              <a:buNone/>
            </a:pPr>
            <a:br>
              <a:rPr b="0" i="0" lang="en-GB" sz="1000" u="none" cap="none" strike="noStrike">
                <a:solidFill>
                  <a:srgbClr val="000000"/>
                </a:solidFill>
                <a:latin typeface="Arial"/>
                <a:ea typeface="Arial"/>
                <a:cs typeface="Arial"/>
                <a:sym typeface="Arial"/>
              </a:rPr>
            </a:br>
            <a:endParaRPr b="0" i="0" sz="1000" u="none" cap="none" strike="noStrike">
              <a:solidFill>
                <a:srgbClr val="000000"/>
              </a:solidFill>
              <a:latin typeface="Arial"/>
              <a:ea typeface="Arial"/>
              <a:cs typeface="Arial"/>
              <a:sym typeface="Arial"/>
            </a:endParaRPr>
          </a:p>
        </p:txBody>
      </p:sp>
      <p:grpSp>
        <p:nvGrpSpPr>
          <p:cNvPr id="97" name="Google Shape;97;g39e16453052_1_163"/>
          <p:cNvGrpSpPr/>
          <p:nvPr/>
        </p:nvGrpSpPr>
        <p:grpSpPr>
          <a:xfrm>
            <a:off x="5845448" y="1746529"/>
            <a:ext cx="2923411" cy="518736"/>
            <a:chOff x="7674002" y="2084972"/>
            <a:chExt cx="3664341" cy="650208"/>
          </a:xfrm>
        </p:grpSpPr>
        <p:pic>
          <p:nvPicPr>
            <p:cNvPr descr="A cartoon of a person writing on a book&#10;&#10;AI-generated content may be incorrect." id="98" name="Google Shape;98;g39e16453052_1_163"/>
            <p:cNvPicPr preferRelativeResize="0"/>
            <p:nvPr/>
          </p:nvPicPr>
          <p:blipFill rotWithShape="1">
            <a:blip r:embed="rId5">
              <a:alphaModFix/>
            </a:blip>
            <a:srcRect b="0" l="0" r="0" t="0"/>
            <a:stretch/>
          </p:blipFill>
          <p:spPr>
            <a:xfrm>
              <a:off x="7674002" y="2084972"/>
              <a:ext cx="677598" cy="650207"/>
            </a:xfrm>
            <a:prstGeom prst="rect">
              <a:avLst/>
            </a:prstGeom>
            <a:noFill/>
            <a:ln>
              <a:noFill/>
            </a:ln>
          </p:spPr>
        </p:pic>
        <p:pic>
          <p:nvPicPr>
            <p:cNvPr descr="A cartoon of a person holding a planet&#10;&#10;AI-generated content may be incorrect." id="99" name="Google Shape;99;g39e16453052_1_163"/>
            <p:cNvPicPr preferRelativeResize="0"/>
            <p:nvPr/>
          </p:nvPicPr>
          <p:blipFill rotWithShape="1">
            <a:blip r:embed="rId6">
              <a:alphaModFix/>
            </a:blip>
            <a:srcRect b="0" l="0" r="0" t="0"/>
            <a:stretch/>
          </p:blipFill>
          <p:spPr>
            <a:xfrm>
              <a:off x="8403760" y="2084973"/>
              <a:ext cx="677598" cy="650207"/>
            </a:xfrm>
            <a:prstGeom prst="rect">
              <a:avLst/>
            </a:prstGeom>
            <a:noFill/>
            <a:ln>
              <a:noFill/>
            </a:ln>
          </p:spPr>
        </p:pic>
        <p:pic>
          <p:nvPicPr>
            <p:cNvPr descr="A blue megaphone with leaves and papers&#10;&#10;AI-generated content may be incorrect." id="100" name="Google Shape;100;g39e16453052_1_163"/>
            <p:cNvPicPr preferRelativeResize="0"/>
            <p:nvPr/>
          </p:nvPicPr>
          <p:blipFill rotWithShape="1">
            <a:blip r:embed="rId7">
              <a:alphaModFix/>
            </a:blip>
            <a:srcRect b="0" l="0" r="0" t="0"/>
            <a:stretch/>
          </p:blipFill>
          <p:spPr>
            <a:xfrm>
              <a:off x="9163611" y="2084972"/>
              <a:ext cx="677598" cy="650207"/>
            </a:xfrm>
            <a:prstGeom prst="rect">
              <a:avLst/>
            </a:prstGeom>
            <a:noFill/>
            <a:ln>
              <a:noFill/>
            </a:ln>
          </p:spPr>
        </p:pic>
        <p:pic>
          <p:nvPicPr>
            <p:cNvPr id="101" name="Google Shape;101;g39e16453052_1_163"/>
            <p:cNvPicPr preferRelativeResize="0"/>
            <p:nvPr/>
          </p:nvPicPr>
          <p:blipFill rotWithShape="1">
            <a:blip r:embed="rId8">
              <a:alphaModFix/>
            </a:blip>
            <a:srcRect b="0" l="0" r="0" t="0"/>
            <a:stretch/>
          </p:blipFill>
          <p:spPr>
            <a:xfrm>
              <a:off x="9930987" y="2084973"/>
              <a:ext cx="677598" cy="650207"/>
            </a:xfrm>
            <a:prstGeom prst="rect">
              <a:avLst/>
            </a:prstGeom>
            <a:noFill/>
            <a:ln>
              <a:noFill/>
            </a:ln>
          </p:spPr>
        </p:pic>
        <p:pic>
          <p:nvPicPr>
            <p:cNvPr descr="A cartoon of two people holding a globe&#10;&#10;AI-generated content may be incorrect." id="102" name="Google Shape;102;g39e16453052_1_163"/>
            <p:cNvPicPr preferRelativeResize="0"/>
            <p:nvPr/>
          </p:nvPicPr>
          <p:blipFill rotWithShape="1">
            <a:blip r:embed="rId9">
              <a:alphaModFix/>
            </a:blip>
            <a:srcRect b="0" l="0" r="0" t="0"/>
            <a:stretch/>
          </p:blipFill>
          <p:spPr>
            <a:xfrm>
              <a:off x="10660744" y="2084972"/>
              <a:ext cx="677599" cy="650208"/>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39e16453052_1_144"/>
          <p:cNvSpPr txBox="1"/>
          <p:nvPr/>
        </p:nvSpPr>
        <p:spPr>
          <a:xfrm>
            <a:off x="132038" y="893569"/>
            <a:ext cx="4575600" cy="3078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en-GB" sz="1100">
                <a:solidFill>
                  <a:schemeClr val="dk1"/>
                </a:solidFill>
              </a:rPr>
              <a:t>Uptake of AGB map products: Republic of Sudan</a:t>
            </a:r>
            <a:endParaRPr b="1" sz="1100">
              <a:solidFill>
                <a:schemeClr val="dk1"/>
              </a:solidFill>
            </a:endParaRPr>
          </a:p>
        </p:txBody>
      </p:sp>
      <p:sp>
        <p:nvSpPr>
          <p:cNvPr id="108" name="Google Shape;108;g39e16453052_1_144"/>
          <p:cNvSpPr txBox="1"/>
          <p:nvPr/>
        </p:nvSpPr>
        <p:spPr>
          <a:xfrm>
            <a:off x="311475" y="3449494"/>
            <a:ext cx="3632400" cy="6003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3500"/>
              </a:spcBef>
              <a:spcAft>
                <a:spcPts val="0"/>
              </a:spcAft>
              <a:buNone/>
            </a:pPr>
            <a:r>
              <a:rPr lang="en-GB" sz="1000">
                <a:solidFill>
                  <a:schemeClr val="dk1"/>
                </a:solidFill>
              </a:rPr>
              <a:t>Product development and analysis was conducted on the NASA MAAP cloud computing environment (</a:t>
            </a:r>
            <a:r>
              <a:rPr lang="en-GB" sz="1000" u="sng">
                <a:solidFill>
                  <a:schemeClr val="hlink"/>
                </a:solidFill>
                <a:hlinkClick r:id="rId3"/>
              </a:rPr>
              <a:t>https://scimaap.net/</a:t>
            </a:r>
            <a:r>
              <a:rPr lang="en-GB" sz="1000">
                <a:solidFill>
                  <a:schemeClr val="dk1"/>
                </a:solidFill>
              </a:rPr>
              <a:t>)</a:t>
            </a:r>
            <a:endParaRPr sz="1000">
              <a:solidFill>
                <a:schemeClr val="dk1"/>
              </a:solidFill>
            </a:endParaRPr>
          </a:p>
        </p:txBody>
      </p:sp>
      <p:pic>
        <p:nvPicPr>
          <p:cNvPr id="109" name="Google Shape;109;g39e16453052_1_144"/>
          <p:cNvPicPr preferRelativeResize="0"/>
          <p:nvPr/>
        </p:nvPicPr>
        <p:blipFill>
          <a:blip r:embed="rId4">
            <a:alphaModFix/>
          </a:blip>
          <a:stretch>
            <a:fillRect/>
          </a:stretch>
        </p:blipFill>
        <p:spPr>
          <a:xfrm>
            <a:off x="4199907" y="926044"/>
            <a:ext cx="4746994" cy="3848222"/>
          </a:xfrm>
          <a:prstGeom prst="rect">
            <a:avLst/>
          </a:prstGeom>
          <a:noFill/>
          <a:ln>
            <a:noFill/>
          </a:ln>
        </p:spPr>
      </p:pic>
      <p:pic>
        <p:nvPicPr>
          <p:cNvPr id="110" name="Google Shape;110;g39e16453052_1_144"/>
          <p:cNvPicPr preferRelativeResize="0"/>
          <p:nvPr/>
        </p:nvPicPr>
        <p:blipFill>
          <a:blip r:embed="rId5">
            <a:alphaModFix/>
          </a:blip>
          <a:stretch>
            <a:fillRect/>
          </a:stretch>
        </p:blipFill>
        <p:spPr>
          <a:xfrm>
            <a:off x="149561" y="4094943"/>
            <a:ext cx="3381139" cy="738900"/>
          </a:xfrm>
          <a:prstGeom prst="rect">
            <a:avLst/>
          </a:prstGeom>
          <a:noFill/>
          <a:ln>
            <a:noFill/>
          </a:ln>
        </p:spPr>
      </p:pic>
      <p:pic>
        <p:nvPicPr>
          <p:cNvPr id="111" name="Google Shape;111;g39e16453052_1_144"/>
          <p:cNvPicPr preferRelativeResize="0"/>
          <p:nvPr/>
        </p:nvPicPr>
        <p:blipFill>
          <a:blip r:embed="rId6">
            <a:alphaModFix/>
          </a:blip>
          <a:stretch>
            <a:fillRect/>
          </a:stretch>
        </p:blipFill>
        <p:spPr>
          <a:xfrm>
            <a:off x="932072" y="2758416"/>
            <a:ext cx="2145872" cy="479465"/>
          </a:xfrm>
          <a:prstGeom prst="rect">
            <a:avLst/>
          </a:prstGeom>
          <a:noFill/>
          <a:ln>
            <a:noFill/>
          </a:ln>
        </p:spPr>
      </p:pic>
      <p:sp>
        <p:nvSpPr>
          <p:cNvPr id="112" name="Google Shape;112;g39e16453052_1_144"/>
          <p:cNvSpPr txBox="1"/>
          <p:nvPr/>
        </p:nvSpPr>
        <p:spPr>
          <a:xfrm>
            <a:off x="132038" y="1239319"/>
            <a:ext cx="3991200" cy="1281300"/>
          </a:xfrm>
          <a:prstGeom prst="rect">
            <a:avLst/>
          </a:prstGeom>
          <a:noFill/>
          <a:ln>
            <a:noFill/>
          </a:ln>
        </p:spPr>
        <p:txBody>
          <a:bodyPr anchorCtr="0" anchor="t" bIns="68575" lIns="68575" spcFirstLastPara="1" rIns="68575" wrap="square" tIns="68575">
            <a:spAutoFit/>
          </a:bodyPr>
          <a:lstStyle/>
          <a:p>
            <a:pPr indent="-234950" lvl="0" marL="342900" rtl="0" algn="l">
              <a:lnSpc>
                <a:spcPct val="115000"/>
              </a:lnSpc>
              <a:spcBef>
                <a:spcPts val="0"/>
              </a:spcBef>
              <a:spcAft>
                <a:spcPts val="0"/>
              </a:spcAft>
              <a:buClr>
                <a:schemeClr val="dk1"/>
              </a:buClr>
              <a:buSzPts val="1100"/>
              <a:buChar char="●"/>
            </a:pPr>
            <a:r>
              <a:rPr lang="en-GB" sz="1100">
                <a:solidFill>
                  <a:schemeClr val="dk1"/>
                </a:solidFill>
              </a:rPr>
              <a:t>The first uptake of a NASA GEDI-based biomass product for national reporting to the GST. </a:t>
            </a:r>
            <a:endParaRPr sz="1100">
              <a:solidFill>
                <a:schemeClr val="dk1"/>
              </a:solidFill>
            </a:endParaRPr>
          </a:p>
          <a:p>
            <a:pPr indent="-234950" lvl="0" marL="342900" rtl="0" algn="l">
              <a:lnSpc>
                <a:spcPct val="115000"/>
              </a:lnSpc>
              <a:spcBef>
                <a:spcPts val="0"/>
              </a:spcBef>
              <a:spcAft>
                <a:spcPts val="0"/>
              </a:spcAft>
              <a:buClr>
                <a:schemeClr val="dk1"/>
              </a:buClr>
              <a:buSzPts val="1100"/>
              <a:buChar char="●"/>
            </a:pPr>
            <a:r>
              <a:rPr lang="en-GB" sz="1100">
                <a:solidFill>
                  <a:schemeClr val="dk1"/>
                </a:solidFill>
              </a:rPr>
              <a:t>Submitted by Sudan, positively reviewed by the IPCC, and final approval is expected in late 2025. </a:t>
            </a:r>
            <a:endParaRPr sz="1100">
              <a:solidFill>
                <a:schemeClr val="dk1"/>
              </a:solidFill>
            </a:endParaRPr>
          </a:p>
          <a:p>
            <a:pPr indent="-234950" lvl="0" marL="342900" rtl="0" algn="l">
              <a:lnSpc>
                <a:spcPct val="115000"/>
              </a:lnSpc>
              <a:spcBef>
                <a:spcPts val="0"/>
              </a:spcBef>
              <a:spcAft>
                <a:spcPts val="0"/>
              </a:spcAft>
              <a:buClr>
                <a:schemeClr val="dk1"/>
              </a:buClr>
              <a:buSzPts val="1100"/>
              <a:buChar char="●"/>
            </a:pPr>
            <a:r>
              <a:rPr lang="en-GB" sz="1100">
                <a:solidFill>
                  <a:schemeClr val="dk1"/>
                </a:solidFill>
              </a:rPr>
              <a:t>This pathfinding uptake of satellite AGBD products will enable other countries to follow.</a:t>
            </a:r>
            <a:endParaRPr sz="1100">
              <a:solidFill>
                <a:schemeClr val="dk1"/>
              </a:solidFill>
            </a:endParaRPr>
          </a:p>
        </p:txBody>
      </p:sp>
      <p:sp>
        <p:nvSpPr>
          <p:cNvPr id="113" name="Google Shape;113;g39e16453052_1_144"/>
          <p:cNvSpPr txBox="1"/>
          <p:nvPr>
            <p:ph type="title"/>
          </p:nvPr>
        </p:nvSpPr>
        <p:spPr>
          <a:xfrm>
            <a:off x="142742" y="78479"/>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Clr>
                <a:schemeClr val="lt1"/>
              </a:buClr>
              <a:buSzPts val="3300"/>
              <a:buFont typeface="Montserrat"/>
              <a:buNone/>
            </a:pPr>
            <a:r>
              <a:rPr lang="en-GB" sz="2100"/>
              <a:t>Action 2.6/2.8/3.1: GFOI R&amp;D efforts on informed uptake of space-based biomass products</a:t>
            </a:r>
            <a:endParaRPr sz="3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39cb57346ad_0_0"/>
          <p:cNvSpPr txBox="1"/>
          <p:nvPr/>
        </p:nvSpPr>
        <p:spPr>
          <a:xfrm>
            <a:off x="127625" y="955050"/>
            <a:ext cx="8755500" cy="2132400"/>
          </a:xfrm>
          <a:prstGeom prst="rect">
            <a:avLst/>
          </a:prstGeom>
          <a:noFill/>
          <a:ln>
            <a:noFill/>
          </a:ln>
        </p:spPr>
        <p:txBody>
          <a:bodyPr anchorCtr="0" anchor="t" bIns="45700" lIns="91425" spcFirstLastPara="1" rIns="91425" wrap="square" tIns="45700">
            <a:noAutofit/>
          </a:bodyPr>
          <a:lstStyle/>
          <a:p>
            <a:pPr indent="-361950" lvl="0" marL="457200" rtl="0" algn="l">
              <a:lnSpc>
                <a:spcPct val="115000"/>
              </a:lnSpc>
              <a:spcBef>
                <a:spcPts val="1000"/>
              </a:spcBef>
              <a:spcAft>
                <a:spcPts val="0"/>
              </a:spcAft>
              <a:buClr>
                <a:srgbClr val="000000"/>
              </a:buClr>
              <a:buSzPts val="2100"/>
              <a:buFont typeface="Montserrat"/>
              <a:buChar char="❖"/>
            </a:pPr>
            <a:r>
              <a:rPr lang="en-GB" sz="1500">
                <a:solidFill>
                  <a:srgbClr val="000000"/>
                </a:solidFill>
                <a:latin typeface="Montserrat"/>
                <a:ea typeface="Montserrat"/>
                <a:cs typeface="Montserrat"/>
                <a:sym typeface="Montserrat"/>
              </a:rPr>
              <a:t>Continuation of </a:t>
            </a:r>
            <a:r>
              <a:rPr b="1" lang="en-GB" sz="1500">
                <a:solidFill>
                  <a:srgbClr val="000000"/>
                </a:solidFill>
                <a:latin typeface="Montserrat"/>
                <a:ea typeface="Montserrat"/>
                <a:cs typeface="Montserrat"/>
                <a:sym typeface="Montserrat"/>
              </a:rPr>
              <a:t>CEOS AFOLU Success stories</a:t>
            </a:r>
            <a:r>
              <a:rPr lang="en-GB" sz="1500">
                <a:solidFill>
                  <a:srgbClr val="000000"/>
                </a:solidFill>
                <a:latin typeface="Montserrat"/>
                <a:ea typeface="Montserrat"/>
                <a:cs typeface="Montserrat"/>
                <a:sym typeface="Montserrat"/>
              </a:rPr>
              <a:t> – aim is to communicate the impact of Agency EO data provision in national reporting activities</a:t>
            </a:r>
            <a:endParaRPr sz="2100">
              <a:solidFill>
                <a:srgbClr val="000000"/>
              </a:solidFill>
              <a:latin typeface="Montserrat"/>
              <a:ea typeface="Montserrat"/>
              <a:cs typeface="Montserrat"/>
              <a:sym typeface="Montserrat"/>
            </a:endParaRPr>
          </a:p>
          <a:p>
            <a:pPr indent="-361950" lvl="0" marL="457200" rtl="0" algn="l">
              <a:lnSpc>
                <a:spcPct val="115000"/>
              </a:lnSpc>
              <a:spcBef>
                <a:spcPts val="1000"/>
              </a:spcBef>
              <a:spcAft>
                <a:spcPts val="0"/>
              </a:spcAft>
              <a:buClr>
                <a:srgbClr val="000000"/>
              </a:buClr>
              <a:buSzPts val="2100"/>
              <a:buFont typeface="Montserrat"/>
              <a:buChar char="❖"/>
            </a:pPr>
            <a:r>
              <a:rPr lang="en-GB" sz="1500">
                <a:solidFill>
                  <a:srgbClr val="000000"/>
                </a:solidFill>
                <a:latin typeface="Montserrat"/>
                <a:ea typeface="Montserrat"/>
                <a:cs typeface="Montserrat"/>
                <a:sym typeface="Montserrat"/>
              </a:rPr>
              <a:t>Elaboration of guidance material, and summarizing key case studies -&gt; </a:t>
            </a:r>
            <a:r>
              <a:rPr b="1" lang="en-GB" sz="1500">
                <a:solidFill>
                  <a:srgbClr val="000000"/>
                </a:solidFill>
                <a:latin typeface="Montserrat"/>
                <a:ea typeface="Montserrat"/>
                <a:cs typeface="Montserrat"/>
                <a:sym typeface="Montserrat"/>
              </a:rPr>
              <a:t>Key outputs contributing to AFOLU roadmap</a:t>
            </a:r>
            <a:endParaRPr sz="2100">
              <a:solidFill>
                <a:srgbClr val="000000"/>
              </a:solidFill>
              <a:latin typeface="Montserrat"/>
              <a:ea typeface="Montserrat"/>
              <a:cs typeface="Montserrat"/>
              <a:sym typeface="Montserrat"/>
            </a:endParaRPr>
          </a:p>
          <a:p>
            <a:pPr indent="-361950" lvl="0" marL="457200" rtl="0" algn="l">
              <a:lnSpc>
                <a:spcPct val="115000"/>
              </a:lnSpc>
              <a:spcBef>
                <a:spcPts val="1000"/>
              </a:spcBef>
              <a:spcAft>
                <a:spcPts val="0"/>
              </a:spcAft>
              <a:buClr>
                <a:srgbClr val="000000"/>
              </a:buClr>
              <a:buSzPts val="2100"/>
              <a:buFont typeface="Montserrat"/>
              <a:buChar char="❖"/>
            </a:pPr>
            <a:r>
              <a:rPr lang="en-GB" sz="1500">
                <a:solidFill>
                  <a:srgbClr val="000000"/>
                </a:solidFill>
                <a:latin typeface="Montserrat"/>
                <a:ea typeface="Montserrat"/>
                <a:cs typeface="Montserrat"/>
                <a:sym typeface="Montserrat"/>
              </a:rPr>
              <a:t>Expert workshops - </a:t>
            </a:r>
            <a:r>
              <a:rPr b="1" lang="en-GB" sz="1500">
                <a:solidFill>
                  <a:srgbClr val="000000"/>
                </a:solidFill>
                <a:latin typeface="Montserrat"/>
                <a:ea typeface="Montserrat"/>
                <a:cs typeface="Montserrat"/>
                <a:sym typeface="Montserrat"/>
              </a:rPr>
              <a:t>Participation of CEOS agencies</a:t>
            </a:r>
            <a:r>
              <a:rPr lang="en-GB" sz="1500">
                <a:solidFill>
                  <a:srgbClr val="000000"/>
                </a:solidFill>
                <a:latin typeface="Montserrat"/>
                <a:ea typeface="Montserrat"/>
                <a:cs typeface="Montserrat"/>
                <a:sym typeface="Montserrat"/>
              </a:rPr>
              <a:t> would benefit two-way communication regarding needs and data provision realities</a:t>
            </a:r>
            <a:endParaRPr sz="1500">
              <a:solidFill>
                <a:srgbClr val="000000"/>
              </a:solidFill>
              <a:latin typeface="Montserrat"/>
              <a:ea typeface="Montserrat"/>
              <a:cs typeface="Montserrat"/>
              <a:sym typeface="Montserrat"/>
            </a:endParaRPr>
          </a:p>
          <a:p>
            <a:pPr indent="-184150" lvl="1" marL="685800" rtl="0" algn="l">
              <a:lnSpc>
                <a:spcPct val="115000"/>
              </a:lnSpc>
              <a:spcBef>
                <a:spcPts val="1000"/>
              </a:spcBef>
              <a:spcAft>
                <a:spcPts val="0"/>
              </a:spcAft>
              <a:buClr>
                <a:srgbClr val="000000"/>
              </a:buClr>
              <a:buSzPts val="1700"/>
              <a:buFont typeface="Montserrat"/>
              <a:buChar char="▪"/>
            </a:pPr>
            <a:r>
              <a:rPr lang="en-GB" sz="1500">
                <a:solidFill>
                  <a:srgbClr val="000000"/>
                </a:solidFill>
                <a:latin typeface="Montserrat"/>
                <a:ea typeface="Montserrat"/>
                <a:cs typeface="Montserrat"/>
                <a:sym typeface="Montserrat"/>
              </a:rPr>
              <a:t>Enhance data quality, transparency and documentation of available datasets</a:t>
            </a:r>
            <a:endParaRPr sz="1500">
              <a:solidFill>
                <a:srgbClr val="000000"/>
              </a:solidFill>
              <a:latin typeface="Montserrat"/>
              <a:ea typeface="Montserrat"/>
              <a:cs typeface="Montserrat"/>
              <a:sym typeface="Montserrat"/>
            </a:endParaRPr>
          </a:p>
          <a:p>
            <a:pPr indent="-184150" lvl="1" marL="685800" rtl="0" algn="l">
              <a:lnSpc>
                <a:spcPct val="115000"/>
              </a:lnSpc>
              <a:spcBef>
                <a:spcPts val="1000"/>
              </a:spcBef>
              <a:spcAft>
                <a:spcPts val="0"/>
              </a:spcAft>
              <a:buClr>
                <a:srgbClr val="000000"/>
              </a:buClr>
              <a:buSzPts val="1700"/>
              <a:buFont typeface="Montserrat"/>
              <a:buChar char="▪"/>
            </a:pPr>
            <a:r>
              <a:rPr lang="en-GB" sz="1500">
                <a:solidFill>
                  <a:srgbClr val="000000"/>
                </a:solidFill>
                <a:latin typeface="Montserrat"/>
                <a:ea typeface="Montserrat"/>
                <a:cs typeface="Montserrat"/>
                <a:sym typeface="Montserrat"/>
              </a:rPr>
              <a:t>Communicating the level of maturity of approaches and biomass datasets</a:t>
            </a:r>
            <a:endParaRPr sz="1500">
              <a:solidFill>
                <a:srgbClr val="000000"/>
              </a:solidFill>
              <a:latin typeface="Montserrat"/>
              <a:ea typeface="Montserrat"/>
              <a:cs typeface="Montserrat"/>
              <a:sym typeface="Montserrat"/>
            </a:endParaRPr>
          </a:p>
          <a:p>
            <a:pPr indent="-184150" lvl="1" marL="685800" rtl="0" algn="l">
              <a:lnSpc>
                <a:spcPct val="115000"/>
              </a:lnSpc>
              <a:spcBef>
                <a:spcPts val="1000"/>
              </a:spcBef>
              <a:spcAft>
                <a:spcPts val="0"/>
              </a:spcAft>
              <a:buClr>
                <a:srgbClr val="000000"/>
              </a:buClr>
              <a:buSzPts val="1700"/>
              <a:buFont typeface="Montserrat"/>
              <a:buChar char="▪"/>
            </a:pPr>
            <a:r>
              <a:rPr lang="en-GB" sz="1500">
                <a:solidFill>
                  <a:srgbClr val="000000"/>
                </a:solidFill>
                <a:latin typeface="Montserrat"/>
                <a:ea typeface="Montserrat"/>
                <a:cs typeface="Montserrat"/>
                <a:sym typeface="Montserrat"/>
              </a:rPr>
              <a:t>Developing and comparing approaches tailored to country needs</a:t>
            </a:r>
            <a:endParaRPr sz="1500">
              <a:solidFill>
                <a:srgbClr val="000000"/>
              </a:solidFill>
              <a:latin typeface="Montserrat"/>
              <a:ea typeface="Montserrat"/>
              <a:cs typeface="Montserrat"/>
              <a:sym typeface="Montserrat"/>
            </a:endParaRPr>
          </a:p>
        </p:txBody>
      </p:sp>
      <p:sp>
        <p:nvSpPr>
          <p:cNvPr id="119" name="Google Shape;119;g39cb57346ad_0_0"/>
          <p:cNvSpPr txBox="1"/>
          <p:nvPr/>
        </p:nvSpPr>
        <p:spPr>
          <a:xfrm>
            <a:off x="176050" y="18619"/>
            <a:ext cx="70491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sz="2100">
                <a:solidFill>
                  <a:schemeClr val="lt1"/>
                </a:solidFill>
                <a:latin typeface="Montserrat Medium"/>
                <a:ea typeface="Montserrat Medium"/>
                <a:cs typeface="Montserrat Medium"/>
                <a:sym typeface="Montserrat Medium"/>
              </a:rPr>
              <a:t>Action 2.6/2.8/3.1: GFOI - </a:t>
            </a:r>
            <a:r>
              <a:rPr lang="en-GB" sz="2100">
                <a:solidFill>
                  <a:schemeClr val="lt1"/>
                </a:solidFill>
                <a:latin typeface="Montserrat Medium"/>
                <a:ea typeface="Montserrat Medium"/>
                <a:cs typeface="Montserrat Medium"/>
                <a:sym typeface="Montserrat Medium"/>
              </a:rPr>
              <a:t>Potential points of interest for CEOS</a:t>
            </a:r>
            <a:endParaRPr sz="240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