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Montserra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hmvaWvWATDgwy1w1LacETDMw+i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fntdata"/><Relationship Id="rId14" Type="http://schemas.openxmlformats.org/officeDocument/2006/relationships/font" Target="fonts/Montserrat-regular.fntdata"/><Relationship Id="rId17" Type="http://schemas.openxmlformats.org/officeDocument/2006/relationships/font" Target="fonts/Montserrat-boldItalic.fntdata"/><Relationship Id="rId16"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9e7f7aa7bf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39e7f7aa7bf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9e7f7aa7bf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g39e7f7aa7bf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9e7f7aa7bf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39e7f7aa7bf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9e7f7aa7bf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39e7f7aa7bf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8.jpg"/><Relationship Id="rId4" Type="http://schemas.openxmlformats.org/officeDocument/2006/relationships/image" Target="../media/image7.jpg"/><Relationship Id="rId5" Type="http://schemas.openxmlformats.org/officeDocument/2006/relationships/image" Target="../media/image4.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9"/>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9"/>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9"/>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9"/>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9"/>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9"/>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9"/>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9"/>
          <p:cNvPicPr preferRelativeResize="0"/>
          <p:nvPr/>
        </p:nvPicPr>
        <p:blipFill rotWithShape="1">
          <a:blip r:embed="rId6">
            <a:alphaModFix amt="34000"/>
          </a:blip>
          <a:srcRect b="669" l="54016" r="11355" t="36081"/>
          <a:stretch/>
        </p:blipFill>
        <p:spPr>
          <a:xfrm rot="-5400000">
            <a:off x="5792642" y="4819952"/>
            <a:ext cx="1719709" cy="2366806"/>
          </a:xfrm>
          <a:prstGeom prst="rtTriangle">
            <a:avLst/>
          </a:prstGeom>
          <a:noFill/>
          <a:ln>
            <a:noFill/>
          </a:ln>
        </p:spPr>
      </p:pic>
      <p:sp>
        <p:nvSpPr>
          <p:cNvPr id="20" name="Google Shape;20;p19"/>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2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
        <p:nvSpPr>
          <p:cNvPr id="29" name="Google Shape;29;p21"/>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 name="Shape 31"/>
        <p:cNvGrpSpPr/>
        <p:nvPr/>
      </p:nvGrpSpPr>
      <p:grpSpPr>
        <a:xfrm>
          <a:off x="0" y="0"/>
          <a:ext cx="0" cy="0"/>
          <a:chOff x="0" y="0"/>
          <a:chExt cx="0" cy="0"/>
        </a:xfrm>
      </p:grpSpPr>
      <p:sp>
        <p:nvSpPr>
          <p:cNvPr id="32" name="Google Shape;32;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8" name="Google Shape;38;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39" name="Google Shape;39;p2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0" name="Shape 40"/>
        <p:cNvGrpSpPr/>
        <p:nvPr/>
      </p:nvGrpSpPr>
      <p:grpSpPr>
        <a:xfrm>
          <a:off x="0" y="0"/>
          <a:ext cx="0" cy="0"/>
          <a:chOff x="0" y="0"/>
          <a:chExt cx="0" cy="0"/>
        </a:xfrm>
      </p:grpSpPr>
      <p:sp>
        <p:nvSpPr>
          <p:cNvPr id="41" name="Google Shape;41;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2" name="Google Shape;42;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3" name="Google Shape;43;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4" name="Google Shape;44;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5" name="Google Shape;45;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6" name="Google Shape;46;p22"/>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7" name="Google Shape;47;p22"/>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8" name="Google Shape;48;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22"/>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2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23"/>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23"/>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2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TW 2025, 9-11 September 2025</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8"/>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8"/>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88875"/>
            <a:ext cx="89403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5000"/>
              <a:t>CEOS GST Strategy Draft Recommendations</a:t>
            </a:r>
            <a:endParaRPr sz="5000"/>
          </a:p>
          <a:p>
            <a:pPr indent="0" lvl="0" marL="0" rtl="0" algn="l">
              <a:lnSpc>
                <a:spcPct val="115000"/>
              </a:lnSpc>
              <a:spcBef>
                <a:spcPts val="0"/>
              </a:spcBef>
              <a:spcAft>
                <a:spcPts val="0"/>
              </a:spcAft>
              <a:buClr>
                <a:schemeClr val="lt1"/>
              </a:buClr>
              <a:buSzPts val="8000"/>
              <a:buFont typeface="Arial"/>
              <a:buNone/>
            </a:pPr>
            <a:r>
              <a:rPr lang="en-GB" sz="5000"/>
              <a:t>For Information</a:t>
            </a:r>
            <a:endParaRPr sz="5000"/>
          </a:p>
        </p:txBody>
      </p:sp>
      <p:sp>
        <p:nvSpPr>
          <p:cNvPr id="67" name="Google Shape;67;p1"/>
          <p:cNvSpPr/>
          <p:nvPr/>
        </p:nvSpPr>
        <p:spPr>
          <a:xfrm>
            <a:off x="7299175" y="3146275"/>
            <a:ext cx="4833000" cy="31248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JAXA SIT Chair Team</a:t>
            </a:r>
            <a:br>
              <a:rPr b="1" i="0" lang="en-GB" sz="2200" u="none" cap="none" strike="noStrike">
                <a:solidFill>
                  <a:schemeClr val="accent1"/>
                </a:solidFill>
                <a:latin typeface="Montserrat"/>
                <a:ea typeface="Montserrat"/>
                <a:cs typeface="Montserrat"/>
                <a:sym typeface="Montserrat"/>
              </a:rPr>
            </a:br>
            <a:r>
              <a:rPr b="1" i="0" lang="en-GB" sz="2267" u="none" cap="none" strike="noStrike">
                <a:solidFill>
                  <a:schemeClr val="accent1"/>
                </a:solidFill>
                <a:latin typeface="Montserrat"/>
                <a:ea typeface="Montserrat"/>
                <a:cs typeface="Montserrat"/>
                <a:sym typeface="Montserrat"/>
              </a:rPr>
              <a:t>Agenda Item 4.3</a:t>
            </a:r>
            <a:endParaRPr b="0" i="0" sz="1200" u="none" cap="none" strike="noStrike">
              <a:solidFill>
                <a:schemeClr val="dk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67"/>
              <a:buFont typeface="Arial"/>
              <a:buNone/>
            </a:pPr>
            <a:r>
              <a:rPr b="1" i="0" lang="en-GB" sz="2267" u="none" cap="none" strike="noStrike">
                <a:solidFill>
                  <a:schemeClr val="accent1"/>
                </a:solidFill>
                <a:latin typeface="Montserrat"/>
                <a:ea typeface="Montserrat"/>
                <a:cs typeface="Montserrat"/>
                <a:sym typeface="Montserrat"/>
              </a:rPr>
              <a:t>39</a:t>
            </a:r>
            <a:r>
              <a:rPr b="1" baseline="30000" i="0" lang="en-GB" sz="2267" u="none" cap="none" strike="noStrike">
                <a:solidFill>
                  <a:schemeClr val="accent1"/>
                </a:solidFill>
                <a:latin typeface="Montserrat"/>
                <a:ea typeface="Montserrat"/>
                <a:cs typeface="Montserrat"/>
                <a:sym typeface="Montserrat"/>
              </a:rPr>
              <a:t>th</a:t>
            </a:r>
            <a:r>
              <a:rPr b="1" i="0" lang="en-GB" sz="2267" u="none" cap="none" strike="noStrike">
                <a:solidFill>
                  <a:schemeClr val="accent1"/>
                </a:solidFill>
                <a:latin typeface="Montserrat"/>
                <a:ea typeface="Montserrat"/>
                <a:cs typeface="Montserrat"/>
                <a:sym typeface="Montserrat"/>
              </a:rPr>
              <a:t> CEOS Plenary</a:t>
            </a:r>
            <a:endParaRPr b="1" i="0" sz="2267"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67"/>
              <a:buFont typeface="Arial"/>
              <a:buNone/>
            </a:pPr>
            <a:r>
              <a:rPr b="1" i="0" lang="en-GB" sz="2267" u="none" cap="none" strike="noStrike">
                <a:solidFill>
                  <a:schemeClr val="accent1"/>
                </a:solidFill>
                <a:latin typeface="Montserrat"/>
                <a:ea typeface="Montserrat"/>
                <a:cs typeface="Montserrat"/>
                <a:sym typeface="Montserrat"/>
              </a:rPr>
              <a:t>Bath, United Kingdom</a:t>
            </a:r>
            <a:endParaRPr b="1" i="0" sz="2267"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rPr b="1" i="0" lang="en-GB" sz="2267" u="none" cap="none" strike="noStrike">
                <a:solidFill>
                  <a:schemeClr val="accent1"/>
                </a:solidFill>
                <a:latin typeface="Montserrat"/>
                <a:ea typeface="Montserrat"/>
                <a:cs typeface="Montserrat"/>
                <a:sym typeface="Montserrat"/>
              </a:rPr>
              <a:t>4 – 6 November 2025</a:t>
            </a:r>
            <a:endParaRPr b="0" i="0" sz="1400" u="none" cap="none" strike="noStrike">
              <a:solidFill>
                <a:srgbClr val="000000"/>
              </a:solidFill>
              <a:latin typeface="Montserrat"/>
              <a:ea typeface="Montserrat"/>
              <a:cs typeface="Montserrat"/>
              <a:sym typeface="Montserrat"/>
            </a:endParaRPr>
          </a:p>
          <a:p>
            <a:pPr indent="0" lvl="0" marL="0" marR="0" rtl="0" algn="r">
              <a:lnSpc>
                <a:spcPct val="13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39e7f7aa7bf_0_29"/>
          <p:cNvSpPr txBox="1"/>
          <p:nvPr>
            <p:ph type="title"/>
          </p:nvPr>
        </p:nvSpPr>
        <p:spPr>
          <a:xfrm>
            <a:off x="176050" y="175950"/>
            <a:ext cx="95295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100"/>
              <a:t>Background</a:t>
            </a:r>
            <a:endParaRPr sz="3100"/>
          </a:p>
        </p:txBody>
      </p:sp>
      <p:sp>
        <p:nvSpPr>
          <p:cNvPr id="73" name="Google Shape;73;g39e7f7aa7bf_0_29"/>
          <p:cNvSpPr txBox="1"/>
          <p:nvPr>
            <p:ph idx="1" type="body"/>
          </p:nvPr>
        </p:nvSpPr>
        <p:spPr>
          <a:xfrm>
            <a:off x="117850" y="1341119"/>
            <a:ext cx="11899500" cy="48804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SzPts val="1600"/>
              <a:buFont typeface="Cambria"/>
              <a:buChar char="❖"/>
            </a:pPr>
            <a:r>
              <a:rPr b="1" lang="en-GB" sz="1800"/>
              <a:t>CEOS GST Strategy first developed and agreed in 2021</a:t>
            </a:r>
            <a:endParaRPr b="1" sz="1800"/>
          </a:p>
          <a:p>
            <a:pPr indent="0" lvl="0" marL="457200" rtl="0" algn="l">
              <a:lnSpc>
                <a:spcPct val="100000"/>
              </a:lnSpc>
              <a:spcBef>
                <a:spcPts val="0"/>
              </a:spcBef>
              <a:spcAft>
                <a:spcPts val="0"/>
              </a:spcAft>
              <a:buSzPts val="2800"/>
              <a:buNone/>
            </a:pPr>
            <a:r>
              <a:t/>
            </a:r>
            <a:endParaRPr b="1" sz="1800"/>
          </a:p>
          <a:p>
            <a:pPr indent="-342900" lvl="0" marL="457200" rtl="0" algn="l">
              <a:lnSpc>
                <a:spcPct val="100000"/>
              </a:lnSpc>
              <a:spcBef>
                <a:spcPts val="0"/>
              </a:spcBef>
              <a:spcAft>
                <a:spcPts val="0"/>
              </a:spcAft>
              <a:buSzPts val="1800"/>
              <a:buChar char="❖"/>
            </a:pPr>
            <a:r>
              <a:rPr b="1" lang="en-GB" sz="1800"/>
              <a:t>First Paris Agreement GST concluded in 2023 with significant inputs from CEOS/CGMS/Space agencies - but challenging to achieve impact on process</a:t>
            </a:r>
            <a:endParaRPr b="1" sz="1800"/>
          </a:p>
          <a:p>
            <a:pPr indent="0" lvl="0" marL="457200" rtl="0" algn="l">
              <a:lnSpc>
                <a:spcPct val="100000"/>
              </a:lnSpc>
              <a:spcBef>
                <a:spcPts val="0"/>
              </a:spcBef>
              <a:spcAft>
                <a:spcPts val="0"/>
              </a:spcAft>
              <a:buSzPts val="2800"/>
              <a:buNone/>
            </a:pPr>
            <a:r>
              <a:t/>
            </a:r>
            <a:endParaRPr b="1" sz="1800"/>
          </a:p>
          <a:p>
            <a:pPr indent="-342900" lvl="0" marL="457200" rtl="0" algn="l">
              <a:lnSpc>
                <a:spcPct val="100000"/>
              </a:lnSpc>
              <a:spcBef>
                <a:spcPts val="0"/>
              </a:spcBef>
              <a:spcAft>
                <a:spcPts val="0"/>
              </a:spcAft>
              <a:buSzPts val="1800"/>
              <a:buChar char="❖"/>
            </a:pPr>
            <a:r>
              <a:rPr b="1" lang="en-GB" sz="1800"/>
              <a:t>SIT Chair tasked WGClimate to undertake a lessons learned process (led by Wenying - thank you!)</a:t>
            </a:r>
            <a:endParaRPr b="1" sz="1800"/>
          </a:p>
          <a:p>
            <a:pPr indent="0" lvl="0" marL="457200" rtl="0" algn="l">
              <a:lnSpc>
                <a:spcPct val="100000"/>
              </a:lnSpc>
              <a:spcBef>
                <a:spcPts val="0"/>
              </a:spcBef>
              <a:spcAft>
                <a:spcPts val="0"/>
              </a:spcAft>
              <a:buSzPts val="2800"/>
              <a:buNone/>
            </a:pPr>
            <a:r>
              <a:t/>
            </a:r>
            <a:endParaRPr b="1" sz="1800"/>
          </a:p>
          <a:p>
            <a:pPr indent="-342900" lvl="0" marL="457200" rtl="0" algn="l">
              <a:lnSpc>
                <a:spcPct val="100000"/>
              </a:lnSpc>
              <a:spcBef>
                <a:spcPts val="0"/>
              </a:spcBef>
              <a:spcAft>
                <a:spcPts val="0"/>
              </a:spcAft>
              <a:buSzPts val="1800"/>
              <a:buChar char="❖"/>
            </a:pPr>
            <a:r>
              <a:rPr b="1" lang="en-GB" sz="1800"/>
              <a:t>And undertook to revise the GST Strategy to reflect lessons learned</a:t>
            </a:r>
            <a:endParaRPr b="1" sz="1800"/>
          </a:p>
          <a:p>
            <a:pPr indent="0" lvl="0" marL="457200" rtl="0" algn="l">
              <a:lnSpc>
                <a:spcPct val="100000"/>
              </a:lnSpc>
              <a:spcBef>
                <a:spcPts val="0"/>
              </a:spcBef>
              <a:spcAft>
                <a:spcPts val="0"/>
              </a:spcAft>
              <a:buSzPts val="2800"/>
              <a:buNone/>
            </a:pPr>
            <a:r>
              <a:t/>
            </a:r>
            <a:endParaRPr b="1" sz="1800"/>
          </a:p>
          <a:p>
            <a:pPr indent="-342900" lvl="0" marL="457200" rtl="0" algn="l">
              <a:lnSpc>
                <a:spcPct val="100000"/>
              </a:lnSpc>
              <a:spcBef>
                <a:spcPts val="0"/>
              </a:spcBef>
              <a:spcAft>
                <a:spcPts val="0"/>
              </a:spcAft>
              <a:buSzPts val="1800"/>
              <a:buChar char="❖"/>
            </a:pPr>
            <a:r>
              <a:rPr b="1" lang="en-GB" sz="1800"/>
              <a:t>Led by JAXA SIT Chair team with contributions from: David Crisp (SIT Chair Team), Clement Albergel (ESA), Christoph Aubrecht (ESA), Albrecht von Bargen (DLR), Gianpaolo Balsamo (formerly WMO), Sarah Connors (ESA), Mark Dowell (EC), Christine McMahon-Bognar (formerly NASA), Susanne Mecklenburg (ESA), Yasjka Meijer (ESA), Joana Melo (EC), Vincent-Henri Peuch (ECMWF), John Remedios (NCEO, Leicester), Libby Rose (SIT Chair Team), Jorg Schulz (EUMETSAT) 			</a:t>
            </a:r>
            <a:endParaRPr b="1" sz="1800"/>
          </a:p>
          <a:p>
            <a:pPr indent="0" lvl="0" marL="457200" rtl="0" algn="l">
              <a:lnSpc>
                <a:spcPct val="100000"/>
              </a:lnSpc>
              <a:spcBef>
                <a:spcPts val="0"/>
              </a:spcBef>
              <a:spcAft>
                <a:spcPts val="0"/>
              </a:spcAft>
              <a:buSzPts val="2800"/>
              <a:buNone/>
            </a:pPr>
            <a:r>
              <a:t/>
            </a:r>
            <a:endParaRPr b="1" sz="1800"/>
          </a:p>
          <a:p>
            <a:pPr indent="-342900" lvl="0" marL="457200" rtl="0" algn="l">
              <a:lnSpc>
                <a:spcPct val="100000"/>
              </a:lnSpc>
              <a:spcBef>
                <a:spcPts val="0"/>
              </a:spcBef>
              <a:spcAft>
                <a:spcPts val="0"/>
              </a:spcAft>
              <a:buSzPts val="1800"/>
              <a:buChar char="❖"/>
            </a:pPr>
            <a:r>
              <a:rPr b="1" lang="en-GB" sz="1800"/>
              <a:t>Thank you most sincerely to all contributors</a:t>
            </a:r>
            <a:endParaRPr b="1" sz="1800"/>
          </a:p>
          <a:p>
            <a:pPr indent="0" lvl="0" marL="0" rtl="0" algn="l">
              <a:lnSpc>
                <a:spcPct val="100000"/>
              </a:lnSpc>
              <a:spcBef>
                <a:spcPts val="0"/>
              </a:spcBef>
              <a:spcAft>
                <a:spcPts val="0"/>
              </a:spcAft>
              <a:buSzPts val="2800"/>
              <a:buNone/>
            </a:pPr>
            <a:r>
              <a:t/>
            </a:r>
            <a:endParaRPr b="1" sz="1800"/>
          </a:p>
          <a:p>
            <a:pPr indent="0" lvl="0" marL="0" rtl="0" algn="l">
              <a:lnSpc>
                <a:spcPct val="100000"/>
              </a:lnSpc>
              <a:spcBef>
                <a:spcPts val="0"/>
              </a:spcBef>
              <a:spcAft>
                <a:spcPts val="0"/>
              </a:spcAft>
              <a:buSzPts val="2800"/>
              <a:buNone/>
            </a:pPr>
            <a:r>
              <a:t/>
            </a:r>
            <a:endParaRPr sz="180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39e7f7aa7bf_0_19"/>
          <p:cNvSpPr txBox="1"/>
          <p:nvPr>
            <p:ph type="title"/>
          </p:nvPr>
        </p:nvSpPr>
        <p:spPr>
          <a:xfrm>
            <a:off x="176050" y="175950"/>
            <a:ext cx="95295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100"/>
              <a:t>Background</a:t>
            </a:r>
            <a:endParaRPr sz="3100"/>
          </a:p>
        </p:txBody>
      </p:sp>
      <p:sp>
        <p:nvSpPr>
          <p:cNvPr id="79" name="Google Shape;79;g39e7f7aa7bf_0_19"/>
          <p:cNvSpPr txBox="1"/>
          <p:nvPr>
            <p:ph idx="1" type="body"/>
          </p:nvPr>
        </p:nvSpPr>
        <p:spPr>
          <a:xfrm>
            <a:off x="117850" y="1341119"/>
            <a:ext cx="11899500" cy="48804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Char char="❖"/>
            </a:pPr>
            <a:r>
              <a:rPr b="1" lang="en-GB" sz="1800"/>
              <a:t>Draft recommendations presented today for information and discussion - more work to be done on these and consultation undertaken with potential actionees and CEOS groups</a:t>
            </a:r>
            <a:endParaRPr b="1" sz="1800"/>
          </a:p>
          <a:p>
            <a:pPr indent="0" lvl="0" marL="0" rtl="0" algn="l">
              <a:lnSpc>
                <a:spcPct val="100000"/>
              </a:lnSpc>
              <a:spcBef>
                <a:spcPts val="0"/>
              </a:spcBef>
              <a:spcAft>
                <a:spcPts val="0"/>
              </a:spcAft>
              <a:buSzPts val="2800"/>
              <a:buNone/>
            </a:pPr>
            <a:r>
              <a:t/>
            </a:r>
            <a:endParaRPr b="1" sz="1800"/>
          </a:p>
          <a:p>
            <a:pPr indent="0" lvl="0" marL="0" rtl="0" algn="l">
              <a:lnSpc>
                <a:spcPct val="100000"/>
              </a:lnSpc>
              <a:spcBef>
                <a:spcPts val="0"/>
              </a:spcBef>
              <a:spcAft>
                <a:spcPts val="0"/>
              </a:spcAft>
              <a:buSzPts val="2800"/>
              <a:buNone/>
            </a:pPr>
            <a:r>
              <a:t/>
            </a:r>
            <a:endParaRPr sz="18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39e7f7aa7bf_0_10"/>
          <p:cNvSpPr txBox="1"/>
          <p:nvPr>
            <p:ph type="title"/>
          </p:nvPr>
        </p:nvSpPr>
        <p:spPr>
          <a:xfrm>
            <a:off x="176050" y="175950"/>
            <a:ext cx="95295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100"/>
              <a:t>Recommendations for Improving Inventories</a:t>
            </a:r>
            <a:endParaRPr sz="3100"/>
          </a:p>
        </p:txBody>
      </p:sp>
      <p:sp>
        <p:nvSpPr>
          <p:cNvPr id="85" name="Google Shape;85;g39e7f7aa7bf_0_10"/>
          <p:cNvSpPr txBox="1"/>
          <p:nvPr>
            <p:ph idx="1" type="body"/>
          </p:nvPr>
        </p:nvSpPr>
        <p:spPr>
          <a:xfrm>
            <a:off x="117850" y="1341119"/>
            <a:ext cx="11899500" cy="488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en-GB" sz="1800">
                <a:latin typeface="Montserrat"/>
                <a:ea typeface="Montserrat"/>
                <a:cs typeface="Montserrat"/>
                <a:sym typeface="Montserrat"/>
              </a:rPr>
              <a:t>Recommendation 1: </a:t>
            </a:r>
            <a:r>
              <a:rPr lang="en-GB" sz="1800">
                <a:latin typeface="Montserrat"/>
                <a:ea typeface="Montserrat"/>
                <a:cs typeface="Montserrat"/>
                <a:sym typeface="Montserrat"/>
              </a:rPr>
              <a:t>The CEOS </a:t>
            </a:r>
            <a:r>
              <a:rPr lang="en-GB" sz="1800"/>
              <a:t>WGClimate </a:t>
            </a:r>
            <a:r>
              <a:rPr lang="en-GB" sz="1800">
                <a:latin typeface="Montserrat"/>
                <a:ea typeface="Montserrat"/>
                <a:cs typeface="Montserrat"/>
                <a:sym typeface="Montserrat"/>
              </a:rPr>
              <a:t>should work with its partners on the AC-VC and AFOLU teams and within the scientific community to create global, </a:t>
            </a:r>
            <a:r>
              <a:rPr lang="en-GB" sz="1800">
                <a:solidFill>
                  <a:srgbClr val="181716"/>
                </a:solidFill>
                <a:latin typeface="Montserrat"/>
                <a:ea typeface="Montserrat"/>
                <a:cs typeface="Montserrat"/>
                <a:sym typeface="Montserrat"/>
              </a:rPr>
              <a:t>gridded GHG concentration maps and top-down flux budgets, with uncertainties, at a </a:t>
            </a:r>
            <a:r>
              <a:rPr lang="en-GB" sz="1800">
                <a:latin typeface="Montserrat"/>
                <a:ea typeface="Montserrat"/>
                <a:cs typeface="Montserrat"/>
                <a:sym typeface="Montserrat"/>
              </a:rPr>
              <a:t>spatial resolution of </a:t>
            </a:r>
            <a:r>
              <a:rPr lang="en-GB" sz="1800">
                <a:solidFill>
                  <a:srgbClr val="181716"/>
                </a:solidFill>
                <a:latin typeface="Montserrat"/>
                <a:ea typeface="Montserrat"/>
                <a:cs typeface="Montserrat"/>
                <a:sym typeface="Montserrat"/>
              </a:rPr>
              <a:t>1° x 1° or finer at monthly intervals.</a:t>
            </a:r>
            <a:endParaRPr sz="1800">
              <a:solidFill>
                <a:srgbClr val="181716"/>
              </a:solidFill>
              <a:latin typeface="Montserrat"/>
              <a:ea typeface="Montserrat"/>
              <a:cs typeface="Montserrat"/>
              <a:sym typeface="Montserrat"/>
            </a:endParaRPr>
          </a:p>
          <a:p>
            <a:pPr indent="0" lvl="0" marL="0" rtl="0" algn="l">
              <a:lnSpc>
                <a:spcPct val="100000"/>
              </a:lnSpc>
              <a:spcBef>
                <a:spcPts val="0"/>
              </a:spcBef>
              <a:spcAft>
                <a:spcPts val="0"/>
              </a:spcAft>
              <a:buSzPts val="2800"/>
              <a:buNone/>
            </a:pPr>
            <a:r>
              <a:t/>
            </a:r>
            <a:endParaRPr b="1" sz="1800">
              <a:latin typeface="Montserrat"/>
              <a:ea typeface="Montserrat"/>
              <a:cs typeface="Montserrat"/>
              <a:sym typeface="Montserrat"/>
            </a:endParaRPr>
          </a:p>
          <a:p>
            <a:pPr indent="0" lvl="0" marL="0" rtl="0" algn="l">
              <a:lnSpc>
                <a:spcPct val="100000"/>
              </a:lnSpc>
              <a:spcBef>
                <a:spcPts val="0"/>
              </a:spcBef>
              <a:spcAft>
                <a:spcPts val="0"/>
              </a:spcAft>
              <a:buSzPts val="2800"/>
              <a:buNone/>
            </a:pPr>
            <a:r>
              <a:rPr b="1" lang="en-GB" sz="1800">
                <a:latin typeface="Montserrat"/>
                <a:ea typeface="Montserrat"/>
                <a:cs typeface="Montserrat"/>
                <a:sym typeface="Montserrat"/>
              </a:rPr>
              <a:t>Recommendation 2:</a:t>
            </a:r>
            <a:r>
              <a:rPr lang="en-GB" sz="1800">
                <a:latin typeface="Montserrat"/>
                <a:ea typeface="Montserrat"/>
                <a:cs typeface="Montserrat"/>
                <a:sym typeface="Montserrat"/>
              </a:rPr>
              <a:t> CEOS should work with its partners in the scientific community and with the IPCC-TFI and the NGHGI community to develop commonly accepted tools and protocols for comparing and reconciling bottom-up NGHGI inventories with top-down and bottom-up GHG products derived from space-based EO.</a:t>
            </a:r>
            <a:endParaRPr sz="1800">
              <a:latin typeface="Montserrat"/>
              <a:ea typeface="Montserrat"/>
              <a:cs typeface="Montserrat"/>
              <a:sym typeface="Montserrat"/>
            </a:endParaRPr>
          </a:p>
          <a:p>
            <a:pPr indent="0" lvl="0" marL="0" rtl="0" algn="l">
              <a:lnSpc>
                <a:spcPct val="100000"/>
              </a:lnSpc>
              <a:spcBef>
                <a:spcPts val="0"/>
              </a:spcBef>
              <a:spcAft>
                <a:spcPts val="0"/>
              </a:spcAft>
              <a:buSzPts val="2800"/>
              <a:buNone/>
            </a:pPr>
            <a:r>
              <a:t/>
            </a:r>
            <a:endParaRPr b="1" sz="1800">
              <a:latin typeface="Montserrat"/>
              <a:ea typeface="Montserrat"/>
              <a:cs typeface="Montserrat"/>
              <a:sym typeface="Montserrat"/>
            </a:endParaRPr>
          </a:p>
          <a:p>
            <a:pPr indent="0" lvl="0" marL="0" rtl="0" algn="l">
              <a:lnSpc>
                <a:spcPct val="100000"/>
              </a:lnSpc>
              <a:spcBef>
                <a:spcPts val="0"/>
              </a:spcBef>
              <a:spcAft>
                <a:spcPts val="0"/>
              </a:spcAft>
              <a:buSzPts val="2800"/>
              <a:buNone/>
            </a:pPr>
            <a:r>
              <a:rPr b="1" lang="en-GB" sz="1800">
                <a:latin typeface="Montserrat"/>
                <a:ea typeface="Montserrat"/>
                <a:cs typeface="Montserrat"/>
                <a:sym typeface="Montserrat"/>
              </a:rPr>
              <a:t>Recommendation 3:</a:t>
            </a:r>
            <a:r>
              <a:rPr lang="en-GB" sz="1800">
                <a:latin typeface="Montserrat"/>
                <a:ea typeface="Montserrat"/>
                <a:cs typeface="Montserrat"/>
                <a:sym typeface="Montserrat"/>
              </a:rPr>
              <a:t> Once the regional-scale bottom-up and top-down GHG products are adequately reconciled, the CEOS AFOLU and GHG-task teams should:</a:t>
            </a:r>
            <a:endParaRPr sz="1800">
              <a:latin typeface="Montserrat"/>
              <a:ea typeface="Montserrat"/>
              <a:cs typeface="Montserrat"/>
              <a:sym typeface="Montserrat"/>
            </a:endParaRPr>
          </a:p>
          <a:p>
            <a:pPr indent="-330200" lvl="0" marL="457200" rtl="0" algn="l">
              <a:lnSpc>
                <a:spcPct val="100000"/>
              </a:lnSpc>
              <a:spcBef>
                <a:spcPts val="0"/>
              </a:spcBef>
              <a:spcAft>
                <a:spcPts val="0"/>
              </a:spcAft>
              <a:buSzPts val="1600"/>
              <a:buFont typeface="Cambria"/>
              <a:buAutoNum type="arabicPeriod"/>
            </a:pPr>
            <a:r>
              <a:rPr lang="en-GB" sz="1800">
                <a:latin typeface="Montserrat"/>
                <a:ea typeface="Montserrat"/>
                <a:cs typeface="Montserrat"/>
                <a:sym typeface="Montserrat"/>
              </a:rPr>
              <a:t>Identify &amp; recommend global, land cover &amp; land use change maps best suited for quantifying land use activity on national scales;</a:t>
            </a:r>
            <a:endParaRPr sz="1800">
              <a:latin typeface="Montserrat"/>
              <a:ea typeface="Montserrat"/>
              <a:cs typeface="Montserrat"/>
              <a:sym typeface="Montserrat"/>
            </a:endParaRPr>
          </a:p>
          <a:p>
            <a:pPr indent="-330200" lvl="0" marL="457200" rtl="0" algn="l">
              <a:lnSpc>
                <a:spcPct val="100000"/>
              </a:lnSpc>
              <a:spcBef>
                <a:spcPts val="0"/>
              </a:spcBef>
              <a:spcAft>
                <a:spcPts val="0"/>
              </a:spcAft>
              <a:buSzPts val="1600"/>
              <a:buFont typeface="Cambria"/>
              <a:buAutoNum type="arabicPeriod"/>
            </a:pPr>
            <a:r>
              <a:rPr lang="en-GB" sz="1800">
                <a:latin typeface="Montserrat"/>
                <a:ea typeface="Montserrat"/>
                <a:cs typeface="Montserrat"/>
                <a:sym typeface="Montserrat"/>
              </a:rPr>
              <a:t>Identify and recommend the best (harmonized) global, space-based products for quantifying changes in above-ground biomass (AGB) stocks reported in BTRs and tracked in NDCs; and</a:t>
            </a:r>
            <a:endParaRPr sz="1800">
              <a:latin typeface="Montserrat"/>
              <a:ea typeface="Montserrat"/>
              <a:cs typeface="Montserrat"/>
              <a:sym typeface="Montserrat"/>
            </a:endParaRPr>
          </a:p>
          <a:p>
            <a:pPr indent="-330200" lvl="0" marL="457200" rtl="0" algn="l">
              <a:lnSpc>
                <a:spcPct val="100000"/>
              </a:lnSpc>
              <a:spcBef>
                <a:spcPts val="0"/>
              </a:spcBef>
              <a:spcAft>
                <a:spcPts val="0"/>
              </a:spcAft>
              <a:buSzPts val="1600"/>
              <a:buFont typeface="Cambria"/>
              <a:buAutoNum type="arabicPeriod"/>
            </a:pPr>
            <a:r>
              <a:rPr lang="en-GB" sz="1800">
                <a:latin typeface="Montserrat"/>
                <a:ea typeface="Montserrat"/>
                <a:cs typeface="Montserrat"/>
                <a:sym typeface="Montserrat"/>
              </a:rPr>
              <a:t>Combine land use change, AGB and GHG products to develop sub-national to regional-scale emission factor databases for land use and land use change emissions estimates for use in developing bottom-up inventories.</a:t>
            </a:r>
            <a:endParaRPr sz="1800">
              <a:latin typeface="Montserrat"/>
              <a:ea typeface="Montserrat"/>
              <a:cs typeface="Montserrat"/>
              <a:sym typeface="Montserrat"/>
            </a:endParaRPr>
          </a:p>
          <a:p>
            <a:pPr indent="0" lvl="0" marL="0" rtl="0" algn="l">
              <a:lnSpc>
                <a:spcPct val="100000"/>
              </a:lnSpc>
              <a:spcBef>
                <a:spcPts val="0"/>
              </a:spcBef>
              <a:spcAft>
                <a:spcPts val="0"/>
              </a:spcAft>
              <a:buSzPts val="2800"/>
              <a:buNone/>
            </a:pPr>
            <a:r>
              <a:t/>
            </a:r>
            <a:endParaRPr sz="1800">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txBox="1"/>
          <p:nvPr>
            <p:ph type="title"/>
          </p:nvPr>
        </p:nvSpPr>
        <p:spPr>
          <a:xfrm>
            <a:off x="176050" y="175950"/>
            <a:ext cx="95295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100"/>
              <a:t>Recommendations for Improving Inventories</a:t>
            </a:r>
            <a:endParaRPr sz="4000">
              <a:solidFill>
                <a:srgbClr val="FF0000"/>
              </a:solidFill>
            </a:endParaRPr>
          </a:p>
        </p:txBody>
      </p:sp>
      <p:sp>
        <p:nvSpPr>
          <p:cNvPr id="91" name="Google Shape;91;p11"/>
          <p:cNvSpPr txBox="1"/>
          <p:nvPr>
            <p:ph idx="1" type="body"/>
          </p:nvPr>
        </p:nvSpPr>
        <p:spPr>
          <a:xfrm>
            <a:off x="146250" y="1547912"/>
            <a:ext cx="11899500" cy="4461002"/>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800"/>
              <a:buNone/>
            </a:pPr>
            <a:r>
              <a:rPr b="1" lang="en-GB" sz="1800">
                <a:latin typeface="Montserrat"/>
                <a:ea typeface="Montserrat"/>
                <a:cs typeface="Montserrat"/>
                <a:sym typeface="Montserrat"/>
              </a:rPr>
              <a:t>Recommendation 4: </a:t>
            </a:r>
            <a:r>
              <a:rPr lang="en-GB" sz="1800">
                <a:latin typeface="Montserrat"/>
                <a:ea typeface="Montserrat"/>
                <a:cs typeface="Montserrat"/>
                <a:sym typeface="Montserrat"/>
              </a:rPr>
              <a:t>CEOS should work with its partners in UNEP IMEO to coordinate observations from CH</a:t>
            </a:r>
            <a:r>
              <a:rPr baseline="-25000" lang="en-GB" sz="1800">
                <a:latin typeface="Montserrat"/>
                <a:ea typeface="Montserrat"/>
                <a:cs typeface="Montserrat"/>
                <a:sym typeface="Montserrat"/>
              </a:rPr>
              <a:t>4</a:t>
            </a:r>
            <a:r>
              <a:rPr lang="en-GB" sz="1800">
                <a:latin typeface="Montserrat"/>
                <a:ea typeface="Montserrat"/>
                <a:cs typeface="Montserrat"/>
                <a:sym typeface="Montserrat"/>
              </a:rPr>
              <a:t> global mappers with those collected by high-resolution plume monitors to support alerts and to monitor emissions from the largest methane point sources.</a:t>
            </a:r>
            <a:endParaRPr sz="1800">
              <a:latin typeface="Montserrat"/>
              <a:ea typeface="Montserrat"/>
              <a:cs typeface="Montserrat"/>
              <a:sym typeface="Montserrat"/>
            </a:endParaRPr>
          </a:p>
          <a:p>
            <a:pPr indent="0" lvl="0" marL="0" rtl="0" algn="l">
              <a:lnSpc>
                <a:spcPct val="115000"/>
              </a:lnSpc>
              <a:spcBef>
                <a:spcPts val="0"/>
              </a:spcBef>
              <a:spcAft>
                <a:spcPts val="0"/>
              </a:spcAft>
              <a:buSzPts val="2800"/>
              <a:buNone/>
            </a:pPr>
            <a:r>
              <a:t/>
            </a:r>
            <a:endParaRPr b="1" sz="1800">
              <a:latin typeface="Montserrat"/>
              <a:ea typeface="Montserrat"/>
              <a:cs typeface="Montserrat"/>
              <a:sym typeface="Montserrat"/>
            </a:endParaRPr>
          </a:p>
          <a:p>
            <a:pPr indent="0" lvl="0" marL="0" rtl="0" algn="l">
              <a:lnSpc>
                <a:spcPct val="115000"/>
              </a:lnSpc>
              <a:spcBef>
                <a:spcPts val="0"/>
              </a:spcBef>
              <a:spcAft>
                <a:spcPts val="0"/>
              </a:spcAft>
              <a:buSzPts val="2800"/>
              <a:buNone/>
            </a:pPr>
            <a:r>
              <a:rPr b="1" lang="en-GB" sz="1800">
                <a:latin typeface="Montserrat"/>
                <a:ea typeface="Montserrat"/>
                <a:cs typeface="Montserrat"/>
                <a:sym typeface="Montserrat"/>
              </a:rPr>
              <a:t>Recommendation 5: </a:t>
            </a:r>
            <a:r>
              <a:rPr lang="en-GB" sz="1800">
                <a:latin typeface="Montserrat"/>
                <a:ea typeface="Montserrat"/>
                <a:cs typeface="Montserrat"/>
                <a:sym typeface="Montserrat"/>
              </a:rPr>
              <a:t>CEOS should work with its partners (e.g., GCOS, WMO), the IPCC-TFI and members of the scientific community to define standards and best practices collecting, analysing, documenting and delivering high-spatial resolution, space-based observations of CO</a:t>
            </a:r>
            <a:r>
              <a:rPr baseline="-25000" lang="en-GB" sz="1800">
                <a:latin typeface="Montserrat"/>
                <a:ea typeface="Montserrat"/>
                <a:cs typeface="Montserrat"/>
                <a:sym typeface="Montserrat"/>
              </a:rPr>
              <a:t>2</a:t>
            </a:r>
            <a:r>
              <a:rPr lang="en-GB" sz="1800">
                <a:latin typeface="Montserrat"/>
                <a:ea typeface="Montserrat"/>
                <a:cs typeface="Montserrat"/>
                <a:sym typeface="Montserrat"/>
              </a:rPr>
              <a:t> emissions over large fossil fuel fired power plants and industrial sources to track changes in emissions associated with user demand or emissions reduction policies and regulations.</a:t>
            </a:r>
            <a:endParaRPr/>
          </a:p>
          <a:p>
            <a:pPr indent="0" lvl="0" marL="0" rtl="0" algn="l">
              <a:lnSpc>
                <a:spcPct val="115000"/>
              </a:lnSpc>
              <a:spcBef>
                <a:spcPts val="0"/>
              </a:spcBef>
              <a:spcAft>
                <a:spcPts val="0"/>
              </a:spcAft>
              <a:buSzPts val="2800"/>
              <a:buNone/>
            </a:pPr>
            <a:r>
              <a:t/>
            </a:r>
            <a:endParaRPr b="1" sz="1800">
              <a:solidFill>
                <a:srgbClr val="000000"/>
              </a:solidFill>
              <a:latin typeface="Montserrat"/>
              <a:ea typeface="Montserrat"/>
              <a:cs typeface="Montserrat"/>
              <a:sym typeface="Montserrat"/>
            </a:endParaRPr>
          </a:p>
          <a:p>
            <a:pPr indent="0" lvl="0" marL="0" rtl="0" algn="l">
              <a:lnSpc>
                <a:spcPct val="115000"/>
              </a:lnSpc>
              <a:spcBef>
                <a:spcPts val="0"/>
              </a:spcBef>
              <a:spcAft>
                <a:spcPts val="0"/>
              </a:spcAft>
              <a:buSzPts val="2800"/>
              <a:buNone/>
            </a:pPr>
            <a:r>
              <a:rPr b="1" lang="en-GB" sz="1800">
                <a:solidFill>
                  <a:srgbClr val="000000"/>
                </a:solidFill>
                <a:latin typeface="Montserrat"/>
                <a:ea typeface="Montserrat"/>
                <a:cs typeface="Montserrat"/>
                <a:sym typeface="Montserrat"/>
              </a:rPr>
              <a:t>Recommendation 6:</a:t>
            </a:r>
            <a:r>
              <a:rPr lang="en-GB" sz="1800">
                <a:solidFill>
                  <a:srgbClr val="000000"/>
                </a:solidFill>
                <a:latin typeface="Montserrat"/>
                <a:ea typeface="Montserrat"/>
                <a:cs typeface="Montserrat"/>
                <a:sym typeface="Montserrat"/>
              </a:rPr>
              <a:t> WGCapD should work with subject matter experts on the AFOLU, GHG TT and AC-VC GHG teams and with the NGHGI community to develop capacity building materials that provide a transparent explanation of the information content and uncertainties of these products. </a:t>
            </a:r>
            <a:endParaRPr sz="1800">
              <a:latin typeface="Montserrat"/>
              <a:ea typeface="Montserrat"/>
              <a:cs typeface="Montserrat"/>
              <a:sym typeface="Montserrat"/>
            </a:endParaRPr>
          </a:p>
          <a:p>
            <a:pPr indent="0" lvl="0" marL="0" rtl="0" algn="l">
              <a:lnSpc>
                <a:spcPct val="115000"/>
              </a:lnSpc>
              <a:spcBef>
                <a:spcPts val="0"/>
              </a:spcBef>
              <a:spcAft>
                <a:spcPts val="0"/>
              </a:spcAft>
              <a:buSzPts val="2800"/>
              <a:buNone/>
            </a:pPr>
            <a:r>
              <a:t/>
            </a:r>
            <a:endParaRPr sz="1800">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idx="1" type="body"/>
          </p:nvPr>
        </p:nvSpPr>
        <p:spPr>
          <a:xfrm>
            <a:off x="176048" y="1036321"/>
            <a:ext cx="11885323" cy="534187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400"/>
              </a:spcBef>
              <a:spcAft>
                <a:spcPts val="0"/>
              </a:spcAft>
              <a:buSzPts val="2800"/>
              <a:buNone/>
            </a:pPr>
            <a:r>
              <a:rPr b="1" lang="en-GB" sz="1800">
                <a:solidFill>
                  <a:srgbClr val="000000"/>
                </a:solidFill>
                <a:latin typeface="Montserrat"/>
                <a:ea typeface="Montserrat"/>
                <a:cs typeface="Montserrat"/>
                <a:sym typeface="Montserrat"/>
              </a:rPr>
              <a:t>Recommendation 7: </a:t>
            </a:r>
            <a:r>
              <a:rPr lang="en-GB" sz="1800">
                <a:solidFill>
                  <a:srgbClr val="000000"/>
                </a:solidFill>
                <a:latin typeface="Montserrat"/>
                <a:ea typeface="Montserrat"/>
                <a:cs typeface="Montserrat"/>
                <a:sym typeface="Montserrat"/>
              </a:rPr>
              <a:t>CEOS should map ECVs and other amenable EO products to GGA indicators, documenting potential EO products and services and their links to the indicators being developed and adopted for tracking progress under the Global Goal on Adaptation. This should also promote the use of ARD principles to enhance usability for national reporting systems.</a:t>
            </a:r>
            <a:endParaRPr/>
          </a:p>
          <a:p>
            <a:pPr indent="0" lvl="0" marL="0" marR="0" rtl="0" algn="l">
              <a:lnSpc>
                <a:spcPct val="100000"/>
              </a:lnSpc>
              <a:spcBef>
                <a:spcPts val="800"/>
              </a:spcBef>
              <a:spcAft>
                <a:spcPts val="0"/>
              </a:spcAft>
              <a:buSzPts val="2800"/>
              <a:buNone/>
            </a:pPr>
            <a:r>
              <a:rPr b="1" lang="en-GB" sz="1800">
                <a:latin typeface="Montserrat"/>
                <a:ea typeface="Montserrat"/>
                <a:cs typeface="Montserrat"/>
                <a:sym typeface="Montserrat"/>
              </a:rPr>
              <a:t>Recommendation 8: </a:t>
            </a:r>
            <a:r>
              <a:rPr lang="en-GB" sz="1800">
                <a:latin typeface="Montserrat"/>
                <a:ea typeface="Montserrat"/>
                <a:cs typeface="Montserrat"/>
                <a:sym typeface="Montserrat"/>
              </a:rPr>
              <a:t>CEOS should enhance discoverability of adaptation-relevant Climate Data Records (CDRs). This involves improving access to information about existing data records, focusing on thematic indicators relevant to climate impacts and resilience. It also includes an adaptation-focused analysis of gaps in the ECV inventory and a focus on attribution science in support of the loss &amp; damage mechanism. These efforts should promote the use of ARD principles to enhance utility of EO products for national reporting systems.</a:t>
            </a:r>
            <a:endParaRPr/>
          </a:p>
          <a:p>
            <a:pPr indent="0" lvl="0" marL="0" marR="19050" rtl="0" algn="just">
              <a:lnSpc>
                <a:spcPct val="100000"/>
              </a:lnSpc>
              <a:spcBef>
                <a:spcPts val="800"/>
              </a:spcBef>
              <a:spcAft>
                <a:spcPts val="0"/>
              </a:spcAft>
              <a:buSzPts val="2800"/>
              <a:buNone/>
            </a:pPr>
            <a:r>
              <a:rPr b="1" lang="en-GB" sz="1800">
                <a:solidFill>
                  <a:srgbClr val="000000"/>
                </a:solidFill>
                <a:latin typeface="Montserrat"/>
                <a:ea typeface="Montserrat"/>
                <a:cs typeface="Montserrat"/>
                <a:sym typeface="Montserrat"/>
              </a:rPr>
              <a:t>Recommendation 9: </a:t>
            </a:r>
            <a:r>
              <a:rPr lang="en-GB" sz="1800">
                <a:solidFill>
                  <a:srgbClr val="000000"/>
                </a:solidFill>
                <a:latin typeface="Montserrat"/>
                <a:ea typeface="Montserrat"/>
                <a:cs typeface="Montserrat"/>
                <a:sym typeface="Montserrat"/>
              </a:rPr>
              <a:t>CEOS should explore ways to support the</a:t>
            </a:r>
            <a:r>
              <a:rPr lang="en-GB" sz="1800">
                <a:latin typeface="Montserrat"/>
                <a:ea typeface="Montserrat"/>
                <a:cs typeface="Montserrat"/>
                <a:sym typeface="Montserrat"/>
              </a:rPr>
              <a:t> National Adaptation Plan </a:t>
            </a:r>
            <a:r>
              <a:rPr lang="en-GB" sz="1800">
                <a:solidFill>
                  <a:srgbClr val="000000"/>
                </a:solidFill>
                <a:latin typeface="Montserrat"/>
                <a:ea typeface="Montserrat"/>
                <a:cs typeface="Montserrat"/>
                <a:sym typeface="Montserrat"/>
              </a:rPr>
              <a:t>(NAP) process. For example, CEOS could collaborate with GEO to develop guidance and resources that help countries, particularly LDCs, integrate EO data and information effectively into their National Adaptation Plans, from initial risk assessment and planning to monitoring and evaluation. This ensures that EO capabilities align with UNFCCC reporting needs and national/local contexts. </a:t>
            </a:r>
            <a:endParaRPr/>
          </a:p>
          <a:p>
            <a:pPr indent="0" lvl="0" marL="0" rtl="0" algn="l">
              <a:lnSpc>
                <a:spcPct val="100000"/>
              </a:lnSpc>
              <a:spcBef>
                <a:spcPts val="800"/>
              </a:spcBef>
              <a:spcAft>
                <a:spcPts val="0"/>
              </a:spcAft>
              <a:buSzPts val="2800"/>
              <a:buNone/>
            </a:pPr>
            <a:r>
              <a:rPr b="1" lang="en-GB" sz="1800">
                <a:solidFill>
                  <a:srgbClr val="000000"/>
                </a:solidFill>
                <a:latin typeface="Montserrat"/>
                <a:ea typeface="Montserrat"/>
                <a:cs typeface="Montserrat"/>
                <a:sym typeface="Montserrat"/>
              </a:rPr>
              <a:t>Recommendation 10: </a:t>
            </a:r>
            <a:r>
              <a:rPr lang="en-GB" sz="1800">
                <a:solidFill>
                  <a:srgbClr val="000000"/>
                </a:solidFill>
                <a:latin typeface="Montserrat"/>
                <a:ea typeface="Montserrat"/>
                <a:cs typeface="Montserrat"/>
                <a:sym typeface="Montserrat"/>
              </a:rPr>
              <a:t>CEOS should support the IPCC Assessment  process (e.g., contribute to the expert review, facilitate an expert meeting with WGII) to ensure the development of the IPCC Adaptation Technical Guidelines reflect EO capabilities. </a:t>
            </a:r>
            <a:endParaRPr sz="1800">
              <a:latin typeface="Montserrat"/>
              <a:ea typeface="Montserrat"/>
              <a:cs typeface="Montserrat"/>
              <a:sym typeface="Montserrat"/>
            </a:endParaRPr>
          </a:p>
          <a:p>
            <a:pPr indent="0" lvl="0" marL="0" marR="19050" rtl="0" algn="just">
              <a:lnSpc>
                <a:spcPct val="100000"/>
              </a:lnSpc>
              <a:spcBef>
                <a:spcPts val="800"/>
              </a:spcBef>
              <a:spcAft>
                <a:spcPts val="0"/>
              </a:spcAft>
              <a:buSzPts val="2800"/>
              <a:buNone/>
            </a:pPr>
            <a:r>
              <a:t/>
            </a:r>
            <a:endParaRPr sz="1800">
              <a:latin typeface="Montserrat"/>
              <a:ea typeface="Montserrat"/>
              <a:cs typeface="Montserrat"/>
              <a:sym typeface="Montserrat"/>
            </a:endParaRPr>
          </a:p>
          <a:p>
            <a:pPr indent="0" lvl="0" marL="0" marR="0" rtl="0" algn="l">
              <a:lnSpc>
                <a:spcPct val="100000"/>
              </a:lnSpc>
              <a:spcBef>
                <a:spcPts val="800"/>
              </a:spcBef>
              <a:spcAft>
                <a:spcPts val="0"/>
              </a:spcAft>
              <a:buSzPts val="2800"/>
              <a:buNone/>
            </a:pPr>
            <a:r>
              <a:t/>
            </a:r>
            <a:endParaRPr sz="1800">
              <a:latin typeface="Montserrat"/>
              <a:ea typeface="Montserrat"/>
              <a:cs typeface="Montserrat"/>
              <a:sym typeface="Montserrat"/>
            </a:endParaRPr>
          </a:p>
          <a:p>
            <a:pPr indent="0" lvl="0" marL="0" rtl="0" algn="l">
              <a:lnSpc>
                <a:spcPct val="100000"/>
              </a:lnSpc>
              <a:spcBef>
                <a:spcPts val="800"/>
              </a:spcBef>
              <a:spcAft>
                <a:spcPts val="400"/>
              </a:spcAft>
              <a:buSzPts val="2800"/>
              <a:buNone/>
            </a:pPr>
            <a:r>
              <a:t/>
            </a:r>
            <a:endParaRPr sz="1800">
              <a:latin typeface="Montserrat"/>
              <a:ea typeface="Montserrat"/>
              <a:cs typeface="Montserrat"/>
              <a:sym typeface="Montserrat"/>
            </a:endParaRPr>
          </a:p>
        </p:txBody>
      </p:sp>
      <p:sp>
        <p:nvSpPr>
          <p:cNvPr id="97" name="Google Shape;97;p1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100"/>
              <a:t>Recommendations for Improving</a:t>
            </a:r>
            <a:r>
              <a:rPr lang="en-GB" sz="3100">
                <a:solidFill>
                  <a:srgbClr val="FF0000"/>
                </a:solidFill>
              </a:rPr>
              <a:t> </a:t>
            </a:r>
            <a:r>
              <a:rPr lang="en-GB" sz="3100"/>
              <a:t>Adaptation</a:t>
            </a:r>
            <a:endParaRPr sz="3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idx="1" type="body"/>
          </p:nvPr>
        </p:nvSpPr>
        <p:spPr>
          <a:xfrm>
            <a:off x="324225" y="1322887"/>
            <a:ext cx="11495400" cy="47992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400"/>
              </a:spcBef>
              <a:spcAft>
                <a:spcPts val="0"/>
              </a:spcAft>
              <a:buSzPts val="2800"/>
              <a:buNone/>
            </a:pPr>
            <a:r>
              <a:rPr b="1" lang="en-GB" sz="1800">
                <a:solidFill>
                  <a:srgbClr val="000000"/>
                </a:solidFill>
                <a:latin typeface="Montserrat"/>
                <a:ea typeface="Montserrat"/>
                <a:cs typeface="Montserrat"/>
                <a:sym typeface="Montserrat"/>
              </a:rPr>
              <a:t>Recommendation 11:</a:t>
            </a:r>
            <a:r>
              <a:rPr lang="en-GB" sz="1800">
                <a:solidFill>
                  <a:srgbClr val="000000"/>
                </a:solidFill>
                <a:latin typeface="Montserrat"/>
                <a:ea typeface="Montserrat"/>
                <a:cs typeface="Montserrat"/>
                <a:sym typeface="Montserrat"/>
              </a:rPr>
              <a:t> CEOS should showcase adaptation use cases that employ EO data. Establish a repository of successful examples where EO has been applied to support adaptation actions across various sectors (e.g., agriculture, urban planning, disaster risk reduction, ecosystem management). These case studies, potentially drawn from agency-led projects, would demonstrate the value and feasibility of using EO for adaptation and encourage wider adoption.</a:t>
            </a:r>
            <a:endParaRPr sz="1800">
              <a:latin typeface="Montserrat"/>
              <a:ea typeface="Montserrat"/>
              <a:cs typeface="Montserrat"/>
              <a:sym typeface="Montserrat"/>
            </a:endParaRPr>
          </a:p>
          <a:p>
            <a:pPr indent="0" lvl="0" marL="0" marR="19050" rtl="0" algn="just">
              <a:lnSpc>
                <a:spcPct val="111000"/>
              </a:lnSpc>
              <a:spcBef>
                <a:spcPts val="1000"/>
              </a:spcBef>
              <a:spcAft>
                <a:spcPts val="0"/>
              </a:spcAft>
              <a:buSzPts val="2800"/>
              <a:buNone/>
            </a:pPr>
            <a:r>
              <a:rPr b="1" lang="en-GB" sz="1800">
                <a:solidFill>
                  <a:srgbClr val="000000"/>
                </a:solidFill>
                <a:latin typeface="Montserrat"/>
                <a:ea typeface="Montserrat"/>
                <a:cs typeface="Montserrat"/>
                <a:sym typeface="Montserrat"/>
              </a:rPr>
              <a:t>Recommendation 12:</a:t>
            </a:r>
            <a:r>
              <a:rPr lang="en-GB" sz="1800">
                <a:solidFill>
                  <a:srgbClr val="000000"/>
                </a:solidFill>
                <a:latin typeface="Montserrat"/>
                <a:ea typeface="Montserrat"/>
                <a:cs typeface="Montserrat"/>
                <a:sym typeface="Montserrat"/>
              </a:rPr>
              <a:t> CEOS should work with WMO, CGMS and other partners to refine space-based observations, derived products and delivery systems to reduce vulnerability to emerging threats.</a:t>
            </a:r>
            <a:r>
              <a:rPr b="1" lang="en-GB" sz="1800">
                <a:solidFill>
                  <a:srgbClr val="000000"/>
                </a:solidFill>
                <a:latin typeface="Montserrat"/>
                <a:ea typeface="Montserrat"/>
                <a:cs typeface="Montserrat"/>
                <a:sym typeface="Montserrat"/>
              </a:rPr>
              <a:t> </a:t>
            </a:r>
            <a:r>
              <a:rPr lang="en-GB" sz="1800">
                <a:solidFill>
                  <a:srgbClr val="000000"/>
                </a:solidFill>
                <a:latin typeface="Montserrat"/>
                <a:ea typeface="Montserrat"/>
                <a:cs typeface="Montserrat"/>
                <a:sym typeface="Montserrat"/>
              </a:rPr>
              <a:t>Increased support for UN initiatives,</a:t>
            </a:r>
            <a:r>
              <a:rPr b="1" lang="en-GB" sz="1800">
                <a:solidFill>
                  <a:srgbClr val="000000"/>
                </a:solidFill>
                <a:latin typeface="Montserrat"/>
                <a:ea typeface="Montserrat"/>
                <a:cs typeface="Montserrat"/>
                <a:sym typeface="Montserrat"/>
              </a:rPr>
              <a:t> </a:t>
            </a:r>
            <a:r>
              <a:rPr lang="en-GB" sz="1800">
                <a:solidFill>
                  <a:srgbClr val="000000"/>
                </a:solidFill>
                <a:latin typeface="Montserrat"/>
                <a:ea typeface="Montserrat"/>
                <a:cs typeface="Montserrat"/>
                <a:sym typeface="Montserrat"/>
              </a:rPr>
              <a:t>such as the UN’s Early Warning for All (EW4All), should be explored.</a:t>
            </a:r>
            <a:endParaRPr b="1" sz="1800">
              <a:latin typeface="Montserrat"/>
              <a:ea typeface="Montserrat"/>
              <a:cs typeface="Montserrat"/>
              <a:sym typeface="Montserrat"/>
            </a:endParaRPr>
          </a:p>
          <a:p>
            <a:pPr indent="0" lvl="0" marL="0" rtl="0" algn="l">
              <a:lnSpc>
                <a:spcPct val="115000"/>
              </a:lnSpc>
              <a:spcBef>
                <a:spcPts val="600"/>
              </a:spcBef>
              <a:spcAft>
                <a:spcPts val="0"/>
              </a:spcAft>
              <a:buSzPts val="2800"/>
              <a:buNone/>
            </a:pPr>
            <a:r>
              <a:rPr b="1" lang="en-GB" sz="1800">
                <a:latin typeface="Montserrat"/>
                <a:ea typeface="Montserrat"/>
                <a:cs typeface="Montserrat"/>
                <a:sym typeface="Montserrat"/>
              </a:rPr>
              <a:t>Recommendation 13: </a:t>
            </a:r>
            <a:r>
              <a:rPr lang="en-GB" sz="1800">
                <a:latin typeface="Montserrat"/>
                <a:ea typeface="Montserrat"/>
                <a:cs typeface="Montserrat"/>
                <a:sym typeface="Montserrat"/>
              </a:rPr>
              <a:t>CEOS should continue to foster its relationship with GEO to identify emerging opportunities where their close collaboration will maximize the benefits of space-based data to support the GGA and the development of NAPs.</a:t>
            </a:r>
            <a:endParaRPr b="1" sz="1800">
              <a:latin typeface="Montserrat"/>
              <a:ea typeface="Montserrat"/>
              <a:cs typeface="Montserrat"/>
              <a:sym typeface="Montserrat"/>
            </a:endParaRPr>
          </a:p>
          <a:p>
            <a:pPr indent="0" lvl="0" marL="0" marR="19050" rtl="0" algn="just">
              <a:lnSpc>
                <a:spcPct val="111000"/>
              </a:lnSpc>
              <a:spcBef>
                <a:spcPts val="1000"/>
              </a:spcBef>
              <a:spcAft>
                <a:spcPts val="600"/>
              </a:spcAft>
              <a:buClr>
                <a:srgbClr val="000000"/>
              </a:buClr>
              <a:buSzPts val="2800"/>
              <a:buFont typeface="Montserrat"/>
              <a:buNone/>
            </a:pPr>
            <a:r>
              <a:rPr b="1" i="0" lang="en-GB" sz="1800" u="none" cap="none" strike="noStrike">
                <a:solidFill>
                  <a:srgbClr val="000000"/>
                </a:solidFill>
                <a:latin typeface="Montserrat"/>
                <a:ea typeface="Montserrat"/>
                <a:cs typeface="Montserrat"/>
                <a:sym typeface="Montserrat"/>
              </a:rPr>
              <a:t>Recommendation 14:</a:t>
            </a:r>
            <a:r>
              <a:rPr b="0" i="0" lang="en-GB" sz="1800" u="none" cap="none" strike="noStrike">
                <a:solidFill>
                  <a:srgbClr val="000000"/>
                </a:solidFill>
                <a:latin typeface="Montserrat"/>
                <a:ea typeface="Montserrat"/>
                <a:cs typeface="Montserrat"/>
                <a:sym typeface="Montserrat"/>
              </a:rPr>
              <a:t> CEOS should reinforce its partnership with EOTEC DevNet and engage in the Climate Adaptation Working Groups (CAWG), to develop and deliver capacity building activities to support the adaptation goals of the Global Stocktake. </a:t>
            </a:r>
            <a:endParaRPr b="0" i="0" sz="1800" u="none" cap="none" strike="noStrike">
              <a:solidFill>
                <a:srgbClr val="000000"/>
              </a:solidFill>
              <a:latin typeface="Montserrat"/>
              <a:ea typeface="Montserrat"/>
              <a:cs typeface="Montserrat"/>
              <a:sym typeface="Montserrat"/>
            </a:endParaRPr>
          </a:p>
        </p:txBody>
      </p:sp>
      <p:sp>
        <p:nvSpPr>
          <p:cNvPr id="103" name="Google Shape;103;p14"/>
          <p:cNvSpPr txBox="1"/>
          <p:nvPr>
            <p:ph type="title"/>
          </p:nvPr>
        </p:nvSpPr>
        <p:spPr>
          <a:xfrm>
            <a:off x="176050" y="175950"/>
            <a:ext cx="95685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rial"/>
              <a:buNone/>
            </a:pPr>
            <a:r>
              <a:rPr lang="en-GB" sz="3100"/>
              <a:t>Recommendations for Improving</a:t>
            </a:r>
            <a:r>
              <a:rPr lang="en-GB" sz="3100">
                <a:solidFill>
                  <a:srgbClr val="FF0000"/>
                </a:solidFill>
              </a:rPr>
              <a:t> </a:t>
            </a:r>
            <a:r>
              <a:rPr lang="en-GB" sz="3100"/>
              <a:t>Adaptation</a:t>
            </a:r>
            <a:endParaRPr sz="4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9e7f7aa7bf_0_24"/>
          <p:cNvSpPr txBox="1"/>
          <p:nvPr>
            <p:ph type="title"/>
          </p:nvPr>
        </p:nvSpPr>
        <p:spPr>
          <a:xfrm>
            <a:off x="176050" y="175950"/>
            <a:ext cx="95295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sz="3100"/>
              <a:t>Next steps</a:t>
            </a:r>
            <a:endParaRPr sz="3100"/>
          </a:p>
        </p:txBody>
      </p:sp>
      <p:sp>
        <p:nvSpPr>
          <p:cNvPr id="109" name="Google Shape;109;g39e7f7aa7bf_0_24"/>
          <p:cNvSpPr txBox="1"/>
          <p:nvPr>
            <p:ph idx="1" type="body"/>
          </p:nvPr>
        </p:nvSpPr>
        <p:spPr>
          <a:xfrm>
            <a:off x="117850" y="1341119"/>
            <a:ext cx="11899500" cy="4880400"/>
          </a:xfrm>
          <a:prstGeom prst="rect">
            <a:avLst/>
          </a:prstGeom>
          <a:noFill/>
          <a:ln>
            <a:noFill/>
          </a:ln>
        </p:spPr>
        <p:txBody>
          <a:bodyPr anchorCtr="0" anchor="t" bIns="45700" lIns="91425" spcFirstLastPara="1" rIns="91425" wrap="square" tIns="45700">
            <a:noAutofit/>
          </a:bodyPr>
          <a:lstStyle/>
          <a:p>
            <a:pPr indent="0" lvl="0" marL="457200" rtl="0" algn="l">
              <a:lnSpc>
                <a:spcPct val="100000"/>
              </a:lnSpc>
              <a:spcBef>
                <a:spcPts val="0"/>
              </a:spcBef>
              <a:spcAft>
                <a:spcPts val="0"/>
              </a:spcAft>
              <a:buSzPts val="2800"/>
              <a:buNone/>
            </a:pPr>
            <a:r>
              <a:t/>
            </a:r>
            <a:endParaRPr b="1" sz="1800"/>
          </a:p>
          <a:p>
            <a:pPr indent="-342900" lvl="0" marL="457200" rtl="0" algn="l">
              <a:lnSpc>
                <a:spcPct val="100000"/>
              </a:lnSpc>
              <a:spcBef>
                <a:spcPts val="0"/>
              </a:spcBef>
              <a:spcAft>
                <a:spcPts val="0"/>
              </a:spcAft>
              <a:buSzPts val="1800"/>
              <a:buChar char="❖"/>
            </a:pPr>
            <a:r>
              <a:rPr b="1" lang="en-GB" sz="1800"/>
              <a:t>Priority is to progress the recommendations with the community and to define actions in time for incorporation into the 2026 CEOS Work Plan (where possible; some may benefit from more time - including those on adaptation under the CEOS Chair in 2026 as their focus theme)</a:t>
            </a:r>
            <a:endParaRPr b="1" sz="1800"/>
          </a:p>
          <a:p>
            <a:pPr indent="0" lvl="0" marL="457200" rtl="0" algn="l">
              <a:lnSpc>
                <a:spcPct val="100000"/>
              </a:lnSpc>
              <a:spcBef>
                <a:spcPts val="0"/>
              </a:spcBef>
              <a:spcAft>
                <a:spcPts val="0"/>
              </a:spcAft>
              <a:buNone/>
            </a:pPr>
            <a:r>
              <a:t/>
            </a:r>
            <a:endParaRPr b="1" sz="1800"/>
          </a:p>
          <a:p>
            <a:pPr indent="0" lvl="0" marL="457200" rtl="0" algn="l">
              <a:lnSpc>
                <a:spcPct val="100000"/>
              </a:lnSpc>
              <a:spcBef>
                <a:spcPts val="0"/>
              </a:spcBef>
              <a:spcAft>
                <a:spcPts val="0"/>
              </a:spcAft>
              <a:buSzPts val="2800"/>
              <a:buNone/>
            </a:pPr>
            <a:r>
              <a:t/>
            </a:r>
            <a:endParaRPr b="1" sz="1800"/>
          </a:p>
          <a:p>
            <a:pPr indent="-342900" lvl="0" marL="457200" rtl="0" algn="l">
              <a:lnSpc>
                <a:spcPct val="100000"/>
              </a:lnSpc>
              <a:spcBef>
                <a:spcPts val="0"/>
              </a:spcBef>
              <a:spcAft>
                <a:spcPts val="0"/>
              </a:spcAft>
              <a:buSzPts val="1800"/>
              <a:buChar char="❖"/>
            </a:pPr>
            <a:r>
              <a:rPr b="1" lang="en-GB" sz="1800"/>
              <a:t>The GST Strategy is a pan-CEOS undertaking and the responsibility of SIT Chair. Incoming SIT Chair (NASA) will take on management of the updated strategy development with support from CEOS Chair team</a:t>
            </a:r>
            <a:endParaRPr b="1" sz="1800"/>
          </a:p>
          <a:p>
            <a:pPr indent="0" lvl="0" marL="0" rtl="0" algn="l">
              <a:lnSpc>
                <a:spcPct val="100000"/>
              </a:lnSpc>
              <a:spcBef>
                <a:spcPts val="0"/>
              </a:spcBef>
              <a:spcAft>
                <a:spcPts val="0"/>
              </a:spcAft>
              <a:buSzPts val="2800"/>
              <a:buNone/>
            </a:pPr>
            <a:r>
              <a:t/>
            </a:r>
            <a:endParaRPr b="1" sz="1800"/>
          </a:p>
          <a:p>
            <a:pPr indent="0" lvl="0" marL="0" rtl="0" algn="l">
              <a:lnSpc>
                <a:spcPct val="100000"/>
              </a:lnSpc>
              <a:spcBef>
                <a:spcPts val="0"/>
              </a:spcBef>
              <a:spcAft>
                <a:spcPts val="0"/>
              </a:spcAft>
              <a:buSzPts val="2800"/>
              <a:buNone/>
            </a:pPr>
            <a:r>
              <a:t/>
            </a:r>
            <a:endParaRPr sz="18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7"/>
          <p:cNvSpPr txBox="1"/>
          <p:nvPr/>
        </p:nvSpPr>
        <p:spPr>
          <a:xfrm>
            <a:off x="3286950" y="2469300"/>
            <a:ext cx="5618100" cy="226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0" i="0" lang="en-GB" sz="2700" u="none" cap="none" strike="noStrike">
                <a:solidFill>
                  <a:srgbClr val="000000"/>
                </a:solidFill>
                <a:latin typeface="Arial"/>
                <a:ea typeface="Arial"/>
                <a:cs typeface="Arial"/>
                <a:sym typeface="Arial"/>
              </a:rPr>
              <a:t>Questions</a:t>
            </a:r>
            <a:endParaRPr b="0"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rPr b="0" i="0" lang="en-GB" sz="2700" u="none" cap="none" strike="noStrike">
                <a:solidFill>
                  <a:srgbClr val="000000"/>
                </a:solidFill>
                <a:latin typeface="Arial"/>
                <a:ea typeface="Arial"/>
                <a:cs typeface="Arial"/>
                <a:sym typeface="Arial"/>
              </a:rPr>
              <a:t>Discussion</a:t>
            </a:r>
            <a:endParaRPr b="0"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700"/>
              <a:buFont typeface="Arial"/>
              <a:buNone/>
            </a:pPr>
            <a:r>
              <a:rPr b="0" i="0" lang="en-GB" sz="2700" u="none" cap="none" strike="noStrike">
                <a:solidFill>
                  <a:srgbClr val="000000"/>
                </a:solidFill>
                <a:latin typeface="Arial"/>
                <a:ea typeface="Arial"/>
                <a:cs typeface="Arial"/>
                <a:sym typeface="Arial"/>
              </a:rPr>
              <a:t>Other Feedback</a:t>
            </a:r>
            <a:endParaRPr b="0" i="0" sz="27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