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Montserrat"/>
      <p:regular r:id="rId19"/>
      <p:bold r:id="rId20"/>
      <p:italic r:id="rId21"/>
      <p:boldItalic r:id="rId22"/>
    </p:embeddedFont>
    <p:embeddedFont>
      <p:font typeface="Montserrat Medium"/>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27" roundtripDataSignature="AMtx7mje2gzGC1qh9UKfcB5Plo5NntUB9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bold.fntdata"/><Relationship Id="rId22" Type="http://schemas.openxmlformats.org/officeDocument/2006/relationships/font" Target="fonts/Montserrat-boldItalic.fntdata"/><Relationship Id="rId21" Type="http://schemas.openxmlformats.org/officeDocument/2006/relationships/font" Target="fonts/Montserrat-italic.fntdata"/><Relationship Id="rId24" Type="http://schemas.openxmlformats.org/officeDocument/2006/relationships/font" Target="fonts/MontserratMedium-bold.fntdata"/><Relationship Id="rId23" Type="http://schemas.openxmlformats.org/officeDocument/2006/relationships/font" Target="fonts/Montserrat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Medium-boldItalic.fntdata"/><Relationship Id="rId25" Type="http://schemas.openxmlformats.org/officeDocument/2006/relationships/font" Target="fonts/MontserratMedium-italic.fntdata"/><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Montserrat-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 name="Google Shape;4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 name="Google Shape;14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 name="Google Shape;15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 name="Google Shape;16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 name="Google Shape;4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 name="Google Shape;5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 name="Google Shape;6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 name="Google Shape;7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 name="Google Shape;8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 name="Google Shape;12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8.jpg"/><Relationship Id="rId4" Type="http://schemas.openxmlformats.org/officeDocument/2006/relationships/image" Target="../media/image2.jpg"/><Relationship Id="rId5" Type="http://schemas.openxmlformats.org/officeDocument/2006/relationships/image" Target="../media/image4.png"/><Relationship Id="rId6"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5"/>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3" name="Google Shape;13;p15"/>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15"/>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p15"/>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 name="Google Shape;16;p15"/>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 name="Google Shape;17;p15"/>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15"/>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19" name="Google Shape;19;p15"/>
          <p:cNvPicPr preferRelativeResize="0"/>
          <p:nvPr/>
        </p:nvPicPr>
        <p:blipFill rotWithShape="1">
          <a:blip r:embed="rId6">
            <a:alphaModFix amt="34000"/>
          </a:blip>
          <a:srcRect b="672" l="54016" r="11355" t="36081"/>
          <a:stretch/>
        </p:blipFill>
        <p:spPr>
          <a:xfrm rot="-5400000">
            <a:off x="4344520" y="3615007"/>
            <a:ext cx="1289700" cy="1775100"/>
          </a:xfrm>
          <a:prstGeom prst="rtTriangle">
            <a:avLst/>
          </a:prstGeom>
          <a:noFill/>
          <a:ln>
            <a:noFill/>
          </a:ln>
        </p:spPr>
      </p:pic>
      <p:sp>
        <p:nvSpPr>
          <p:cNvPr id="20" name="Google Shape;20;p15"/>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b="0" i="0" sz="6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16"/>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3" name="Google Shape;23;p16"/>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24" name="Google Shape;24;p16"/>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25" name="Google Shape;25;p16"/>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6" name="Google Shape;26;p16"/>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7" name="Google Shape;27;p16"/>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28" name="Google Shape;28;p16"/>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29" name="Google Shape;29;p16"/>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0" name="Google Shape;30;p16"/>
          <p:cNvSpPr txBox="1"/>
          <p:nvPr/>
        </p:nvSpPr>
        <p:spPr>
          <a:xfrm>
            <a:off x="-40725" y="4872750"/>
            <a:ext cx="34890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39th CEOS Plenary, 4-6 November 2025</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1" name="Shape 31"/>
        <p:cNvGrpSpPr/>
        <p:nvPr/>
      </p:nvGrpSpPr>
      <p:grpSpPr>
        <a:xfrm>
          <a:off x="0" y="0"/>
          <a:ext cx="0" cy="0"/>
          <a:chOff x="0" y="0"/>
          <a:chExt cx="0" cy="0"/>
        </a:xfrm>
      </p:grpSpPr>
      <p:sp>
        <p:nvSpPr>
          <p:cNvPr id="32" name="Google Shape;32;p17"/>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3" name="Google Shape;33;p17"/>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34" name="Google Shape;34;p17"/>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5" name="Google Shape;35;p17"/>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6" name="Google Shape;36;p17"/>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7" name="Google Shape;37;p17"/>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38" name="Google Shape;38;p17"/>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17"/>
          <p:cNvSpPr txBox="1"/>
          <p:nvPr/>
        </p:nvSpPr>
        <p:spPr>
          <a:xfrm>
            <a:off x="-40725" y="4872750"/>
            <a:ext cx="34890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39th CEOS Plenary, 4-6 November 2025</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4"/>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p14"/>
          <p:cNvPicPr preferRelativeResize="0"/>
          <p:nvPr/>
        </p:nvPicPr>
        <p:blipFill rotWithShape="1">
          <a:blip r:embed="rId1">
            <a:alphaModFix amt="34000"/>
          </a:blip>
          <a:srcRect b="35419" l="51339" r="-2839" t="39269"/>
          <a:stretch/>
        </p:blipFill>
        <p:spPr>
          <a:xfrm flipH="1">
            <a:off x="6978317" y="0"/>
            <a:ext cx="2165683" cy="778120"/>
          </a:xfrm>
          <a:prstGeom prst="rect">
            <a:avLst/>
          </a:prstGeom>
          <a:noFill/>
          <a:ln>
            <a:noFill/>
          </a:ln>
        </p:spPr>
      </p:pic>
      <p:pic>
        <p:nvPicPr>
          <p:cNvPr id="8" name="Google Shape;8;p14"/>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14"/>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p1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hyperlink" Target="https://ceos.org/publications-key-documents/" TargetMode="External"/><Relationship Id="rId5" Type="http://schemas.openxmlformats.org/officeDocument/2006/relationships/hyperlink" Target="https://zenodo.org/records/17047789"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hyperlink" Target="https://www.epa.gov/controlling-air-pollution-oil-and-natural-gas-operations/epas-final-rule-oil-and-natural-gas" TargetMode="External"/><Relationship Id="rId5" Type="http://schemas.openxmlformats.org/officeDocument/2006/relationships/image" Target="../media/image10.png"/><Relationship Id="rId6" Type="http://schemas.openxmlformats.org/officeDocument/2006/relationships/hyperlink" Target="https://oeil.secure.europarl.europa.eu/oeil/popups/ficheprocedure.do?reference=2021/0423(COD)&amp;l=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6.png"/><Relationship Id="rId10" Type="http://schemas.openxmlformats.org/officeDocument/2006/relationships/image" Target="../media/image18.png"/><Relationship Id="rId9" Type="http://schemas.openxmlformats.org/officeDocument/2006/relationships/image" Target="../media/image23.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hyperlink" Target="https://assets.publishing.service.gov.uk/government/uploads/system/uploads/attachment_data/file/1031805/CCS0821102722-006_Green_Finance_Paper_2021_v6_Web_Accessible.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1"/>
          <p:cNvSpPr txBox="1"/>
          <p:nvPr/>
        </p:nvSpPr>
        <p:spPr>
          <a:xfrm>
            <a:off x="58775" y="67050"/>
            <a:ext cx="7034752" cy="3972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5400"/>
              <a:buFont typeface="Arial"/>
              <a:buNone/>
            </a:pPr>
            <a:r>
              <a:rPr b="0" i="0" lang="en-US" sz="5400" u="none" cap="none" strike="noStrike">
                <a:solidFill>
                  <a:srgbClr val="FFFFFF"/>
                </a:solidFill>
                <a:latin typeface="Montserrat"/>
                <a:ea typeface="Montserrat"/>
                <a:cs typeface="Montserrat"/>
                <a:sym typeface="Montserrat"/>
              </a:rPr>
              <a:t>CEOS Plenary 2025</a:t>
            </a:r>
            <a:endParaRPr b="0" i="0" sz="5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500"/>
              <a:buFont typeface="Arial"/>
              <a:buNone/>
            </a:pPr>
            <a:r>
              <a:rPr b="0" i="1" lang="en-US" sz="2500" u="none" cap="none" strike="noStrike">
                <a:solidFill>
                  <a:srgbClr val="FFFFFF"/>
                </a:solidFill>
                <a:latin typeface="Montserrat"/>
                <a:ea typeface="Montserrat"/>
                <a:cs typeface="Montserrat"/>
                <a:sym typeface="Montserrat"/>
              </a:rPr>
              <a:t>Implementation of the Common Practices for Quantifying Methane Emissions </a:t>
            </a:r>
            <a:endParaRPr/>
          </a:p>
          <a:p>
            <a:pPr indent="0" lvl="0" marL="0" marR="0" rtl="0" algn="l">
              <a:lnSpc>
                <a:spcPct val="115000"/>
              </a:lnSpc>
              <a:spcBef>
                <a:spcPts val="0"/>
              </a:spcBef>
              <a:spcAft>
                <a:spcPts val="0"/>
              </a:spcAft>
              <a:buClr>
                <a:srgbClr val="000000"/>
              </a:buClr>
              <a:buSzPts val="2500"/>
              <a:buFont typeface="Arial"/>
              <a:buNone/>
            </a:pPr>
            <a:r>
              <a:rPr b="0" i="1" lang="en-US" sz="2500" u="none" cap="none" strike="noStrike">
                <a:solidFill>
                  <a:srgbClr val="FFFFFF"/>
                </a:solidFill>
                <a:latin typeface="Montserrat"/>
                <a:ea typeface="Montserrat"/>
                <a:cs typeface="Montserrat"/>
                <a:sym typeface="Montserrat"/>
              </a:rPr>
              <a:t>from Plumes Detected by </a:t>
            </a:r>
            <a:endParaRPr/>
          </a:p>
          <a:p>
            <a:pPr indent="0" lvl="0" marL="0" marR="0" rtl="0" algn="l">
              <a:lnSpc>
                <a:spcPct val="115000"/>
              </a:lnSpc>
              <a:spcBef>
                <a:spcPts val="0"/>
              </a:spcBef>
              <a:spcAft>
                <a:spcPts val="0"/>
              </a:spcAft>
              <a:buClr>
                <a:srgbClr val="000000"/>
              </a:buClr>
              <a:buSzPts val="2500"/>
              <a:buFont typeface="Arial"/>
              <a:buNone/>
            </a:pPr>
            <a:r>
              <a:rPr b="0" i="1" lang="en-US" sz="2500" u="none" cap="none" strike="noStrike">
                <a:solidFill>
                  <a:srgbClr val="FFFFFF"/>
                </a:solidFill>
                <a:latin typeface="Montserrat"/>
                <a:ea typeface="Montserrat"/>
                <a:cs typeface="Montserrat"/>
                <a:sym typeface="Montserrat"/>
              </a:rPr>
              <a:t>Remote Sensing</a:t>
            </a:r>
            <a:endParaRPr/>
          </a:p>
        </p:txBody>
      </p:sp>
      <p:sp>
        <p:nvSpPr>
          <p:cNvPr id="45" name="Google Shape;45;p1"/>
          <p:cNvSpPr/>
          <p:nvPr/>
        </p:nvSpPr>
        <p:spPr>
          <a:xfrm>
            <a:off x="4252225" y="2813005"/>
            <a:ext cx="4833000" cy="19725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1700"/>
              <a:buFont typeface="Arial"/>
              <a:buNone/>
            </a:pPr>
            <a:r>
              <a:t/>
            </a:r>
            <a:endParaRPr b="1" i="0" sz="17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400"/>
              <a:buFont typeface="Arial"/>
              <a:buNone/>
            </a:pPr>
            <a:r>
              <a:rPr b="1" i="0" lang="en-US" sz="1400" u="none" cap="none" strike="noStrike">
                <a:solidFill>
                  <a:srgbClr val="33445F"/>
                </a:solidFill>
                <a:latin typeface="Montserrat"/>
                <a:ea typeface="Montserrat"/>
                <a:cs typeface="Montserrat"/>
                <a:sym typeface="Montserrat"/>
              </a:rPr>
              <a:t>Paul Green, NPL / UKSA</a:t>
            </a:r>
            <a:endParaRPr/>
          </a:p>
          <a:p>
            <a:pPr indent="0" lvl="0" marL="0" marR="0" rtl="0" algn="r">
              <a:lnSpc>
                <a:spcPct val="130000"/>
              </a:lnSpc>
              <a:spcBef>
                <a:spcPts val="0"/>
              </a:spcBef>
              <a:spcAft>
                <a:spcPts val="0"/>
              </a:spcAft>
              <a:buClr>
                <a:srgbClr val="000000"/>
              </a:buClr>
              <a:buSzPts val="1400"/>
              <a:buFont typeface="Arial"/>
              <a:buNone/>
            </a:pPr>
            <a:r>
              <a:rPr b="1" i="0" lang="en-US" sz="1400" u="none" cap="none" strike="noStrike">
                <a:solidFill>
                  <a:srgbClr val="33445F"/>
                </a:solidFill>
                <a:latin typeface="Montserrat"/>
                <a:ea typeface="Montserrat"/>
                <a:cs typeface="Montserrat"/>
                <a:sym typeface="Montserrat"/>
              </a:rPr>
              <a:t>with JPL, NIST &amp; LLBL </a:t>
            </a:r>
            <a:endParaRPr/>
          </a:p>
          <a:p>
            <a:pPr indent="0" lvl="0" marL="0" marR="0" rtl="0" algn="r">
              <a:lnSpc>
                <a:spcPct val="130000"/>
              </a:lnSpc>
              <a:spcBef>
                <a:spcPts val="0"/>
              </a:spcBef>
              <a:spcAft>
                <a:spcPts val="0"/>
              </a:spcAft>
              <a:buClr>
                <a:srgbClr val="000000"/>
              </a:buClr>
              <a:buSzPts val="1400"/>
              <a:buFont typeface="Arial"/>
              <a:buNone/>
            </a:pPr>
            <a:r>
              <a:rPr b="1" i="0" lang="en-US" sz="1400" u="none" cap="none" strike="noStrike">
                <a:solidFill>
                  <a:srgbClr val="33445F"/>
                </a:solidFill>
                <a:latin typeface="Montserrat"/>
                <a:ea typeface="Montserrat"/>
                <a:cs typeface="Montserrat"/>
                <a:sym typeface="Montserrat"/>
              </a:rPr>
              <a:t>&amp; wider GHG TT</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400"/>
              <a:buFont typeface="Arial"/>
              <a:buNone/>
            </a:pPr>
            <a:r>
              <a:rPr b="1" i="0" lang="en-US" sz="1400" u="none" cap="none" strike="noStrike">
                <a:solidFill>
                  <a:srgbClr val="33445F"/>
                </a:solidFill>
                <a:latin typeface="Montserrat"/>
                <a:ea typeface="Montserrat"/>
                <a:cs typeface="Montserrat"/>
                <a:sym typeface="Montserrat"/>
              </a:rPr>
              <a:t>Agenda Item #4.5</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400"/>
              <a:buFont typeface="Arial"/>
              <a:buNone/>
            </a:pPr>
            <a:r>
              <a:rPr b="1" i="0" lang="en-US" sz="1400" u="none" cap="none" strike="noStrike">
                <a:solidFill>
                  <a:srgbClr val="33445F"/>
                </a:solidFill>
                <a:latin typeface="Montserrat"/>
                <a:ea typeface="Montserrat"/>
                <a:cs typeface="Montserrat"/>
                <a:sym typeface="Montserrat"/>
              </a:rPr>
              <a:t>39th CEOS Plenary</a:t>
            </a:r>
            <a:endParaRPr b="1" i="0" sz="14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400"/>
              <a:buFont typeface="Arial"/>
              <a:buNone/>
            </a:pPr>
            <a:r>
              <a:rPr b="1" i="0" lang="en-US" sz="1400" u="none" cap="none" strike="noStrike">
                <a:solidFill>
                  <a:srgbClr val="33445F"/>
                </a:solidFill>
                <a:latin typeface="Montserrat"/>
                <a:ea typeface="Montserrat"/>
                <a:cs typeface="Montserrat"/>
                <a:sym typeface="Montserrat"/>
              </a:rPr>
              <a:t>Bath, United Kingdom</a:t>
            </a:r>
            <a:endParaRPr b="1" i="0" sz="14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400"/>
              <a:buFont typeface="Arial"/>
              <a:buNone/>
            </a:pPr>
            <a:r>
              <a:rPr b="1" i="0" lang="en-US" sz="1400" u="none" cap="none" strike="noStrike">
                <a:solidFill>
                  <a:srgbClr val="33445F"/>
                </a:solidFill>
                <a:latin typeface="Montserrat"/>
                <a:ea typeface="Montserrat"/>
                <a:cs typeface="Montserrat"/>
                <a:sym typeface="Montserrat"/>
              </a:rPr>
              <a:t>4th - 6th November, 2025</a:t>
            </a:r>
            <a:endParaRPr b="1" i="0" sz="1400" u="none" cap="none" strike="noStrike">
              <a:solidFill>
                <a:srgbClr val="33445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0"/>
          <p:cNvSpPr txBox="1"/>
          <p:nvPr>
            <p:ph type="title"/>
          </p:nvPr>
        </p:nvSpPr>
        <p:spPr>
          <a:xfrm>
            <a:off x="124344" y="148081"/>
            <a:ext cx="7040148" cy="584252"/>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SzPts val="4400"/>
              <a:buNone/>
            </a:pPr>
            <a:r>
              <a:rPr lang="en-US" sz="2400"/>
              <a:t>Best practice as an enabler</a:t>
            </a:r>
            <a:endParaRPr sz="2400"/>
          </a:p>
        </p:txBody>
      </p:sp>
      <p:sp>
        <p:nvSpPr>
          <p:cNvPr id="133" name="Google Shape;133;p10"/>
          <p:cNvSpPr txBox="1"/>
          <p:nvPr/>
        </p:nvSpPr>
        <p:spPr>
          <a:xfrm>
            <a:off x="132036" y="1038271"/>
            <a:ext cx="8732520" cy="785954"/>
          </a:xfrm>
          <a:prstGeom prst="rect">
            <a:avLst/>
          </a:prstGeom>
          <a:noFill/>
          <a:ln>
            <a:noFill/>
          </a:ln>
        </p:spPr>
        <p:txBody>
          <a:bodyPr anchorCtr="0" anchor="t" bIns="34275" lIns="68550" spcFirstLastPara="1" rIns="68550" wrap="square" tIns="34275">
            <a:spAutoFit/>
          </a:bodyPr>
          <a:lstStyle/>
          <a:p>
            <a:pPr indent="-304800" lvl="0" marL="342900" marR="0" rtl="0" algn="l">
              <a:lnSpc>
                <a:spcPct val="115000"/>
              </a:lnSpc>
              <a:spcBef>
                <a:spcPts val="0"/>
              </a:spcBef>
              <a:spcAft>
                <a:spcPts val="0"/>
              </a:spcAft>
              <a:buClr>
                <a:schemeClr val="dk1"/>
              </a:buClr>
              <a:buSzPts val="2800"/>
              <a:buFont typeface="Montserrat"/>
              <a:buChar char="❖"/>
            </a:pPr>
            <a:r>
              <a:rPr b="0" i="0" lang="en-US" sz="1350" u="none" cap="none" strike="noStrike">
                <a:solidFill>
                  <a:schemeClr val="dk1"/>
                </a:solidFill>
                <a:latin typeface="Montserrat"/>
                <a:ea typeface="Montserrat"/>
                <a:cs typeface="Montserrat"/>
                <a:sym typeface="Montserrat"/>
              </a:rPr>
              <a:t>Build on previous CEOS work on best practises in the public and new space domains and want to partner with key parallel programmes and stakeholders to add value as an underpinning framework to enable reporting in the public and commercial sectors </a:t>
            </a:r>
            <a:endParaRPr/>
          </a:p>
        </p:txBody>
      </p:sp>
      <p:pic>
        <p:nvPicPr>
          <p:cNvPr id="134" name="Google Shape;134;p10"/>
          <p:cNvPicPr preferRelativeResize="0"/>
          <p:nvPr/>
        </p:nvPicPr>
        <p:blipFill rotWithShape="1">
          <a:blip r:embed="rId3">
            <a:alphaModFix/>
          </a:blip>
          <a:srcRect b="0" l="0" r="0" t="0"/>
          <a:stretch/>
        </p:blipFill>
        <p:spPr>
          <a:xfrm>
            <a:off x="7077015" y="2237335"/>
            <a:ext cx="1522410" cy="1972828"/>
          </a:xfrm>
          <a:prstGeom prst="rect">
            <a:avLst/>
          </a:prstGeom>
          <a:noFill/>
          <a:ln>
            <a:noFill/>
          </a:ln>
        </p:spPr>
      </p:pic>
      <p:pic>
        <p:nvPicPr>
          <p:cNvPr id="135" name="Google Shape;135;p10"/>
          <p:cNvPicPr preferRelativeResize="0"/>
          <p:nvPr/>
        </p:nvPicPr>
        <p:blipFill rotWithShape="1">
          <a:blip r:embed="rId4">
            <a:alphaModFix/>
          </a:blip>
          <a:srcRect b="0" l="0" r="0" t="0"/>
          <a:stretch/>
        </p:blipFill>
        <p:spPr>
          <a:xfrm>
            <a:off x="688907" y="2243192"/>
            <a:ext cx="1406762" cy="1975604"/>
          </a:xfrm>
          <a:prstGeom prst="rect">
            <a:avLst/>
          </a:prstGeom>
          <a:noFill/>
          <a:ln>
            <a:noFill/>
          </a:ln>
        </p:spPr>
      </p:pic>
      <p:pic>
        <p:nvPicPr>
          <p:cNvPr descr="Cover" id="136" name="Google Shape;136;p10"/>
          <p:cNvPicPr preferRelativeResize="0"/>
          <p:nvPr/>
        </p:nvPicPr>
        <p:blipFill rotWithShape="1">
          <a:blip r:embed="rId5">
            <a:alphaModFix/>
          </a:blip>
          <a:srcRect b="0" l="0" r="0" t="0"/>
          <a:stretch/>
        </p:blipFill>
        <p:spPr>
          <a:xfrm>
            <a:off x="3868619" y="2237335"/>
            <a:ext cx="1406762" cy="1987316"/>
          </a:xfrm>
          <a:prstGeom prst="rect">
            <a:avLst/>
          </a:prstGeom>
          <a:noFill/>
          <a:ln>
            <a:noFill/>
          </a:ln>
        </p:spPr>
      </p:pic>
      <p:pic>
        <p:nvPicPr>
          <p:cNvPr id="137" name="Google Shape;137;p10"/>
          <p:cNvPicPr preferRelativeResize="0"/>
          <p:nvPr/>
        </p:nvPicPr>
        <p:blipFill rotWithShape="1">
          <a:blip r:embed="rId6">
            <a:alphaModFix/>
          </a:blip>
          <a:srcRect b="0" l="0" r="0" t="0"/>
          <a:stretch/>
        </p:blipFill>
        <p:spPr>
          <a:xfrm>
            <a:off x="2210766" y="2234559"/>
            <a:ext cx="1533260" cy="1975604"/>
          </a:xfrm>
          <a:prstGeom prst="rect">
            <a:avLst/>
          </a:prstGeom>
          <a:noFill/>
          <a:ln>
            <a:noFill/>
          </a:ln>
        </p:spPr>
      </p:pic>
      <p:pic>
        <p:nvPicPr>
          <p:cNvPr id="138" name="Google Shape;138;p10"/>
          <p:cNvPicPr preferRelativeResize="0"/>
          <p:nvPr/>
        </p:nvPicPr>
        <p:blipFill rotWithShape="1">
          <a:blip r:embed="rId7">
            <a:alphaModFix/>
          </a:blip>
          <a:srcRect b="0" l="0" r="0" t="0"/>
          <a:stretch/>
        </p:blipFill>
        <p:spPr>
          <a:xfrm>
            <a:off x="5399974" y="2237335"/>
            <a:ext cx="1522410" cy="2145847"/>
          </a:xfrm>
          <a:prstGeom prst="rect">
            <a:avLst/>
          </a:prstGeom>
          <a:noFill/>
          <a:ln>
            <a:noFill/>
          </a:ln>
        </p:spPr>
      </p:pic>
      <p:sp>
        <p:nvSpPr>
          <p:cNvPr id="139" name="Google Shape;139;p10"/>
          <p:cNvSpPr txBox="1"/>
          <p:nvPr/>
        </p:nvSpPr>
        <p:spPr>
          <a:xfrm>
            <a:off x="812062" y="4244682"/>
            <a:ext cx="1201368" cy="3000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350" u="none" cap="none" strike="noStrike">
                <a:solidFill>
                  <a:srgbClr val="005596"/>
                </a:solidFill>
                <a:latin typeface="Arial"/>
                <a:ea typeface="Arial"/>
                <a:cs typeface="Arial"/>
                <a:sym typeface="Arial"/>
              </a:rPr>
              <a:t>UNFCCC</a:t>
            </a:r>
            <a:endParaRPr/>
          </a:p>
        </p:txBody>
      </p:sp>
      <p:sp>
        <p:nvSpPr>
          <p:cNvPr id="140" name="Google Shape;140;p10"/>
          <p:cNvSpPr txBox="1"/>
          <p:nvPr/>
        </p:nvSpPr>
        <p:spPr>
          <a:xfrm>
            <a:off x="2270676" y="4235997"/>
            <a:ext cx="1413439" cy="3000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350" u="none" cap="none" strike="noStrike">
                <a:solidFill>
                  <a:srgbClr val="005596"/>
                </a:solidFill>
                <a:latin typeface="Arial"/>
                <a:ea typeface="Arial"/>
                <a:cs typeface="Arial"/>
                <a:sym typeface="Arial"/>
              </a:rPr>
              <a:t>CEOS roadmap</a:t>
            </a:r>
            <a:endParaRPr/>
          </a:p>
        </p:txBody>
      </p:sp>
      <p:sp>
        <p:nvSpPr>
          <p:cNvPr id="141" name="Google Shape;141;p10"/>
          <p:cNvSpPr txBox="1"/>
          <p:nvPr/>
        </p:nvSpPr>
        <p:spPr>
          <a:xfrm>
            <a:off x="3941360" y="4244682"/>
            <a:ext cx="1210948" cy="3000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350" u="none" cap="none" strike="noStrike">
                <a:solidFill>
                  <a:srgbClr val="005596"/>
                </a:solidFill>
                <a:latin typeface="Arial"/>
                <a:ea typeface="Arial"/>
                <a:cs typeface="Arial"/>
                <a:sym typeface="Arial"/>
              </a:rPr>
              <a:t>UNEP IMEO</a:t>
            </a:r>
            <a:endParaRPr/>
          </a:p>
        </p:txBody>
      </p:sp>
      <p:sp>
        <p:nvSpPr>
          <p:cNvPr id="142" name="Google Shape;142;p10"/>
          <p:cNvSpPr txBox="1"/>
          <p:nvPr/>
        </p:nvSpPr>
        <p:spPr>
          <a:xfrm>
            <a:off x="5612044" y="4228280"/>
            <a:ext cx="1210948" cy="3000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350" u="none" cap="none" strike="noStrike">
                <a:solidFill>
                  <a:srgbClr val="005596"/>
                </a:solidFill>
                <a:latin typeface="Arial"/>
                <a:ea typeface="Arial"/>
                <a:cs typeface="Arial"/>
                <a:sym typeface="Arial"/>
              </a:rPr>
              <a:t>WMO G3W</a:t>
            </a:r>
            <a:endParaRPr/>
          </a:p>
        </p:txBody>
      </p:sp>
      <p:sp>
        <p:nvSpPr>
          <p:cNvPr id="143" name="Google Shape;143;p10"/>
          <p:cNvSpPr txBox="1"/>
          <p:nvPr/>
        </p:nvSpPr>
        <p:spPr>
          <a:xfrm>
            <a:off x="7164492" y="4237786"/>
            <a:ext cx="1434933" cy="3000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350" u="none" cap="none" strike="noStrike">
                <a:solidFill>
                  <a:srgbClr val="005596"/>
                </a:solidFill>
                <a:latin typeface="Arial"/>
                <a:ea typeface="Arial"/>
                <a:cs typeface="Arial"/>
                <a:sym typeface="Arial"/>
              </a:rPr>
              <a:t>US GHG Centre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11"/>
          <p:cNvPicPr preferRelativeResize="0"/>
          <p:nvPr/>
        </p:nvPicPr>
        <p:blipFill rotWithShape="1">
          <a:blip r:embed="rId3">
            <a:alphaModFix/>
          </a:blip>
          <a:srcRect b="0" l="0" r="0" t="0"/>
          <a:stretch/>
        </p:blipFill>
        <p:spPr>
          <a:xfrm>
            <a:off x="210173" y="2779689"/>
            <a:ext cx="8687553" cy="2011854"/>
          </a:xfrm>
          <a:prstGeom prst="rect">
            <a:avLst/>
          </a:prstGeom>
          <a:noFill/>
          <a:ln>
            <a:noFill/>
          </a:ln>
        </p:spPr>
      </p:pic>
      <p:sp>
        <p:nvSpPr>
          <p:cNvPr id="149" name="Google Shape;149;p11"/>
          <p:cNvSpPr txBox="1"/>
          <p:nvPr>
            <p:ph idx="1" type="body"/>
          </p:nvPr>
        </p:nvSpPr>
        <p:spPr>
          <a:xfrm>
            <a:off x="243174" y="921446"/>
            <a:ext cx="8621550" cy="1954700"/>
          </a:xfrm>
          <a:prstGeom prst="rect">
            <a:avLst/>
          </a:prstGeom>
          <a:noFill/>
          <a:ln>
            <a:noFill/>
          </a:ln>
        </p:spPr>
        <p:txBody>
          <a:bodyPr anchorCtr="0" anchor="t" bIns="34275" lIns="68550" spcFirstLastPara="1" rIns="68550" wrap="square" tIns="34275">
            <a:noAutofit/>
          </a:bodyPr>
          <a:lstStyle/>
          <a:p>
            <a:pPr indent="-304800" lvl="0" marL="342900" rtl="0" algn="l">
              <a:lnSpc>
                <a:spcPct val="115000"/>
              </a:lnSpc>
              <a:spcBef>
                <a:spcPts val="750"/>
              </a:spcBef>
              <a:spcAft>
                <a:spcPts val="0"/>
              </a:spcAft>
              <a:buSzPts val="2800"/>
              <a:buChar char="❖"/>
            </a:pPr>
            <a:r>
              <a:rPr lang="en-US" sz="1500"/>
              <a:t>2024 – outline development &amp; peer review</a:t>
            </a:r>
            <a:endParaRPr sz="1500"/>
          </a:p>
          <a:p>
            <a:pPr indent="-304800" lvl="0" marL="342900" rtl="0" algn="l">
              <a:lnSpc>
                <a:spcPct val="115000"/>
              </a:lnSpc>
              <a:spcBef>
                <a:spcPts val="750"/>
              </a:spcBef>
              <a:spcAft>
                <a:spcPts val="0"/>
              </a:spcAft>
              <a:buSzPts val="2800"/>
              <a:buChar char="❖"/>
            </a:pPr>
            <a:r>
              <a:rPr lang="en-US" sz="1500"/>
              <a:t>2025 – detailed completion, peer review &amp; v1 finalization for Summer 2025</a:t>
            </a:r>
            <a:endParaRPr/>
          </a:p>
          <a:p>
            <a:pPr indent="-304800" lvl="1" marL="914400" rtl="0" algn="l">
              <a:lnSpc>
                <a:spcPct val="150000"/>
              </a:lnSpc>
              <a:spcBef>
                <a:spcPts val="750"/>
              </a:spcBef>
              <a:spcAft>
                <a:spcPts val="0"/>
              </a:spcAft>
              <a:buSzPts val="2800"/>
              <a:buChar char="❖"/>
            </a:pPr>
            <a:r>
              <a:rPr lang="en-US" sz="1500"/>
              <a:t>v1.0 endorsed by CEOS &amp; CGMS in August 2025</a:t>
            </a:r>
            <a:endParaRPr/>
          </a:p>
          <a:p>
            <a:pPr indent="-304800" lvl="1" marL="914400" rtl="0" algn="l">
              <a:lnSpc>
                <a:spcPct val="150000"/>
              </a:lnSpc>
              <a:spcBef>
                <a:spcPts val="750"/>
              </a:spcBef>
              <a:spcAft>
                <a:spcPts val="0"/>
              </a:spcAft>
              <a:buSzPts val="2800"/>
              <a:buChar char="❖"/>
            </a:pPr>
            <a:r>
              <a:rPr lang="en-US" sz="1500"/>
              <a:t>Available at </a:t>
            </a:r>
            <a:r>
              <a:rPr lang="en-US" sz="1500" u="sng">
                <a:solidFill>
                  <a:schemeClr val="hlink"/>
                </a:solidFill>
                <a:hlinkClick r:id="rId4"/>
              </a:rPr>
              <a:t>https://ceos.org/publications-key-documents/</a:t>
            </a:r>
            <a:r>
              <a:rPr lang="en-US" sz="1500"/>
              <a:t> and directly at </a:t>
            </a:r>
            <a:r>
              <a:rPr lang="en-US" sz="1500" u="sng">
                <a:solidFill>
                  <a:schemeClr val="hlink"/>
                </a:solidFill>
                <a:hlinkClick r:id="rId5"/>
              </a:rPr>
              <a:t>https://zenodo.org/records/17047789</a:t>
            </a:r>
            <a:endParaRPr sz="1500"/>
          </a:p>
        </p:txBody>
      </p:sp>
      <p:sp>
        <p:nvSpPr>
          <p:cNvPr id="150" name="Google Shape;150;p11"/>
          <p:cNvSpPr txBox="1"/>
          <p:nvPr>
            <p:ph type="title"/>
          </p:nvPr>
        </p:nvSpPr>
        <p:spPr>
          <a:xfrm>
            <a:off x="132036" y="131954"/>
            <a:ext cx="7040148" cy="584252"/>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SzPts val="4400"/>
              <a:buNone/>
            </a:pPr>
            <a:r>
              <a:rPr lang="en-US" sz="3000"/>
              <a:t>Progress and timeline</a:t>
            </a:r>
            <a:endParaRPr/>
          </a:p>
        </p:txBody>
      </p:sp>
      <p:sp>
        <p:nvSpPr>
          <p:cNvPr id="151" name="Google Shape;151;p11"/>
          <p:cNvSpPr/>
          <p:nvPr/>
        </p:nvSpPr>
        <p:spPr>
          <a:xfrm rot="10800000">
            <a:off x="8039383" y="4149718"/>
            <a:ext cx="275735" cy="476385"/>
          </a:xfrm>
          <a:prstGeom prst="downArrow">
            <a:avLst>
              <a:gd fmla="val 50000" name="adj1"/>
              <a:gd fmla="val 50000" name="adj2"/>
            </a:avLst>
          </a:prstGeom>
          <a:solidFill>
            <a:schemeClr val="accent6"/>
          </a:solidFill>
          <a:ln cap="flat" cmpd="sng" w="25400">
            <a:solidFill>
              <a:srgbClr val="581D13"/>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2"/>
          <p:cNvSpPr txBox="1"/>
          <p:nvPr/>
        </p:nvSpPr>
        <p:spPr>
          <a:xfrm>
            <a:off x="267825" y="968213"/>
            <a:ext cx="8723925" cy="952153"/>
          </a:xfrm>
          <a:prstGeom prst="rect">
            <a:avLst/>
          </a:prstGeom>
          <a:noFill/>
          <a:ln>
            <a:noFill/>
          </a:ln>
        </p:spPr>
        <p:txBody>
          <a:bodyPr anchorCtr="0" anchor="t" bIns="34275" lIns="68550" spcFirstLastPara="1" rIns="68550" wrap="square" tIns="34275">
            <a:spAutoFit/>
          </a:bodyPr>
          <a:lstStyle/>
          <a:p>
            <a:pPr indent="0" lvl="0" marL="0" marR="0" rtl="0" algn="l">
              <a:lnSpc>
                <a:spcPct val="150000"/>
              </a:lnSpc>
              <a:spcBef>
                <a:spcPts val="0"/>
              </a:spcBef>
              <a:spcAft>
                <a:spcPts val="0"/>
              </a:spcAft>
              <a:buNone/>
            </a:pPr>
            <a:r>
              <a:rPr b="1" i="0" lang="en-US" sz="1275" u="none" cap="none" strike="noStrike">
                <a:solidFill>
                  <a:schemeClr val="dk1"/>
                </a:solidFill>
                <a:latin typeface="Montserrat"/>
                <a:ea typeface="Montserrat"/>
                <a:cs typeface="Montserrat"/>
                <a:sym typeface="Montserrat"/>
              </a:rPr>
              <a:t> </a:t>
            </a:r>
            <a:endParaRPr b="1" i="0" sz="1275" u="none" cap="none" strike="noStrike">
              <a:solidFill>
                <a:schemeClr val="dk1"/>
              </a:solidFill>
              <a:latin typeface="Montserrat"/>
              <a:ea typeface="Montserrat"/>
              <a:cs typeface="Montserrat"/>
              <a:sym typeface="Montserrat"/>
            </a:endParaRPr>
          </a:p>
          <a:p>
            <a:pPr indent="0" lvl="0" marL="685800" marR="0" rtl="0" algn="l">
              <a:lnSpc>
                <a:spcPct val="150000"/>
              </a:lnSpc>
              <a:spcBef>
                <a:spcPts val="0"/>
              </a:spcBef>
              <a:spcAft>
                <a:spcPts val="0"/>
              </a:spcAft>
              <a:buNone/>
            </a:pPr>
            <a:r>
              <a:t/>
            </a:r>
            <a:endParaRPr b="1" i="0" sz="1275" u="none" cap="none" strike="noStrike">
              <a:solidFill>
                <a:schemeClr val="dk1"/>
              </a:solidFill>
              <a:latin typeface="Montserrat"/>
              <a:ea typeface="Montserrat"/>
              <a:cs typeface="Montserrat"/>
              <a:sym typeface="Montserrat"/>
            </a:endParaRPr>
          </a:p>
          <a:p>
            <a:pPr indent="0" lvl="0" marL="342900" marR="0" rtl="0" algn="l">
              <a:lnSpc>
                <a:spcPct val="150000"/>
              </a:lnSpc>
              <a:spcBef>
                <a:spcPts val="0"/>
              </a:spcBef>
              <a:spcAft>
                <a:spcPts val="0"/>
              </a:spcAft>
              <a:buNone/>
            </a:pPr>
            <a:r>
              <a:t/>
            </a:r>
            <a:endParaRPr b="1" i="1" sz="1275" u="none" cap="none" strike="noStrike">
              <a:solidFill>
                <a:schemeClr val="accent2"/>
              </a:solidFill>
              <a:latin typeface="Montserrat"/>
              <a:ea typeface="Montserrat"/>
              <a:cs typeface="Montserrat"/>
              <a:sym typeface="Montserrat"/>
            </a:endParaRPr>
          </a:p>
        </p:txBody>
      </p:sp>
      <p:sp>
        <p:nvSpPr>
          <p:cNvPr id="157" name="Google Shape;157;p12"/>
          <p:cNvSpPr txBox="1"/>
          <p:nvPr/>
        </p:nvSpPr>
        <p:spPr>
          <a:xfrm>
            <a:off x="36675" y="84762"/>
            <a:ext cx="8103788" cy="530884"/>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3000" u="none" cap="none" strike="noStrike">
                <a:solidFill>
                  <a:schemeClr val="lt1"/>
                </a:solidFill>
                <a:latin typeface="Montserrat"/>
                <a:ea typeface="Montserrat"/>
                <a:cs typeface="Montserrat"/>
                <a:sym typeface="Montserrat"/>
              </a:rPr>
              <a:t>Implementation</a:t>
            </a:r>
            <a:endParaRPr b="0" i="0" sz="1050" u="none" cap="none" strike="noStrike">
              <a:solidFill>
                <a:srgbClr val="000000"/>
              </a:solidFill>
              <a:latin typeface="Arial"/>
              <a:ea typeface="Arial"/>
              <a:cs typeface="Arial"/>
              <a:sym typeface="Arial"/>
            </a:endParaRPr>
          </a:p>
        </p:txBody>
      </p:sp>
      <p:sp>
        <p:nvSpPr>
          <p:cNvPr id="158" name="Google Shape;158;p12"/>
          <p:cNvSpPr txBox="1"/>
          <p:nvPr/>
        </p:nvSpPr>
        <p:spPr>
          <a:xfrm>
            <a:off x="92092" y="776868"/>
            <a:ext cx="8899800" cy="40635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u="none" cap="none" strike="noStrike">
                <a:solidFill>
                  <a:srgbClr val="000000"/>
                </a:solidFill>
                <a:latin typeface="Montserrat"/>
                <a:ea typeface="Montserrat"/>
                <a:cs typeface="Montserrat"/>
                <a:sym typeface="Montserrat"/>
              </a:rPr>
              <a:t>Facility scale / Plume Detected emissions</a:t>
            </a:r>
            <a:endParaRPr sz="1300"/>
          </a:p>
          <a:p>
            <a:pPr indent="-100013" lvl="0" marL="214313" marR="0" rtl="0" algn="l">
              <a:lnSpc>
                <a:spcPct val="100000"/>
              </a:lnSpc>
              <a:spcBef>
                <a:spcPts val="0"/>
              </a:spcBef>
              <a:spcAft>
                <a:spcPts val="0"/>
              </a:spcAft>
              <a:buClr>
                <a:srgbClr val="000000"/>
              </a:buClr>
              <a:buSzPts val="1800"/>
              <a:buFont typeface="Noto Sans Symbols"/>
              <a:buNone/>
            </a:pPr>
            <a:r>
              <a:t/>
            </a:r>
            <a:endParaRPr b="0" i="0" sz="1250" u="none" cap="none" strike="noStrike">
              <a:solidFill>
                <a:srgbClr val="000000"/>
              </a:solidFill>
              <a:latin typeface="Montserrat"/>
              <a:ea typeface="Montserrat"/>
              <a:cs typeface="Montserrat"/>
              <a:sym typeface="Montserrat"/>
            </a:endParaRPr>
          </a:p>
          <a:p>
            <a:pPr indent="-207963" lvl="2" marL="214313" marR="0" rtl="0" algn="l">
              <a:lnSpc>
                <a:spcPct val="100000"/>
              </a:lnSpc>
              <a:spcBef>
                <a:spcPts val="0"/>
              </a:spcBef>
              <a:spcAft>
                <a:spcPts val="0"/>
              </a:spcAft>
              <a:buClr>
                <a:srgbClr val="000000"/>
              </a:buClr>
              <a:buSzPts val="1700"/>
              <a:buFont typeface="Noto Sans Symbols"/>
              <a:buChar char="❖"/>
            </a:pPr>
            <a:r>
              <a:rPr b="0" i="0" lang="en-US" sz="1250" u="none" cap="none" strike="noStrike">
                <a:solidFill>
                  <a:srgbClr val="000000"/>
                </a:solidFill>
                <a:latin typeface="Montserrat"/>
                <a:ea typeface="Montserrat"/>
                <a:cs typeface="Montserrat"/>
                <a:sym typeface="Montserrat"/>
              </a:rPr>
              <a:t>Implementation plan to develop first adopters –two commercial producers engaged (GHGSat and CarbonMapper) with assessment against common practices underway (followed by others)</a:t>
            </a:r>
            <a:endParaRPr sz="1300"/>
          </a:p>
          <a:p>
            <a:pPr indent="-100013" lvl="2" marL="214313" marR="0" rtl="0" algn="l">
              <a:lnSpc>
                <a:spcPct val="100000"/>
              </a:lnSpc>
              <a:spcBef>
                <a:spcPts val="0"/>
              </a:spcBef>
              <a:spcAft>
                <a:spcPts val="0"/>
              </a:spcAft>
              <a:buClr>
                <a:srgbClr val="000000"/>
              </a:buClr>
              <a:buSzPts val="1800"/>
              <a:buFont typeface="Noto Sans Symbols"/>
              <a:buNone/>
            </a:pPr>
            <a:r>
              <a:t/>
            </a:r>
            <a:endParaRPr b="0" i="0" sz="1250" u="none" cap="none" strike="noStrike">
              <a:solidFill>
                <a:srgbClr val="000000"/>
              </a:solidFill>
              <a:latin typeface="Montserrat"/>
              <a:ea typeface="Montserrat"/>
              <a:cs typeface="Montserrat"/>
              <a:sym typeface="Montserrat"/>
            </a:endParaRPr>
          </a:p>
          <a:p>
            <a:pPr indent="-207963" lvl="0" marL="214313" marR="0" rtl="0" algn="l">
              <a:lnSpc>
                <a:spcPct val="100000"/>
              </a:lnSpc>
              <a:spcBef>
                <a:spcPts val="0"/>
              </a:spcBef>
              <a:spcAft>
                <a:spcPts val="0"/>
              </a:spcAft>
              <a:buClr>
                <a:srgbClr val="000000"/>
              </a:buClr>
              <a:buSzPts val="1700"/>
              <a:buFont typeface="Noto Sans Symbols"/>
              <a:buChar char="❖"/>
            </a:pPr>
            <a:r>
              <a:rPr b="0" i="0" lang="en-US" sz="1250" u="none" cap="none" strike="noStrike">
                <a:solidFill>
                  <a:srgbClr val="000000"/>
                </a:solidFill>
                <a:latin typeface="Montserrat"/>
                <a:ea typeface="Montserrat"/>
                <a:cs typeface="Montserrat"/>
                <a:sym typeface="Montserrat"/>
              </a:rPr>
              <a:t>Continued engagement with UNEP IMEO in their adoption within the MARS program and beyond</a:t>
            </a:r>
            <a:endParaRPr sz="1300"/>
          </a:p>
          <a:p>
            <a:pPr indent="0" lvl="0" marL="0" marR="0" rtl="0" algn="l">
              <a:lnSpc>
                <a:spcPct val="100000"/>
              </a:lnSpc>
              <a:spcBef>
                <a:spcPts val="0"/>
              </a:spcBef>
              <a:spcAft>
                <a:spcPts val="0"/>
              </a:spcAft>
              <a:buNone/>
            </a:pPr>
            <a:r>
              <a:t/>
            </a:r>
            <a:endParaRPr b="0" i="1"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1" lang="en-US" sz="1100" u="none" cap="none" strike="noStrike">
                <a:solidFill>
                  <a:srgbClr val="000000"/>
                </a:solidFill>
                <a:latin typeface="Arial"/>
                <a:ea typeface="Arial"/>
                <a:cs typeface="Arial"/>
                <a:sym typeface="Arial"/>
              </a:rPr>
              <a:t>‘The common practices defined by CEOS for satellite-derived plume emission estimates provide a solid foundation for achieving aligned methods and data descriptors that enable efficient and comprehensive emissions data sharing and intercomparison as well as provide a route to understand the sources and effects of variation in approach. The document specifies clear data descriptors and methods transparency requirements that IMEO will require of satellite data providers aiming to contribute to our system’</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50" u="none" cap="none" strike="noStrike">
              <a:solidFill>
                <a:srgbClr val="000000"/>
              </a:solidFill>
              <a:latin typeface="Montserrat"/>
              <a:ea typeface="Montserrat"/>
              <a:cs typeface="Montserrat"/>
              <a:sym typeface="Montserrat"/>
            </a:endParaRPr>
          </a:p>
          <a:p>
            <a:pPr indent="-214313" lvl="0" marL="214313" marR="0" rtl="0" algn="l">
              <a:lnSpc>
                <a:spcPct val="100000"/>
              </a:lnSpc>
              <a:spcBef>
                <a:spcPts val="0"/>
              </a:spcBef>
              <a:spcAft>
                <a:spcPts val="0"/>
              </a:spcAft>
              <a:buClr>
                <a:srgbClr val="000000"/>
              </a:buClr>
              <a:buSzPts val="1800"/>
              <a:buFont typeface="Noto Sans Symbols"/>
              <a:buChar char="❖"/>
            </a:pPr>
            <a:r>
              <a:rPr b="0" i="0" lang="en-US" sz="1300" u="none" cap="none" strike="noStrike">
                <a:solidFill>
                  <a:srgbClr val="000000"/>
                </a:solidFill>
                <a:latin typeface="Montserrat"/>
                <a:ea typeface="Montserrat"/>
                <a:cs typeface="Montserrat"/>
                <a:sym typeface="Montserrat"/>
              </a:rPr>
              <a:t>UN Climate &amp; Clean Air Coalition (short-lived climate pollutants initiative) </a:t>
            </a:r>
            <a:r>
              <a:rPr b="0" i="0" lang="en-US" sz="1250" u="none" cap="none" strike="noStrike">
                <a:solidFill>
                  <a:srgbClr val="000000"/>
                </a:solidFill>
                <a:latin typeface="Montserrat"/>
                <a:ea typeface="Montserrat"/>
                <a:cs typeface="Montserrat"/>
                <a:sym typeface="Montserrat"/>
              </a:rPr>
              <a:t>Global Methane Pledge </a:t>
            </a:r>
            <a:endParaRPr sz="1300"/>
          </a:p>
          <a:p>
            <a:pPr indent="-207963" lvl="0" marL="214313" marR="0" rtl="0" algn="l">
              <a:lnSpc>
                <a:spcPct val="100000"/>
              </a:lnSpc>
              <a:spcBef>
                <a:spcPts val="0"/>
              </a:spcBef>
              <a:spcAft>
                <a:spcPts val="0"/>
              </a:spcAft>
              <a:buClr>
                <a:srgbClr val="000000"/>
              </a:buClr>
              <a:buSzPts val="1700"/>
              <a:buFont typeface="Noto Sans Symbols"/>
              <a:buChar char="❖"/>
            </a:pPr>
            <a:r>
              <a:rPr b="0" i="0" lang="en-US" sz="1250" u="none" cap="none" strike="noStrike">
                <a:solidFill>
                  <a:srgbClr val="000000"/>
                </a:solidFill>
                <a:latin typeface="Montserrat"/>
                <a:ea typeface="Montserrat"/>
                <a:cs typeface="Montserrat"/>
                <a:sym typeface="Montserrat"/>
              </a:rPr>
              <a:t>WMO G3W and IG3IS 2026 best practices initiatives </a:t>
            </a:r>
            <a:endParaRPr sz="1300"/>
          </a:p>
          <a:p>
            <a:pPr indent="-207963" lvl="0" marL="214313" marR="0" rtl="0" algn="l">
              <a:lnSpc>
                <a:spcPct val="100000"/>
              </a:lnSpc>
              <a:spcBef>
                <a:spcPts val="0"/>
              </a:spcBef>
              <a:spcAft>
                <a:spcPts val="0"/>
              </a:spcAft>
              <a:buClr>
                <a:srgbClr val="000000"/>
              </a:buClr>
              <a:buSzPts val="1700"/>
              <a:buFont typeface="Noto Sans Symbols"/>
              <a:buChar char="❖"/>
            </a:pPr>
            <a:r>
              <a:rPr b="0" i="0" lang="en-US" sz="1250" u="none" cap="none" strike="noStrike">
                <a:solidFill>
                  <a:srgbClr val="000000"/>
                </a:solidFill>
                <a:latin typeface="Montserrat"/>
                <a:ea typeface="Montserrat"/>
                <a:cs typeface="Montserrat"/>
                <a:sym typeface="Montserrat"/>
              </a:rPr>
              <a:t>Represented at COP-30 via SBSTA statement, UNEP IMEO, ESA and GMP Ministerial engagement</a:t>
            </a:r>
            <a:endParaRPr sz="1300"/>
          </a:p>
          <a:p>
            <a:pPr indent="-207963" lvl="0" marL="214313" marR="0" rtl="0" algn="l">
              <a:lnSpc>
                <a:spcPct val="100000"/>
              </a:lnSpc>
              <a:spcBef>
                <a:spcPts val="0"/>
              </a:spcBef>
              <a:spcAft>
                <a:spcPts val="0"/>
              </a:spcAft>
              <a:buClr>
                <a:srgbClr val="000000"/>
              </a:buClr>
              <a:buSzPts val="1700"/>
              <a:buFont typeface="Noto Sans Symbols"/>
              <a:buChar char="❖"/>
            </a:pPr>
            <a:r>
              <a:rPr b="0" i="0" lang="en-US" sz="1250" u="none" cap="none" strike="noStrike">
                <a:solidFill>
                  <a:srgbClr val="000000"/>
                </a:solidFill>
                <a:latin typeface="Montserrat"/>
                <a:ea typeface="Montserrat"/>
                <a:cs typeface="Montserrat"/>
                <a:sym typeface="Montserrat"/>
              </a:rPr>
              <a:t>Highlighted in UK Govt Carbon Budget and Growth Delivery Plan Methane Action Plan</a:t>
            </a:r>
            <a:endParaRPr sz="1300"/>
          </a:p>
          <a:p>
            <a:pPr indent="-100013" lvl="0" marL="214313" marR="0" rtl="0" algn="l">
              <a:lnSpc>
                <a:spcPct val="100000"/>
              </a:lnSpc>
              <a:spcBef>
                <a:spcPts val="0"/>
              </a:spcBef>
              <a:spcAft>
                <a:spcPts val="0"/>
              </a:spcAft>
              <a:buClr>
                <a:srgbClr val="000000"/>
              </a:buClr>
              <a:buSzPts val="1800"/>
              <a:buFont typeface="Noto Sans Symbols"/>
              <a:buNone/>
            </a:pPr>
            <a:r>
              <a:t/>
            </a:r>
            <a:endParaRPr b="0" i="0" sz="125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1250" u="none" cap="none" strike="noStrike">
                <a:solidFill>
                  <a:srgbClr val="000000"/>
                </a:solidFill>
                <a:latin typeface="Montserrat"/>
                <a:ea typeface="Montserrat"/>
                <a:cs typeface="Montserrat"/>
                <a:sym typeface="Montserrat"/>
              </a:rPr>
              <a:t>Discussion: Future work on implementation, promotion, and encouraging uptake.</a:t>
            </a:r>
            <a:endParaRPr b="1" i="0" sz="1250" u="none" cap="none" strike="noStrike">
              <a:solidFill>
                <a:srgbClr val="000000"/>
              </a:solidFill>
              <a:latin typeface="Montserrat"/>
              <a:ea typeface="Montserrat"/>
              <a:cs typeface="Montserrat"/>
              <a:sym typeface="Montserrat"/>
            </a:endParaRPr>
          </a:p>
          <a:p>
            <a:pPr indent="-128588" lvl="0" marL="214313" marR="0" rtl="0" algn="l">
              <a:lnSpc>
                <a:spcPct val="100000"/>
              </a:lnSpc>
              <a:spcBef>
                <a:spcPts val="0"/>
              </a:spcBef>
              <a:spcAft>
                <a:spcPts val="0"/>
              </a:spcAft>
              <a:buNone/>
            </a:pPr>
            <a:r>
              <a:t/>
            </a:r>
            <a:endParaRPr b="0" i="0" sz="125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3"/>
          <p:cNvSpPr txBox="1"/>
          <p:nvPr/>
        </p:nvSpPr>
        <p:spPr>
          <a:xfrm>
            <a:off x="267825" y="968213"/>
            <a:ext cx="8723925" cy="952153"/>
          </a:xfrm>
          <a:prstGeom prst="rect">
            <a:avLst/>
          </a:prstGeom>
          <a:noFill/>
          <a:ln>
            <a:noFill/>
          </a:ln>
        </p:spPr>
        <p:txBody>
          <a:bodyPr anchorCtr="0" anchor="t" bIns="34275" lIns="68550" spcFirstLastPara="1" rIns="68550" wrap="square" tIns="34275">
            <a:spAutoFit/>
          </a:bodyPr>
          <a:lstStyle/>
          <a:p>
            <a:pPr indent="0" lvl="0" marL="0" marR="0" rtl="0" algn="l">
              <a:lnSpc>
                <a:spcPct val="150000"/>
              </a:lnSpc>
              <a:spcBef>
                <a:spcPts val="0"/>
              </a:spcBef>
              <a:spcAft>
                <a:spcPts val="0"/>
              </a:spcAft>
              <a:buNone/>
            </a:pPr>
            <a:r>
              <a:rPr b="1" i="0" lang="en-US" sz="1275" u="none" cap="none" strike="noStrike">
                <a:solidFill>
                  <a:schemeClr val="dk1"/>
                </a:solidFill>
                <a:latin typeface="Montserrat"/>
                <a:ea typeface="Montserrat"/>
                <a:cs typeface="Montserrat"/>
                <a:sym typeface="Montserrat"/>
              </a:rPr>
              <a:t> </a:t>
            </a:r>
            <a:endParaRPr b="1" i="0" sz="1275" u="none" cap="none" strike="noStrike">
              <a:solidFill>
                <a:schemeClr val="dk1"/>
              </a:solidFill>
              <a:latin typeface="Montserrat"/>
              <a:ea typeface="Montserrat"/>
              <a:cs typeface="Montserrat"/>
              <a:sym typeface="Montserrat"/>
            </a:endParaRPr>
          </a:p>
          <a:p>
            <a:pPr indent="0" lvl="0" marL="685800" marR="0" rtl="0" algn="l">
              <a:lnSpc>
                <a:spcPct val="150000"/>
              </a:lnSpc>
              <a:spcBef>
                <a:spcPts val="0"/>
              </a:spcBef>
              <a:spcAft>
                <a:spcPts val="0"/>
              </a:spcAft>
              <a:buNone/>
            </a:pPr>
            <a:r>
              <a:t/>
            </a:r>
            <a:endParaRPr b="1" i="0" sz="1275" u="none" cap="none" strike="noStrike">
              <a:solidFill>
                <a:schemeClr val="dk1"/>
              </a:solidFill>
              <a:latin typeface="Montserrat"/>
              <a:ea typeface="Montserrat"/>
              <a:cs typeface="Montserrat"/>
              <a:sym typeface="Montserrat"/>
            </a:endParaRPr>
          </a:p>
          <a:p>
            <a:pPr indent="0" lvl="0" marL="342900" marR="0" rtl="0" algn="l">
              <a:lnSpc>
                <a:spcPct val="150000"/>
              </a:lnSpc>
              <a:spcBef>
                <a:spcPts val="0"/>
              </a:spcBef>
              <a:spcAft>
                <a:spcPts val="0"/>
              </a:spcAft>
              <a:buNone/>
            </a:pPr>
            <a:r>
              <a:t/>
            </a:r>
            <a:endParaRPr b="1" i="1" sz="1275" u="none" cap="none" strike="noStrike">
              <a:solidFill>
                <a:schemeClr val="accent2"/>
              </a:solidFill>
              <a:latin typeface="Montserrat"/>
              <a:ea typeface="Montserrat"/>
              <a:cs typeface="Montserrat"/>
              <a:sym typeface="Montserrat"/>
            </a:endParaRPr>
          </a:p>
        </p:txBody>
      </p:sp>
      <p:sp>
        <p:nvSpPr>
          <p:cNvPr id="164" name="Google Shape;164;p13"/>
          <p:cNvSpPr txBox="1"/>
          <p:nvPr/>
        </p:nvSpPr>
        <p:spPr>
          <a:xfrm>
            <a:off x="36675" y="84762"/>
            <a:ext cx="8103788" cy="530884"/>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3000" u="none" cap="none" strike="noStrike">
                <a:solidFill>
                  <a:schemeClr val="lt1"/>
                </a:solidFill>
                <a:latin typeface="Montserrat"/>
                <a:ea typeface="Montserrat"/>
                <a:cs typeface="Montserrat"/>
                <a:sym typeface="Montserrat"/>
              </a:rPr>
              <a:t>Next steps (in GHG TT roadmap)</a:t>
            </a:r>
            <a:endParaRPr b="0" i="0" sz="1050" u="none" cap="none" strike="noStrike">
              <a:solidFill>
                <a:srgbClr val="000000"/>
              </a:solidFill>
              <a:latin typeface="Arial"/>
              <a:ea typeface="Arial"/>
              <a:cs typeface="Arial"/>
              <a:sym typeface="Arial"/>
            </a:endParaRPr>
          </a:p>
        </p:txBody>
      </p:sp>
      <p:sp>
        <p:nvSpPr>
          <p:cNvPr id="165" name="Google Shape;165;p13"/>
          <p:cNvSpPr txBox="1"/>
          <p:nvPr/>
        </p:nvSpPr>
        <p:spPr>
          <a:xfrm>
            <a:off x="99020" y="785520"/>
            <a:ext cx="8839500" cy="5101366"/>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Facility scale / Plume Detected emissions</a:t>
            </a:r>
            <a:endParaRPr/>
          </a:p>
          <a:p>
            <a:pPr indent="0" lvl="0" marL="0" marR="0" rtl="0" algn="l">
              <a:lnSpc>
                <a:spcPct val="100000"/>
              </a:lnSpc>
              <a:spcBef>
                <a:spcPts val="0"/>
              </a:spcBef>
              <a:spcAft>
                <a:spcPts val="0"/>
              </a:spcAft>
              <a:buNone/>
            </a:pPr>
            <a:r>
              <a:t/>
            </a:r>
            <a:endParaRPr b="0" i="0" sz="1350" u="none" cap="none" strike="noStrike">
              <a:solidFill>
                <a:srgbClr val="000000"/>
              </a:solidFill>
              <a:latin typeface="Montserrat"/>
              <a:ea typeface="Montserrat"/>
              <a:cs typeface="Montserrat"/>
              <a:sym typeface="Montserrat"/>
            </a:endParaRPr>
          </a:p>
          <a:p>
            <a:pPr indent="-214313" lvl="0"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Co-ordination of controlled release validation alongside academic partners</a:t>
            </a:r>
            <a:endParaRPr/>
          </a:p>
          <a:p>
            <a:pPr indent="-214313" lvl="0"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Studies to follow up v1.0 recommendations (and identified gaps)</a:t>
            </a:r>
            <a:endParaRPr/>
          </a:p>
          <a:p>
            <a:pPr indent="-214313" lvl="0"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L2 &amp; L4 intercomparison exercises recommendations</a:t>
            </a:r>
            <a:endParaRPr/>
          </a:p>
          <a:p>
            <a:pPr indent="-214313" lvl="0"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Towards v2.0 (in a few years) to maintain relevance in evolving ecosystem and incorporate on-going studies to more from ‘common practice’ to ‘good practice’- activity progressed by AC-VC and GHG task team. </a:t>
            </a:r>
            <a:endParaRPr b="0" i="0" sz="1350" u="none" cap="none" strike="noStrike">
              <a:solidFill>
                <a:srgbClr val="000000"/>
              </a:solidFill>
              <a:latin typeface="Montserrat"/>
              <a:ea typeface="Montserrat"/>
              <a:cs typeface="Montserrat"/>
              <a:sym typeface="Montserrat"/>
            </a:endParaRPr>
          </a:p>
          <a:p>
            <a:pPr indent="-128588" lvl="0" marL="214313" marR="0" rtl="0" algn="l">
              <a:lnSpc>
                <a:spcPct val="100000"/>
              </a:lnSpc>
              <a:spcBef>
                <a:spcPts val="0"/>
              </a:spcBef>
              <a:spcAft>
                <a:spcPts val="0"/>
              </a:spcAft>
              <a:buNone/>
            </a:pPr>
            <a:r>
              <a:t/>
            </a:r>
            <a:endParaRPr b="0" i="0" sz="1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Area flux mappers</a:t>
            </a:r>
            <a:endParaRPr/>
          </a:p>
          <a:p>
            <a:pPr indent="-100013" lvl="0" marL="214313" marR="0" rtl="0" algn="l">
              <a:lnSpc>
                <a:spcPct val="100000"/>
              </a:lnSpc>
              <a:spcBef>
                <a:spcPts val="0"/>
              </a:spcBef>
              <a:spcAft>
                <a:spcPts val="0"/>
              </a:spcAft>
              <a:buClr>
                <a:srgbClr val="000000"/>
              </a:buClr>
              <a:buSzPts val="1800"/>
              <a:buFont typeface="Noto Sans Symbols"/>
              <a:buNone/>
            </a:pPr>
            <a:r>
              <a:t/>
            </a:r>
            <a:endParaRPr b="0" i="0" sz="1000" u="none" cap="none" strike="noStrike">
              <a:solidFill>
                <a:srgbClr val="000000"/>
              </a:solidFill>
              <a:latin typeface="Montserrat"/>
              <a:ea typeface="Montserrat"/>
              <a:cs typeface="Montserrat"/>
              <a:sym typeface="Montserrat"/>
            </a:endParaRPr>
          </a:p>
          <a:p>
            <a:pPr indent="-214313" lvl="2"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Motivated to provide more useful and accessible routes to use in GST2 (2027), the focus is on a unified offering on country-scale emission estimates.</a:t>
            </a:r>
            <a:endParaRPr/>
          </a:p>
          <a:p>
            <a:pPr indent="-214313" lvl="2"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Draws on existing initiatives OCO-MIP, RECCAP2 etc. </a:t>
            </a:r>
            <a:endParaRPr/>
          </a:p>
          <a:p>
            <a:pPr indent="-214313" lvl="2"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Aim is to quantify, consolidate and (where possible) reduce uncertainties in estimates</a:t>
            </a:r>
            <a:endParaRPr/>
          </a:p>
          <a:p>
            <a:pPr indent="-214313" lvl="2"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Existing finance sector interest alongside academic.  </a:t>
            </a:r>
            <a:endParaRPr/>
          </a:p>
          <a:p>
            <a:pPr indent="-214313" lvl="2"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CO2/CH4 may require different approaches – as at different levels of agreement and maturity.</a:t>
            </a:r>
            <a:endParaRPr/>
          </a:p>
          <a:p>
            <a:pPr indent="-100013" lvl="2" marL="214313" marR="0" rtl="0" algn="l">
              <a:lnSpc>
                <a:spcPct val="100000"/>
              </a:lnSpc>
              <a:spcBef>
                <a:spcPts val="0"/>
              </a:spcBef>
              <a:spcAft>
                <a:spcPts val="0"/>
              </a:spcAft>
              <a:buClr>
                <a:srgbClr val="000000"/>
              </a:buClr>
              <a:buSzPts val="1800"/>
              <a:buFont typeface="Noto Sans Symbols"/>
              <a:buNone/>
            </a:pPr>
            <a:r>
              <a:t/>
            </a:r>
            <a:endParaRPr b="0" i="0" sz="1350" u="none" cap="none" strike="noStrike">
              <a:solidFill>
                <a:srgbClr val="000000"/>
              </a:solidFill>
              <a:latin typeface="Montserrat"/>
              <a:ea typeface="Montserrat"/>
              <a:cs typeface="Montserrat"/>
              <a:sym typeface="Montserrat"/>
            </a:endParaRPr>
          </a:p>
          <a:p>
            <a:pPr indent="-214313" lvl="2"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 In time this effort is handed off to an appropriate  ”operational” focused organization after agreement between vested parties</a:t>
            </a:r>
            <a:endParaRPr/>
          </a:p>
          <a:p>
            <a:pPr indent="-100013" lvl="2" marL="214313" marR="0" rtl="0" algn="l">
              <a:lnSpc>
                <a:spcPct val="100000"/>
              </a:lnSpc>
              <a:spcBef>
                <a:spcPts val="0"/>
              </a:spcBef>
              <a:spcAft>
                <a:spcPts val="0"/>
              </a:spcAft>
              <a:buClr>
                <a:srgbClr val="000000"/>
              </a:buClr>
              <a:buSzPts val="1800"/>
              <a:buFont typeface="Noto Sans Symbols"/>
              <a:buNone/>
            </a:pPr>
            <a:r>
              <a:t/>
            </a:r>
            <a:endParaRPr b="0" i="0" sz="1350" u="none" cap="none" strike="noStrike">
              <a:solidFill>
                <a:srgbClr val="000000"/>
              </a:solidFill>
              <a:latin typeface="Montserrat"/>
              <a:ea typeface="Montserrat"/>
              <a:cs typeface="Montserrat"/>
              <a:sym typeface="Montserrat"/>
            </a:endParaRPr>
          </a:p>
          <a:p>
            <a:pPr indent="-128588" lvl="0" marL="214313" marR="0" rtl="0" algn="l">
              <a:lnSpc>
                <a:spcPct val="100000"/>
              </a:lnSpc>
              <a:spcBef>
                <a:spcPts val="0"/>
              </a:spcBef>
              <a:spcAft>
                <a:spcPts val="0"/>
              </a:spcAft>
              <a:buNone/>
            </a:pPr>
            <a:r>
              <a:t/>
            </a:r>
            <a:endParaRPr b="0" i="0" sz="135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1350" u="none" cap="none" strike="noStrike">
              <a:solidFill>
                <a:srgbClr val="000000"/>
              </a:solidFill>
              <a:latin typeface="Montserrat"/>
              <a:ea typeface="Montserrat"/>
              <a:cs typeface="Montserrat"/>
              <a:sym typeface="Montserrat"/>
            </a:endParaRPr>
          </a:p>
          <a:p>
            <a:pPr indent="-128588" lvl="0" marL="214313" marR="0" rtl="0" algn="l">
              <a:lnSpc>
                <a:spcPct val="100000"/>
              </a:lnSpc>
              <a:spcBef>
                <a:spcPts val="0"/>
              </a:spcBef>
              <a:spcAft>
                <a:spcPts val="0"/>
              </a:spcAft>
              <a:buNone/>
            </a:pPr>
            <a:r>
              <a:t/>
            </a:r>
            <a:endParaRPr b="0" i="0" sz="135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2"/>
          <p:cNvSpPr txBox="1"/>
          <p:nvPr/>
        </p:nvSpPr>
        <p:spPr>
          <a:xfrm>
            <a:off x="267825" y="968213"/>
            <a:ext cx="8723925" cy="952153"/>
          </a:xfrm>
          <a:prstGeom prst="rect">
            <a:avLst/>
          </a:prstGeom>
          <a:noFill/>
          <a:ln>
            <a:noFill/>
          </a:ln>
        </p:spPr>
        <p:txBody>
          <a:bodyPr anchorCtr="0" anchor="t" bIns="34275" lIns="68550" spcFirstLastPara="1" rIns="68550" wrap="square" tIns="34275">
            <a:spAutoFit/>
          </a:bodyPr>
          <a:lstStyle/>
          <a:p>
            <a:pPr indent="0" lvl="0" marL="0" marR="0" rtl="0" algn="l">
              <a:lnSpc>
                <a:spcPct val="150000"/>
              </a:lnSpc>
              <a:spcBef>
                <a:spcPts val="0"/>
              </a:spcBef>
              <a:spcAft>
                <a:spcPts val="0"/>
              </a:spcAft>
              <a:buNone/>
            </a:pPr>
            <a:r>
              <a:rPr b="1" i="0" lang="en-US" sz="1275" u="none" cap="none" strike="noStrike">
                <a:solidFill>
                  <a:schemeClr val="dk1"/>
                </a:solidFill>
                <a:latin typeface="Montserrat"/>
                <a:ea typeface="Montserrat"/>
                <a:cs typeface="Montserrat"/>
                <a:sym typeface="Montserrat"/>
              </a:rPr>
              <a:t> </a:t>
            </a:r>
            <a:endParaRPr b="1" i="0" sz="1275" u="none" cap="none" strike="noStrike">
              <a:solidFill>
                <a:schemeClr val="dk1"/>
              </a:solidFill>
              <a:latin typeface="Montserrat"/>
              <a:ea typeface="Montserrat"/>
              <a:cs typeface="Montserrat"/>
              <a:sym typeface="Montserrat"/>
            </a:endParaRPr>
          </a:p>
          <a:p>
            <a:pPr indent="0" lvl="0" marL="685800" marR="0" rtl="0" algn="l">
              <a:lnSpc>
                <a:spcPct val="150000"/>
              </a:lnSpc>
              <a:spcBef>
                <a:spcPts val="0"/>
              </a:spcBef>
              <a:spcAft>
                <a:spcPts val="0"/>
              </a:spcAft>
              <a:buNone/>
            </a:pPr>
            <a:r>
              <a:t/>
            </a:r>
            <a:endParaRPr b="1" i="0" sz="1275" u="none" cap="none" strike="noStrike">
              <a:solidFill>
                <a:schemeClr val="dk1"/>
              </a:solidFill>
              <a:latin typeface="Montserrat"/>
              <a:ea typeface="Montserrat"/>
              <a:cs typeface="Montserrat"/>
              <a:sym typeface="Montserrat"/>
            </a:endParaRPr>
          </a:p>
          <a:p>
            <a:pPr indent="0" lvl="0" marL="342900" marR="0" rtl="0" algn="l">
              <a:lnSpc>
                <a:spcPct val="150000"/>
              </a:lnSpc>
              <a:spcBef>
                <a:spcPts val="0"/>
              </a:spcBef>
              <a:spcAft>
                <a:spcPts val="0"/>
              </a:spcAft>
              <a:buNone/>
            </a:pPr>
            <a:r>
              <a:t/>
            </a:r>
            <a:endParaRPr b="1" i="1" sz="1275" u="none" cap="none" strike="noStrike">
              <a:solidFill>
                <a:schemeClr val="accent2"/>
              </a:solidFill>
              <a:latin typeface="Montserrat"/>
              <a:ea typeface="Montserrat"/>
              <a:cs typeface="Montserrat"/>
              <a:sym typeface="Montserrat"/>
            </a:endParaRPr>
          </a:p>
        </p:txBody>
      </p:sp>
      <p:sp>
        <p:nvSpPr>
          <p:cNvPr id="51" name="Google Shape;51;p2"/>
          <p:cNvSpPr txBox="1"/>
          <p:nvPr/>
        </p:nvSpPr>
        <p:spPr>
          <a:xfrm>
            <a:off x="154703" y="158804"/>
            <a:ext cx="8103788" cy="530884"/>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3000" u="none" cap="none" strike="noStrike">
                <a:solidFill>
                  <a:schemeClr val="lt1"/>
                </a:solidFill>
                <a:latin typeface="Montserrat"/>
                <a:ea typeface="Montserrat"/>
                <a:cs typeface="Montserrat"/>
                <a:sym typeface="Montserrat"/>
              </a:rPr>
              <a:t>Motivation</a:t>
            </a:r>
            <a:endParaRPr b="0" i="0" sz="1050" u="none" cap="none" strike="noStrike">
              <a:solidFill>
                <a:srgbClr val="000000"/>
              </a:solidFill>
              <a:latin typeface="Arial"/>
              <a:ea typeface="Arial"/>
              <a:cs typeface="Arial"/>
              <a:sym typeface="Arial"/>
            </a:endParaRPr>
          </a:p>
        </p:txBody>
      </p:sp>
      <p:sp>
        <p:nvSpPr>
          <p:cNvPr id="52" name="Google Shape;52;p2"/>
          <p:cNvSpPr txBox="1"/>
          <p:nvPr/>
        </p:nvSpPr>
        <p:spPr>
          <a:xfrm>
            <a:off x="90453" y="802711"/>
            <a:ext cx="8839575" cy="443195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Montserrat"/>
              <a:ea typeface="Montserrat"/>
              <a:cs typeface="Montserrat"/>
              <a:sym typeface="Montserrat"/>
            </a:endParaRPr>
          </a:p>
          <a:p>
            <a:pPr indent="-214313" lvl="0"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The Global Methane Pledge (now signed by 155 countries) seeks to reduce methane emissions by 30% between 2020 and 2030</a:t>
            </a:r>
            <a:endParaRPr b="0" i="0" sz="1050" u="none" cap="none" strike="noStrike">
              <a:solidFill>
                <a:srgbClr val="000000"/>
              </a:solidFill>
              <a:latin typeface="Arial"/>
              <a:ea typeface="Arial"/>
              <a:cs typeface="Arial"/>
              <a:sym typeface="Arial"/>
            </a:endParaRPr>
          </a:p>
          <a:p>
            <a:pPr indent="-128588" lvl="0" marL="214313" marR="0" rtl="0" algn="l">
              <a:lnSpc>
                <a:spcPct val="100000"/>
              </a:lnSpc>
              <a:spcBef>
                <a:spcPts val="0"/>
              </a:spcBef>
              <a:spcAft>
                <a:spcPts val="0"/>
              </a:spcAft>
              <a:buNone/>
            </a:pPr>
            <a:r>
              <a:t/>
            </a:r>
            <a:endParaRPr b="0" i="0" sz="1350" u="none" cap="none" strike="noStrike">
              <a:solidFill>
                <a:srgbClr val="000000"/>
              </a:solidFill>
              <a:latin typeface="Montserrat"/>
              <a:ea typeface="Montserrat"/>
              <a:cs typeface="Montserrat"/>
              <a:sym typeface="Montserrat"/>
            </a:endParaRPr>
          </a:p>
          <a:p>
            <a:pPr indent="-214313" lvl="0"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Fugitive emissions / high emitters (emissions t&gt; 100 kg/hr) represent a substantial fraction of fossil and waste emissions. Estimated between 30% and 75% of O&amp;G emissions in some US production basins.</a:t>
            </a:r>
            <a:endParaRPr b="0" i="0" sz="1350" u="none" cap="none" strike="noStrike">
              <a:solidFill>
                <a:srgbClr val="000000"/>
              </a:solidFill>
              <a:latin typeface="Arial"/>
              <a:ea typeface="Arial"/>
              <a:cs typeface="Arial"/>
              <a:sym typeface="Arial"/>
            </a:endParaRPr>
          </a:p>
          <a:p>
            <a:pPr indent="-128588" lvl="0" marL="214313" marR="0" rtl="0" algn="l">
              <a:lnSpc>
                <a:spcPct val="100000"/>
              </a:lnSpc>
              <a:spcBef>
                <a:spcPts val="0"/>
              </a:spcBef>
              <a:spcAft>
                <a:spcPts val="0"/>
              </a:spcAft>
              <a:buNone/>
            </a:pPr>
            <a:r>
              <a:t/>
            </a:r>
            <a:endParaRPr b="0" i="0" sz="1350" u="none" cap="none" strike="noStrike">
              <a:solidFill>
                <a:srgbClr val="000000"/>
              </a:solidFill>
              <a:latin typeface="Montserrat"/>
              <a:ea typeface="Montserrat"/>
              <a:cs typeface="Montserrat"/>
              <a:sym typeface="Montserrat"/>
            </a:endParaRPr>
          </a:p>
          <a:p>
            <a:pPr indent="-214313" lvl="0"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Public and New Space observations of CO</a:t>
            </a:r>
            <a:r>
              <a:rPr b="0" baseline="-25000" i="0" lang="en-US" sz="1350" u="none" cap="none" strike="noStrike">
                <a:solidFill>
                  <a:srgbClr val="000000"/>
                </a:solidFill>
                <a:latin typeface="Montserrat"/>
                <a:ea typeface="Montserrat"/>
                <a:cs typeface="Montserrat"/>
                <a:sym typeface="Montserrat"/>
              </a:rPr>
              <a:t>2</a:t>
            </a:r>
            <a:r>
              <a:rPr b="0" i="0" lang="en-US" sz="1350" u="none" cap="none" strike="noStrike">
                <a:solidFill>
                  <a:srgbClr val="000000"/>
                </a:solidFill>
                <a:latin typeface="Montserrat"/>
                <a:ea typeface="Montserrat"/>
                <a:cs typeface="Montserrat"/>
                <a:sym typeface="Montserrat"/>
              </a:rPr>
              <a:t> and CH</a:t>
            </a:r>
            <a:r>
              <a:rPr b="0" baseline="-25000" i="0" lang="en-US" sz="1350" u="none" cap="none" strike="noStrike">
                <a:solidFill>
                  <a:srgbClr val="000000"/>
                </a:solidFill>
                <a:latin typeface="Montserrat"/>
                <a:ea typeface="Montserrat"/>
                <a:cs typeface="Montserrat"/>
                <a:sym typeface="Montserrat"/>
              </a:rPr>
              <a:t>4</a:t>
            </a:r>
            <a:r>
              <a:rPr b="0" i="0" lang="en-US" sz="1350" u="none" cap="none" strike="noStrike">
                <a:solidFill>
                  <a:srgbClr val="000000"/>
                </a:solidFill>
                <a:latin typeface="Montserrat"/>
                <a:ea typeface="Montserrat"/>
                <a:cs typeface="Montserrat"/>
                <a:sym typeface="Montserrat"/>
              </a:rPr>
              <a:t> are increasingly being used to identify high emitters to improve production efficiency of drilling, support regulation, and are likely needed for a functioning reporting obligations and carbon market. Despite the current geopolitics, the need for data is increasing, not reducing. </a:t>
            </a:r>
            <a:endParaRPr b="0" i="0" sz="1050" u="none" cap="none" strike="noStrike">
              <a:solidFill>
                <a:srgbClr val="000000"/>
              </a:solidFill>
              <a:latin typeface="Arial"/>
              <a:ea typeface="Arial"/>
              <a:cs typeface="Arial"/>
              <a:sym typeface="Arial"/>
            </a:endParaRPr>
          </a:p>
          <a:p>
            <a:pPr indent="-128588" lvl="0" marL="214313" marR="0" rtl="0" algn="l">
              <a:lnSpc>
                <a:spcPct val="100000"/>
              </a:lnSpc>
              <a:spcBef>
                <a:spcPts val="0"/>
              </a:spcBef>
              <a:spcAft>
                <a:spcPts val="0"/>
              </a:spcAft>
              <a:buNone/>
            </a:pPr>
            <a:r>
              <a:t/>
            </a:r>
            <a:endParaRPr b="0" i="0" sz="1350" u="none" cap="none" strike="noStrike">
              <a:solidFill>
                <a:srgbClr val="000000"/>
              </a:solidFill>
              <a:latin typeface="Montserrat"/>
              <a:ea typeface="Montserrat"/>
              <a:cs typeface="Montserrat"/>
              <a:sym typeface="Montserrat"/>
            </a:endParaRPr>
          </a:p>
          <a:p>
            <a:pPr indent="-214313" lvl="0"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Currently there are 3 missions dedicated to facility scale emissions monitoring, with another 10 expected in few years – in addition to the products generated from public data. </a:t>
            </a:r>
            <a:endParaRPr b="0" i="0" sz="1050" u="none" cap="none" strike="noStrike">
              <a:solidFill>
                <a:srgbClr val="000000"/>
              </a:solidFill>
              <a:latin typeface="Arial"/>
              <a:ea typeface="Arial"/>
              <a:cs typeface="Arial"/>
              <a:sym typeface="Arial"/>
            </a:endParaRPr>
          </a:p>
          <a:p>
            <a:pPr indent="-128588" lvl="0" marL="214313" marR="0" rtl="0" algn="l">
              <a:lnSpc>
                <a:spcPct val="100000"/>
              </a:lnSpc>
              <a:spcBef>
                <a:spcPts val="0"/>
              </a:spcBef>
              <a:spcAft>
                <a:spcPts val="0"/>
              </a:spcAft>
              <a:buNone/>
            </a:pPr>
            <a:r>
              <a:t/>
            </a:r>
            <a:endParaRPr b="0" i="0" sz="1350" u="none" cap="none" strike="noStrike">
              <a:solidFill>
                <a:srgbClr val="000000"/>
              </a:solidFill>
              <a:latin typeface="Montserrat"/>
              <a:ea typeface="Montserrat"/>
              <a:cs typeface="Montserrat"/>
              <a:sym typeface="Montserrat"/>
            </a:endParaRPr>
          </a:p>
          <a:p>
            <a:pPr indent="-214313" lvl="0" marL="214313" marR="0" rtl="0" algn="l">
              <a:lnSpc>
                <a:spcPct val="100000"/>
              </a:lnSpc>
              <a:spcBef>
                <a:spcPts val="0"/>
              </a:spcBef>
              <a:spcAft>
                <a:spcPts val="0"/>
              </a:spcAft>
              <a:buClr>
                <a:srgbClr val="000000"/>
              </a:buClr>
              <a:buSzPts val="1800"/>
              <a:buFont typeface="Noto Sans Symbols"/>
              <a:buChar char="❖"/>
            </a:pPr>
            <a:r>
              <a:rPr b="0" i="0" lang="en-US" sz="1350" u="none" cap="none" strike="noStrike">
                <a:solidFill>
                  <a:srgbClr val="000000"/>
                </a:solidFill>
                <a:latin typeface="Montserrat"/>
                <a:ea typeface="Montserrat"/>
                <a:cs typeface="Montserrat"/>
                <a:sym typeface="Montserrat"/>
              </a:rPr>
              <a:t>We need a set of “common” practices for reporting VVUQ and QA for facility scale emissions so that producers of these data know what is expected by the community and (new) users know how the data should be generated and reported so that it can be trusted</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350" u="none" cap="none" strike="noStrike">
              <a:solidFill>
                <a:srgbClr val="000000"/>
              </a:solidFill>
              <a:latin typeface="Montserrat"/>
              <a:ea typeface="Montserrat"/>
              <a:cs typeface="Montserrat"/>
              <a:sym typeface="Montserrat"/>
            </a:endParaRPr>
          </a:p>
          <a:p>
            <a:pPr indent="-128588" lvl="0" marL="214313" marR="0" rtl="0" algn="l">
              <a:lnSpc>
                <a:spcPct val="100000"/>
              </a:lnSpc>
              <a:spcBef>
                <a:spcPts val="0"/>
              </a:spcBef>
              <a:spcAft>
                <a:spcPts val="0"/>
              </a:spcAft>
              <a:buNone/>
            </a:pPr>
            <a:r>
              <a:t/>
            </a:r>
            <a:endParaRPr b="0" i="0" sz="135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3"/>
          <p:cNvSpPr txBox="1"/>
          <p:nvPr/>
        </p:nvSpPr>
        <p:spPr>
          <a:xfrm>
            <a:off x="63444" y="1"/>
            <a:ext cx="7607617" cy="71555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2100" u="none" cap="none" strike="noStrike">
                <a:solidFill>
                  <a:schemeClr val="lt1"/>
                </a:solidFill>
                <a:latin typeface="Montserrat"/>
                <a:ea typeface="Montserrat"/>
                <a:cs typeface="Montserrat"/>
                <a:sym typeface="Montserrat"/>
              </a:rPr>
              <a:t>Growing constellation of GHG concentrations observations from the global to the facility scale </a:t>
            </a:r>
            <a:endParaRPr b="0" i="0" sz="2100" u="none" cap="none" strike="noStrike">
              <a:solidFill>
                <a:srgbClr val="000000"/>
              </a:solidFill>
              <a:latin typeface="Montserrat"/>
              <a:ea typeface="Montserrat"/>
              <a:cs typeface="Montserrat"/>
              <a:sym typeface="Montserrat"/>
            </a:endParaRPr>
          </a:p>
        </p:txBody>
      </p:sp>
      <p:pic>
        <p:nvPicPr>
          <p:cNvPr id="58" name="Google Shape;58;p3"/>
          <p:cNvPicPr preferRelativeResize="0"/>
          <p:nvPr/>
        </p:nvPicPr>
        <p:blipFill rotWithShape="1">
          <a:blip r:embed="rId3">
            <a:alphaModFix/>
          </a:blip>
          <a:srcRect b="0" l="0" r="0" t="0"/>
          <a:stretch/>
        </p:blipFill>
        <p:spPr>
          <a:xfrm>
            <a:off x="580231" y="1349148"/>
            <a:ext cx="3704897" cy="2778673"/>
          </a:xfrm>
          <a:prstGeom prst="rect">
            <a:avLst/>
          </a:prstGeom>
          <a:noFill/>
          <a:ln>
            <a:noFill/>
          </a:ln>
        </p:spPr>
      </p:pic>
      <p:pic>
        <p:nvPicPr>
          <p:cNvPr id="59" name="Google Shape;59;p3"/>
          <p:cNvPicPr preferRelativeResize="0"/>
          <p:nvPr/>
        </p:nvPicPr>
        <p:blipFill rotWithShape="1">
          <a:blip r:embed="rId4">
            <a:alphaModFix/>
          </a:blip>
          <a:srcRect b="0" l="0" r="0" t="0"/>
          <a:stretch/>
        </p:blipFill>
        <p:spPr>
          <a:xfrm>
            <a:off x="4574899" y="1349148"/>
            <a:ext cx="3704897" cy="2778673"/>
          </a:xfrm>
          <a:prstGeom prst="rect">
            <a:avLst/>
          </a:prstGeom>
          <a:noFill/>
          <a:ln>
            <a:noFill/>
          </a:ln>
        </p:spPr>
      </p:pic>
      <p:sp>
        <p:nvSpPr>
          <p:cNvPr id="60" name="Google Shape;60;p3"/>
          <p:cNvSpPr txBox="1"/>
          <p:nvPr/>
        </p:nvSpPr>
        <p:spPr>
          <a:xfrm>
            <a:off x="580232" y="4323959"/>
            <a:ext cx="8304232" cy="39238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050" u="none" cap="none" strike="noStrike">
                <a:solidFill>
                  <a:schemeClr val="dk1"/>
                </a:solidFill>
                <a:latin typeface="Montserrat"/>
                <a:ea typeface="Montserrat"/>
                <a:cs typeface="Montserrat"/>
                <a:sym typeface="Montserrat"/>
              </a:rPr>
              <a:t>These are now being used to derive carbon dioxide and methane emission (flux) estimates on a range of spatial and temporal scales</a:t>
            </a:r>
            <a:endParaRPr b="0" i="0" sz="105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4"/>
          <p:cNvSpPr txBox="1"/>
          <p:nvPr>
            <p:ph type="title"/>
          </p:nvPr>
        </p:nvSpPr>
        <p:spPr>
          <a:xfrm>
            <a:off x="132036" y="131954"/>
            <a:ext cx="7040148" cy="584252"/>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SzPts val="4400"/>
              <a:buNone/>
            </a:pPr>
            <a:r>
              <a:rPr lang="en-US" sz="3000"/>
              <a:t>New rules on Energy sector</a:t>
            </a:r>
            <a:endParaRPr/>
          </a:p>
        </p:txBody>
      </p:sp>
      <p:pic>
        <p:nvPicPr>
          <p:cNvPr id="66" name="Google Shape;66;p4"/>
          <p:cNvPicPr preferRelativeResize="0"/>
          <p:nvPr/>
        </p:nvPicPr>
        <p:blipFill rotWithShape="1">
          <a:blip r:embed="rId3">
            <a:alphaModFix/>
          </a:blip>
          <a:srcRect b="0" l="0" r="0" t="0"/>
          <a:stretch/>
        </p:blipFill>
        <p:spPr>
          <a:xfrm>
            <a:off x="4724514" y="872930"/>
            <a:ext cx="3664177" cy="3412607"/>
          </a:xfrm>
          <a:prstGeom prst="rect">
            <a:avLst/>
          </a:prstGeom>
          <a:noFill/>
          <a:ln>
            <a:noFill/>
          </a:ln>
        </p:spPr>
      </p:pic>
      <p:sp>
        <p:nvSpPr>
          <p:cNvPr id="67" name="Google Shape;67;p4"/>
          <p:cNvSpPr txBox="1"/>
          <p:nvPr/>
        </p:nvSpPr>
        <p:spPr>
          <a:xfrm>
            <a:off x="5718090" y="4437081"/>
            <a:ext cx="2354847" cy="415468"/>
          </a:xfrm>
          <a:prstGeom prst="rect">
            <a:avLst/>
          </a:prstGeom>
          <a:noFill/>
          <a:ln cap="flat" cmpd="sng" w="12700">
            <a:solidFill>
              <a:srgbClr val="002060"/>
            </a:solidFill>
            <a:prstDash val="solid"/>
            <a:round/>
            <a:headEnd len="sm" w="sm" type="none"/>
            <a:tailEnd len="sm" w="sm" type="none"/>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750" u="sng" cap="none" strike="noStrike">
                <a:solidFill>
                  <a:srgbClr val="000000"/>
                </a:solidFill>
                <a:latin typeface="Arial"/>
                <a:ea typeface="Arial"/>
                <a:cs typeface="Arial"/>
                <a:sym typeface="Arial"/>
                <a:hlinkClick r:id="rId4">
                  <a:extLst>
                    <a:ext uri="{A12FA001-AC4F-418D-AE19-62706E023703}">
                      <ahyp:hlinkClr val="tx"/>
                    </a:ext>
                  </a:extLst>
                </a:hlinkClick>
              </a:rPr>
              <a:t>https://www.epa.gov/controlling-air-pollution-oil-and-natural-gas-operations/epas-final-rule-oil-and-natural-gas</a:t>
            </a:r>
            <a:r>
              <a:rPr b="0" i="0" lang="en-US" sz="750" u="none" cap="none" strike="noStrike">
                <a:solidFill>
                  <a:srgbClr val="000000"/>
                </a:solidFill>
                <a:latin typeface="Arial"/>
                <a:ea typeface="Arial"/>
                <a:cs typeface="Arial"/>
                <a:sym typeface="Arial"/>
              </a:rPr>
              <a:t> </a:t>
            </a:r>
            <a:endParaRPr b="0" i="0" sz="1050" u="none" cap="none" strike="noStrike">
              <a:solidFill>
                <a:srgbClr val="000000"/>
              </a:solidFill>
              <a:latin typeface="Arial"/>
              <a:ea typeface="Arial"/>
              <a:cs typeface="Arial"/>
              <a:sym typeface="Arial"/>
            </a:endParaRPr>
          </a:p>
        </p:txBody>
      </p:sp>
      <p:pic>
        <p:nvPicPr>
          <p:cNvPr id="68" name="Google Shape;68;p4"/>
          <p:cNvPicPr preferRelativeResize="0"/>
          <p:nvPr/>
        </p:nvPicPr>
        <p:blipFill rotWithShape="1">
          <a:blip r:embed="rId5">
            <a:alphaModFix/>
          </a:blip>
          <a:srcRect b="0" l="0" r="0" t="0"/>
          <a:stretch/>
        </p:blipFill>
        <p:spPr>
          <a:xfrm>
            <a:off x="460051" y="872931"/>
            <a:ext cx="4047587" cy="3615020"/>
          </a:xfrm>
          <a:prstGeom prst="rect">
            <a:avLst/>
          </a:prstGeom>
          <a:noFill/>
          <a:ln>
            <a:noFill/>
          </a:ln>
        </p:spPr>
      </p:pic>
      <p:sp>
        <p:nvSpPr>
          <p:cNvPr id="69" name="Google Shape;69;p4"/>
          <p:cNvSpPr txBox="1"/>
          <p:nvPr/>
        </p:nvSpPr>
        <p:spPr>
          <a:xfrm>
            <a:off x="1316604" y="4552497"/>
            <a:ext cx="2335507" cy="300052"/>
          </a:xfrm>
          <a:prstGeom prst="rect">
            <a:avLst/>
          </a:prstGeom>
          <a:noFill/>
          <a:ln cap="flat" cmpd="sng" w="12700">
            <a:solidFill>
              <a:srgbClr val="002060"/>
            </a:solidFill>
            <a:prstDash val="solid"/>
            <a:round/>
            <a:headEnd len="sm" w="sm" type="none"/>
            <a:tailEnd len="sm" w="sm" type="none"/>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750" u="sng" cap="none" strike="noStrike">
                <a:solidFill>
                  <a:srgbClr val="000000"/>
                </a:solidFill>
                <a:latin typeface="Arial"/>
                <a:ea typeface="Arial"/>
                <a:cs typeface="Arial"/>
                <a:sym typeface="Arial"/>
                <a:hlinkClick r:id="rId6">
                  <a:extLst>
                    <a:ext uri="{A12FA001-AC4F-418D-AE19-62706E023703}">
                      <ahyp:hlinkClr val="tx"/>
                    </a:ext>
                  </a:extLst>
                </a:hlinkClick>
              </a:rPr>
              <a:t>https://oeil.secure.europarl.europa.eu/oeil/popups/ficheprocedure.do?reference=2021/0423(COD)&amp;l=en</a:t>
            </a:r>
            <a:r>
              <a:rPr b="0" i="0" lang="en-US" sz="750" u="none" cap="none" strike="noStrike">
                <a:solidFill>
                  <a:srgbClr val="000000"/>
                </a:solidFill>
                <a:latin typeface="Arial"/>
                <a:ea typeface="Arial"/>
                <a:cs typeface="Arial"/>
                <a:sym typeface="Arial"/>
              </a:rPr>
              <a:t>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5"/>
          <p:cNvSpPr txBox="1"/>
          <p:nvPr>
            <p:ph type="title"/>
          </p:nvPr>
        </p:nvSpPr>
        <p:spPr>
          <a:xfrm>
            <a:off x="132036" y="48507"/>
            <a:ext cx="7040148" cy="584252"/>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SzPts val="4400"/>
              <a:buNone/>
            </a:pPr>
            <a:r>
              <a:rPr lang="en-US" sz="2400"/>
              <a:t>Corporate emissions and climate risk reporting </a:t>
            </a:r>
            <a:endParaRPr/>
          </a:p>
        </p:txBody>
      </p:sp>
      <p:pic>
        <p:nvPicPr>
          <p:cNvPr id="75" name="Google Shape;75;p5"/>
          <p:cNvPicPr preferRelativeResize="0"/>
          <p:nvPr/>
        </p:nvPicPr>
        <p:blipFill rotWithShape="1">
          <a:blip r:embed="rId3">
            <a:alphaModFix/>
          </a:blip>
          <a:srcRect b="0" l="0" r="0" t="0"/>
          <a:stretch/>
        </p:blipFill>
        <p:spPr>
          <a:xfrm>
            <a:off x="1637509" y="1492224"/>
            <a:ext cx="1667801" cy="1415154"/>
          </a:xfrm>
          <a:prstGeom prst="rect">
            <a:avLst/>
          </a:prstGeom>
          <a:noFill/>
          <a:ln>
            <a:noFill/>
          </a:ln>
        </p:spPr>
      </p:pic>
      <p:sp>
        <p:nvSpPr>
          <p:cNvPr id="76" name="Google Shape;76;p5"/>
          <p:cNvSpPr txBox="1"/>
          <p:nvPr/>
        </p:nvSpPr>
        <p:spPr>
          <a:xfrm>
            <a:off x="4290338" y="3922159"/>
            <a:ext cx="639041" cy="20771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900" u="none" cap="none" strike="noStrike">
                <a:solidFill>
                  <a:srgbClr val="000000"/>
                </a:solidFill>
                <a:latin typeface="Avenir"/>
                <a:ea typeface="Avenir"/>
                <a:cs typeface="Avenir"/>
                <a:sym typeface="Avenir"/>
              </a:rPr>
              <a:t>TCFD</a:t>
            </a:r>
            <a:endParaRPr b="0" i="0" sz="1050" u="none" cap="none" strike="noStrike">
              <a:solidFill>
                <a:srgbClr val="000000"/>
              </a:solidFill>
              <a:latin typeface="Arial"/>
              <a:ea typeface="Arial"/>
              <a:cs typeface="Arial"/>
              <a:sym typeface="Arial"/>
            </a:endParaRPr>
          </a:p>
        </p:txBody>
      </p:sp>
      <p:pic>
        <p:nvPicPr>
          <p:cNvPr id="77" name="Google Shape;77;p5"/>
          <p:cNvPicPr preferRelativeResize="0"/>
          <p:nvPr/>
        </p:nvPicPr>
        <p:blipFill rotWithShape="1">
          <a:blip r:embed="rId4">
            <a:alphaModFix/>
          </a:blip>
          <a:srcRect b="0" l="0" r="0" t="0"/>
          <a:stretch/>
        </p:blipFill>
        <p:spPr>
          <a:xfrm>
            <a:off x="436293" y="1778626"/>
            <a:ext cx="1476617" cy="1718414"/>
          </a:xfrm>
          <a:prstGeom prst="rect">
            <a:avLst/>
          </a:prstGeom>
          <a:noFill/>
          <a:ln>
            <a:noFill/>
          </a:ln>
          <a:effectLst>
            <a:outerShdw blurRad="50800" rotWithShape="0" algn="tl" dir="2700000" dist="38100">
              <a:srgbClr val="000000">
                <a:alpha val="40000"/>
              </a:srgbClr>
            </a:outerShdw>
          </a:effectLst>
        </p:spPr>
      </p:pic>
      <p:pic>
        <p:nvPicPr>
          <p:cNvPr id="78" name="Google Shape;78;p5"/>
          <p:cNvPicPr preferRelativeResize="0"/>
          <p:nvPr/>
        </p:nvPicPr>
        <p:blipFill rotWithShape="1">
          <a:blip r:embed="rId5">
            <a:alphaModFix/>
          </a:blip>
          <a:srcRect b="0" l="0" r="0" t="0"/>
          <a:stretch/>
        </p:blipFill>
        <p:spPr>
          <a:xfrm>
            <a:off x="6709789" y="1307476"/>
            <a:ext cx="1914525" cy="2678906"/>
          </a:xfrm>
          <a:prstGeom prst="rect">
            <a:avLst/>
          </a:prstGeom>
          <a:noFill/>
          <a:ln>
            <a:noFill/>
          </a:ln>
        </p:spPr>
      </p:pic>
      <p:pic>
        <p:nvPicPr>
          <p:cNvPr id="79" name="Google Shape;79;p5"/>
          <p:cNvPicPr preferRelativeResize="0"/>
          <p:nvPr/>
        </p:nvPicPr>
        <p:blipFill rotWithShape="1">
          <a:blip r:embed="rId6">
            <a:alphaModFix/>
          </a:blip>
          <a:srcRect b="0" l="0" r="0" t="0"/>
          <a:stretch/>
        </p:blipFill>
        <p:spPr>
          <a:xfrm>
            <a:off x="1000988" y="2477630"/>
            <a:ext cx="1624084" cy="1581849"/>
          </a:xfrm>
          <a:prstGeom prst="rect">
            <a:avLst/>
          </a:prstGeom>
          <a:noFill/>
          <a:ln>
            <a:noFill/>
          </a:ln>
          <a:effectLst>
            <a:outerShdw blurRad="50800" rotWithShape="0" algn="tl" dir="2700000" dist="38100">
              <a:srgbClr val="000000">
                <a:alpha val="40000"/>
              </a:srgbClr>
            </a:outerShdw>
          </a:effectLst>
        </p:spPr>
      </p:pic>
      <p:pic>
        <p:nvPicPr>
          <p:cNvPr id="80" name="Google Shape;80;p5"/>
          <p:cNvPicPr preferRelativeResize="0"/>
          <p:nvPr/>
        </p:nvPicPr>
        <p:blipFill rotWithShape="1">
          <a:blip r:embed="rId7">
            <a:alphaModFix/>
          </a:blip>
          <a:srcRect b="0" l="0" r="0" t="0"/>
          <a:stretch/>
        </p:blipFill>
        <p:spPr>
          <a:xfrm>
            <a:off x="4317567" y="1346012"/>
            <a:ext cx="1638302" cy="1964168"/>
          </a:xfrm>
          <a:prstGeom prst="rect">
            <a:avLst/>
          </a:prstGeom>
          <a:noFill/>
          <a:ln>
            <a:noFill/>
          </a:ln>
        </p:spPr>
      </p:pic>
      <p:pic>
        <p:nvPicPr>
          <p:cNvPr id="81" name="Google Shape;81;p5">
            <a:hlinkClick r:id="rId8"/>
          </p:cNvPr>
          <p:cNvPicPr preferRelativeResize="0"/>
          <p:nvPr/>
        </p:nvPicPr>
        <p:blipFill rotWithShape="1">
          <a:blip r:embed="rId9">
            <a:alphaModFix/>
          </a:blip>
          <a:srcRect b="0" l="0" r="0" t="0"/>
          <a:stretch/>
        </p:blipFill>
        <p:spPr>
          <a:xfrm>
            <a:off x="3597865" y="1962630"/>
            <a:ext cx="1427520" cy="2015981"/>
          </a:xfrm>
          <a:prstGeom prst="rect">
            <a:avLst/>
          </a:prstGeom>
          <a:noFill/>
          <a:ln>
            <a:noFill/>
          </a:ln>
          <a:effectLst>
            <a:outerShdw blurRad="50800" rotWithShape="0" algn="tl" dir="2700000" dist="38100">
              <a:srgbClr val="000000">
                <a:alpha val="40000"/>
              </a:srgbClr>
            </a:outerShdw>
          </a:effectLst>
        </p:spPr>
      </p:pic>
      <p:pic>
        <p:nvPicPr>
          <p:cNvPr id="82" name="Google Shape;82;p5"/>
          <p:cNvPicPr preferRelativeResize="0"/>
          <p:nvPr/>
        </p:nvPicPr>
        <p:blipFill rotWithShape="1">
          <a:blip r:embed="rId10">
            <a:alphaModFix/>
          </a:blip>
          <a:srcRect b="0" l="0" r="0" t="0"/>
          <a:stretch/>
        </p:blipFill>
        <p:spPr>
          <a:xfrm>
            <a:off x="4807555" y="2478130"/>
            <a:ext cx="1285403" cy="1658422"/>
          </a:xfrm>
          <a:prstGeom prst="rect">
            <a:avLst/>
          </a:prstGeom>
          <a:noFill/>
          <a:ln>
            <a:noFill/>
          </a:ln>
        </p:spPr>
      </p:pic>
      <p:sp>
        <p:nvSpPr>
          <p:cNvPr id="83" name="Google Shape;83;p5"/>
          <p:cNvSpPr txBox="1"/>
          <p:nvPr/>
        </p:nvSpPr>
        <p:spPr>
          <a:xfrm>
            <a:off x="457742" y="4307220"/>
            <a:ext cx="8304232" cy="39238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050" u="none" cap="none" strike="noStrike">
                <a:solidFill>
                  <a:schemeClr val="dk1"/>
                </a:solidFill>
                <a:latin typeface="Montserrat"/>
                <a:ea typeface="Montserrat"/>
                <a:cs typeface="Montserrat"/>
                <a:sym typeface="Montserrat"/>
              </a:rPr>
              <a:t>Compulsory emissions &amp; climate risk reporting for listed companies in US and UK, together with voluntary schemes to maintain market competitiveness aligned with customer climate expectations  </a:t>
            </a:r>
            <a:endParaRPr b="0" i="0" sz="105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6"/>
          <p:cNvSpPr txBox="1"/>
          <p:nvPr>
            <p:ph idx="1" type="body"/>
          </p:nvPr>
        </p:nvSpPr>
        <p:spPr>
          <a:xfrm>
            <a:off x="234807" y="1042769"/>
            <a:ext cx="4497525" cy="3497175"/>
          </a:xfrm>
          <a:prstGeom prst="rect">
            <a:avLst/>
          </a:prstGeom>
          <a:noFill/>
          <a:ln>
            <a:noFill/>
          </a:ln>
        </p:spPr>
        <p:txBody>
          <a:bodyPr anchorCtr="0" anchor="t" bIns="34275" lIns="68550" spcFirstLastPara="1" rIns="68550" wrap="square" tIns="34275">
            <a:noAutofit/>
          </a:bodyPr>
          <a:lstStyle/>
          <a:p>
            <a:pPr indent="-247650" lvl="0" marL="342900" rtl="0" algn="l">
              <a:lnSpc>
                <a:spcPct val="115000"/>
              </a:lnSpc>
              <a:spcBef>
                <a:spcPts val="750"/>
              </a:spcBef>
              <a:spcAft>
                <a:spcPts val="0"/>
              </a:spcAft>
              <a:buSzPts val="1600"/>
              <a:buChar char="❖"/>
            </a:pPr>
            <a:r>
              <a:rPr lang="en-US" sz="1350"/>
              <a:t>Common practices intended users are </a:t>
            </a:r>
            <a:endParaRPr/>
          </a:p>
          <a:p>
            <a:pPr indent="-261937" lvl="1" marL="685800" rtl="0" algn="l">
              <a:lnSpc>
                <a:spcPct val="115000"/>
              </a:lnSpc>
              <a:spcBef>
                <a:spcPts val="375"/>
              </a:spcBef>
              <a:spcAft>
                <a:spcPts val="0"/>
              </a:spcAft>
              <a:buSzPts val="1900"/>
              <a:buChar char="▪"/>
            </a:pPr>
            <a:r>
              <a:rPr lang="en-US" sz="1350"/>
              <a:t>producers of these data (to know what is expected by the community)</a:t>
            </a:r>
            <a:endParaRPr/>
          </a:p>
          <a:p>
            <a:pPr indent="-261937" lvl="1" marL="685800" rtl="0" algn="l">
              <a:lnSpc>
                <a:spcPct val="115000"/>
              </a:lnSpc>
              <a:spcBef>
                <a:spcPts val="375"/>
              </a:spcBef>
              <a:spcAft>
                <a:spcPts val="0"/>
              </a:spcAft>
              <a:buSzPts val="1900"/>
              <a:buChar char="▪"/>
            </a:pPr>
            <a:r>
              <a:rPr lang="en-US" sz="1350"/>
              <a:t>users of these data  (to understand how it should be generated and know how to use)</a:t>
            </a:r>
            <a:endParaRPr/>
          </a:p>
          <a:p>
            <a:pPr indent="-247650" lvl="0" marL="342900" rtl="0" algn="l">
              <a:lnSpc>
                <a:spcPct val="115000"/>
              </a:lnSpc>
              <a:spcBef>
                <a:spcPts val="750"/>
              </a:spcBef>
              <a:spcAft>
                <a:spcPts val="0"/>
              </a:spcAft>
              <a:buSzPts val="1600"/>
              <a:buChar char="❖"/>
            </a:pPr>
            <a:r>
              <a:rPr lang="en-US" sz="1350"/>
              <a:t>Overall structure</a:t>
            </a:r>
            <a:endParaRPr/>
          </a:p>
          <a:p>
            <a:pPr indent="-261937" lvl="1" marL="685800" rtl="0" algn="l">
              <a:lnSpc>
                <a:spcPct val="115000"/>
              </a:lnSpc>
              <a:spcBef>
                <a:spcPts val="375"/>
              </a:spcBef>
              <a:spcAft>
                <a:spcPts val="0"/>
              </a:spcAft>
              <a:buSzPts val="1900"/>
              <a:buChar char="▪"/>
            </a:pPr>
            <a:r>
              <a:rPr lang="en-US" sz="1050"/>
              <a:t>Motivation, remit and timeliness</a:t>
            </a:r>
            <a:endParaRPr/>
          </a:p>
          <a:p>
            <a:pPr indent="-261937" lvl="1" marL="685800" rtl="0" algn="l">
              <a:lnSpc>
                <a:spcPct val="115000"/>
              </a:lnSpc>
              <a:spcBef>
                <a:spcPts val="375"/>
              </a:spcBef>
              <a:spcAft>
                <a:spcPts val="0"/>
              </a:spcAft>
              <a:buSzPts val="1900"/>
              <a:buChar char="▪"/>
            </a:pPr>
            <a:r>
              <a:rPr lang="en-US" sz="1050"/>
              <a:t>Common practise for L0 to L4</a:t>
            </a:r>
            <a:endParaRPr/>
          </a:p>
          <a:p>
            <a:pPr indent="-261937" lvl="1" marL="685800" rtl="0" algn="l">
              <a:lnSpc>
                <a:spcPct val="115000"/>
              </a:lnSpc>
              <a:spcBef>
                <a:spcPts val="375"/>
              </a:spcBef>
              <a:spcAft>
                <a:spcPts val="0"/>
              </a:spcAft>
              <a:buSzPts val="1900"/>
              <a:buChar char="▪"/>
            </a:pPr>
            <a:r>
              <a:rPr lang="en-US" sz="1050"/>
              <a:t>Validation current art</a:t>
            </a:r>
            <a:endParaRPr/>
          </a:p>
          <a:p>
            <a:pPr indent="-261937" lvl="1" marL="685800" rtl="0" algn="l">
              <a:lnSpc>
                <a:spcPct val="115000"/>
              </a:lnSpc>
              <a:spcBef>
                <a:spcPts val="375"/>
              </a:spcBef>
              <a:spcAft>
                <a:spcPts val="0"/>
              </a:spcAft>
              <a:buSzPts val="1900"/>
              <a:buChar char="▪"/>
            </a:pPr>
            <a:r>
              <a:rPr lang="en-US" sz="1050"/>
              <a:t>Quality assessment framework</a:t>
            </a:r>
            <a:endParaRPr/>
          </a:p>
          <a:p>
            <a:pPr indent="-247650" lvl="0" marL="342900" rtl="0" algn="l">
              <a:lnSpc>
                <a:spcPct val="115000"/>
              </a:lnSpc>
              <a:spcBef>
                <a:spcPts val="750"/>
              </a:spcBef>
              <a:spcAft>
                <a:spcPts val="0"/>
              </a:spcAft>
              <a:buSzPts val="1600"/>
              <a:buChar char="❖"/>
            </a:pPr>
            <a:r>
              <a:rPr lang="en-US" sz="1350"/>
              <a:t>Integrates efforts across multiple agencies</a:t>
            </a:r>
            <a:endParaRPr/>
          </a:p>
        </p:txBody>
      </p:sp>
      <p:sp>
        <p:nvSpPr>
          <p:cNvPr id="89" name="Google Shape;89;p6"/>
          <p:cNvSpPr txBox="1"/>
          <p:nvPr>
            <p:ph type="title"/>
          </p:nvPr>
        </p:nvSpPr>
        <p:spPr>
          <a:xfrm>
            <a:off x="132036" y="131954"/>
            <a:ext cx="7040148" cy="584252"/>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SzPts val="4400"/>
              <a:buNone/>
            </a:pPr>
            <a:r>
              <a:rPr lang="en-US" sz="2100"/>
              <a:t>Common practise structure &amp; contributors</a:t>
            </a:r>
            <a:endParaRPr/>
          </a:p>
        </p:txBody>
      </p:sp>
      <p:pic>
        <p:nvPicPr>
          <p:cNvPr id="90" name="Google Shape;90;p6"/>
          <p:cNvPicPr preferRelativeResize="0"/>
          <p:nvPr/>
        </p:nvPicPr>
        <p:blipFill rotWithShape="1">
          <a:blip r:embed="rId3">
            <a:alphaModFix/>
          </a:blip>
          <a:srcRect b="0" l="0" r="0" t="0"/>
          <a:stretch/>
        </p:blipFill>
        <p:spPr>
          <a:xfrm>
            <a:off x="4749229" y="1124636"/>
            <a:ext cx="2339356" cy="3017670"/>
          </a:xfrm>
          <a:prstGeom prst="rect">
            <a:avLst/>
          </a:prstGeom>
          <a:noFill/>
          <a:ln>
            <a:noFill/>
          </a:ln>
        </p:spPr>
      </p:pic>
      <p:pic>
        <p:nvPicPr>
          <p:cNvPr id="91" name="Google Shape;91;p6"/>
          <p:cNvPicPr preferRelativeResize="0"/>
          <p:nvPr/>
        </p:nvPicPr>
        <p:blipFill rotWithShape="1">
          <a:blip r:embed="rId4">
            <a:alphaModFix/>
          </a:blip>
          <a:srcRect b="0" l="0" r="0" t="0"/>
          <a:stretch/>
        </p:blipFill>
        <p:spPr>
          <a:xfrm>
            <a:off x="7105482" y="1310014"/>
            <a:ext cx="1982770" cy="26469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7"/>
          <p:cNvSpPr txBox="1"/>
          <p:nvPr>
            <p:ph type="title"/>
          </p:nvPr>
        </p:nvSpPr>
        <p:spPr>
          <a:xfrm>
            <a:off x="132101" y="171308"/>
            <a:ext cx="7040148" cy="584252"/>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SzPts val="4400"/>
              <a:buNone/>
            </a:pPr>
            <a:r>
              <a:rPr lang="en-US" sz="2400"/>
              <a:t>Workflow Common Practice </a:t>
            </a:r>
            <a:endParaRPr sz="2400"/>
          </a:p>
        </p:txBody>
      </p:sp>
      <p:sp>
        <p:nvSpPr>
          <p:cNvPr id="97" name="Google Shape;97;p7"/>
          <p:cNvSpPr txBox="1"/>
          <p:nvPr/>
        </p:nvSpPr>
        <p:spPr>
          <a:xfrm>
            <a:off x="0" y="1299282"/>
            <a:ext cx="3330450" cy="3141342"/>
          </a:xfrm>
          <a:prstGeom prst="rect">
            <a:avLst/>
          </a:prstGeom>
          <a:noFill/>
          <a:ln>
            <a:noFill/>
          </a:ln>
        </p:spPr>
        <p:txBody>
          <a:bodyPr anchorCtr="0" anchor="t" bIns="34275" lIns="68550" spcFirstLastPara="1" rIns="68550" wrap="square" tIns="34275">
            <a:spAutoFit/>
          </a:bodyPr>
          <a:lstStyle/>
          <a:p>
            <a:pPr indent="-285750" lvl="0" marL="342900" marR="0" rtl="0" algn="l">
              <a:lnSpc>
                <a:spcPct val="115000"/>
              </a:lnSpc>
              <a:spcBef>
                <a:spcPts val="0"/>
              </a:spcBef>
              <a:spcAft>
                <a:spcPts val="0"/>
              </a:spcAft>
              <a:buClr>
                <a:schemeClr val="dk1"/>
              </a:buClr>
              <a:buSzPts val="2400"/>
              <a:buFont typeface="Montserrat"/>
              <a:buChar char="❖"/>
            </a:pPr>
            <a:r>
              <a:rPr b="0" i="0" lang="en-US" sz="1350" u="none" cap="none" strike="noStrike">
                <a:solidFill>
                  <a:schemeClr val="dk1"/>
                </a:solidFill>
                <a:latin typeface="Montserrat"/>
                <a:ea typeface="Montserrat"/>
                <a:cs typeface="Montserrat"/>
                <a:sym typeface="Montserrat"/>
              </a:rPr>
              <a:t>At a high level, all practitioners use the same sequence of steps in their workflows</a:t>
            </a:r>
            <a:endParaRPr b="0" i="0" sz="1350" u="none" cap="none" strike="noStrike">
              <a:solidFill>
                <a:srgbClr val="000000"/>
              </a:solidFill>
              <a:latin typeface="Arial"/>
              <a:ea typeface="Arial"/>
              <a:cs typeface="Arial"/>
              <a:sym typeface="Arial"/>
            </a:endParaRPr>
          </a:p>
          <a:p>
            <a:pPr indent="-285750" lvl="0" marL="342900" marR="0" rtl="0" algn="l">
              <a:lnSpc>
                <a:spcPct val="115000"/>
              </a:lnSpc>
              <a:spcBef>
                <a:spcPts val="750"/>
              </a:spcBef>
              <a:spcAft>
                <a:spcPts val="0"/>
              </a:spcAft>
              <a:buClr>
                <a:schemeClr val="dk1"/>
              </a:buClr>
              <a:buSzPts val="2400"/>
              <a:buFont typeface="Montserrat"/>
              <a:buChar char="❖"/>
            </a:pPr>
            <a:r>
              <a:rPr b="0" i="0" lang="en-US" sz="1350" u="none" cap="none" strike="noStrike">
                <a:solidFill>
                  <a:schemeClr val="dk1"/>
                </a:solidFill>
                <a:latin typeface="Montserrat"/>
                <a:ea typeface="Montserrat"/>
                <a:cs typeface="Montserrat"/>
                <a:sym typeface="Montserrat"/>
              </a:rPr>
              <a:t>The details of implementation vary, increasingly later in the process (from concentration/enhancement to emissions estimates)</a:t>
            </a:r>
            <a:endParaRPr b="0" i="0" sz="1350" u="none" cap="none" strike="noStrike">
              <a:solidFill>
                <a:srgbClr val="000000"/>
              </a:solidFill>
              <a:latin typeface="Arial"/>
              <a:ea typeface="Arial"/>
              <a:cs typeface="Arial"/>
              <a:sym typeface="Arial"/>
            </a:endParaRPr>
          </a:p>
          <a:p>
            <a:pPr indent="-285750" lvl="0" marL="342900" marR="0" rtl="0" algn="l">
              <a:lnSpc>
                <a:spcPct val="115000"/>
              </a:lnSpc>
              <a:spcBef>
                <a:spcPts val="750"/>
              </a:spcBef>
              <a:spcAft>
                <a:spcPts val="0"/>
              </a:spcAft>
              <a:buClr>
                <a:schemeClr val="dk1"/>
              </a:buClr>
              <a:buSzPts val="2400"/>
              <a:buFont typeface="Montserrat"/>
              <a:buChar char="❖"/>
            </a:pPr>
            <a:r>
              <a:rPr b="0" i="0" lang="en-US" sz="1350" u="none" cap="none" strike="noStrike">
                <a:solidFill>
                  <a:schemeClr val="dk1"/>
                </a:solidFill>
                <a:latin typeface="Montserrat"/>
                <a:ea typeface="Montserrat"/>
                <a:cs typeface="Montserrat"/>
                <a:sym typeface="Montserrat"/>
              </a:rPr>
              <a:t>Later plume detection, delineation and emission quantification steps require a human in the loop</a:t>
            </a:r>
            <a:endParaRPr b="0" i="0" sz="1350" u="none" cap="none" strike="noStrike">
              <a:solidFill>
                <a:srgbClr val="000000"/>
              </a:solidFill>
              <a:latin typeface="Arial"/>
              <a:ea typeface="Arial"/>
              <a:cs typeface="Arial"/>
              <a:sym typeface="Arial"/>
            </a:endParaRPr>
          </a:p>
        </p:txBody>
      </p:sp>
      <p:pic>
        <p:nvPicPr>
          <p:cNvPr id="98" name="Google Shape;98;p7"/>
          <p:cNvPicPr preferRelativeResize="0"/>
          <p:nvPr/>
        </p:nvPicPr>
        <p:blipFill rotWithShape="1">
          <a:blip r:embed="rId3">
            <a:alphaModFix/>
          </a:blip>
          <a:srcRect b="0" l="0" r="0" t="0"/>
          <a:stretch/>
        </p:blipFill>
        <p:spPr>
          <a:xfrm>
            <a:off x="3552444" y="889096"/>
            <a:ext cx="4740845" cy="2559426"/>
          </a:xfrm>
          <a:prstGeom prst="rect">
            <a:avLst/>
          </a:prstGeom>
          <a:noFill/>
          <a:ln>
            <a:noFill/>
          </a:ln>
        </p:spPr>
      </p:pic>
      <p:pic>
        <p:nvPicPr>
          <p:cNvPr id="99" name="Google Shape;99;p7"/>
          <p:cNvPicPr preferRelativeResize="0"/>
          <p:nvPr/>
        </p:nvPicPr>
        <p:blipFill rotWithShape="1">
          <a:blip r:embed="rId4">
            <a:alphaModFix/>
          </a:blip>
          <a:srcRect b="0" l="0" r="0" t="0"/>
          <a:stretch/>
        </p:blipFill>
        <p:spPr>
          <a:xfrm>
            <a:off x="3652174" y="3519042"/>
            <a:ext cx="1314983" cy="1294856"/>
          </a:xfrm>
          <a:prstGeom prst="rect">
            <a:avLst/>
          </a:prstGeom>
          <a:noFill/>
          <a:ln>
            <a:noFill/>
          </a:ln>
        </p:spPr>
      </p:pic>
      <p:pic>
        <p:nvPicPr>
          <p:cNvPr id="100" name="Google Shape;100;p7"/>
          <p:cNvPicPr preferRelativeResize="0"/>
          <p:nvPr/>
        </p:nvPicPr>
        <p:blipFill rotWithShape="1">
          <a:blip r:embed="rId5">
            <a:alphaModFix/>
          </a:blip>
          <a:srcRect b="0" l="0" r="0" t="0"/>
          <a:stretch/>
        </p:blipFill>
        <p:spPr>
          <a:xfrm>
            <a:off x="5233966" y="3519042"/>
            <a:ext cx="1377800" cy="1294856"/>
          </a:xfrm>
          <a:prstGeom prst="rect">
            <a:avLst/>
          </a:prstGeom>
          <a:noFill/>
          <a:ln>
            <a:noFill/>
          </a:ln>
        </p:spPr>
      </p:pic>
      <p:pic>
        <p:nvPicPr>
          <p:cNvPr id="101" name="Google Shape;101;p7"/>
          <p:cNvPicPr preferRelativeResize="0"/>
          <p:nvPr/>
        </p:nvPicPr>
        <p:blipFill rotWithShape="1">
          <a:blip r:embed="rId6">
            <a:alphaModFix/>
          </a:blip>
          <a:srcRect b="0" l="0" r="0" t="0"/>
          <a:stretch/>
        </p:blipFill>
        <p:spPr>
          <a:xfrm>
            <a:off x="6878574" y="3502965"/>
            <a:ext cx="1310933" cy="1310933"/>
          </a:xfrm>
          <a:prstGeom prst="rect">
            <a:avLst/>
          </a:prstGeom>
          <a:noFill/>
          <a:ln>
            <a:noFill/>
          </a:ln>
        </p:spPr>
      </p:pic>
      <p:sp>
        <p:nvSpPr>
          <p:cNvPr id="102" name="Google Shape;102;p7"/>
          <p:cNvSpPr txBox="1"/>
          <p:nvPr/>
        </p:nvSpPr>
        <p:spPr>
          <a:xfrm>
            <a:off x="8303472" y="4283013"/>
            <a:ext cx="840528" cy="530884"/>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Credit (L-R):</a:t>
            </a:r>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GHGSat</a:t>
            </a:r>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MethaneSat</a:t>
            </a:r>
            <a:endParaRPr b="0" i="0" sz="7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CarbonMapper</a:t>
            </a:r>
            <a:endParaRPr b="0" i="0" sz="75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8"/>
          <p:cNvSpPr txBox="1"/>
          <p:nvPr>
            <p:ph type="title"/>
          </p:nvPr>
        </p:nvSpPr>
        <p:spPr>
          <a:xfrm>
            <a:off x="132036" y="61346"/>
            <a:ext cx="7040250" cy="584325"/>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SzPts val="4400"/>
              <a:buNone/>
            </a:pPr>
            <a:r>
              <a:rPr lang="en-US" sz="2175"/>
              <a:t>State of Practice for Validation – </a:t>
            </a:r>
            <a:endParaRPr sz="2175"/>
          </a:p>
          <a:p>
            <a:pPr indent="0" lvl="0" marL="0" rtl="0" algn="l">
              <a:lnSpc>
                <a:spcPct val="90000"/>
              </a:lnSpc>
              <a:spcBef>
                <a:spcPts val="0"/>
              </a:spcBef>
              <a:spcAft>
                <a:spcPts val="0"/>
              </a:spcAft>
              <a:buSzPts val="4400"/>
              <a:buNone/>
            </a:pPr>
            <a:r>
              <a:rPr lang="en-US" sz="2175"/>
              <a:t>controlled release </a:t>
            </a:r>
            <a:endParaRPr sz="2475"/>
          </a:p>
        </p:txBody>
      </p:sp>
      <p:sp>
        <p:nvSpPr>
          <p:cNvPr id="108" name="Google Shape;108;p8"/>
          <p:cNvSpPr txBox="1"/>
          <p:nvPr/>
        </p:nvSpPr>
        <p:spPr>
          <a:xfrm>
            <a:off x="132036" y="873571"/>
            <a:ext cx="4757967" cy="3865259"/>
          </a:xfrm>
          <a:prstGeom prst="rect">
            <a:avLst/>
          </a:prstGeom>
          <a:noFill/>
          <a:ln>
            <a:noFill/>
          </a:ln>
        </p:spPr>
        <p:txBody>
          <a:bodyPr anchorCtr="0" anchor="t" bIns="34275" lIns="68550" spcFirstLastPara="1" rIns="68550" wrap="square" tIns="34275">
            <a:spAutoFit/>
          </a:bodyPr>
          <a:lstStyle/>
          <a:p>
            <a:pPr indent="-304800" lvl="0" marL="342900" marR="0" rtl="0" algn="l">
              <a:lnSpc>
                <a:spcPct val="115000"/>
              </a:lnSpc>
              <a:spcBef>
                <a:spcPts val="0"/>
              </a:spcBef>
              <a:spcAft>
                <a:spcPts val="0"/>
              </a:spcAft>
              <a:buClr>
                <a:schemeClr val="dk1"/>
              </a:buClr>
              <a:buSzPts val="2800"/>
              <a:buFont typeface="Montserrat"/>
              <a:buChar char="❖"/>
            </a:pPr>
            <a:r>
              <a:rPr b="0" i="0" lang="en-US" sz="1350" u="none" cap="none" strike="noStrike">
                <a:solidFill>
                  <a:schemeClr val="dk1"/>
                </a:solidFill>
                <a:latin typeface="Montserrat"/>
                <a:ea typeface="Montserrat"/>
                <a:cs typeface="Montserrat"/>
                <a:sym typeface="Montserrat"/>
              </a:rPr>
              <a:t>Independent testing of space-based methane detection needed, including several new satellite programs launched last year</a:t>
            </a:r>
            <a:endParaRPr b="0" i="0" sz="1350" u="none" cap="none" strike="noStrike">
              <a:solidFill>
                <a:schemeClr val="dk1"/>
              </a:solidFill>
              <a:latin typeface="Montserrat"/>
              <a:ea typeface="Montserrat"/>
              <a:cs typeface="Montserrat"/>
              <a:sym typeface="Montserrat"/>
            </a:endParaRPr>
          </a:p>
          <a:p>
            <a:pPr indent="-304800" lvl="0" marL="342900" marR="0" rtl="0" algn="l">
              <a:lnSpc>
                <a:spcPct val="115000"/>
              </a:lnSpc>
              <a:spcBef>
                <a:spcPts val="0"/>
              </a:spcBef>
              <a:spcAft>
                <a:spcPts val="0"/>
              </a:spcAft>
              <a:buClr>
                <a:schemeClr val="dk1"/>
              </a:buClr>
              <a:buSzPts val="2800"/>
              <a:buFont typeface="Montserrat"/>
              <a:buChar char="❖"/>
            </a:pPr>
            <a:r>
              <a:rPr b="0" i="0" lang="en-US" sz="1350" u="none" cap="none" strike="noStrike">
                <a:solidFill>
                  <a:schemeClr val="dk1"/>
                </a:solidFill>
                <a:latin typeface="Montserrat"/>
                <a:ea typeface="Montserrat"/>
                <a:cs typeface="Montserrat"/>
                <a:sym typeface="Montserrat"/>
              </a:rPr>
              <a:t>Cooperative and single-blind controlled release tests, building on 5+ years of satellite, airplane and ground sensor tests</a:t>
            </a:r>
            <a:endParaRPr/>
          </a:p>
          <a:p>
            <a:pPr indent="-304800" lvl="0" marL="342900" marR="0" rtl="0" algn="l">
              <a:lnSpc>
                <a:spcPct val="115000"/>
              </a:lnSpc>
              <a:spcBef>
                <a:spcPts val="0"/>
              </a:spcBef>
              <a:spcAft>
                <a:spcPts val="0"/>
              </a:spcAft>
              <a:buClr>
                <a:schemeClr val="dk1"/>
              </a:buClr>
              <a:buSzPts val="2800"/>
              <a:buFont typeface="Montserrat"/>
              <a:buChar char="❖"/>
            </a:pPr>
            <a:r>
              <a:rPr b="0" i="0" lang="en-US" sz="1350" u="none" cap="none" strike="noStrike">
                <a:solidFill>
                  <a:schemeClr val="dk1"/>
                </a:solidFill>
                <a:latin typeface="Montserrat"/>
                <a:ea typeface="Montserrat"/>
                <a:cs typeface="Montserrat"/>
                <a:sym typeface="Montserrat"/>
              </a:rPr>
              <a:t>Expanded participation to 12+ methane satellite platforms and 15 analysis teams</a:t>
            </a:r>
            <a:endParaRPr/>
          </a:p>
          <a:p>
            <a:pPr indent="0" lvl="0" marL="38100" marR="0" rtl="0" algn="l">
              <a:lnSpc>
                <a:spcPct val="115000"/>
              </a:lnSpc>
              <a:spcBef>
                <a:spcPts val="0"/>
              </a:spcBef>
              <a:spcAft>
                <a:spcPts val="0"/>
              </a:spcAft>
              <a:buNone/>
            </a:pPr>
            <a:r>
              <a:t/>
            </a:r>
            <a:endParaRPr b="0" i="0" sz="600" u="none" cap="none" strike="noStrike">
              <a:solidFill>
                <a:schemeClr val="dk1"/>
              </a:solidFill>
              <a:latin typeface="Montserrat"/>
              <a:ea typeface="Montserrat"/>
              <a:cs typeface="Montserrat"/>
              <a:sym typeface="Montserrat"/>
            </a:endParaRPr>
          </a:p>
          <a:p>
            <a:pPr indent="0" lvl="0" marL="38100" marR="0" rtl="0" algn="l">
              <a:lnSpc>
                <a:spcPct val="115000"/>
              </a:lnSpc>
              <a:spcBef>
                <a:spcPts val="0"/>
              </a:spcBef>
              <a:spcAft>
                <a:spcPts val="0"/>
              </a:spcAft>
              <a:buNone/>
            </a:pPr>
            <a:r>
              <a:rPr b="1" i="0" lang="en-US" sz="1350" u="none" cap="none" strike="noStrike">
                <a:solidFill>
                  <a:schemeClr val="dk1"/>
                </a:solidFill>
                <a:latin typeface="Montserrat"/>
                <a:ea typeface="Montserrat"/>
                <a:cs typeface="Montserrat"/>
                <a:sym typeface="Montserrat"/>
              </a:rPr>
              <a:t>2024-2025</a:t>
            </a:r>
            <a:endParaRPr/>
          </a:p>
          <a:p>
            <a:pPr indent="0" lvl="0" marL="38100" marR="0" rtl="0" algn="l">
              <a:lnSpc>
                <a:spcPct val="115000"/>
              </a:lnSpc>
              <a:spcBef>
                <a:spcPts val="0"/>
              </a:spcBef>
              <a:spcAft>
                <a:spcPts val="0"/>
              </a:spcAft>
              <a:buNone/>
            </a:pPr>
            <a:r>
              <a:t/>
            </a:r>
            <a:endParaRPr b="0" i="0" sz="600" u="none" cap="none" strike="noStrike">
              <a:solidFill>
                <a:schemeClr val="dk1"/>
              </a:solidFill>
              <a:latin typeface="Montserrat"/>
              <a:ea typeface="Montserrat"/>
              <a:cs typeface="Montserrat"/>
              <a:sym typeface="Montserrat"/>
            </a:endParaRPr>
          </a:p>
          <a:p>
            <a:pPr indent="-304800" lvl="0" marL="342900" marR="0" rtl="0" algn="l">
              <a:lnSpc>
                <a:spcPct val="115000"/>
              </a:lnSpc>
              <a:spcBef>
                <a:spcPts val="0"/>
              </a:spcBef>
              <a:spcAft>
                <a:spcPts val="0"/>
              </a:spcAft>
              <a:buClr>
                <a:schemeClr val="dk1"/>
              </a:buClr>
              <a:buSzPts val="2800"/>
              <a:buFont typeface="Montserrat"/>
              <a:buChar char="❖"/>
            </a:pPr>
            <a:r>
              <a:rPr b="0" i="0" lang="en-US" sz="1350" u="none" cap="none" strike="noStrike">
                <a:solidFill>
                  <a:schemeClr val="dk1"/>
                </a:solidFill>
                <a:latin typeface="Montserrat"/>
                <a:ea typeface="Montserrat"/>
                <a:cs typeface="Montserrat"/>
                <a:sym typeface="Montserrat"/>
              </a:rPr>
              <a:t>150 release (10-1500 kg/h) cooperative stage being analysed</a:t>
            </a:r>
            <a:endParaRPr/>
          </a:p>
          <a:p>
            <a:pPr indent="-304800" lvl="0" marL="342900" marR="0" rtl="0" algn="l">
              <a:lnSpc>
                <a:spcPct val="115000"/>
              </a:lnSpc>
              <a:spcBef>
                <a:spcPts val="0"/>
              </a:spcBef>
              <a:spcAft>
                <a:spcPts val="0"/>
              </a:spcAft>
              <a:buClr>
                <a:schemeClr val="dk1"/>
              </a:buClr>
              <a:buSzPts val="2800"/>
              <a:buFont typeface="Montserrat"/>
              <a:buChar char="❖"/>
            </a:pPr>
            <a:r>
              <a:rPr b="0" i="0" lang="en-US" sz="1350" u="none" cap="none" strike="noStrike">
                <a:solidFill>
                  <a:schemeClr val="dk1"/>
                </a:solidFill>
                <a:latin typeface="Montserrat"/>
                <a:ea typeface="Montserrat"/>
                <a:cs typeface="Montserrat"/>
                <a:sym typeface="Montserrat"/>
              </a:rPr>
              <a:t>First single-blind stage “Phase 1” is ongoing in Q1 2025, data to be unblinded on May 1</a:t>
            </a:r>
            <a:endParaRPr/>
          </a:p>
          <a:p>
            <a:pPr indent="-304800" lvl="0" marL="342900" marR="0" rtl="0" algn="l">
              <a:lnSpc>
                <a:spcPct val="115000"/>
              </a:lnSpc>
              <a:spcBef>
                <a:spcPts val="0"/>
              </a:spcBef>
              <a:spcAft>
                <a:spcPts val="0"/>
              </a:spcAft>
              <a:buClr>
                <a:schemeClr val="dk1"/>
              </a:buClr>
              <a:buSzPts val="2800"/>
              <a:buFont typeface="Montserrat"/>
              <a:buChar char="❖"/>
            </a:pPr>
            <a:r>
              <a:rPr b="0" i="0" lang="en-US" sz="1350" u="none" cap="none" strike="noStrike">
                <a:solidFill>
                  <a:schemeClr val="dk1"/>
                </a:solidFill>
                <a:latin typeface="Montserrat"/>
                <a:ea typeface="Montserrat"/>
                <a:cs typeface="Montserrat"/>
                <a:sym typeface="Montserrat"/>
              </a:rPr>
              <a:t>Subsequent phases to follow with alternate testing configurations</a:t>
            </a:r>
            <a:endParaRPr/>
          </a:p>
        </p:txBody>
      </p:sp>
      <p:grpSp>
        <p:nvGrpSpPr>
          <p:cNvPr id="109" name="Google Shape;109;p8"/>
          <p:cNvGrpSpPr/>
          <p:nvPr/>
        </p:nvGrpSpPr>
        <p:grpSpPr>
          <a:xfrm>
            <a:off x="4988250" y="1366946"/>
            <a:ext cx="3615348" cy="2648703"/>
            <a:chOff x="2726738" y="2156264"/>
            <a:chExt cx="6113397" cy="4479667"/>
          </a:xfrm>
        </p:grpSpPr>
        <p:pic>
          <p:nvPicPr>
            <p:cNvPr descr="Map&#10;&#10;Description automatically generated" id="110" name="Google Shape;110;p8"/>
            <p:cNvPicPr preferRelativeResize="0"/>
            <p:nvPr/>
          </p:nvPicPr>
          <p:blipFill rotWithShape="1">
            <a:blip r:embed="rId3">
              <a:alphaModFix/>
            </a:blip>
            <a:srcRect b="0" l="0" r="0" t="2298"/>
            <a:stretch/>
          </p:blipFill>
          <p:spPr>
            <a:xfrm>
              <a:off x="2726738" y="2156264"/>
              <a:ext cx="6113397" cy="4479667"/>
            </a:xfrm>
            <a:prstGeom prst="rect">
              <a:avLst/>
            </a:prstGeom>
            <a:noFill/>
            <a:ln cap="flat" cmpd="sng" w="19050">
              <a:solidFill>
                <a:schemeClr val="dk1"/>
              </a:solidFill>
              <a:prstDash val="solid"/>
              <a:round/>
              <a:headEnd len="sm" w="sm" type="none"/>
              <a:tailEnd len="sm" w="sm" type="none"/>
            </a:ln>
          </p:spPr>
        </p:pic>
        <p:sp>
          <p:nvSpPr>
            <p:cNvPr id="111" name="Google Shape;111;p8"/>
            <p:cNvSpPr/>
            <p:nvPr/>
          </p:nvSpPr>
          <p:spPr>
            <a:xfrm>
              <a:off x="5102087" y="3311561"/>
              <a:ext cx="1036629" cy="310393"/>
            </a:xfrm>
            <a:prstGeom prst="cloud">
              <a:avLst/>
            </a:prstGeom>
            <a:solidFill>
              <a:srgbClr val="D8D8D8"/>
            </a:solidFill>
            <a:ln cap="flat" cmpd="sng" w="9525">
              <a:solidFill>
                <a:schemeClr val="dk1"/>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rPr b="0" i="0" lang="en-US" sz="1050" u="none" cap="none" strike="noStrike">
                  <a:solidFill>
                    <a:schemeClr val="dk1"/>
                  </a:solidFill>
                  <a:latin typeface="Arial"/>
                  <a:ea typeface="Arial"/>
                  <a:cs typeface="Arial"/>
                  <a:sym typeface="Arial"/>
                </a:rPr>
                <a:t>?</a:t>
              </a:r>
              <a:endParaRPr b="0" i="0" sz="1050" u="none" cap="none" strike="noStrike">
                <a:solidFill>
                  <a:srgbClr val="000000"/>
                </a:solidFill>
                <a:latin typeface="Arial"/>
                <a:ea typeface="Arial"/>
                <a:cs typeface="Arial"/>
                <a:sym typeface="Arial"/>
              </a:endParaRPr>
            </a:p>
          </p:txBody>
        </p:sp>
      </p:grpSp>
      <p:cxnSp>
        <p:nvCxnSpPr>
          <p:cNvPr id="112" name="Google Shape;112;p8"/>
          <p:cNvCxnSpPr/>
          <p:nvPr/>
        </p:nvCxnSpPr>
        <p:spPr>
          <a:xfrm>
            <a:off x="5287015" y="1263587"/>
            <a:ext cx="387035" cy="539259"/>
          </a:xfrm>
          <a:prstGeom prst="straightConnector1">
            <a:avLst/>
          </a:prstGeom>
          <a:noFill/>
          <a:ln cap="flat" cmpd="sng" w="38100">
            <a:solidFill>
              <a:srgbClr val="8C1515"/>
            </a:solidFill>
            <a:prstDash val="solid"/>
            <a:round/>
            <a:headEnd len="sm" w="sm" type="none"/>
            <a:tailEnd len="med" w="med" type="triangle"/>
          </a:ln>
        </p:spPr>
      </p:cxnSp>
      <p:sp>
        <p:nvSpPr>
          <p:cNvPr id="113" name="Google Shape;113;p8"/>
          <p:cNvSpPr txBox="1"/>
          <p:nvPr/>
        </p:nvSpPr>
        <p:spPr>
          <a:xfrm>
            <a:off x="6679752" y="2164727"/>
            <a:ext cx="959638" cy="39238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Metering and </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release point</a:t>
            </a:r>
            <a:endParaRPr b="0" i="0" sz="1050" u="none" cap="none" strike="noStrike">
              <a:solidFill>
                <a:srgbClr val="000000"/>
              </a:solidFill>
              <a:latin typeface="Arial"/>
              <a:ea typeface="Arial"/>
              <a:cs typeface="Arial"/>
              <a:sym typeface="Arial"/>
            </a:endParaRPr>
          </a:p>
        </p:txBody>
      </p:sp>
      <p:sp>
        <p:nvSpPr>
          <p:cNvPr id="114" name="Google Shape;114;p8"/>
          <p:cNvSpPr txBox="1"/>
          <p:nvPr/>
        </p:nvSpPr>
        <p:spPr>
          <a:xfrm>
            <a:off x="7179326" y="3015824"/>
            <a:ext cx="1085874" cy="39238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Gas trailers and</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pressure reg</a:t>
            </a:r>
            <a:endParaRPr b="0" i="0" sz="1050" u="none" cap="none" strike="noStrike">
              <a:solidFill>
                <a:srgbClr val="000000"/>
              </a:solidFill>
              <a:latin typeface="Arial"/>
              <a:ea typeface="Arial"/>
              <a:cs typeface="Arial"/>
              <a:sym typeface="Arial"/>
            </a:endParaRPr>
          </a:p>
        </p:txBody>
      </p:sp>
      <p:sp>
        <p:nvSpPr>
          <p:cNvPr id="115" name="Google Shape;115;p8"/>
          <p:cNvSpPr txBox="1"/>
          <p:nvPr/>
        </p:nvSpPr>
        <p:spPr>
          <a:xfrm>
            <a:off x="7515369" y="1435270"/>
            <a:ext cx="885098" cy="23080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Work station</a:t>
            </a:r>
            <a:endParaRPr b="0" i="0" sz="1050" u="none" cap="none" strike="noStrike">
              <a:solidFill>
                <a:srgbClr val="000000"/>
              </a:solidFill>
              <a:latin typeface="Arial"/>
              <a:ea typeface="Arial"/>
              <a:cs typeface="Arial"/>
              <a:sym typeface="Arial"/>
            </a:endParaRPr>
          </a:p>
        </p:txBody>
      </p:sp>
      <p:sp>
        <p:nvSpPr>
          <p:cNvPr id="116" name="Google Shape;116;p8"/>
          <p:cNvSpPr txBox="1"/>
          <p:nvPr/>
        </p:nvSpPr>
        <p:spPr>
          <a:xfrm>
            <a:off x="4988251" y="873571"/>
            <a:ext cx="1705034" cy="39238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10 m ultrasonic winds</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and meteorological station</a:t>
            </a:r>
            <a:endParaRPr b="0" i="0" sz="1050" u="none" cap="none" strike="noStrike">
              <a:solidFill>
                <a:srgbClr val="000000"/>
              </a:solidFill>
              <a:latin typeface="Arial"/>
              <a:ea typeface="Arial"/>
              <a:cs typeface="Arial"/>
              <a:sym typeface="Arial"/>
            </a:endParaRPr>
          </a:p>
        </p:txBody>
      </p:sp>
      <p:sp>
        <p:nvSpPr>
          <p:cNvPr id="117" name="Google Shape;117;p8"/>
          <p:cNvSpPr txBox="1"/>
          <p:nvPr/>
        </p:nvSpPr>
        <p:spPr>
          <a:xfrm>
            <a:off x="4890003" y="4116609"/>
            <a:ext cx="3990634" cy="71555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050" u="none" cap="none" strike="noStrike">
                <a:solidFill>
                  <a:schemeClr val="dk1"/>
                </a:solidFill>
                <a:latin typeface="Montserrat"/>
                <a:ea typeface="Montserrat"/>
                <a:cs typeface="Montserrat"/>
                <a:sym typeface="Montserrat"/>
              </a:rPr>
              <a:t>Credit: A Brandt Stanford tinyurl.com/stanford-methane </a:t>
            </a:r>
            <a:endParaRPr b="0" i="0" sz="105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050" u="none" cap="none" strike="noStrike">
                <a:solidFill>
                  <a:schemeClr val="dk1"/>
                </a:solidFill>
                <a:latin typeface="Montserrat"/>
                <a:ea typeface="Montserrat"/>
                <a:cs typeface="Montserrat"/>
                <a:sym typeface="Montserrat"/>
              </a:rPr>
              <a:t>*Participants know location but not [on/off] or volume flow rate. Coriolis flow metering for leaks between 3 kg/h and 1500 kg/h</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9"/>
          <p:cNvSpPr txBox="1"/>
          <p:nvPr>
            <p:ph type="title"/>
          </p:nvPr>
        </p:nvSpPr>
        <p:spPr>
          <a:xfrm>
            <a:off x="132036" y="131954"/>
            <a:ext cx="7040148" cy="584252"/>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SzPts val="4400"/>
              <a:buNone/>
            </a:pPr>
            <a:r>
              <a:rPr lang="en-US" sz="3000"/>
              <a:t>Quality Assessment framework</a:t>
            </a:r>
            <a:endParaRPr/>
          </a:p>
        </p:txBody>
      </p:sp>
      <p:pic>
        <p:nvPicPr>
          <p:cNvPr id="123" name="Google Shape;123;p9"/>
          <p:cNvPicPr preferRelativeResize="0"/>
          <p:nvPr/>
        </p:nvPicPr>
        <p:blipFill rotWithShape="1">
          <a:blip r:embed="rId3">
            <a:alphaModFix/>
          </a:blip>
          <a:srcRect b="0" l="0" r="0" t="0"/>
          <a:stretch/>
        </p:blipFill>
        <p:spPr>
          <a:xfrm>
            <a:off x="148324" y="1717168"/>
            <a:ext cx="4336931" cy="2873384"/>
          </a:xfrm>
          <a:prstGeom prst="rect">
            <a:avLst/>
          </a:prstGeom>
          <a:noFill/>
          <a:ln>
            <a:noFill/>
          </a:ln>
        </p:spPr>
      </p:pic>
      <p:sp>
        <p:nvSpPr>
          <p:cNvPr id="124" name="Google Shape;124;p9"/>
          <p:cNvSpPr txBox="1"/>
          <p:nvPr/>
        </p:nvSpPr>
        <p:spPr>
          <a:xfrm>
            <a:off x="1281985" y="4606793"/>
            <a:ext cx="2436890"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350" u="none" cap="none" strike="noStrike">
                <a:solidFill>
                  <a:srgbClr val="000000"/>
                </a:solidFill>
                <a:latin typeface="Montserrat"/>
                <a:ea typeface="Montserrat"/>
                <a:cs typeface="Montserrat"/>
                <a:sym typeface="Montserrat"/>
              </a:rPr>
              <a:t>Column Enhancement</a:t>
            </a:r>
            <a:endParaRPr b="0" i="0" sz="1050" u="none" cap="none" strike="noStrike">
              <a:solidFill>
                <a:srgbClr val="000000"/>
              </a:solidFill>
              <a:latin typeface="Arial"/>
              <a:ea typeface="Arial"/>
              <a:cs typeface="Arial"/>
              <a:sym typeface="Arial"/>
            </a:endParaRPr>
          </a:p>
        </p:txBody>
      </p:sp>
      <p:pic>
        <p:nvPicPr>
          <p:cNvPr id="125" name="Google Shape;125;p9"/>
          <p:cNvPicPr preferRelativeResize="0"/>
          <p:nvPr/>
        </p:nvPicPr>
        <p:blipFill rotWithShape="1">
          <a:blip r:embed="rId4">
            <a:alphaModFix/>
          </a:blip>
          <a:srcRect b="18942" l="0" r="0" t="0"/>
          <a:stretch/>
        </p:blipFill>
        <p:spPr>
          <a:xfrm>
            <a:off x="4485255" y="1700926"/>
            <a:ext cx="4379302" cy="2714951"/>
          </a:xfrm>
          <a:prstGeom prst="rect">
            <a:avLst/>
          </a:prstGeom>
          <a:noFill/>
          <a:ln>
            <a:noFill/>
          </a:ln>
        </p:spPr>
      </p:pic>
      <p:sp>
        <p:nvSpPr>
          <p:cNvPr id="126" name="Google Shape;126;p9"/>
          <p:cNvSpPr txBox="1"/>
          <p:nvPr/>
        </p:nvSpPr>
        <p:spPr>
          <a:xfrm>
            <a:off x="6219112" y="4569278"/>
            <a:ext cx="1225706"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350" u="none" cap="none" strike="noStrike">
                <a:solidFill>
                  <a:srgbClr val="000000"/>
                </a:solidFill>
                <a:latin typeface="Montserrat"/>
                <a:ea typeface="Montserrat"/>
                <a:cs typeface="Montserrat"/>
                <a:sym typeface="Montserrat"/>
              </a:rPr>
              <a:t>Emissions</a:t>
            </a:r>
            <a:endParaRPr b="0" i="0" sz="1050" u="none" cap="none" strike="noStrike">
              <a:solidFill>
                <a:srgbClr val="000000"/>
              </a:solidFill>
              <a:latin typeface="Arial"/>
              <a:ea typeface="Arial"/>
              <a:cs typeface="Arial"/>
              <a:sym typeface="Arial"/>
            </a:endParaRPr>
          </a:p>
        </p:txBody>
      </p:sp>
      <p:sp>
        <p:nvSpPr>
          <p:cNvPr id="127" name="Google Shape;127;p9"/>
          <p:cNvSpPr txBox="1"/>
          <p:nvPr/>
        </p:nvSpPr>
        <p:spPr>
          <a:xfrm>
            <a:off x="132036" y="918850"/>
            <a:ext cx="8732520" cy="600134"/>
          </a:xfrm>
          <a:prstGeom prst="rect">
            <a:avLst/>
          </a:prstGeom>
          <a:noFill/>
          <a:ln>
            <a:noFill/>
          </a:ln>
        </p:spPr>
        <p:txBody>
          <a:bodyPr anchorCtr="0" anchor="t" bIns="34275" lIns="68550" spcFirstLastPara="1" rIns="68550" wrap="square" tIns="34275">
            <a:spAutoFit/>
          </a:bodyPr>
          <a:lstStyle/>
          <a:p>
            <a:pPr indent="-304800" lvl="0" marL="342900" marR="0" rtl="0" algn="l">
              <a:lnSpc>
                <a:spcPct val="115000"/>
              </a:lnSpc>
              <a:spcBef>
                <a:spcPts val="0"/>
              </a:spcBef>
              <a:spcAft>
                <a:spcPts val="0"/>
              </a:spcAft>
              <a:buClr>
                <a:schemeClr val="dk1"/>
              </a:buClr>
              <a:buSzPts val="2800"/>
              <a:buFont typeface="Montserrat"/>
              <a:buChar char="❖"/>
            </a:pPr>
            <a:r>
              <a:rPr b="0" i="0" lang="en-US" sz="1500" u="none" cap="none" strike="noStrike">
                <a:solidFill>
                  <a:schemeClr val="dk1"/>
                </a:solidFill>
                <a:latin typeface="Montserrat"/>
                <a:ea typeface="Montserrat"/>
                <a:cs typeface="Montserrat"/>
                <a:sym typeface="Montserrat"/>
              </a:rPr>
              <a:t>Quality Assessment framework aligned with that developed within EDAP / CSDA for consistency across GHGs and other ECVs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MSIP_Label_9df4b5af-ab42-45d5-91e7-45583bed1b2a_Enabled">
    <vt:lpwstr>true</vt:lpwstr>
  </property>
  <property fmtid="{D5CDD505-2E9C-101B-9397-08002B2CF9AE}" pid="3" name="MSIP_Label_9df4b5af-ab42-45d5-91e7-45583bed1b2a_SetDate">
    <vt:lpwstr>2025-10-31T13:41:23Z</vt:lpwstr>
  </property>
  <property fmtid="{D5CDD505-2E9C-101B-9397-08002B2CF9AE}" pid="4" name="MSIP_Label_9df4b5af-ab42-45d5-91e7-45583bed1b2a_Method">
    <vt:lpwstr>Standard</vt:lpwstr>
  </property>
  <property fmtid="{D5CDD505-2E9C-101B-9397-08002B2CF9AE}" pid="5" name="MSIP_Label_9df4b5af-ab42-45d5-91e7-45583bed1b2a_Name">
    <vt:lpwstr>9df4b5af-ab42-45d5-91e7-45583bed1b2a</vt:lpwstr>
  </property>
  <property fmtid="{D5CDD505-2E9C-101B-9397-08002B2CF9AE}" pid="6" name="MSIP_Label_9df4b5af-ab42-45d5-91e7-45583bed1b2a_SiteId">
    <vt:lpwstr>601e5460-b1bf-49c0-bd2d-e76ffc186a8d</vt:lpwstr>
  </property>
  <property fmtid="{D5CDD505-2E9C-101B-9397-08002B2CF9AE}" pid="7" name="MSIP_Label_9df4b5af-ab42-45d5-91e7-45583bed1b2a_ActionId">
    <vt:lpwstr>078cbe19-8cf9-4947-be1d-a5a87e641886</vt:lpwstr>
  </property>
  <property fmtid="{D5CDD505-2E9C-101B-9397-08002B2CF9AE}" pid="8" name="MSIP_Label_9df4b5af-ab42-45d5-91e7-45583bed1b2a_ContentBits">
    <vt:lpwstr>0</vt:lpwstr>
  </property>
  <property fmtid="{D5CDD505-2E9C-101B-9397-08002B2CF9AE}" pid="9" name="MSIP_Label_9df4b5af-ab42-45d5-91e7-45583bed1b2a_Tag">
    <vt:lpwstr>10, 3, 0, 1</vt:lpwstr>
  </property>
</Properties>
</file>