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Lobster"/>
      <p:regular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Barlow SemiBold"/>
      <p:regular r:id="rId23"/>
      <p:bold r:id="rId24"/>
      <p:italic r:id="rId25"/>
      <p:boldItalic r:id="rId26"/>
    </p:embeddedFont>
    <p:embeddedFont>
      <p:font typeface="Barlow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gQ+Muw13C3emweLSUgBNnqbUTp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BarlowSemiBold-bold.fntdata"/><Relationship Id="rId23" Type="http://schemas.openxmlformats.org/officeDocument/2006/relationships/font" Target="fonts/Barlow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arlowSemiBold-boldItalic.fntdata"/><Relationship Id="rId25" Type="http://schemas.openxmlformats.org/officeDocument/2006/relationships/font" Target="fonts/BarlowSemiBold-italic.fntdata"/><Relationship Id="rId28" Type="http://schemas.openxmlformats.org/officeDocument/2006/relationships/font" Target="fonts/Barlow-bold.fntdata"/><Relationship Id="rId27" Type="http://schemas.openxmlformats.org/officeDocument/2006/relationships/font" Target="fonts/Barlow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low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Barlow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regular.fntdata"/><Relationship Id="rId18" Type="http://schemas.openxmlformats.org/officeDocument/2006/relationships/font" Target="fonts/Lobs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Yasjka: </a:t>
            </a:r>
            <a:r>
              <a:rPr b="0" i="0" lang="de-DE" u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to ensure a streamlined message across CEOS towards UNFCCC/COP.</a:t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CEOS)">
  <p:cSld name="Title Slid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9" name="Google Shape;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1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1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3" name="Google Shape;13;p11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" name="Google Shape;14;p11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" name="Google Shape;15;p1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12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20" name="Google Shape;2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2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2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3" name="Google Shape;23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de-DE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6" name="Google Shape;26;p12"/>
          <p:cNvSpPr txBox="1"/>
          <p:nvPr/>
        </p:nvSpPr>
        <p:spPr>
          <a:xfrm>
            <a:off x="-24375" y="6562800"/>
            <a:ext cx="58752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baseline="30000" i="0" lang="de-DE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de-DE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4-6 November 2025</a:t>
            </a:r>
            <a:endParaRPr/>
          </a:p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" name="Google Shape;28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2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-DE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de-DE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and Content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3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3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4" name="Google Shape;3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13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" name="Google Shape;3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7" name="Google Shape;37;p13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3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3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de-DE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40" name="Google Shape;40;p13"/>
          <p:cNvSpPr txBox="1"/>
          <p:nvPr/>
        </p:nvSpPr>
        <p:spPr>
          <a:xfrm>
            <a:off x="-24375" y="6562800"/>
            <a:ext cx="58752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TT UNFCCC Engagement Telco 1-W &amp; 1-E | 17 March, 2025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" name="Google Shape;41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3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-DE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de-DE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2.jpg"/><Relationship Id="rId6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/>
          <p:nvPr>
            <p:ph type="title"/>
          </p:nvPr>
        </p:nvSpPr>
        <p:spPr>
          <a:xfrm>
            <a:off x="176050" y="175950"/>
            <a:ext cx="9592418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de-DE" sz="6000"/>
              <a:t>39</a:t>
            </a:r>
            <a:r>
              <a:rPr baseline="30000" lang="de-DE" sz="6000"/>
              <a:t>th</a:t>
            </a:r>
            <a:r>
              <a:rPr lang="de-DE" sz="6000"/>
              <a:t> CEOS Plenary </a:t>
            </a:r>
            <a:br>
              <a:rPr lang="de-DE" sz="6000"/>
            </a:br>
            <a:br>
              <a:rPr lang="de-DE" sz="4000"/>
            </a:br>
            <a:r>
              <a:rPr i="1" lang="de-DE" sz="4800">
                <a:latin typeface="Montserrat"/>
                <a:ea typeface="Montserrat"/>
                <a:cs typeface="Montserrat"/>
                <a:sym typeface="Montserrat"/>
              </a:rPr>
              <a:t>Update on TT-UNFCCC</a:t>
            </a:r>
            <a:br>
              <a:rPr i="1" lang="de-DE" sz="48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de-DE" sz="4800">
                <a:latin typeface="Montserrat"/>
                <a:ea typeface="Montserrat"/>
                <a:cs typeface="Montserrat"/>
                <a:sym typeface="Montserrat"/>
              </a:rPr>
              <a:t>COP30 preparations</a:t>
            </a:r>
            <a:endParaRPr i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7272909" y="4516243"/>
            <a:ext cx="4833000" cy="2207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-DE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V.-H. Peuch, ECMWF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-DE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#4.6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baseline="30000" i="0" lang="de-DE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de-DE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4-6 November, 2025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/>
        </p:nvSpPr>
        <p:spPr>
          <a:xfrm>
            <a:off x="7623672" y="872689"/>
            <a:ext cx="9782407" cy="5524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(Open) membership, status 11/2025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Clément Albergel (ESA)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Maggie Arnold (upcoming CEOS chair, GA)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Albrecht von Bargen (DLR)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Antonio Bombelli (WMO/GCOS)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David Crisp (SIT chair)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Adrien Deschamps (CNES)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 Dowell (EC)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Patrick Gibson (CEOS chair, UKSA)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Beth Greenaway (CEOS chair, UKSA)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Mariko Harada (SIT chair, JAXA)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Alex Held (upcoming CEOS chair, CSIRO)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Susanne Mecklenburg (ESA)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Yasjka Meijer (ESA)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Osamu Ochiai (SIT chair, JAXA)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Steven Ramage (CEOS exec)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John Remedios (CEOS chair, NCEO)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Frank Martin Seifert (ESA)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Joerg Schultz (EUMETSAT)</a:t>
            </a:r>
            <a:endParaRPr/>
          </a:p>
          <a:p>
            <a:pPr indent="-1127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Vincent-Henri Peuch (ECMWF)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Matthew Steventon (CEOS exec, Symbios)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Libby Rose(Symbios)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Harvey Jones (Symbios)</a:t>
            </a:r>
            <a:endParaRPr/>
          </a:p>
          <a:p>
            <a:pPr indent="-1127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de-DE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Mandate and team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539999" y="1080750"/>
            <a:ext cx="6455712" cy="3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de-DE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WGClimate 22-24 (Feb. 2025): create Tiger Team for Engagement with UNFCCC with specific tasks to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consistent preparation for Earth Information Day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Enhancing coordination at key UNFCCC events throughout the year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Contribute to GST strategy process led by SIT chair 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Define key objectives for each COP and EID, ensuring that CEOS and CGMS efforts are strategic and aligned with broader climate goals. 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Survey agencies to understand their level of participation at each COP (individuals and/or pavilions)</a:t>
            </a:r>
            <a:endParaRPr/>
          </a:p>
        </p:txBody>
      </p:sp>
      <p:pic>
        <p:nvPicPr>
          <p:cNvPr descr="Tiger Clipart Vector Art, Icons, and Graphics for Free Download" id="56" name="Google Shape;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773" y="4695477"/>
            <a:ext cx="2908453" cy="1612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/>
        </p:nvSpPr>
        <p:spPr>
          <a:xfrm>
            <a:off x="573453" y="1195378"/>
            <a:ext cx="10388195" cy="4847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Principle of twin telcos to allow participation at a „reasonable“ time of the day for all members across the globe. 6 meetings: 5 TT sessions (17 March, 15 April, 27 May, 17 July, 9 October) and an online workshop with UNFCCC (30 April).</a:t>
            </a:r>
            <a:endParaRPr/>
          </a:p>
          <a:p>
            <a:pPr indent="-214313" lvl="0" marL="214313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 discussions/activities:</a:t>
            </a:r>
            <a:endParaRPr/>
          </a:p>
          <a:p>
            <a:pPr indent="-285750" lvl="4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Refine ToR/mandate (clarify it is time limited, ~18 months) &amp; interaction with GST strategy update process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de-DE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Organise workshop to stimulate wider collaboration with UNFCCC &amp; follow-up actions</a:t>
            </a:r>
            <a:endParaRPr b="1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Limited effort on SB-62 (June 2025) in view of stronger coordinated participation to SB-64; in-person meeting of some members in the margins of the sessions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de-DE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Prepartion contributions to Earth Info Day at COP30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de-DE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Overview of activities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de-DE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Workshop with UNFCCC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256220" y="948730"/>
            <a:ext cx="7195614" cy="4555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de-DE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30 April 2025</a:t>
            </a:r>
            <a:endParaRPr/>
          </a:p>
          <a:p>
            <a:pPr indent="-214313" lvl="0" marL="214313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Main objective: engage with key UNFCCC lead persons and stimulate wider engagement on different streams of activities</a:t>
            </a:r>
            <a:endParaRPr/>
          </a:p>
          <a:p>
            <a:pPr indent="-214313" lvl="0" marL="214313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Agenda:</a:t>
            </a:r>
            <a:endParaRPr/>
          </a:p>
          <a:p>
            <a:pPr indent="-285750" lvl="8" marL="2857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Introduction UNFCCC</a:t>
            </a:r>
            <a:endParaRPr/>
          </a:p>
          <a:p>
            <a:pPr indent="-285750" lvl="8" marL="2857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Introduction WG-Climate </a:t>
            </a:r>
            <a:endParaRPr/>
          </a:p>
          <a:p>
            <a:pPr indent="-285750" lvl="8" marL="2857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Interests from different UNFCCC “workstreams” </a:t>
            </a:r>
            <a:endParaRPr/>
          </a:p>
          <a:p>
            <a:pPr indent="-285750" lvl="8" marL="2857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Open discussion and next steps</a:t>
            </a:r>
            <a:endParaRPr/>
          </a:p>
          <a:p>
            <a:pPr indent="-285750" lvl="8" marL="2857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de-DE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 participants from UNFCCC and 16 from WG-Climate/CEOS; minutes (from WG-Climate and UNFCCC) available.</a:t>
            </a:r>
            <a:endParaRPr/>
          </a:p>
        </p:txBody>
      </p:sp>
      <p:pic>
        <p:nvPicPr>
          <p:cNvPr descr="A document with text and images&#10;&#10;AI-generated content may be incorrect." id="69" name="Google Shape;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6106" y="1357401"/>
            <a:ext cx="3595234" cy="47491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/>
        </p:nvSpPr>
        <p:spPr>
          <a:xfrm>
            <a:off x="94019" y="103248"/>
            <a:ext cx="10058973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de-DE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Streams of engagement</a:t>
            </a:r>
            <a:endParaRPr b="0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table of information&#10;&#10;AI-generated content may be incorrect." id="75" name="Google Shape;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317" y="1187298"/>
            <a:ext cx="5435600" cy="260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able of information with text&#10;&#10;AI-generated content may be incorrect." id="76" name="Google Shape;7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317" y="3790798"/>
            <a:ext cx="5679483" cy="26930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5"/>
          <p:cNvSpPr txBox="1"/>
          <p:nvPr>
            <p:ph idx="1" type="body"/>
          </p:nvPr>
        </p:nvSpPr>
        <p:spPr>
          <a:xfrm>
            <a:off x="6301648" y="5774217"/>
            <a:ext cx="6169445" cy="165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SzPts val="2800"/>
              <a:buNone/>
            </a:pPr>
            <a:r>
              <a:rPr b="1" lang="de-DE" sz="1800">
                <a:solidFill>
                  <a:srgbClr val="FF0000"/>
                </a:solidFill>
              </a:rPr>
              <a:t>+ COP/EID and SBSTA</a:t>
            </a:r>
            <a:endParaRPr/>
          </a:p>
        </p:txBody>
      </p:sp>
      <p:sp>
        <p:nvSpPr>
          <p:cNvPr id="78" name="Google Shape;78;p5"/>
          <p:cNvSpPr txBox="1"/>
          <p:nvPr/>
        </p:nvSpPr>
        <p:spPr>
          <a:xfrm>
            <a:off x="5868319" y="1187298"/>
            <a:ext cx="6169445" cy="4385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WGClimate PoCs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Global Stocktake</a:t>
            </a:r>
            <a:r>
              <a:rPr b="0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S. Mecklenburg and O. Ochiai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Adaptation and Loss and Damage</a:t>
            </a:r>
            <a:r>
              <a:rPr b="0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M. Dowell and S. Connors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Mitigation (NDC support)</a:t>
            </a:r>
            <a:r>
              <a:rPr b="0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Y. Meijer and V.-H. Peuch 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Capacity Building (PCCB): </a:t>
            </a:r>
            <a:r>
              <a:rPr b="0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A. von Bargen and S. Ramage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Technology (TEC): </a:t>
            </a:r>
            <a:r>
              <a:rPr b="0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J. Remedios and V.-H. Peuch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Transparency and GHG Inventories</a:t>
            </a:r>
            <a:r>
              <a:rPr b="0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O. Ochiai (or someone from JAXA), S. Mecklenburg and Y. Meijer 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(Climate finance)</a:t>
            </a:r>
            <a:r>
              <a:rPr b="0" i="0" lang="de-DE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ESA interested to connect with UNFCCC on this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de-DE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EID COP30 Belém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20" y="1600524"/>
            <a:ext cx="4068248" cy="229449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"/>
          <p:cNvSpPr txBox="1"/>
          <p:nvPr/>
        </p:nvSpPr>
        <p:spPr>
          <a:xfrm>
            <a:off x="4241494" y="1232749"/>
            <a:ext cx="7444984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(Prepare SBSTA-63 statement to be delivered by CEOS chair, AU) </a:t>
            </a: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covered under #3.2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Prepare contribution to the Earth Information Day (EID)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Approach has been to make our proposal fit with EID typical structure of all the past years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Submitted coordinated contribution on 28/08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 other submissions were sent to UNFCCC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In-person follow up meeting in Bonn with UNFCCC secretariate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Outcome: 3 proposed interventions (one in plenary and one in each of the two breakout sessions)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could be confirmed due to limited in-person participation this year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>
            <a:off x="10604811" y="5341433"/>
            <a:ext cx="1542585" cy="11485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de-DE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EID COP30 agenda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document with text on it&#10;&#10;AI-generated content may be incorrect." id="92" name="Google Shape;92;p7"/>
          <p:cNvPicPr preferRelativeResize="0"/>
          <p:nvPr/>
        </p:nvPicPr>
        <p:blipFill rotWithShape="1">
          <a:blip r:embed="rId3">
            <a:alphaModFix/>
          </a:blip>
          <a:srcRect b="33008" l="9579" r="9885" t="13496"/>
          <a:stretch/>
        </p:blipFill>
        <p:spPr>
          <a:xfrm>
            <a:off x="189573" y="1209907"/>
            <a:ext cx="3902927" cy="366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document&#10;&#10;AI-generated content may be incorrect." id="93" name="Google Shape;93;p7"/>
          <p:cNvPicPr preferRelativeResize="0"/>
          <p:nvPr/>
        </p:nvPicPr>
        <p:blipFill rotWithShape="1">
          <a:blip r:embed="rId4">
            <a:alphaModFix/>
          </a:blip>
          <a:srcRect b="10774" l="9015" r="8378" t="12477"/>
          <a:stretch/>
        </p:blipFill>
        <p:spPr>
          <a:xfrm>
            <a:off x="4092500" y="1182029"/>
            <a:ext cx="4003287" cy="526337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7"/>
          <p:cNvSpPr/>
          <p:nvPr/>
        </p:nvSpPr>
        <p:spPr>
          <a:xfrm>
            <a:off x="1604735" y="2991104"/>
            <a:ext cx="1845601" cy="663473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5520399" y="1680464"/>
            <a:ext cx="1872017" cy="501903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high angle view of a tower in the middle of a forest&#10;&#10;AI-generated content may be incorrect." id="96" name="Google Shape;9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0446" y="4020460"/>
            <a:ext cx="2958790" cy="221909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"/>
          <p:cNvSpPr txBox="1"/>
          <p:nvPr/>
        </p:nvSpPr>
        <p:spPr>
          <a:xfrm>
            <a:off x="345688" y="5104352"/>
            <a:ext cx="36193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Plenary presentation joint with GEO and WMO/SOFF around closing data gaps</a:t>
            </a:r>
            <a:endParaRPr/>
          </a:p>
        </p:txBody>
      </p:sp>
      <p:pic>
        <p:nvPicPr>
          <p:cNvPr descr="A close-up of a poster&#10;&#10;AI-generated content may be incorrect." id="98" name="Google Shape;9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84635" y="1435484"/>
            <a:ext cx="3953557" cy="221909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de-DE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EID COP30 Belém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20" y="1134508"/>
            <a:ext cx="4068248" cy="229449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8"/>
          <p:cNvSpPr txBox="1"/>
          <p:nvPr/>
        </p:nvSpPr>
        <p:spPr>
          <a:xfrm>
            <a:off x="4241494" y="1232749"/>
            <a:ext cx="7337234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Challenging logistics did not allow for a poster session. UNFCCC secretariate looked into the possibility of </a:t>
            </a:r>
            <a:r>
              <a:rPr b="1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virtual poster session</a:t>
            </a: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(like in COVID times), but it was too difficult for them. Possible suggestion to propose CEOS-CGMS to host in the future a virtual (or hybrid) poster session systematically as part of EIDs?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Much more </a:t>
            </a:r>
            <a:r>
              <a:rPr b="1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limited in-person participation </a:t>
            </a: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than in previous COP: reduced number of accreditations but also accessibility and availability/price of accommodation.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is unclear how far taking decisions will be possible, depending on participation of Global South delegations particularly. COP30b needed?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de-DE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Continuation of TT activities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9"/>
          <p:cNvSpPr txBox="1"/>
          <p:nvPr/>
        </p:nvSpPr>
        <p:spPr>
          <a:xfrm>
            <a:off x="635619" y="976271"/>
            <a:ext cx="11106615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Discussion at SIT Technical Workshop to include a plan for </a:t>
            </a:r>
            <a:r>
              <a:rPr b="1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continuing activities beyond the lifetime </a:t>
            </a: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the TT (SIT-TW-2025-05)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be fully discussed at </a:t>
            </a:r>
            <a:r>
              <a:rPr b="1" i="0" lang="de-DE" sz="2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WGClimate -24 </a:t>
            </a: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(Feb. 2026)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However, from first exchanges: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TT are designed to be</a:t>
            </a:r>
            <a:r>
              <a:rPr b="1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temporary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TT was created within WGClimate in order to re-stimulate (after COVID…) and expand (new opportunities: e.g. GGA…) collaboration with UNFCCC secretariate, but </a:t>
            </a:r>
            <a:r>
              <a:rPr b="1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activities are not fully new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Key task is to structure an </a:t>
            </a:r>
            <a:r>
              <a:rPr b="1" i="0" lang="de-DE" sz="2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annual plan </a:t>
            </a: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ensuring consistent and strong engagement at COP, SBSTA and along UNFCCC work streams making it less dependent on individuals and somewhat scattered knowledge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TT could be disbanded with </a:t>
            </a:r>
            <a:r>
              <a:rPr b="1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WGClimate taking on all non-temporary tasks </a:t>
            </a:r>
            <a:r>
              <a:rPr b="0" i="0" lang="de-DE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this is part of the discussion on WG Climate ToR update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