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  <p:sldMasterId id="2147487758" r:id="rId5"/>
    <p:sldMasterId id="2147487778" r:id="rId6"/>
    <p:sldMasterId id="2147487786" r:id="rId7"/>
  </p:sldMasterIdLst>
  <p:notesMasterIdLst>
    <p:notesMasterId r:id="rId20"/>
  </p:notesMasterIdLst>
  <p:handoutMasterIdLst>
    <p:handoutMasterId r:id="rId21"/>
  </p:handoutMasterIdLst>
  <p:sldIdLst>
    <p:sldId id="256" r:id="rId8"/>
    <p:sldId id="3176" r:id="rId9"/>
    <p:sldId id="3162" r:id="rId10"/>
    <p:sldId id="3169" r:id="rId11"/>
    <p:sldId id="655" r:id="rId12"/>
    <p:sldId id="3171" r:id="rId13"/>
    <p:sldId id="1519" r:id="rId14"/>
    <p:sldId id="3177" r:id="rId15"/>
    <p:sldId id="3165" r:id="rId16"/>
    <p:sldId id="3164" r:id="rId17"/>
    <p:sldId id="3167" r:id="rId18"/>
    <p:sldId id="318" r:id="rId19"/>
  </p:sldIdLst>
  <p:sldSz cx="12192000" cy="6858000"/>
  <p:notesSz cx="6797675" cy="9928225"/>
  <p:custDataLst>
    <p:tags r:id="rId22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Monham" initials="AM" lastIdx="0" clrIdx="4">
    <p:extLst>
      <p:ext uri="{19B8F6BF-5375-455C-9EA6-DF929625EA0E}">
        <p15:presenceInfo xmlns:p15="http://schemas.microsoft.com/office/powerpoint/2012/main" userId="S-1-5-21-993398506-3102826466-2400345913-2970" providerId="AD"/>
      </p:ext>
    </p:extLst>
  </p:cmAuthor>
  <p:cmAuthor id="2" name="Jenny Rourke" initials="JR" lastIdx="0" clrIdx="1">
    <p:extLst>
      <p:ext uri="{19B8F6BF-5375-455C-9EA6-DF929625EA0E}">
        <p15:presenceInfo xmlns:p15="http://schemas.microsoft.com/office/powerpoint/2012/main" userId="S-1-5-21-993398506-3102826466-2400345913-56443" providerId="AD"/>
      </p:ext>
    </p:extLst>
  </p:cmAuthor>
  <p:cmAuthor id="3" name="Bernd Kaufmann" initials="BK" lastIdx="0" clrIdx="2">
    <p:extLst>
      <p:ext uri="{19B8F6BF-5375-455C-9EA6-DF929625EA0E}">
        <p15:presenceInfo xmlns:p15="http://schemas.microsoft.com/office/powerpoint/2012/main" userId="S-1-5-21-993398506-3102826466-2400345913-8317" providerId="AD"/>
      </p:ext>
    </p:extLst>
  </p:cmAuthor>
  <p:cmAuthor id="4" name="Joachim Saalmueller" initials="JS" lastIdx="0" clrIdx="3">
    <p:extLst>
      <p:ext uri="{19B8F6BF-5375-455C-9EA6-DF929625EA0E}">
        <p15:presenceInfo xmlns:p15="http://schemas.microsoft.com/office/powerpoint/2012/main" userId="S-1-5-21-993398506-3102826466-2400345913-17758" providerId="AD"/>
      </p:ext>
    </p:extLst>
  </p:cmAuthor>
  <p:cmAuthor id="5" name="Mechtild Lauth" initials="ML" lastIdx="0" clrIdx="5">
    <p:extLst>
      <p:ext uri="{19B8F6BF-5375-455C-9EA6-DF929625EA0E}">
        <p15:presenceInfo xmlns:p15="http://schemas.microsoft.com/office/powerpoint/2012/main" userId="S-1-5-21-993398506-3102826466-2400345913-17555" providerId="AD"/>
      </p:ext>
    </p:extLst>
  </p:cmAuthor>
  <p:cmAuthor id="6" name="Davide Castellazzi" initials="DC" lastIdx="0" clrIdx="6">
    <p:extLst>
      <p:ext uri="{19B8F6BF-5375-455C-9EA6-DF929625EA0E}">
        <p15:presenceInfo xmlns:p15="http://schemas.microsoft.com/office/powerpoint/2012/main" userId="S-1-5-21-993398506-3102826466-2400345913-29425" providerId="AD"/>
      </p:ext>
    </p:extLst>
  </p:cmAuthor>
  <p:cmAuthor id="7" name="Silvia Castaner" initials="SC" lastIdx="0" clrIdx="7">
    <p:extLst>
      <p:ext uri="{19B8F6BF-5375-455C-9EA6-DF929625EA0E}">
        <p15:presenceInfo xmlns:p15="http://schemas.microsoft.com/office/powerpoint/2012/main" userId="S-1-5-21-993398506-3102826466-2400345913-2690" providerId="AD"/>
      </p:ext>
    </p:extLst>
  </p:cmAuthor>
  <p:cmAuthor id="8" name="Fran Martinez Fadrique" initials="FMF" lastIdx="0" clrIdx="8">
    <p:extLst>
      <p:ext uri="{19B8F6BF-5375-455C-9EA6-DF929625EA0E}">
        <p15:presenceInfo xmlns:p15="http://schemas.microsoft.com/office/powerpoint/2012/main" userId="S-1-5-21-993398506-3102826466-2400345913-37284" providerId="AD"/>
      </p:ext>
    </p:extLst>
  </p:cmAuthor>
  <p:cmAuthor id="9" name="Eleni Katsampani" initials="EK" lastIdx="0" clrIdx="9">
    <p:extLst>
      <p:ext uri="{19B8F6BF-5375-455C-9EA6-DF929625EA0E}">
        <p15:presenceInfo xmlns:p15="http://schemas.microsoft.com/office/powerpoint/2012/main" userId="S-1-5-21-993398506-3102826466-2400345913-13929" providerId="AD"/>
      </p:ext>
    </p:extLst>
  </p:cmAuthor>
  <p:cmAuthor id="10" name="Phil Evans" initials="PE" lastIdx="0" clrIdx="10">
    <p:extLst>
      <p:ext uri="{19B8F6BF-5375-455C-9EA6-DF929625EA0E}">
        <p15:presenceInfo xmlns:p15="http://schemas.microsoft.com/office/powerpoint/2012/main" userId="S-1-5-21-993398506-3102826466-2400345913-38529" providerId="AD"/>
      </p:ext>
    </p:extLst>
  </p:cmAuthor>
  <p:cmAuthor id="11" name="Alexander Schmid" initials="AS" lastIdx="0" clrIdx="11">
    <p:extLst>
      <p:ext uri="{19B8F6BF-5375-455C-9EA6-DF929625EA0E}">
        <p15:presenceInfo xmlns:p15="http://schemas.microsoft.com/office/powerpoint/2012/main" userId="S-1-5-21-993398506-3102826466-2400345913-16889" providerId="AD"/>
      </p:ext>
    </p:extLst>
  </p:cmAuthor>
  <p:cmAuthor id="12" name="Paolo Ruti" initials="PR" lastIdx="0" clrIdx="12">
    <p:extLst>
      <p:ext uri="{19B8F6BF-5375-455C-9EA6-DF929625EA0E}">
        <p15:presenceInfo xmlns:p15="http://schemas.microsoft.com/office/powerpoint/2012/main" userId="S-1-5-21-993398506-3102826466-2400345913-37486" providerId="AD"/>
      </p:ext>
    </p:extLst>
  </p:cmAuthor>
  <p:cmAuthor id="19" name="Fran Martinez Fadrique" initials="FM" lastIdx="0" clrIdx="13"/>
  <p:cmAuthor id="20" name="Antoine Berment" initials="AB" lastIdx="0" clrIdx="14"/>
  <p:cmAuthor id="21" name="Ciro Borriello" initials="CB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D2917-EEAC-4ABE-A17B-90E8D4B25FA1}" v="30" dt="2025-11-03T14:45:26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92157" autoAdjust="0"/>
  </p:normalViewPr>
  <p:slideViewPr>
    <p:cSldViewPr snapToGrid="0">
      <p:cViewPr varScale="1">
        <p:scale>
          <a:sx n="56" d="100"/>
          <a:sy n="56" d="100"/>
        </p:scale>
        <p:origin x="904" y="26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40"/>
    </p:cViewPr>
  </p:sorterViewPr>
  <p:notesViewPr>
    <p:cSldViewPr snapToGrid="0">
      <p:cViewPr>
        <p:scale>
          <a:sx n="94" d="100"/>
          <a:sy n="94" d="100"/>
        </p:scale>
        <p:origin x="3702" y="-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65" cy="184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384" y="0"/>
            <a:ext cx="65" cy="184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735849"/>
            <a:ext cx="65" cy="184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4471" y="9736202"/>
            <a:ext cx="187979" cy="1843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44645" cy="497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4" y="3"/>
            <a:ext cx="2944645" cy="497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2950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29" y="4713932"/>
            <a:ext cx="4987425" cy="447143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31158"/>
            <a:ext cx="2944645" cy="4970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4" y="9431158"/>
            <a:ext cx="2944645" cy="4970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B3123BCD-06C1-4979-A4B6-929E88FE602B}" type="slidenum">
              <a:rPr lang="de-DE" smtClean="0"/>
              <a:pPr defTabSz="917848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2950"/>
            <a:ext cx="6616700" cy="3722688"/>
          </a:xfrm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54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The first MTG satellite, Meteosat-12, is fully operational since December 2024</a:t>
            </a:r>
          </a:p>
          <a:p>
            <a:endParaRPr lang="en-US" sz="1000"/>
          </a:p>
          <a:p>
            <a:r>
              <a:rPr lang="en-US" sz="1000"/>
              <a:t>Meteorological Satellites made the news and were mentioned on political level: Following wildfires in France last summer, François Bayrou, then French Prime Minister, suggested establishing a satellite system to monitor the ground in other regions that may be affected by wildfires.</a:t>
            </a:r>
          </a:p>
          <a:p>
            <a:r>
              <a:rPr lang="en-US" sz="1000"/>
              <a:t>(https://www.midilibre.fr/2025/08/06/incendie-dans-laude-on-a-en-commande-deux-canadair-en-plus-annonce-francois-bayrou-a-nimes-12863886.php)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FF29FB-C71B-4C1F-A82D-3B2A22D3D6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39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67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28FFF-D129-738A-CB66-634E8B97D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BAEC7-66B6-7244-0D2D-E543B71D8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24E17-A831-FC76-92CD-673BE031C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E99D-F2F4-972D-4518-E857625EE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799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64A3-5F05-C3A1-56BA-0E88EC93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DEB2A-A448-F193-409C-7D21922F6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98D76-D1F1-4827-553A-5386B95D4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3MI delivers unprecedented details on aerosols, air pollution (air quality), and clouds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31CEA-7447-D0C0-92B0-25DDD890D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45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435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369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E02029-9BE2-4139-82E8-7E205433FD51}" type="slidenum"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133695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7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364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1879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362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3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02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77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796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685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819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61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st Bui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407212" cy="533075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89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185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118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258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0580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220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top Globe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6AE0B-3B2D-5BF4-46E7-F93151B4AF16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98C5A-B0DF-51C4-EF76-AC349F0C42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7756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A logo with a satellite and earth&#10;&#10;AI-generated content may be incorrect.">
            <a:extLst>
              <a:ext uri="{FF2B5EF4-FFF2-40B4-BE49-F238E27FC236}">
                <a16:creationId xmlns:a16="http://schemas.microsoft.com/office/drawing/2014/main" id="{1BF071CD-7F04-9A74-0B84-071B4A90D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438" y="-11038"/>
            <a:ext cx="647426" cy="647426"/>
          </a:xfrm>
          <a:prstGeom prst="rect">
            <a:avLst/>
          </a:prstGeom>
        </p:spPr>
      </p:pic>
      <p:pic>
        <p:nvPicPr>
          <p:cNvPr id="10" name="Picture 9" descr="A logo of a space station&#10;&#10;AI-generated content may be incorrect.">
            <a:extLst>
              <a:ext uri="{FF2B5EF4-FFF2-40B4-BE49-F238E27FC236}">
                <a16:creationId xmlns:a16="http://schemas.microsoft.com/office/drawing/2014/main" id="{4ADC061C-184F-9890-B6A2-DAD1208D35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425" y="-8719"/>
            <a:ext cx="647425" cy="647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B11F5F-3175-37D7-EB91-707AB8480799}"/>
              </a:ext>
            </a:extLst>
          </p:cNvPr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84024-0EB1-816E-04D6-61F7500B4B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653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769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259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02" y="1183478"/>
            <a:ext cx="9486293" cy="537556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59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00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39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>
            <a:fillRect/>
          </a:stretch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111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7749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84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286131"/>
            <a:ext cx="9479236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4617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201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331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32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" y="1240117"/>
            <a:ext cx="9335282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860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1017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131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>
            <a:fillRect/>
          </a:stretch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>
            <a:fillRect/>
          </a:stretch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205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83030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793039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019012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45717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97714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572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>
            <a:fillRect/>
          </a:stretch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4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64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1897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254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2116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177974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899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7638" y="-7938"/>
            <a:ext cx="11896725" cy="646113"/>
          </a:xfrm>
          <a:prstGeom prst="rect">
            <a:avLst/>
          </a:prstGeom>
          <a:solidFill>
            <a:srgbClr val="0020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7498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082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>
            <a:fillRect/>
          </a:stretch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06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486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hyperlink" Target="m-files://show/7235DDED-B8A6-4E3A-A71E-E576E92F5EE1/0-2189692?property=PG287DD6AA5F5449A297586565E64CBBF3" TargetMode="External"/><Relationship Id="rId5" Type="http://schemas.openxmlformats.org/officeDocument/2006/relationships/slideLayout" Target="../slideLayouts/slideLayout25.xml"/><Relationship Id="rId10" Type="http://schemas.openxmlformats.org/officeDocument/2006/relationships/hyperlink" Target="m-files://show/7235DDED-B8A6-4E3A-A71E-E576E92F5EE1/0-2189692?property=PGCE5437D590C04754BEE9A57B4DF061F0" TargetMode="External"/><Relationship Id="rId4" Type="http://schemas.openxmlformats.org/officeDocument/2006/relationships/slideLayout" Target="../slideLayouts/slideLayout24.xml"/><Relationship Id="rId9" Type="http://schemas.openxmlformats.org/officeDocument/2006/relationships/hyperlink" Target="m-files://show/7235DDED-B8A6-4E3A-A71E-E576E92F5EE1/0-2189692?property=PG7957932C1D8B422FA7838BCB926F04D5" TargetMode="Externa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hyperlink" Target="m-files://show/7235DDED-B8A6-4E3A-A71E-E576E92F5EE1/0-2189692?property=PG65D186EDD28144499B14845D49B5D4CB" TargetMode="Externa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hyperlink" Target="m-files://show/7235DDED-B8A6-4E3A-A71E-E576E92F5EE1/0-2189692?property=PGCE5437D590C04754BEE9A57B4DF061F0" TargetMode="Externa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hyperlink" Target="m-files://show/7235DDED-B8A6-4E3A-A71E-E576E92F5EE1/0-2189692?property=PG7957932C1D8B422FA7838BCB926F04D5" TargetMode="Externa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hyperlink" Target="m-files://show/7235DDED-B8A6-4E3A-A71E-E576E92F5EE1/0-2189692?property=PG287DD6AA5F5449A297586565E64CBBF3" TargetMode="Externa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EUM2049133, 4 November 2025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678" r:id="rId5"/>
    <p:sldLayoutId id="2147487677" r:id="rId6"/>
    <p:sldLayoutId id="2147487664" r:id="rId7"/>
    <p:sldLayoutId id="2147487672" r:id="rId8"/>
    <p:sldLayoutId id="2147487689" r:id="rId9"/>
    <p:sldLayoutId id="2147487777" r:id="rId1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3" name="Rectangle 61" title="[DM_E_DOC_NO], v[DM_E_VER_NO], [DM_E_ISS_DATE]">
            <a:extLst>
              <a:ext uri="{FF2B5EF4-FFF2-40B4-BE49-F238E27FC236}">
                <a16:creationId xmlns:a16="http://schemas.microsoft.com/office/drawing/2014/main" id="{7D81F9D3-A72C-064C-AA3C-85A64ADF37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EUM2049133, 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53000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59" r:id="rId1"/>
    <p:sldLayoutId id="2147487760" r:id="rId2"/>
    <p:sldLayoutId id="2147487761" r:id="rId3"/>
    <p:sldLayoutId id="2147487762" r:id="rId4"/>
    <p:sldLayoutId id="2147487763" r:id="rId5"/>
    <p:sldLayoutId id="2147487764" r:id="rId6"/>
    <p:sldLayoutId id="2147487765" r:id="rId7"/>
    <p:sldLayoutId id="2147487766" r:id="rId8"/>
    <p:sldLayoutId id="2147487767" r:id="rId9"/>
    <p:sldLayoutId id="2147487768" r:id="rId1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0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526B0-0085-C373-F3C8-BB3A6BF838E1}"/>
              </a:ext>
            </a:extLst>
          </p:cNvPr>
          <p:cNvSpPr txBox="1"/>
          <p:nvPr userDrawn="1"/>
        </p:nvSpPr>
        <p:spPr>
          <a:xfrm>
            <a:off x="4124189" y="6593586"/>
            <a:ext cx="4088676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FR" sz="1100" b="0" kern="100" spc="-100">
                <a:solidFill>
                  <a:srgbClr val="00B5E2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50387-B616-0223-560A-6908AE8DF3D1}"/>
              </a:ext>
            </a:extLst>
          </p:cNvPr>
          <p:cNvSpPr txBox="1"/>
          <p:nvPr userDrawn="1"/>
        </p:nvSpPr>
        <p:spPr>
          <a:xfrm>
            <a:off x="145053" y="6596390"/>
            <a:ext cx="4461781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EUM2049133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v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 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 November 2025</a:t>
            </a:r>
            <a:endParaRPr lang="en-IE" sz="1100" b="0" kern="100" spc="-100">
              <a:solidFill>
                <a:srgbClr val="00B0F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1C105-DA3F-75EB-D257-A9C3A7E1A943}"/>
              </a:ext>
            </a:extLst>
          </p:cNvPr>
          <p:cNvSpPr txBox="1"/>
          <p:nvPr userDrawn="1"/>
        </p:nvSpPr>
        <p:spPr>
          <a:xfrm>
            <a:off x="4276589" y="6587713"/>
            <a:ext cx="4088676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IE" sz="1100" b="0" kern="100" spc="-100">
              <a:solidFill>
                <a:srgbClr val="00B5E2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9" r:id="rId1"/>
    <p:sldLayoutId id="2147487780" r:id="rId2"/>
    <p:sldLayoutId id="2147487781" r:id="rId3"/>
    <p:sldLayoutId id="2147487782" r:id="rId4"/>
    <p:sldLayoutId id="2147487783" r:id="rId5"/>
    <p:sldLayoutId id="2147487784" r:id="rId6"/>
    <p:sldLayoutId id="2147487785" r:id="rId7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100" b="0" smtClean="0">
                <a:solidFill>
                  <a:srgbClr val="00B5E2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0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526B0-0085-C373-F3C8-BB3A6BF838E1}"/>
              </a:ext>
            </a:extLst>
          </p:cNvPr>
          <p:cNvSpPr txBox="1"/>
          <p:nvPr userDrawn="1"/>
        </p:nvSpPr>
        <p:spPr>
          <a:xfrm>
            <a:off x="4124189" y="6593586"/>
            <a:ext cx="4088676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fr-FR" sz="1100" b="0" kern="100" spc="-100">
                <a:solidFill>
                  <a:srgbClr val="00B5E2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endParaRPr lang="en-IE" sz="1100" b="0" kern="100" spc="-100">
              <a:solidFill>
                <a:srgbClr val="00B5E2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450A6-15FB-9462-FD0F-E46B3D469755}"/>
              </a:ext>
            </a:extLst>
          </p:cNvPr>
          <p:cNvSpPr txBox="1"/>
          <p:nvPr userDrawn="1"/>
        </p:nvSpPr>
        <p:spPr>
          <a:xfrm>
            <a:off x="145053" y="6596390"/>
            <a:ext cx="4461781" cy="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EUM2049133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v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, 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IE" sz="1100" b="0" kern="100" spc="-100">
                <a:solidFill>
                  <a:srgbClr val="00B0F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 November 2025</a:t>
            </a:r>
            <a:endParaRPr lang="en-IE" sz="1100" b="0" kern="100" spc="-100">
              <a:solidFill>
                <a:srgbClr val="00B0F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2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7" r:id="rId1"/>
    <p:sldLayoutId id="2147487788" r:id="rId2"/>
    <p:sldLayoutId id="2147487789" r:id="rId3"/>
    <p:sldLayoutId id="2147487790" r:id="rId4"/>
    <p:sldLayoutId id="2147487791" r:id="rId5"/>
    <p:sldLayoutId id="2147487792" r:id="rId6"/>
    <p:sldLayoutId id="2147487793" r:id="rId7"/>
    <p:sldLayoutId id="2147487794" r:id="rId8"/>
    <p:sldLayoutId id="2147487795" r:id="rId9"/>
    <p:sldLayoutId id="2147487796" r:id="rId10"/>
    <p:sldLayoutId id="2147487797" r:id="rId11"/>
    <p:sldLayoutId id="2147487798" r:id="rId12"/>
    <p:sldLayoutId id="2147487799" r:id="rId13"/>
    <p:sldLayoutId id="2147487800" r:id="rId14"/>
    <p:sldLayoutId id="2147487801" r:id="rId15"/>
    <p:sldLayoutId id="2147487802" r:id="rId16"/>
    <p:sldLayoutId id="2147487803" r:id="rId17"/>
    <p:sldLayoutId id="2147487804" r:id="rId18"/>
    <p:sldLayoutId id="2147487805" r:id="rId19"/>
    <p:sldLayoutId id="2147487806" r:id="rId20"/>
    <p:sldLayoutId id="2147487807" r:id="rId21"/>
    <p:sldLayoutId id="2147487808" r:id="rId22"/>
    <p:sldLayoutId id="2147487809" r:id="rId23"/>
    <p:sldLayoutId id="2147487810" r:id="rId24"/>
    <p:sldLayoutId id="2147487811" r:id="rId25"/>
    <p:sldLayoutId id="2147487812" r:id="rId26"/>
    <p:sldLayoutId id="2147487813" r:id="rId27"/>
    <p:sldLayoutId id="2147487814" r:id="rId28"/>
    <p:sldLayoutId id="2147487815" r:id="rId29"/>
    <p:sldLayoutId id="2147487816" r:id="rId30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title="[DM_DOCNAME]"/>
          <p:cNvSpPr txBox="1"/>
          <p:nvPr/>
        </p:nvSpPr>
        <p:spPr>
          <a:xfrm>
            <a:off x="148855" y="1862887"/>
            <a:ext cx="6762308" cy="334894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>
                <a:solidFill>
                  <a:schemeClr val="tx1"/>
                </a:solidFill>
                <a:latin typeface="+mj-lt"/>
                <a:cs typeface="Arial" pitchFamily="34" charset="0"/>
              </a:rPr>
              <a:t>2025 CEOS Plenary </a:t>
            </a:r>
          </a:p>
          <a:p>
            <a:pPr>
              <a:defRPr/>
            </a:pPr>
            <a:endParaRPr lang="en-GB" sz="3200" b="0" spc="-10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GB" sz="3200" b="0" spc="-100">
                <a:solidFill>
                  <a:schemeClr val="tx1"/>
                </a:solidFill>
                <a:latin typeface="+mj-lt"/>
                <a:cs typeface="Arial" pitchFamily="34" charset="0"/>
              </a:rPr>
              <a:t>Status of EUMETSAT programmes</a:t>
            </a:r>
          </a:p>
          <a:p>
            <a:pPr>
              <a:defRPr/>
            </a:pPr>
            <a:endParaRPr lang="en-GB" sz="1800" b="0" kern="0">
              <a:solidFill>
                <a:schemeClr val="tx1"/>
              </a:solidFill>
              <a:latin typeface="Arial" pitchFamily="34" charset="0"/>
              <a:ea typeface="Roboto Medium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en-GB" sz="1800" b="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Arial" pitchFamily="34" charset="0"/>
              </a:rPr>
              <a:t>Phil Evans</a:t>
            </a:r>
          </a:p>
          <a:p>
            <a:pPr>
              <a:defRPr/>
            </a:pPr>
            <a:r>
              <a:rPr lang="en-GB" sz="1800" b="0" i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Director-General</a:t>
            </a:r>
          </a:p>
          <a:p>
            <a:pPr>
              <a:defRPr/>
            </a:pPr>
            <a:endParaRPr lang="en-GB" sz="1600" b="0" i="1" kern="0">
              <a:solidFill>
                <a:schemeClr val="tx1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  <a:p>
            <a:pPr>
              <a:defRPr/>
            </a:pPr>
            <a:r>
              <a:rPr lang="en-GB" sz="1400" b="0" i="1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Arial" pitchFamily="34" charset="0"/>
              </a:rPr>
              <a:t>Bath, 5 November 2025</a:t>
            </a:r>
          </a:p>
          <a:p>
            <a:pPr>
              <a:defRPr/>
            </a:pPr>
            <a:endParaRPr lang="en-GB" sz="1400" b="0" i="1">
              <a:solidFill>
                <a:schemeClr val="tx1"/>
              </a:solidFill>
              <a:latin typeface="Arial" pitchFamily="34" charset="0"/>
              <a:ea typeface="Roboto Light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767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F17422-E140-CE64-600F-A9BBACC70FF7}"/>
              </a:ext>
            </a:extLst>
          </p:cNvPr>
          <p:cNvSpPr/>
          <p:nvPr/>
        </p:nvSpPr>
        <p:spPr bwMode="auto">
          <a:xfrm>
            <a:off x="6071201" y="1052623"/>
            <a:ext cx="5932968" cy="545450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37EEA-E460-0CFF-3019-66B45E39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EPS-Sterna</a:t>
            </a:r>
            <a:endParaRPr lang="en-IE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BAB07-684E-1362-9120-CFD2CA64B6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5777282" cy="5262675"/>
          </a:xfrm>
        </p:spPr>
        <p:txBody>
          <a:bodyPr>
            <a:normAutofit/>
          </a:bodyPr>
          <a:lstStyle/>
          <a:p>
            <a:r>
              <a:rPr lang="en-GB" sz="2400"/>
              <a:t>A microwave sounding constellation in cooperation with ESA</a:t>
            </a:r>
          </a:p>
          <a:p>
            <a:endParaRPr lang="en-GB" sz="2400"/>
          </a:p>
          <a:p>
            <a:r>
              <a:rPr lang="en-GB" sz="2400"/>
              <a:t>Complementary to JPSS and FY-3 satellites</a:t>
            </a:r>
          </a:p>
          <a:p>
            <a:endParaRPr lang="en-GB" sz="2400"/>
          </a:p>
          <a:p>
            <a:r>
              <a:rPr lang="en-GB" sz="2400"/>
              <a:t>We </a:t>
            </a:r>
            <a:r>
              <a:rPr lang="en-US" sz="2400"/>
              <a:t>are approaching the final stages of programme approval</a:t>
            </a:r>
          </a:p>
          <a:p>
            <a:endParaRPr lang="en-US" sz="2400"/>
          </a:p>
          <a:p>
            <a:r>
              <a:rPr lang="en-US" sz="2400"/>
              <a:t>Level of approval is  &gt; 80% (26/30 MS)</a:t>
            </a:r>
            <a:endParaRPr lang="en-GB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9B2B0-6C24-9B35-CCBD-F849EE6C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78" y="1063256"/>
            <a:ext cx="5915448" cy="53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032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6F5E-E135-9370-042C-C5F72CCA8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Destination Earth data lake</a:t>
            </a:r>
            <a:endParaRPr lang="en-IE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CB9AC-5DC4-BE94-D5A2-9490E9037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95" y="805071"/>
            <a:ext cx="5266917" cy="565569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Self-standing component available from a large number of external data spaces or generated by the Destination Earth digital twins, regardless of data type and location.</a:t>
            </a:r>
          </a:p>
          <a:p>
            <a:pPr>
              <a:spcBef>
                <a:spcPts val="1800"/>
              </a:spcBef>
            </a:pPr>
            <a:r>
              <a:rPr lang="en-US" sz="2200"/>
              <a:t>Supports near-data processing to maximise throughput and service scalability.</a:t>
            </a:r>
          </a:p>
          <a:p>
            <a:pPr>
              <a:spcBef>
                <a:spcPts val="1800"/>
              </a:spcBef>
            </a:pPr>
            <a:r>
              <a:rPr lang="en-US" sz="2200"/>
              <a:t>Concepts applied will provide a harmonisation of data access beyond anything that currently exists.</a:t>
            </a:r>
          </a:p>
          <a:p>
            <a:pPr>
              <a:spcBef>
                <a:spcPts val="1800"/>
              </a:spcBef>
            </a:pPr>
            <a:r>
              <a:rPr lang="en-US" sz="2200"/>
              <a:t>Full production level status with all KPIs at green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70D44-FAEE-937E-14DB-5E6AA8381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54838"/>
            <a:ext cx="5572499" cy="5548323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33289BAA-8D53-E9B4-9658-058807006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85" y="6235174"/>
            <a:ext cx="3691073" cy="323551"/>
          </a:xfrm>
          <a:prstGeom prst="rect">
            <a:avLst/>
          </a:prstGeom>
        </p:spPr>
      </p:pic>
      <p:pic>
        <p:nvPicPr>
          <p:cNvPr id="10" name="Picture 78">
            <a:extLst>
              <a:ext uri="{FF2B5EF4-FFF2-40B4-BE49-F238E27FC236}">
                <a16:creationId xmlns:a16="http://schemas.microsoft.com/office/drawing/2014/main" id="{983D897E-B2EF-5940-4845-031196336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t="31604" r="19932" b="31604"/>
          <a:stretch>
            <a:fillRect/>
          </a:stretch>
        </p:blipFill>
        <p:spPr>
          <a:xfrm>
            <a:off x="10933942" y="6325024"/>
            <a:ext cx="379267" cy="145677"/>
          </a:xfrm>
          <a:prstGeom prst="rect">
            <a:avLst/>
          </a:prstGeom>
        </p:spPr>
      </p:pic>
      <p:pic>
        <p:nvPicPr>
          <p:cNvPr id="11" name="Picture 79">
            <a:extLst>
              <a:ext uri="{FF2B5EF4-FFF2-40B4-BE49-F238E27FC236}">
                <a16:creationId xmlns:a16="http://schemas.microsoft.com/office/drawing/2014/main" id="{7BE11570-EEE6-C529-27E9-01941D4E9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2" t="61373" r="21588" b="12484"/>
          <a:stretch>
            <a:fillRect/>
          </a:stretch>
        </p:blipFill>
        <p:spPr>
          <a:xfrm>
            <a:off x="10264776" y="6299199"/>
            <a:ext cx="638835" cy="1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35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36026" y="2934586"/>
            <a:ext cx="5463956" cy="1414131"/>
          </a:xfrm>
        </p:spPr>
        <p:txBody>
          <a:bodyPr>
            <a:normAutofit/>
          </a:bodyPr>
          <a:lstStyle/>
          <a:p>
            <a:r>
              <a:rPr lang="en-GB" sz="4000" b="1"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069623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E4ECA62-7209-2343-2746-720CBC3F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Meteosat-12 declared operational and delivers</a:t>
            </a:r>
          </a:p>
        </p:txBody>
      </p:sp>
      <p:pic>
        <p:nvPicPr>
          <p:cNvPr id="2" name="FCI-LI_202508_fires_spainportugal2_OPE_geo_color_flames_acc_flash_area_blue_20250817T0930-20250817T1859_FR-20">
            <a:hlinkClick r:id="" action="ppaction://media"/>
            <a:extLst>
              <a:ext uri="{FF2B5EF4-FFF2-40B4-BE49-F238E27FC236}">
                <a16:creationId xmlns:a16="http://schemas.microsoft.com/office/drawing/2014/main" id="{B0CD824F-5790-331D-9645-7C5BC9967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774" y="700445"/>
            <a:ext cx="8607159" cy="5760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C43F0-E248-7481-FAD4-C3C6DB2C313F}"/>
              </a:ext>
            </a:extLst>
          </p:cNvPr>
          <p:cNvSpPr txBox="1"/>
          <p:nvPr/>
        </p:nvSpPr>
        <p:spPr>
          <a:xfrm>
            <a:off x="9636760" y="5656091"/>
            <a:ext cx="253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Wildfires and storms over Spain as seen by Meteosat-12</a:t>
            </a:r>
          </a:p>
        </p:txBody>
      </p:sp>
    </p:spTree>
    <p:extLst>
      <p:ext uri="{BB962C8B-B14F-4D97-AF65-F5344CB8AC3E}">
        <p14:creationId xmlns:p14="http://schemas.microsoft.com/office/powerpoint/2010/main" val="2751235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8346-FBB6-5B88-7E4E-3D5411A3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Two launches in 2025 showcasing European masterpieces</a:t>
            </a:r>
            <a:endParaRPr lang="en-IE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D679D-684E-CC4B-C29E-F00D079C85F1}"/>
              </a:ext>
            </a:extLst>
          </p:cNvPr>
          <p:cNvSpPr txBox="1"/>
          <p:nvPr/>
        </p:nvSpPr>
        <p:spPr>
          <a:xfrm>
            <a:off x="164728" y="1138938"/>
            <a:ext cx="11862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Europe is renewing its meteorologicql satellite infrastructure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European success stories born out of the cooperation with ESA and the European industry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Commissioning processes are going well</a:t>
            </a:r>
            <a:endParaRPr lang="en-IE" sz="24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9" name="Picture 8" descr="A rocket taking off from a launch pad&#10;&#10;AI-generated content may be incorrect.">
            <a:extLst>
              <a:ext uri="{FF2B5EF4-FFF2-40B4-BE49-F238E27FC236}">
                <a16:creationId xmlns:a16="http://schemas.microsoft.com/office/drawing/2014/main" id="{C8BD026C-5125-AA8B-6196-8AA0539DD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2624026"/>
            <a:ext cx="5202570" cy="3468380"/>
          </a:xfrm>
          <a:prstGeom prst="rect">
            <a:avLst/>
          </a:prstGeom>
        </p:spPr>
      </p:pic>
      <p:pic>
        <p:nvPicPr>
          <p:cNvPr id="10" name="Picture 9" descr="A rocket taking off from a launch pad&#10;&#10;AI-generated content may be incorrect.">
            <a:extLst>
              <a:ext uri="{FF2B5EF4-FFF2-40B4-BE49-F238E27FC236}">
                <a16:creationId xmlns:a16="http://schemas.microsoft.com/office/drawing/2014/main" id="{F6EA3D2E-16E3-0850-0654-796439D56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91" y="2624026"/>
            <a:ext cx="5202570" cy="3468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CF8656-2C7A-08B9-23BD-A2B1E07DC390}"/>
              </a:ext>
            </a:extLst>
          </p:cNvPr>
          <p:cNvSpPr txBox="1"/>
          <p:nvPr/>
        </p:nvSpPr>
        <p:spPr>
          <a:xfrm>
            <a:off x="2482313" y="6092687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MTG-S1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129D1-71DF-C863-C5E9-481F5120492E}"/>
              </a:ext>
            </a:extLst>
          </p:cNvPr>
          <p:cNvSpPr txBox="1"/>
          <p:nvPr/>
        </p:nvSpPr>
        <p:spPr>
          <a:xfrm>
            <a:off x="8725122" y="6092687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Metop-SGA1</a:t>
            </a:r>
          </a:p>
        </p:txBody>
      </p:sp>
    </p:spTree>
    <p:extLst>
      <p:ext uri="{BB962C8B-B14F-4D97-AF65-F5344CB8AC3E}">
        <p14:creationId xmlns:p14="http://schemas.microsoft.com/office/powerpoint/2010/main" val="45426998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42292-A7B9-E5F1-0BB6-38821B61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50DF-3B48-91BD-BFE5-9D184EB0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MTG-S1</a:t>
            </a:r>
            <a:endParaRPr lang="en-IE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AB2DA-454D-20A6-C478-B3D9B5B2F44F}"/>
              </a:ext>
            </a:extLst>
          </p:cNvPr>
          <p:cNvSpPr txBox="1"/>
          <p:nvPr/>
        </p:nvSpPr>
        <p:spPr>
          <a:xfrm>
            <a:off x="473866" y="1382102"/>
            <a:ext cx="34886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Launched on 1 July 2025, it will provide vertical profiles of data throughout the atmosphere</a:t>
            </a:r>
          </a:p>
          <a:p>
            <a:endParaRPr lang="en-GB" sz="2400" b="0" kern="100" spc="-10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It is Europe’s first GEO sounder satellite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400" b="0" kern="100" spc="-10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Carries EU Copernicus Sentinel-4</a:t>
            </a:r>
            <a:endParaRPr lang="en-IE" sz="24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96393-1CA4-1449-FC4D-B00917065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74" y="1382102"/>
            <a:ext cx="7277860" cy="4093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316C7-E28B-6D00-793F-A92D10E9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859" y="5708656"/>
            <a:ext cx="2550411" cy="7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B5194-BA57-F1F0-825A-B5D1615DC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584" y="5708656"/>
            <a:ext cx="2343270" cy="57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C6E165-4F39-E44D-50B6-2A941EAB0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8168" y="5798798"/>
            <a:ext cx="1021744" cy="3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920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740A-929E-2AEB-E02B-42FF0A3C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IRS Second light</a:t>
            </a:r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3A06AF-8110-28A5-9AF2-60EDED0D39D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5053" y="1139429"/>
                <a:ext cx="6247121" cy="526267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IE"/>
                  <a:t>24h acquisition: 09-10/09/2025</a:t>
                </a:r>
              </a:p>
              <a:p>
                <a:endParaRPr lang="en-IE"/>
              </a:p>
              <a:p>
                <a:r>
                  <a:rPr lang="en-IE"/>
                  <a:t>Processed to L1B (calibrated radiances) by the IRS L1 Reference Processor developed by EUM/RSP </a:t>
                </a:r>
              </a:p>
              <a:p>
                <a:endParaRPr lang="en-IE"/>
              </a:p>
              <a:p>
                <a:pPr/>
                <a:r>
                  <a:rPr lang="en-IE"/>
                  <a:t>Channel LWIR #448 is plotted (950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/>
                  <a:t>/10.5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IE"/>
                  <a:t>), window channel representative of surface and cloud top temperature</a:t>
                </a:r>
              </a:p>
              <a:p>
                <a:endParaRPr lang="en-IE"/>
              </a:p>
              <a:p>
                <a:r>
                  <a:rPr lang="en-IE"/>
                  <a:t>Limitations:</a:t>
                </a:r>
              </a:p>
              <a:p>
                <a:pPr lvl="1"/>
                <a:r>
                  <a:rPr lang="en-IE"/>
                  <a:t>Instrument on-board parametrization to be further optimized</a:t>
                </a:r>
              </a:p>
              <a:p>
                <a:pPr lvl="1"/>
                <a:r>
                  <a:rPr lang="en-IE"/>
                  <a:t>Geo-location and calibration to be further optimized</a:t>
                </a:r>
              </a:p>
              <a:p>
                <a:pPr lvl="1"/>
                <a:r>
                  <a:rPr lang="en-IE"/>
                  <a:t>Not the final scan law, centring slightly off</a:t>
                </a:r>
              </a:p>
              <a:p>
                <a:pPr lvl="1"/>
                <a:r>
                  <a:rPr lang="en-IE"/>
                  <a:t>No straylight correction</a:t>
                </a:r>
              </a:p>
              <a:p>
                <a:endParaRPr lang="en-IE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13A06AF-8110-28A5-9AF2-60EDED0D39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5053" y="1139429"/>
                <a:ext cx="6247121" cy="5262675"/>
              </a:xfrm>
              <a:blipFill>
                <a:blip r:embed="rId4"/>
                <a:stretch>
                  <a:fillRect l="-1171" t="-1970" r="-204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27h_LWIR_438_no_glitch">
            <a:hlinkClick r:id="" action="ppaction://media"/>
            <a:extLst>
              <a:ext uri="{FF2B5EF4-FFF2-40B4-BE49-F238E27FC236}">
                <a16:creationId xmlns:a16="http://schemas.microsoft.com/office/drawing/2014/main" id="{53DF1821-2ABF-1A61-A9A7-81B6B1AAF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2174" y="990619"/>
            <a:ext cx="5654774" cy="5654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FF5801-A9B2-8B21-4CB5-E07156E793F3}"/>
                  </a:ext>
                </a:extLst>
              </p:cNvPr>
              <p:cNvSpPr txBox="1"/>
              <p:nvPr/>
            </p:nvSpPr>
            <p:spPr>
              <a:xfrm>
                <a:off x="7950451" y="640080"/>
                <a:ext cx="26382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GB" sz="1600" b="0" i="0" u="none" strike="noStrike" kern="100" cap="none" spc="-100" normalizeH="0" baseline="0" noProof="0">
                    <a:ln>
                      <a:noFill/>
                    </a:ln>
                    <a:solidFill>
                      <a:srgbClr val="38484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Roboto" panose="02000000000000000000" pitchFamily="2" charset="0"/>
                    <a:cs typeface="Arial"/>
                  </a:rPr>
                  <a:t>LWIR: 950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600" b="0" i="0" u="none" strike="noStrike" kern="100" cap="none" spc="-100" normalizeH="0" baseline="0" noProof="0" smtClean="0">
                        <a:ln>
                          <a:noFill/>
                        </a:ln>
                        <a:solidFill>
                          <a:srgbClr val="38484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c</m:t>
                    </m:r>
                    <m:sSup>
                      <m:sSupPr>
                        <m:ctrlPr>
                          <a:rPr kumimoji="0" lang="en-GB" sz="1600" b="0" i="1" u="none" strike="noStrike" kern="100" cap="none" spc="-100" normalizeH="0" baseline="0" noProof="0" smtClean="0">
                            <a:ln>
                              <a:noFill/>
                            </a:ln>
                            <a:solidFill>
                              <a:srgbClr val="38484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GB" sz="1600" b="0" i="0" u="none" strike="noStrike" kern="100" cap="none" spc="-100" normalizeH="0" baseline="0" noProof="0" smtClean="0">
                            <a:ln>
                              <a:noFill/>
                            </a:ln>
                            <a:solidFill>
                              <a:srgbClr val="38484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m</m:t>
                        </m:r>
                      </m:e>
                      <m:sup>
                        <m:r>
                          <a:rPr kumimoji="0" lang="en-GB" sz="1600" b="0" i="0" u="none" strike="noStrike" kern="100" cap="none" spc="-100" normalizeH="0" baseline="0" noProof="0" smtClean="0">
                            <a:ln>
                              <a:noFill/>
                            </a:ln>
                            <a:solidFill>
                              <a:srgbClr val="38484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0" lang="en-IE" sz="1600" b="0" i="0" u="none" strike="noStrike" kern="100" cap="none" spc="-100" normalizeH="0" baseline="0" noProof="0">
                    <a:ln>
                      <a:noFill/>
                    </a:ln>
                    <a:solidFill>
                      <a:srgbClr val="38484E"/>
                    </a:solidFill>
                    <a:effectLst/>
                    <a:uLnTx/>
                    <a:uFillTx/>
                    <a:latin typeface="Bahnschrift Light" panose="020B0502040204020203" pitchFamily="34" charset="0"/>
                    <a:ea typeface="Roboto" panose="02000000000000000000" pitchFamily="2" charset="0"/>
                    <a:cs typeface="Arial"/>
                  </a:rPr>
                  <a:t> (channel #448)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FF5801-A9B2-8B21-4CB5-E07156E79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451" y="640080"/>
                <a:ext cx="2638286" cy="338554"/>
              </a:xfrm>
              <a:prstGeom prst="rect">
                <a:avLst/>
              </a:prstGeom>
              <a:blipFill>
                <a:blip r:embed="rId6"/>
                <a:stretch>
                  <a:fillRect l="-1155" t="-7143" r="-1848" b="-1964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160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F23B7-91E1-3F5A-4CBD-DB08485FC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BD48-9006-0BD7-61D1-81A2C92B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Metop-SGA1</a:t>
            </a:r>
            <a:endParaRPr lang="en-IE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2B3732-4895-8789-5318-3A32C53FC13F}"/>
              </a:ext>
            </a:extLst>
          </p:cNvPr>
          <p:cNvSpPr txBox="1"/>
          <p:nvPr/>
        </p:nvSpPr>
        <p:spPr>
          <a:xfrm>
            <a:off x="473866" y="1382102"/>
            <a:ext cx="34886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Launched on 13 August 2025 on Ariane-62 , it is the first of the EPS-SG to be deployed and will enhance NWP models.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New 3MI instrument, first time ever on a polar orbit.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Carries EU Copernicus Sentinel-5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It is the first contribution to the IJPS with NOAA</a:t>
            </a:r>
            <a:endParaRPr lang="en-IE" sz="24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1ECEE-CFBA-2B60-F43E-35C9E0AB1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74" y="1382102"/>
            <a:ext cx="7277860" cy="4093796"/>
          </a:xfrm>
          <a:prstGeom prst="rect">
            <a:avLst/>
          </a:prstGeom>
        </p:spPr>
      </p:pic>
      <p:pic>
        <p:nvPicPr>
          <p:cNvPr id="1026" name="Picture 2" descr="NOAA logo">
            <a:extLst>
              <a:ext uri="{FF2B5EF4-FFF2-40B4-BE49-F238E27FC236}">
                <a16:creationId xmlns:a16="http://schemas.microsoft.com/office/drawing/2014/main" id="{CBB7AF82-285A-DF78-C5D9-5F93FEEA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6815" y="5610760"/>
            <a:ext cx="1821479" cy="12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EFDF9-737B-54FE-7828-4CCC96A7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2608" y="5826643"/>
            <a:ext cx="2550411" cy="7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02DB0-FA06-EE73-51A4-477A821A7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333" y="5826643"/>
            <a:ext cx="2343270" cy="577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17463-AF39-E9FF-65DA-1F28D0727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4917" y="5916785"/>
            <a:ext cx="1021744" cy="3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23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E8D7-030B-6C86-7B38-7284D94F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Metop-SGA1 Data Processing</a:t>
            </a:r>
            <a:endParaRPr lang="en-IE"/>
          </a:p>
        </p:txBody>
      </p:sp>
      <p:pic>
        <p:nvPicPr>
          <p:cNvPr id="3076" name="Picture 4" descr="Striking 24-hour image from MWS’s Channel 17 on 24 August. ">
            <a:extLst>
              <a:ext uri="{FF2B5EF4-FFF2-40B4-BE49-F238E27FC236}">
                <a16:creationId xmlns:a16="http://schemas.microsoft.com/office/drawing/2014/main" id="{87842B75-C4C6-D8CA-18B4-E2200B76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57" y="1431687"/>
            <a:ext cx="2425165" cy="124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952CA-BB07-E89C-9DD8-58FB2D9F6536}"/>
              </a:ext>
            </a:extLst>
          </p:cNvPr>
          <p:cNvSpPr txBox="1"/>
          <p:nvPr/>
        </p:nvSpPr>
        <p:spPr>
          <a:xfrm>
            <a:off x="3555904" y="3198387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MWS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93885-C8CB-A81F-8BE0-D7710969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4" y="3829829"/>
            <a:ext cx="3657082" cy="2169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225581-22B6-F49F-5D53-30A5E30C0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50" y="1281217"/>
            <a:ext cx="3579812" cy="1874668"/>
          </a:xfrm>
          <a:prstGeom prst="rect">
            <a:avLst/>
          </a:prstGeom>
        </p:spPr>
      </p:pic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2C8E5F9C-759E-CCDD-B936-EF8B647EA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 r="16178" b="7250"/>
          <a:stretch>
            <a:fillRect/>
          </a:stretch>
        </p:blipFill>
        <p:spPr>
          <a:xfrm>
            <a:off x="2954091" y="1322637"/>
            <a:ext cx="1249747" cy="703910"/>
          </a:xfrm>
          <a:prstGeom prst="rect">
            <a:avLst/>
          </a:prstGeom>
        </p:spPr>
      </p:pic>
      <p:pic>
        <p:nvPicPr>
          <p:cNvPr id="8" name="Picture 7" descr="A map of the north and south america&#10;&#10;AI-generated content may be incorrect.">
            <a:extLst>
              <a:ext uri="{FF2B5EF4-FFF2-40B4-BE49-F238E27FC236}">
                <a16:creationId xmlns:a16="http://schemas.microsoft.com/office/drawing/2014/main" id="{7D3BA427-69A5-0581-0D52-FE8DD202B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9" r="14067"/>
          <a:stretch>
            <a:fillRect/>
          </a:stretch>
        </p:blipFill>
        <p:spPr>
          <a:xfrm>
            <a:off x="3022234" y="2245935"/>
            <a:ext cx="1181603" cy="485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7EE508-D4F8-C4DE-E849-6C7DC01F4D78}"/>
              </a:ext>
            </a:extLst>
          </p:cNvPr>
          <p:cNvSpPr txBox="1"/>
          <p:nvPr/>
        </p:nvSpPr>
        <p:spPr>
          <a:xfrm>
            <a:off x="3099561" y="6055040"/>
            <a:ext cx="1104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 err="1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METimage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12C6BF-1AAA-DC07-38A5-34ADED91D201}"/>
              </a:ext>
            </a:extLst>
          </p:cNvPr>
          <p:cNvSpPr txBox="1"/>
          <p:nvPr/>
        </p:nvSpPr>
        <p:spPr>
          <a:xfrm>
            <a:off x="7638573" y="3206248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3MI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9577-AD79-68CC-B6DE-B52D43FE5368}"/>
              </a:ext>
            </a:extLst>
          </p:cNvPr>
          <p:cNvSpPr txBox="1"/>
          <p:nvPr/>
        </p:nvSpPr>
        <p:spPr>
          <a:xfrm>
            <a:off x="7661014" y="6055040"/>
            <a:ext cx="466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RO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3" name="Picture 4" descr="Global-distribution-of-RO">
            <a:extLst>
              <a:ext uri="{FF2B5EF4-FFF2-40B4-BE49-F238E27FC236}">
                <a16:creationId xmlns:a16="http://schemas.microsoft.com/office/drawing/2014/main" id="{FD297713-65E3-E575-4DE4-6E85A2FE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349" y="3812330"/>
            <a:ext cx="3725729" cy="22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489C6-0425-DC2C-1D6E-B3F9C5235E79}"/>
              </a:ext>
            </a:extLst>
          </p:cNvPr>
          <p:cNvSpPr txBox="1"/>
          <p:nvPr/>
        </p:nvSpPr>
        <p:spPr>
          <a:xfrm>
            <a:off x="2291874" y="2743144"/>
            <a:ext cx="397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L1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91615-D9B0-5E26-6773-C97A8F127685}"/>
              </a:ext>
            </a:extLst>
          </p:cNvPr>
          <p:cNvSpPr txBox="1"/>
          <p:nvPr/>
        </p:nvSpPr>
        <p:spPr>
          <a:xfrm>
            <a:off x="3346255" y="2731623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L2 (G/R)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B6EDD-4F2A-0329-8103-ABC29A75962E}"/>
              </a:ext>
            </a:extLst>
          </p:cNvPr>
          <p:cNvSpPr txBox="1"/>
          <p:nvPr/>
        </p:nvSpPr>
        <p:spPr>
          <a:xfrm>
            <a:off x="10697670" y="3250976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Sentinel-5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0034C-2FF8-1554-B2B1-232DA05A056E}"/>
              </a:ext>
            </a:extLst>
          </p:cNvPr>
          <p:cNvSpPr txBox="1"/>
          <p:nvPr/>
        </p:nvSpPr>
        <p:spPr>
          <a:xfrm>
            <a:off x="10864382" y="6055040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600" b="1" i="0" u="none" strike="noStrike" kern="100" cap="none" spc="-100" normalizeH="0" baseline="0" noProof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IASI-NG</a:t>
            </a:r>
            <a:endParaRPr kumimoji="0" lang="en-IE" sz="1600" b="1" i="0" u="none" strike="noStrike" kern="100" cap="none" spc="-100" normalizeH="0" baseline="0" noProof="0">
              <a:ln>
                <a:noFill/>
              </a:ln>
              <a:solidFill>
                <a:srgbClr val="00205B">
                  <a:lumMod val="50000"/>
                  <a:lumOff val="50000"/>
                </a:srgbClr>
              </a:solidFill>
              <a:effectLst/>
              <a:uLnTx/>
              <a:uFillTx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1E1F06-1B2D-5889-D264-F574A664A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5775" y="1267442"/>
            <a:ext cx="3743268" cy="19569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39BAD1-2413-7C82-63B4-E29FE81B1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776" y="3975654"/>
            <a:ext cx="3761558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6522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66C0-06F8-7218-7D97-F9CC5705A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F1DC5A-3C5B-D74C-F238-9B967328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23277">
            <a:off x="4508918" y="4825331"/>
            <a:ext cx="1814560" cy="18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EA47B-E329-3ED3-DAB0-1C01B116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More launches to come!</a:t>
            </a:r>
            <a:endParaRPr lang="en-IE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37B41-468A-442E-80F7-1504405E4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658" y="788670"/>
            <a:ext cx="5878992" cy="5514837"/>
          </a:xfrm>
        </p:spPr>
        <p:txBody>
          <a:bodyPr>
            <a:noAutofit/>
          </a:bodyPr>
          <a:lstStyle/>
          <a:p>
            <a:r>
              <a:rPr lang="en-GB" sz="2600"/>
              <a:t>Copernicus Sentinel 6B – 17 Nov 2025</a:t>
            </a:r>
          </a:p>
          <a:p>
            <a:pPr lvl="1"/>
            <a:r>
              <a:rPr lang="en-GB" sz="2600"/>
              <a:t>Europe-US collaboration – continuity of sea level monitoring</a:t>
            </a:r>
          </a:p>
          <a:p>
            <a:pPr marL="562722" lvl="1" indent="0">
              <a:buNone/>
            </a:pPr>
            <a:endParaRPr lang="en-GB" sz="2600"/>
          </a:p>
          <a:p>
            <a:r>
              <a:rPr lang="en-GB" sz="2600"/>
              <a:t>Metop-SG-B1 : Q3/2026</a:t>
            </a:r>
          </a:p>
          <a:p>
            <a:endParaRPr lang="en-GB" sz="2600"/>
          </a:p>
          <a:p>
            <a:r>
              <a:rPr lang="en-GB" sz="2600"/>
              <a:t>Sentinel-3C : Q3/2026</a:t>
            </a:r>
          </a:p>
          <a:p>
            <a:endParaRPr lang="en-GB" sz="2600"/>
          </a:p>
          <a:p>
            <a:r>
              <a:rPr lang="en-GB" sz="2600"/>
              <a:t>MTG-I2 : Q3/2026</a:t>
            </a:r>
          </a:p>
          <a:p>
            <a:endParaRPr lang="en-GB" sz="2600"/>
          </a:p>
          <a:p>
            <a:r>
              <a:rPr lang="en-GB" sz="2600"/>
              <a:t>CO2M-A : Q4/2026</a:t>
            </a:r>
            <a:endParaRPr lang="en-IE" sz="2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D9DBA-FA6E-409A-2210-6B669D9C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51" y="3739653"/>
            <a:ext cx="3788672" cy="25257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7A4B16-9A22-5627-0FA6-DF8C92501451}"/>
              </a:ext>
            </a:extLst>
          </p:cNvPr>
          <p:cNvSpPr txBox="1"/>
          <p:nvPr/>
        </p:nvSpPr>
        <p:spPr>
          <a:xfrm>
            <a:off x="4996154" y="6303507"/>
            <a:ext cx="690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MTG-I2 passed thermal vacuum test in September 2025</a:t>
            </a:r>
            <a:endParaRPr lang="en-IE" sz="18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CA2B5-F698-0E92-550C-62FF2553B1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61" y="749548"/>
            <a:ext cx="2785110" cy="27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627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20B6-9849-9421-F3E6-4C7E6537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Continuation of commercial RO data purchases</a:t>
            </a:r>
            <a:endParaRPr lang="en-IE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491A-BEB2-7E82-E826-362B5A047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319" y="1074108"/>
            <a:ext cx="11627339" cy="526267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IE" sz="2800"/>
              <a:t>Initial Pilot Project August 2022 – August 2024 provided valuable lessons</a:t>
            </a:r>
            <a:br>
              <a:rPr lang="en-IE" sz="2800"/>
            </a:br>
            <a:endParaRPr lang="en-IE" sz="2800"/>
          </a:p>
          <a:p>
            <a:pPr>
              <a:spcBef>
                <a:spcPts val="1200"/>
              </a:spcBef>
            </a:pPr>
            <a:r>
              <a:rPr lang="en-IE" sz="2800"/>
              <a:t>It was followed by a new contract until August 2026</a:t>
            </a:r>
            <a:br>
              <a:rPr lang="en-IE" sz="2800"/>
            </a:br>
            <a:endParaRPr lang="en-IE" sz="2800"/>
          </a:p>
          <a:p>
            <a:pPr>
              <a:spcBef>
                <a:spcPts val="1200"/>
              </a:spcBef>
            </a:pPr>
            <a:r>
              <a:rPr lang="en-IE" sz="2800"/>
              <a:t>The market is being constantly monitored for opportunities and risks</a:t>
            </a:r>
            <a:br>
              <a:rPr lang="en-IE" sz="2800"/>
            </a:br>
            <a:endParaRPr lang="en-IE" sz="280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IE" sz="2800">
                <a:latin typeface="+mn-lt"/>
              </a:rPr>
              <a:t>New call for tender planned in 2026 to secure continuity and reassess the market</a:t>
            </a:r>
            <a:br>
              <a:rPr lang="en-IE" sz="2800">
                <a:latin typeface="+mn-lt"/>
              </a:rPr>
            </a:br>
            <a:endParaRPr lang="en-IE" sz="280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IE" sz="2800">
                <a:latin typeface="+mn-lt"/>
              </a:rPr>
              <a:t>In addition to radio occultation (RO), commercial microwave sounder (MWS) data quality is also considered</a:t>
            </a:r>
          </a:p>
        </p:txBody>
      </p:sp>
    </p:spTree>
    <p:extLst>
      <p:ext uri="{BB962C8B-B14F-4D97-AF65-F5344CB8AC3E}">
        <p14:creationId xmlns:p14="http://schemas.microsoft.com/office/powerpoint/2010/main" val="191373860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20348.0"/>
  <p:tag name="AS_RELEASE_DATE" val="2022.08.14"/>
  <p:tag name="AS_TITLE" val="Aspose.Slides for .NET 4.0 Client Profile"/>
  <p:tag name="AS_VERSION" val="22.8"/>
</p:tagLst>
</file>

<file path=ppt/theme/theme1.xml><?xml version="1.0" encoding="utf-8"?>
<a:theme xmlns:a="http://schemas.openxmlformats.org/drawingml/2006/main" name="Corporate Template">
  <a:themeElements>
    <a:clrScheme name="Custom 11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7030A0"/>
      </a:accent3>
      <a:accent4>
        <a:srgbClr val="2D77FF"/>
      </a:accent4>
      <a:accent5>
        <a:srgbClr val="00857E"/>
      </a:accent5>
      <a:accent6>
        <a:srgbClr val="0087A9"/>
      </a:accent6>
      <a:hlink>
        <a:srgbClr val="542378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" id="{700658B4-1887-4E74-8C09-D39B3D14ACA5}" vid="{7AB13581-7F32-47D6-B0F7-E1217CBC87BF}"/>
    </a:ext>
  </a:extLst>
</a:theme>
</file>

<file path=ppt/theme/theme2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Bahnschrift SemiLight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3.xml><?xml version="1.0" encoding="utf-8"?>
<a:theme xmlns:a="http://schemas.openxmlformats.org/drawingml/2006/main" name="2_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4.xml><?xml version="1.0" encoding="utf-8"?>
<a:theme xmlns:a="http://schemas.openxmlformats.org/drawingml/2006/main" name="1_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Bahnschrift SemiBold"/>
        <a:cs typeface="Arial"/>
      </a:majorFont>
      <a:minorFont>
        <a:latin typeface="Bahnschrift Light"/>
        <a:ea typeface="Bahnschrift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4" ma:contentTypeDescription="Create a new document." ma:contentTypeScope="" ma:versionID="b01a6888197be2716615e0337afdac42">
  <xsd:schema xmlns:xsd="http://www.w3.org/2001/XMLSchema" xmlns:xs="http://www.w3.org/2001/XMLSchema" xmlns:p="http://schemas.microsoft.com/office/2006/metadata/properties" xmlns:ns3="4c0d32b7-afc5-4577-b835-8ee209ff46e1" xmlns:ns4="3434cde1-f776-4c3f-9525-3f132e87b814" targetNamespace="http://schemas.microsoft.com/office/2006/metadata/properties" ma:root="true" ma:fieldsID="17f0ffab4e061b518728dee85ba414df" ns3:_="" ns4:_="">
    <xsd:import namespace="4c0d32b7-afc5-4577-b835-8ee209ff46e1"/>
    <xsd:import namespace="3434cde1-f776-4c3f-9525-3f132e87b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2E4DA7-21B4-4882-8BDC-7FB495488226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4c0d32b7-afc5-4577-b835-8ee209ff46e1"/>
    <ds:schemaRef ds:uri="http://purl.org/dc/dcmitype/"/>
    <ds:schemaRef ds:uri="http://purl.org/dc/terms/"/>
    <ds:schemaRef ds:uri="3434cde1-f776-4c3f-9525-3f132e87b814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12E63C4-4373-4D2A-AA2A-3DBBA78C8D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0d32b7-afc5-4577-b835-8ee209ff46e1"/>
    <ds:schemaRef ds:uri="3434cde1-f776-4c3f-9525-3f132e87b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4479F8-AFA0-4921-A3F7-AB24139ADF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(Corporate) (5)</Template>
  <TotalTime>27</TotalTime>
  <Words>555</Words>
  <Application>Microsoft Office PowerPoint</Application>
  <PresentationFormat>Widescreen</PresentationFormat>
  <Paragraphs>93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Aptos</vt:lpstr>
      <vt:lpstr>Arial</vt:lpstr>
      <vt:lpstr>Bahnschrift Light</vt:lpstr>
      <vt:lpstr>Bahnschrift SemiLight</vt:lpstr>
      <vt:lpstr>Cambria Math</vt:lpstr>
      <vt:lpstr>Century Gothic</vt:lpstr>
      <vt:lpstr>Helvetica</vt:lpstr>
      <vt:lpstr>Roboto</vt:lpstr>
      <vt:lpstr>Tahoma</vt:lpstr>
      <vt:lpstr>Times New Roman</vt:lpstr>
      <vt:lpstr>Corporate Template</vt:lpstr>
      <vt:lpstr>1_Applications Template</vt:lpstr>
      <vt:lpstr>2_Title &amp; Seperator Slides</vt:lpstr>
      <vt:lpstr>1_Title &amp; Seperator Slides</vt:lpstr>
      <vt:lpstr>PowerPoint Presentation</vt:lpstr>
      <vt:lpstr>Meteosat-12 declared operational and delivers</vt:lpstr>
      <vt:lpstr>Two launches in 2025 showcasing European masterpieces</vt:lpstr>
      <vt:lpstr>MTG-S1</vt:lpstr>
      <vt:lpstr>IRS Second light</vt:lpstr>
      <vt:lpstr>Metop-SGA1</vt:lpstr>
      <vt:lpstr>Metop-SGA1 Data Processing</vt:lpstr>
      <vt:lpstr>More launches to come!</vt:lpstr>
      <vt:lpstr>Continuation of commercial RO data purchases</vt:lpstr>
      <vt:lpstr>EPS-Sterna</vt:lpstr>
      <vt:lpstr>Destination Earth data lake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Carvill</dc:creator>
  <cp:lastModifiedBy>Phil Evans</cp:lastModifiedBy>
  <cp:revision>1653</cp:revision>
  <cp:lastPrinted>2024-10-16T09:40:06Z</cp:lastPrinted>
  <dcterms:created xsi:type="dcterms:W3CDTF">2022-04-06T13:43:19Z</dcterms:created>
  <dcterms:modified xsi:type="dcterms:W3CDTF">2025-11-05T10:36:14Z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IGITAL_SIGNATURE">
    <vt:lpwstr/>
  </property>
  <property fmtid="{D5CDD505-2E9C-101B-9397-08002B2CF9AE}" pid="4" name="DM_AUTHOR">
    <vt:lpwstr>Catherine Carvill</vt:lpwstr>
  </property>
  <property fmtid="{D5CDD505-2E9C-101B-9397-08002B2CF9AE}" pid="5" name="DM_DOCNAME">
    <vt:lpwstr>Director-General's Verbal Report</vt:lpwstr>
  </property>
  <property fmtid="{D5CDD505-2E9C-101B-9397-08002B2CF9AE}" pid="6" name="DM_DOCNUM">
    <vt:lpwstr>1432482</vt:lpwstr>
  </property>
  <property fmtid="{D5CDD505-2E9C-101B-9397-08002B2CF9AE}" pid="7" name="DM_E_CONFID">
    <vt:lpwstr>CONFIDENTIAL</vt:lpwstr>
  </property>
  <property fmtid="{D5CDD505-2E9C-101B-9397-08002B2CF9AE}" pid="8" name="DM_E_DISTRIB">
    <vt:lpwstr/>
  </property>
  <property fmtid="{D5CDD505-2E9C-101B-9397-08002B2CF9AE}" pid="9" name="DM_E_DOC_NO">
    <vt:lpwstr>EUM/DG/VWG/24/1432482</vt:lpwstr>
  </property>
  <property fmtid="{D5CDD505-2E9C-101B-9397-08002B2CF9AE}" pid="10" name="DM_E_FROM_PERS2">
    <vt:lpwstr/>
  </property>
  <property fmtid="{D5CDD505-2E9C-101B-9397-08002B2CF9AE}" pid="11" name="DM_E_ISS_DATE">
    <vt:lpwstr>16 October 2024</vt:lpwstr>
  </property>
  <property fmtid="{D5CDD505-2E9C-101B-9397-08002B2CF9AE}" pid="12" name="DM_E_VER_NO">
    <vt:lpwstr>1 Draft</vt:lpwstr>
  </property>
  <property fmtid="{D5CDD505-2E9C-101B-9397-08002B2CF9AE}" pid="13" name="DM_E_WBS_CODE">
    <vt:lpwstr/>
  </property>
</Properties>
</file>