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12192000"/>
  <p:notesSz cx="6858000" cy="9144000"/>
  <p:embeddedFontLst>
    <p:embeddedFont>
      <p:font typeface="Geo"/>
      <p:regular r:id="rId21"/>
      <p:italic r:id="rId22"/>
    </p:embeddedFont>
    <p:embeddedFont>
      <p:font typeface="Roboto"/>
      <p:regular r:id="rId23"/>
      <p:bold r:id="rId24"/>
      <p:italic r:id="rId25"/>
      <p:boldItalic r:id="rId26"/>
    </p:embeddedFont>
    <p:embeddedFont>
      <p:font typeface="Montserrat"/>
      <p:regular r:id="rId27"/>
      <p:bold r:id="rId28"/>
      <p:italic r:id="rId29"/>
      <p:boldItalic r:id="rId30"/>
    </p:embeddedFont>
    <p:embeddedFont>
      <p:font typeface="Montserrat Medium"/>
      <p:regular r:id="rId31"/>
      <p:bold r:id="rId32"/>
      <p:italic r:id="rId33"/>
      <p:boldItalic r:id="rId34"/>
    </p:embeddedFont>
    <p:embeddedFont>
      <p:font typeface="Barlow"/>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j6g67Qqx8FFcAOsgm6oucbFOPN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Geo-italic.fntdata"/><Relationship Id="rId21" Type="http://schemas.openxmlformats.org/officeDocument/2006/relationships/font" Target="fonts/Geo-regular.fntdata"/><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Medium-regular.fntdata"/><Relationship Id="rId30" Type="http://schemas.openxmlformats.org/officeDocument/2006/relationships/font" Target="fonts/Montserrat-boldItalic.fntdata"/><Relationship Id="rId11" Type="http://schemas.openxmlformats.org/officeDocument/2006/relationships/slide" Target="slides/slide6.xml"/><Relationship Id="rId33" Type="http://schemas.openxmlformats.org/officeDocument/2006/relationships/font" Target="fonts/MontserratMedium-italic.fntdata"/><Relationship Id="rId10" Type="http://schemas.openxmlformats.org/officeDocument/2006/relationships/slide" Target="slides/slide5.xml"/><Relationship Id="rId32" Type="http://schemas.openxmlformats.org/officeDocument/2006/relationships/font" Target="fonts/MontserratMedium-bold.fntdata"/><Relationship Id="rId13" Type="http://schemas.openxmlformats.org/officeDocument/2006/relationships/slide" Target="slides/slide8.xml"/><Relationship Id="rId35" Type="http://schemas.openxmlformats.org/officeDocument/2006/relationships/font" Target="fonts/Barlow-regular.fntdata"/><Relationship Id="rId12" Type="http://schemas.openxmlformats.org/officeDocument/2006/relationships/slide" Target="slides/slide7.xml"/><Relationship Id="rId34" Type="http://schemas.openxmlformats.org/officeDocument/2006/relationships/font" Target="fonts/MontserratMedium-boldItalic.fntdata"/><Relationship Id="rId15" Type="http://schemas.openxmlformats.org/officeDocument/2006/relationships/slide" Target="slides/slide10.xml"/><Relationship Id="rId37" Type="http://schemas.openxmlformats.org/officeDocument/2006/relationships/font" Target="fonts/Barlow-italic.fntdata"/><Relationship Id="rId14" Type="http://schemas.openxmlformats.org/officeDocument/2006/relationships/slide" Target="slides/slide9.xml"/><Relationship Id="rId36" Type="http://schemas.openxmlformats.org/officeDocument/2006/relationships/font" Target="fonts/Barlow-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Barlow-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4" name="Google Shape;19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457200" rtl="0" algn="just">
              <a:lnSpc>
                <a:spcPct val="150000"/>
              </a:lnSpc>
              <a:spcBef>
                <a:spcPts val="0"/>
              </a:spcBef>
              <a:spcAft>
                <a:spcPts val="0"/>
              </a:spcAft>
              <a:buClr>
                <a:srgbClr val="000000"/>
              </a:buClr>
              <a:buSzPts val="1800"/>
              <a:buFont typeface="Arial"/>
              <a:buNone/>
            </a:pPr>
            <a:r>
              <a:t/>
            </a:r>
            <a:endParaRPr sz="1800"/>
          </a:p>
        </p:txBody>
      </p:sp>
      <p:sp>
        <p:nvSpPr>
          <p:cNvPr id="195" name="Google Shape;19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GB"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
        <p:nvSpPr>
          <p:cNvPr id="196" name="Google Shape;196;p10:notes"/>
          <p:cNvSpPr txBox="1"/>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GB"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5" name="Google Shape;21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457200" rtl="0" algn="just">
              <a:lnSpc>
                <a:spcPct val="150000"/>
              </a:lnSpc>
              <a:spcBef>
                <a:spcPts val="0"/>
              </a:spcBef>
              <a:spcAft>
                <a:spcPts val="0"/>
              </a:spcAft>
              <a:buClr>
                <a:srgbClr val="000000"/>
              </a:buClr>
              <a:buSzPts val="1800"/>
              <a:buFont typeface="Arial"/>
              <a:buNone/>
            </a:pPr>
            <a:r>
              <a:t/>
            </a:r>
            <a:endParaRPr sz="1800"/>
          </a:p>
        </p:txBody>
      </p:sp>
      <p:sp>
        <p:nvSpPr>
          <p:cNvPr id="216" name="Google Shape;21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GB"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
        <p:nvSpPr>
          <p:cNvPr id="217" name="Google Shape;217;p11:notes"/>
          <p:cNvSpPr txBox="1"/>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GB"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Char char="•"/>
            </a:pPr>
            <a:r>
              <a:rPr lang="en-GB"/>
              <a:t>After a successful pathfinder phase, UKSA is funding NERC and NCEO </a:t>
            </a:r>
            <a:r>
              <a:rPr b="0" lang="en-GB"/>
              <a:t>to </a:t>
            </a:r>
            <a:r>
              <a:rPr b="1" lang="en-GB"/>
              <a:t>roll out phase 2 of the EO Data Hub, the UK’s innovative data and analysis platform, to users from academia, government and business</a:t>
            </a:r>
            <a:r>
              <a:rPr b="0" lang="en-GB"/>
              <a:t>. </a:t>
            </a:r>
            <a:endParaRPr/>
          </a:p>
          <a:p>
            <a:pPr indent="-171450" lvl="0" marL="171450" marR="0" rtl="0" algn="l">
              <a:lnSpc>
                <a:spcPct val="100000"/>
              </a:lnSpc>
              <a:spcBef>
                <a:spcPts val="0"/>
              </a:spcBef>
              <a:spcAft>
                <a:spcPts val="0"/>
              </a:spcAft>
              <a:buClr>
                <a:schemeClr val="dk1"/>
              </a:buClr>
              <a:buSzPts val="1200"/>
              <a:buFont typeface="Arial"/>
              <a:buChar char="•"/>
            </a:pPr>
            <a:r>
              <a:rPr b="0" lang="en-GB"/>
              <a:t>On the slide you can see the </a:t>
            </a:r>
            <a:r>
              <a:rPr b="1" lang="en-GB"/>
              <a:t>partners helping to deliver the Hub</a:t>
            </a:r>
            <a:r>
              <a:rPr b="0" lang="en-GB"/>
              <a:t>, and some </a:t>
            </a:r>
            <a:r>
              <a:rPr b="1" lang="en-GB"/>
              <a:t>real examples of the Hub from a user’s perspective.</a:t>
            </a:r>
            <a:r>
              <a:rPr b="0" lang="en-GB"/>
              <a:t> </a:t>
            </a:r>
            <a:endParaRPr/>
          </a:p>
          <a:p>
            <a:pPr indent="-171450" lvl="0" marL="171450" marR="0" rtl="0" algn="l">
              <a:lnSpc>
                <a:spcPct val="100000"/>
              </a:lnSpc>
              <a:spcBef>
                <a:spcPts val="0"/>
              </a:spcBef>
              <a:spcAft>
                <a:spcPts val="0"/>
              </a:spcAft>
              <a:buClr>
                <a:schemeClr val="dk1"/>
              </a:buClr>
              <a:buSzPts val="1200"/>
              <a:buFont typeface="Arial"/>
              <a:buChar char="•"/>
            </a:pPr>
            <a:r>
              <a:rPr lang="en-GB"/>
              <a:t>It’s providing </a:t>
            </a:r>
            <a:r>
              <a:rPr b="1" lang="en-GB"/>
              <a:t>EO experts and non-experts</a:t>
            </a:r>
            <a:r>
              <a:rPr lang="en-GB"/>
              <a:t> with </a:t>
            </a:r>
            <a:r>
              <a:rPr b="1" lang="en-GB"/>
              <a:t>easy access to EO data </a:t>
            </a:r>
            <a:r>
              <a:rPr b="0" lang="en-GB"/>
              <a:t>from a </a:t>
            </a:r>
            <a:r>
              <a:rPr b="1" lang="en-GB"/>
              <a:t>range of sources including commercial missions</a:t>
            </a:r>
            <a:r>
              <a:rPr lang="en-GB"/>
              <a:t>, supporting </a:t>
            </a:r>
            <a:r>
              <a:rPr b="1" lang="en-GB"/>
              <a:t>effective decision-making for economic growth and climate-monitoring</a:t>
            </a:r>
            <a:r>
              <a:rPr lang="en-GB"/>
              <a:t>.</a:t>
            </a:r>
            <a:endParaRPr b="1" i="0" sz="1200">
              <a:solidFill>
                <a:schemeClr val="lt1"/>
              </a:solidFill>
              <a:latin typeface="Arial"/>
              <a:ea typeface="Arial"/>
              <a:cs typeface="Arial"/>
              <a:sym typeface="Arial"/>
            </a:endParaRPr>
          </a:p>
        </p:txBody>
      </p:sp>
      <p:sp>
        <p:nvSpPr>
          <p:cNvPr id="233" name="Google Shape;23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GB"/>
              <a:t>Over the past year CEOI successfully concluded 25 projects, including 6 large flagships</a:t>
            </a:r>
            <a:endParaRPr/>
          </a:p>
          <a:p>
            <a:pPr indent="-171450" lvl="0" marL="171450" rtl="0" algn="l">
              <a:spcBef>
                <a:spcPts val="0"/>
              </a:spcBef>
              <a:spcAft>
                <a:spcPts val="0"/>
              </a:spcAft>
              <a:buClr>
                <a:schemeClr val="dk1"/>
              </a:buClr>
              <a:buSzPts val="1200"/>
              <a:buFont typeface="Arial"/>
              <a:buChar char="•"/>
            </a:pPr>
            <a:r>
              <a:rPr lang="en-GB"/>
              <a:t>This year there are 10 projects overall, along with an exciting new Creative Ideas Lab for supporting new and innovative early instrument concepts</a:t>
            </a:r>
            <a:endParaRPr/>
          </a:p>
          <a:p>
            <a:pPr indent="-171450" lvl="0" marL="171450" rtl="0" algn="l">
              <a:spcBef>
                <a:spcPts val="0"/>
              </a:spcBef>
              <a:spcAft>
                <a:spcPts val="0"/>
              </a:spcAft>
              <a:buClr>
                <a:schemeClr val="dk1"/>
              </a:buClr>
              <a:buSzPts val="1200"/>
              <a:buFont typeface="Arial"/>
              <a:buChar char="•"/>
            </a:pPr>
            <a:r>
              <a:rPr lang="en-GB"/>
              <a:t>The Agency has also supported the Atlantic Constellation Pathfinder with Open Cosmos, the lead satellite in a proposed international constellation of satellites for monitoring climate and natural disasters</a:t>
            </a:r>
            <a:endParaRPr/>
          </a:p>
          <a:p>
            <a:pPr indent="-171450" lvl="0" marL="171450" rtl="0" algn="l">
              <a:spcBef>
                <a:spcPts val="0"/>
              </a:spcBef>
              <a:spcAft>
                <a:spcPts val="0"/>
              </a:spcAft>
              <a:buClr>
                <a:schemeClr val="dk1"/>
              </a:buClr>
              <a:buSzPts val="1200"/>
              <a:buFont typeface="Arial"/>
              <a:buChar char="•"/>
            </a:pPr>
            <a:r>
              <a:rPr lang="en-GB"/>
              <a:t>In conjunction with CEOI we are developing a new strategy for EO technology in the UK for the next few years</a:t>
            </a:r>
            <a:endParaRPr/>
          </a:p>
        </p:txBody>
      </p:sp>
      <p:sp>
        <p:nvSpPr>
          <p:cNvPr id="260" name="Google Shape;26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7" name="Google Shape;27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457200" rtl="0" algn="just">
              <a:lnSpc>
                <a:spcPct val="150000"/>
              </a:lnSpc>
              <a:spcBef>
                <a:spcPts val="0"/>
              </a:spcBef>
              <a:spcAft>
                <a:spcPts val="0"/>
              </a:spcAft>
              <a:buClr>
                <a:srgbClr val="000000"/>
              </a:buClr>
              <a:buSzPts val="1800"/>
              <a:buFont typeface="Arial"/>
              <a:buNone/>
            </a:pPr>
            <a:r>
              <a:t/>
            </a:r>
            <a:endParaRPr sz="1800"/>
          </a:p>
        </p:txBody>
      </p:sp>
      <p:sp>
        <p:nvSpPr>
          <p:cNvPr id="278" name="Google Shape;27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GB"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
        <p:nvSpPr>
          <p:cNvPr id="279" name="Google Shape;279;p15:notes"/>
          <p:cNvSpPr txBox="1"/>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GB"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Put this in, if preferred. Thought it was might be more brand-consistent.</a:t>
            </a:r>
            <a:endParaRPr/>
          </a:p>
        </p:txBody>
      </p:sp>
      <p:sp>
        <p:nvSpPr>
          <p:cNvPr id="86" name="Google Shape;8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0" name="Google Shape;13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457200" rtl="0" algn="just">
              <a:lnSpc>
                <a:spcPct val="150000"/>
              </a:lnSpc>
              <a:spcBef>
                <a:spcPts val="0"/>
              </a:spcBef>
              <a:spcAft>
                <a:spcPts val="0"/>
              </a:spcAft>
              <a:buClr>
                <a:srgbClr val="000000"/>
              </a:buClr>
              <a:buSzPts val="1800"/>
              <a:buFont typeface="Arial"/>
              <a:buNone/>
            </a:pPr>
            <a:r>
              <a:t/>
            </a:r>
            <a:endParaRPr sz="1800"/>
          </a:p>
        </p:txBody>
      </p:sp>
      <p:sp>
        <p:nvSpPr>
          <p:cNvPr id="131" name="Google Shape;13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GB"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
        <p:nvSpPr>
          <p:cNvPr id="132" name="Google Shape;132;p5:notes"/>
          <p:cNvSpPr txBox="1"/>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GB"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a:t>MANTIS</a:t>
            </a:r>
            <a:r>
              <a:rPr lang="en-GB"/>
              <a:t>: </a:t>
            </a:r>
            <a:r>
              <a:rPr lang="en-GB" sz="1200"/>
              <a:t>Developed by Open Cosmos, MANTIS was the first satellite mission to be funded from concept to launch through ESA’s commercial InCubed programme. MANTIS is a </a:t>
            </a:r>
            <a:r>
              <a:rPr lang="en-GB"/>
              <a:t>12U nanosatellite to deliver high-resolution multispectral imagery and onboard AI processing for sectors like energy and mining.</a:t>
            </a:r>
            <a:endParaRPr/>
          </a:p>
          <a:p>
            <a:pPr indent="0" lvl="0" marL="0" rtl="0" algn="l">
              <a:spcBef>
                <a:spcPts val="0"/>
              </a:spcBef>
              <a:spcAft>
                <a:spcPts val="0"/>
              </a:spcAft>
              <a:buNone/>
            </a:pPr>
            <a:r>
              <a:t/>
            </a:r>
            <a:endParaRPr sz="1200"/>
          </a:p>
          <a:p>
            <a:pPr indent="0" lvl="0" marL="0" marR="0" rtl="0" algn="l">
              <a:lnSpc>
                <a:spcPct val="100000"/>
              </a:lnSpc>
              <a:spcBef>
                <a:spcPts val="0"/>
              </a:spcBef>
              <a:spcAft>
                <a:spcPts val="0"/>
              </a:spcAft>
              <a:buClr>
                <a:schemeClr val="dk1"/>
              </a:buClr>
              <a:buSzPts val="1200"/>
              <a:buFont typeface="Arial"/>
              <a:buNone/>
            </a:pPr>
            <a:r>
              <a:rPr b="1" lang="en-GB" sz="1200"/>
              <a:t>DTE</a:t>
            </a:r>
            <a:r>
              <a:rPr lang="en-GB" sz="1200"/>
              <a:t>: Creates virtual replicas of Earth’s systems by integrating satellite data, AI, and advanced modelling to monitor, simulate, and predict environmental changes for informed decision-making and sustainability. This work is broadening user engagement, supporting developer collaboration, and enhancing the integration of EO data into other areas. Significant UK success in DTE so far, with Argans Ltd, Earthwave Ltd, BGS and several UK universities successful in bids for Digital Twin Component projects such as Ice sheets and Coastal Processes. The work also goes beyond UK, collaborating on projects in Greenland and Svalbard. </a:t>
            </a:r>
            <a:endParaRPr/>
          </a:p>
          <a:p>
            <a:pPr indent="0" lvl="0" marL="0" rtl="0" algn="l">
              <a:spcBef>
                <a:spcPts val="0"/>
              </a:spcBef>
              <a:spcAft>
                <a:spcPts val="0"/>
              </a:spcAft>
              <a:buNone/>
            </a:pPr>
            <a:r>
              <a:t/>
            </a:r>
            <a:endParaRPr sz="1200"/>
          </a:p>
          <a:p>
            <a:pPr indent="0" lvl="0" marL="0" rtl="0" algn="l">
              <a:spcBef>
                <a:spcPts val="0"/>
              </a:spcBef>
              <a:spcAft>
                <a:spcPts val="0"/>
              </a:spcAft>
              <a:buNone/>
            </a:pPr>
            <a:r>
              <a:rPr b="1" lang="en-GB" sz="1200"/>
              <a:t>HydroGNSS</a:t>
            </a:r>
            <a:r>
              <a:rPr lang="en-GB" sz="1200"/>
              <a:t>: This is the first Scout mission in FutureEO and was led by UK-prime SSTL. </a:t>
            </a:r>
            <a:r>
              <a:rPr b="0" i="0" lang="en-GB"/>
              <a:t>HydroGNSS is two small satellites that uses GNSS reflectometry to measure hydrological climate variables—such as soil moisture, freeze–thaw over permafrost, inundation/wetlands, and above‑ground biomass.</a:t>
            </a:r>
            <a:endParaRPr/>
          </a:p>
          <a:p>
            <a:pPr indent="0" lvl="0" marL="0" rtl="0" algn="l">
              <a:spcBef>
                <a:spcPts val="0"/>
              </a:spcBef>
              <a:spcAft>
                <a:spcPts val="0"/>
              </a:spcAft>
              <a:buNone/>
            </a:pPr>
            <a:r>
              <a:t/>
            </a:r>
            <a:endParaRPr b="0" i="0"/>
          </a:p>
          <a:p>
            <a:pPr indent="0" lvl="0" marL="0" marR="0" rtl="0" algn="l">
              <a:lnSpc>
                <a:spcPct val="100000"/>
              </a:lnSpc>
              <a:spcBef>
                <a:spcPts val="0"/>
              </a:spcBef>
              <a:spcAft>
                <a:spcPts val="0"/>
              </a:spcAft>
              <a:buClr>
                <a:schemeClr val="dk1"/>
              </a:buClr>
              <a:buSzPts val="1200"/>
              <a:buFont typeface="Arial"/>
              <a:buNone/>
            </a:pPr>
            <a:r>
              <a:rPr b="1" lang="en-GB" sz="1200"/>
              <a:t>WIVERN</a:t>
            </a:r>
            <a:r>
              <a:rPr lang="en-GB" sz="1200"/>
              <a:t>: Has major UK contributions, including concept proposal by Anthony Illingworth at University of Reading. WIVERN will fly a conically scanning 94 GHz Doppler cloud radar to provide the first global measurements of winds inside clouds while also profiling cloud and precipitation structure to improve weather forecasts and climate research. </a:t>
            </a:r>
            <a:r>
              <a:rPr b="1" lang="en-GB" sz="1200"/>
              <a:t>CAIRT</a:t>
            </a:r>
            <a:r>
              <a:rPr lang="en-GB" sz="1200"/>
              <a:t> also recognised for the quality of the work and scientific excellence. </a:t>
            </a:r>
            <a:endParaRPr/>
          </a:p>
          <a:p>
            <a:pPr indent="0" lvl="0" marL="0" marR="0" rtl="0" algn="l">
              <a:lnSpc>
                <a:spcPct val="100000"/>
              </a:lnSpc>
              <a:spcBef>
                <a:spcPts val="0"/>
              </a:spcBef>
              <a:spcAft>
                <a:spcPts val="0"/>
              </a:spcAft>
              <a:buClr>
                <a:schemeClr val="dk1"/>
              </a:buClr>
              <a:buSzPts val="1200"/>
              <a:buFont typeface="Arial"/>
              <a:buNone/>
            </a:pPr>
            <a:r>
              <a:t/>
            </a:r>
            <a:endParaRPr sz="1200"/>
          </a:p>
          <a:p>
            <a:pPr indent="0" lvl="0" marL="0" rtl="0" algn="l">
              <a:spcBef>
                <a:spcPts val="0"/>
              </a:spcBef>
              <a:spcAft>
                <a:spcPts val="0"/>
              </a:spcAft>
              <a:buNone/>
            </a:pPr>
            <a:r>
              <a:t/>
            </a:r>
            <a:endParaRPr/>
          </a:p>
        </p:txBody>
      </p:sp>
      <p:sp>
        <p:nvSpPr>
          <p:cNvPr id="154" name="Google Shape;15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9.jpg"/><Relationship Id="rId4" Type="http://schemas.openxmlformats.org/officeDocument/2006/relationships/image" Target="../media/image4.jpg"/><Relationship Id="rId5" Type="http://schemas.openxmlformats.org/officeDocument/2006/relationships/image" Target="../media/image9.png"/><Relationship Id="rId6"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7" name="Shape 17"/>
        <p:cNvGrpSpPr/>
        <p:nvPr/>
      </p:nvGrpSpPr>
      <p:grpSpPr>
        <a:xfrm>
          <a:off x="0" y="0"/>
          <a:ext cx="0" cy="0"/>
          <a:chOff x="0" y="0"/>
          <a:chExt cx="0" cy="0"/>
        </a:xfrm>
      </p:grpSpPr>
      <p:pic>
        <p:nvPicPr>
          <p:cNvPr id="18" name="Google Shape;18;p17"/>
          <p:cNvPicPr preferRelativeResize="0"/>
          <p:nvPr/>
        </p:nvPicPr>
        <p:blipFill rotWithShape="1">
          <a:blip r:embed="rId2">
            <a:alphaModFix/>
          </a:blip>
          <a:srcRect b="0" l="0" r="0" t="0"/>
          <a:stretch/>
        </p:blipFill>
        <p:spPr>
          <a:xfrm>
            <a:off x="3301751" y="2265729"/>
            <a:ext cx="8288156" cy="2756715"/>
          </a:xfrm>
          <a:prstGeom prst="rect">
            <a:avLst/>
          </a:prstGeom>
          <a:noFill/>
          <a:ln>
            <a:noFill/>
          </a:ln>
        </p:spPr>
      </p:pic>
      <p:pic>
        <p:nvPicPr>
          <p:cNvPr id="19" name="Google Shape;19;p17"/>
          <p:cNvPicPr preferRelativeResize="0"/>
          <p:nvPr/>
        </p:nvPicPr>
        <p:blipFill rotWithShape="1">
          <a:blip r:embed="rId3">
            <a:alphaModFix/>
          </a:blip>
          <a:srcRect b="-113" l="0" r="0" t="0"/>
          <a:stretch/>
        </p:blipFill>
        <p:spPr>
          <a:xfrm flipH="1" rot="10800000">
            <a:off x="2824281" y="4824249"/>
            <a:ext cx="5391556" cy="2038097"/>
          </a:xfrm>
          <a:prstGeom prst="rect">
            <a:avLst/>
          </a:prstGeom>
          <a:noFill/>
          <a:ln>
            <a:noFill/>
          </a:ln>
        </p:spPr>
      </p:pic>
      <p:pic>
        <p:nvPicPr>
          <p:cNvPr descr="A picture containing nature&#10;&#10;Description automatically generated" id="20" name="Google Shape;20;p17"/>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21" name="Google Shape;21;p17"/>
          <p:cNvSpPr/>
          <p:nvPr/>
        </p:nvSpPr>
        <p:spPr>
          <a:xfrm flipH="1">
            <a:off x="5456395"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Arial"/>
              <a:buNone/>
            </a:pPr>
            <a:r>
              <a:t/>
            </a:r>
            <a:endParaRPr b="0" i="0" sz="1867" u="none" cap="none" strike="noStrike">
              <a:solidFill>
                <a:schemeClr val="lt1"/>
              </a:solidFill>
              <a:latin typeface="Arial"/>
              <a:ea typeface="Arial"/>
              <a:cs typeface="Arial"/>
              <a:sym typeface="Arial"/>
            </a:endParaRPr>
          </a:p>
        </p:txBody>
      </p:sp>
      <p:sp>
        <p:nvSpPr>
          <p:cNvPr id="22" name="Google Shape;22;p17"/>
          <p:cNvSpPr/>
          <p:nvPr/>
        </p:nvSpPr>
        <p:spPr>
          <a:xfrm flipH="1">
            <a:off x="-8799" y="-14541"/>
            <a:ext cx="12203179" cy="6881876"/>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Arial"/>
              <a:buNone/>
            </a:pPr>
            <a:r>
              <a:t/>
            </a:r>
            <a:endParaRPr b="0" i="0" sz="1867" u="none" cap="none" strike="noStrike">
              <a:solidFill>
                <a:schemeClr val="lt1"/>
              </a:solidFill>
              <a:latin typeface="Arial"/>
              <a:ea typeface="Arial"/>
              <a:cs typeface="Arial"/>
              <a:sym typeface="Arial"/>
            </a:endParaRPr>
          </a:p>
        </p:txBody>
      </p:sp>
      <p:pic>
        <p:nvPicPr>
          <p:cNvPr id="23" name="Google Shape;23;p17"/>
          <p:cNvPicPr preferRelativeResize="0"/>
          <p:nvPr/>
        </p:nvPicPr>
        <p:blipFill rotWithShape="1">
          <a:blip r:embed="rId5">
            <a:alphaModFix/>
          </a:blip>
          <a:srcRect b="0" l="0" r="0" t="0"/>
          <a:stretch/>
        </p:blipFill>
        <p:spPr>
          <a:xfrm>
            <a:off x="138431" y="5311499"/>
            <a:ext cx="2738896" cy="1508515"/>
          </a:xfrm>
          <a:prstGeom prst="rect">
            <a:avLst/>
          </a:prstGeom>
          <a:noFill/>
          <a:ln>
            <a:noFill/>
          </a:ln>
          <a:effectLst>
            <a:outerShdw blurRad="50800" rotWithShape="0" algn="tl" dir="2700000" dist="38100">
              <a:srgbClr val="000000">
                <a:alpha val="40000"/>
              </a:srgbClr>
            </a:outerShdw>
          </a:effectLst>
        </p:spPr>
      </p:pic>
      <p:pic>
        <p:nvPicPr>
          <p:cNvPr id="24" name="Google Shape;24;p17"/>
          <p:cNvPicPr preferRelativeResize="0"/>
          <p:nvPr/>
        </p:nvPicPr>
        <p:blipFill rotWithShape="1">
          <a:blip r:embed="rId6">
            <a:alphaModFix amt="34000"/>
          </a:blip>
          <a:srcRect b="-8773" l="32582" r="8554" t="2399"/>
          <a:stretch/>
        </p:blipFill>
        <p:spPr>
          <a:xfrm rot="5400000">
            <a:off x="5734364" y="-1016161"/>
            <a:ext cx="5455200" cy="7480800"/>
          </a:xfrm>
          <a:prstGeom prst="rtTriangle">
            <a:avLst/>
          </a:prstGeom>
          <a:noFill/>
          <a:ln>
            <a:noFill/>
          </a:ln>
        </p:spPr>
      </p:pic>
      <p:pic>
        <p:nvPicPr>
          <p:cNvPr id="25" name="Google Shape;25;p17"/>
          <p:cNvPicPr preferRelativeResize="0"/>
          <p:nvPr/>
        </p:nvPicPr>
        <p:blipFill rotWithShape="1">
          <a:blip r:embed="rId6">
            <a:alphaModFix amt="34000"/>
          </a:blip>
          <a:srcRect b="672" l="54016" r="11355" t="36081"/>
          <a:stretch/>
        </p:blipFill>
        <p:spPr>
          <a:xfrm rot="-5400000">
            <a:off x="5792693" y="4820009"/>
            <a:ext cx="1719600" cy="2366800"/>
          </a:xfrm>
          <a:prstGeom prst="rtTriangle">
            <a:avLst/>
          </a:prstGeom>
          <a:noFill/>
          <a:ln>
            <a:noFill/>
          </a:ln>
        </p:spPr>
      </p:pic>
      <p:sp>
        <p:nvSpPr>
          <p:cNvPr id="26" name="Google Shape;26;p17"/>
          <p:cNvSpPr txBox="1"/>
          <p:nvPr>
            <p:ph type="title"/>
          </p:nvPr>
        </p:nvSpPr>
        <p:spPr>
          <a:xfrm>
            <a:off x="176047" y="175937"/>
            <a:ext cx="6157200" cy="3972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Montserrat Medium"/>
              <a:buNone/>
              <a:defRPr b="0" i="0" sz="80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7" name="Shape 27"/>
        <p:cNvGrpSpPr/>
        <p:nvPr/>
      </p:nvGrpSpPr>
      <p:grpSpPr>
        <a:xfrm>
          <a:off x="0" y="0"/>
          <a:ext cx="0" cy="0"/>
          <a:chOff x="0" y="0"/>
          <a:chExt cx="0" cy="0"/>
        </a:xfrm>
      </p:grpSpPr>
      <p:sp>
        <p:nvSpPr>
          <p:cNvPr id="28" name="Google Shape;28;p18"/>
          <p:cNvSpPr/>
          <p:nvPr/>
        </p:nvSpPr>
        <p:spPr>
          <a:xfrm>
            <a:off x="0" y="1"/>
            <a:ext cx="12192000" cy="1037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Arial"/>
              <a:buNone/>
            </a:pPr>
            <a:r>
              <a:t/>
            </a:r>
            <a:endParaRPr b="0" i="0" sz="1867" u="none" cap="none" strike="noStrike">
              <a:solidFill>
                <a:schemeClr val="dk2"/>
              </a:solidFill>
              <a:latin typeface="Arial"/>
              <a:ea typeface="Arial"/>
              <a:cs typeface="Arial"/>
              <a:sym typeface="Arial"/>
            </a:endParaRPr>
          </a:p>
        </p:txBody>
      </p:sp>
      <p:pic>
        <p:nvPicPr>
          <p:cNvPr id="29" name="Google Shape;29;p18"/>
          <p:cNvPicPr preferRelativeResize="0"/>
          <p:nvPr/>
        </p:nvPicPr>
        <p:blipFill rotWithShape="1">
          <a:blip r:embed="rId2">
            <a:alphaModFix amt="34000"/>
          </a:blip>
          <a:srcRect b="35419" l="51339" r="-2839" t="39269"/>
          <a:stretch/>
        </p:blipFill>
        <p:spPr>
          <a:xfrm flipH="1">
            <a:off x="9304424" y="0"/>
            <a:ext cx="2887577" cy="1037493"/>
          </a:xfrm>
          <a:prstGeom prst="rect">
            <a:avLst/>
          </a:prstGeom>
          <a:noFill/>
          <a:ln>
            <a:noFill/>
          </a:ln>
        </p:spPr>
      </p:pic>
      <p:pic>
        <p:nvPicPr>
          <p:cNvPr id="30" name="Google Shape;30;p18"/>
          <p:cNvPicPr preferRelativeResize="0"/>
          <p:nvPr/>
        </p:nvPicPr>
        <p:blipFill rotWithShape="1">
          <a:blip r:embed="rId3">
            <a:alphaModFix/>
          </a:blip>
          <a:srcRect b="0" l="0" r="0" t="0"/>
          <a:stretch/>
        </p:blipFill>
        <p:spPr>
          <a:xfrm>
            <a:off x="9791700" y="111657"/>
            <a:ext cx="2027901" cy="803439"/>
          </a:xfrm>
          <a:prstGeom prst="rect">
            <a:avLst/>
          </a:prstGeom>
          <a:noFill/>
          <a:ln>
            <a:noFill/>
          </a:ln>
          <a:effectLst>
            <a:outerShdw blurRad="50800" rotWithShape="0" algn="tl" dir="2700000" dist="38100">
              <a:srgbClr val="000000">
                <a:alpha val="40000"/>
              </a:srgbClr>
            </a:outerShdw>
          </a:effectLst>
        </p:spPr>
      </p:pic>
      <p:sp>
        <p:nvSpPr>
          <p:cNvPr id="31" name="Google Shape;31;p18"/>
          <p:cNvSpPr/>
          <p:nvPr/>
        </p:nvSpPr>
        <p:spPr>
          <a:xfrm>
            <a:off x="-1777" y="6574604"/>
            <a:ext cx="12193600" cy="2832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Arial"/>
              <a:buNone/>
            </a:pPr>
            <a:r>
              <a:t/>
            </a:r>
            <a:endParaRPr b="0" i="0" sz="1867" u="none" cap="none" strike="noStrike">
              <a:solidFill>
                <a:schemeClr val="dk2"/>
              </a:solidFill>
              <a:latin typeface="Arial"/>
              <a:ea typeface="Arial"/>
              <a:cs typeface="Arial"/>
              <a:sym typeface="Arial"/>
            </a:endParaRPr>
          </a:p>
        </p:txBody>
      </p:sp>
      <p:sp>
        <p:nvSpPr>
          <p:cNvPr id="32" name="Google Shape;32;p18"/>
          <p:cNvSpPr/>
          <p:nvPr/>
        </p:nvSpPr>
        <p:spPr>
          <a:xfrm flipH="1" rot="10800000">
            <a:off x="-4504" y="6540363"/>
            <a:ext cx="12196400" cy="5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Arial"/>
              <a:buNone/>
            </a:pPr>
            <a:r>
              <a:t/>
            </a:r>
            <a:endParaRPr b="0" i="0" sz="1867" u="none" cap="none" strike="noStrike">
              <a:solidFill>
                <a:schemeClr val="dk2"/>
              </a:solidFill>
              <a:latin typeface="Arial"/>
              <a:ea typeface="Arial"/>
              <a:cs typeface="Arial"/>
              <a:sym typeface="Arial"/>
            </a:endParaRPr>
          </a:p>
        </p:txBody>
      </p:sp>
      <p:sp>
        <p:nvSpPr>
          <p:cNvPr id="33" name="Google Shape;33;p18"/>
          <p:cNvSpPr txBox="1"/>
          <p:nvPr/>
        </p:nvSpPr>
        <p:spPr>
          <a:xfrm>
            <a:off x="10265664" y="6574605"/>
            <a:ext cx="1925600" cy="31806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Clr>
                <a:schemeClr val="accent1"/>
              </a:buClr>
              <a:buSzPts val="1467"/>
              <a:buFont typeface="Montserrat"/>
              <a:buNone/>
            </a:pPr>
            <a:r>
              <a:rPr b="1" i="0" lang="en-GB" sz="1467" u="none" cap="none" strike="noStrike">
                <a:solidFill>
                  <a:schemeClr val="accent1"/>
                </a:solidFill>
                <a:latin typeface="Montserrat"/>
                <a:ea typeface="Montserrat"/>
                <a:cs typeface="Montserrat"/>
                <a:sym typeface="Montserrat"/>
              </a:rPr>
              <a:t>Slide </a:t>
            </a:r>
            <a:fld id="{00000000-1234-1234-1234-123412341234}" type="slidenum">
              <a:rPr b="1" i="0" lang="en-GB" sz="1467" u="none" cap="none" strike="noStrike">
                <a:solidFill>
                  <a:schemeClr val="accent1"/>
                </a:solidFill>
                <a:latin typeface="Montserrat"/>
                <a:ea typeface="Montserrat"/>
                <a:cs typeface="Montserrat"/>
                <a:sym typeface="Montserrat"/>
              </a:rPr>
              <a:t>‹#›</a:t>
            </a:fld>
            <a:endParaRPr b="1" i="0" sz="1467" u="none" cap="none" strike="noStrike">
              <a:solidFill>
                <a:schemeClr val="accent1"/>
              </a:solidFill>
              <a:latin typeface="Montserrat"/>
              <a:ea typeface="Montserrat"/>
              <a:cs typeface="Montserrat"/>
              <a:sym typeface="Montserrat"/>
            </a:endParaRPr>
          </a:p>
        </p:txBody>
      </p:sp>
      <p:sp>
        <p:nvSpPr>
          <p:cNvPr id="34" name="Google Shape;34;p18"/>
          <p:cNvSpPr txBox="1"/>
          <p:nvPr>
            <p:ph idx="1" type="body"/>
          </p:nvPr>
        </p:nvSpPr>
        <p:spPr>
          <a:xfrm>
            <a:off x="324233" y="1558533"/>
            <a:ext cx="11495600" cy="46628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1067"/>
              </a:spcBef>
              <a:spcAft>
                <a:spcPts val="0"/>
              </a:spcAft>
              <a:buClr>
                <a:schemeClr val="dk1"/>
              </a:buClr>
              <a:buSzPts val="2100"/>
              <a:buFont typeface="Montserrat"/>
              <a:buChar char="❖"/>
              <a:defRPr b="0" i="0" sz="28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533"/>
              </a:spcBef>
              <a:spcAft>
                <a:spcPts val="0"/>
              </a:spcAft>
              <a:buClr>
                <a:schemeClr val="dk1"/>
              </a:buClr>
              <a:buSzPts val="1800"/>
              <a:buFont typeface="Montserrat"/>
              <a:buChar char="▪"/>
              <a:defRPr b="0" i="0" sz="24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533"/>
              </a:spcBef>
              <a:spcAft>
                <a:spcPts val="0"/>
              </a:spcAft>
              <a:buClr>
                <a:schemeClr val="dk1"/>
              </a:buClr>
              <a:buSzPts val="1500"/>
              <a:buFont typeface="Montserrat"/>
              <a:buChar char="o"/>
              <a:defRPr b="0" i="0" sz="20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533"/>
              </a:spcBef>
              <a:spcAft>
                <a:spcPts val="0"/>
              </a:spcAft>
              <a:buClr>
                <a:schemeClr val="dk1"/>
              </a:buClr>
              <a:buSzPts val="1400"/>
              <a:buFont typeface="Montserrat"/>
              <a:buChar char="•"/>
              <a:defRPr b="0" i="0" sz="1867"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533"/>
              </a:spcBef>
              <a:spcAft>
                <a:spcPts val="0"/>
              </a:spcAft>
              <a:buClr>
                <a:schemeClr val="dk1"/>
              </a:buClr>
              <a:buSzPts val="1400"/>
              <a:buFont typeface="Montserrat"/>
              <a:buChar char="•"/>
              <a:defRPr b="0" i="0" sz="1867"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533"/>
              </a:spcBef>
              <a:spcAft>
                <a:spcPts val="0"/>
              </a:spcAft>
              <a:buClr>
                <a:schemeClr val="dk1"/>
              </a:buClr>
              <a:buSzPts val="1500"/>
              <a:buFont typeface="Montserrat"/>
              <a:buChar char="•"/>
              <a:defRPr b="0" i="0" sz="20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533"/>
              </a:spcBef>
              <a:spcAft>
                <a:spcPts val="0"/>
              </a:spcAft>
              <a:buClr>
                <a:schemeClr val="dk1"/>
              </a:buClr>
              <a:buSzPts val="1500"/>
              <a:buFont typeface="Montserrat"/>
              <a:buChar char="•"/>
              <a:defRPr b="0" i="0" sz="20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533"/>
              </a:spcBef>
              <a:spcAft>
                <a:spcPts val="0"/>
              </a:spcAft>
              <a:buClr>
                <a:schemeClr val="dk1"/>
              </a:buClr>
              <a:buSzPts val="1500"/>
              <a:buFont typeface="Montserrat"/>
              <a:buChar char="•"/>
              <a:defRPr b="0" i="0" sz="20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533"/>
              </a:spcBef>
              <a:spcAft>
                <a:spcPts val="0"/>
              </a:spcAft>
              <a:buClr>
                <a:schemeClr val="dk1"/>
              </a:buClr>
              <a:buSzPts val="15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5" name="Google Shape;35;p18"/>
          <p:cNvSpPr txBox="1"/>
          <p:nvPr>
            <p:ph type="title"/>
          </p:nvPr>
        </p:nvSpPr>
        <p:spPr>
          <a:xfrm>
            <a:off x="176048" y="175939"/>
            <a:ext cx="9386800" cy="779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44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9pPr>
          </a:lstStyle>
          <a:p/>
        </p:txBody>
      </p:sp>
      <p:sp>
        <p:nvSpPr>
          <p:cNvPr id="36" name="Google Shape;36;p18"/>
          <p:cNvSpPr txBox="1"/>
          <p:nvPr/>
        </p:nvSpPr>
        <p:spPr>
          <a:xfrm>
            <a:off x="-54300" y="6497000"/>
            <a:ext cx="4652000" cy="4732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Clr>
                <a:schemeClr val="dk2"/>
              </a:buClr>
              <a:buSzPts val="1467"/>
              <a:buFont typeface="Montserrat"/>
              <a:buNone/>
            </a:pPr>
            <a:r>
              <a:rPr b="1" i="0" lang="en-GB" sz="1467" u="none" cap="none" strike="noStrike">
                <a:solidFill>
                  <a:schemeClr val="dk2"/>
                </a:solidFill>
                <a:latin typeface="Montserrat"/>
                <a:ea typeface="Montserrat"/>
                <a:cs typeface="Montserrat"/>
                <a:sym typeface="Montserrat"/>
              </a:rPr>
              <a:t>39th CEOS Plenary, 4-6 November 2025</a:t>
            </a:r>
            <a:endParaRPr b="1" i="0" sz="1467"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7" name="Shape 37"/>
        <p:cNvGrpSpPr/>
        <p:nvPr/>
      </p:nvGrpSpPr>
      <p:grpSpPr>
        <a:xfrm>
          <a:off x="0" y="0"/>
          <a:ext cx="0" cy="0"/>
          <a:chOff x="0" y="0"/>
          <a:chExt cx="0" cy="0"/>
        </a:xfrm>
      </p:grpSpPr>
      <p:sp>
        <p:nvSpPr>
          <p:cNvPr id="38" name="Google Shape;38;p19"/>
          <p:cNvSpPr/>
          <p:nvPr/>
        </p:nvSpPr>
        <p:spPr>
          <a:xfrm>
            <a:off x="0" y="1"/>
            <a:ext cx="12192000" cy="1037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Arial"/>
              <a:buNone/>
            </a:pPr>
            <a:r>
              <a:t/>
            </a:r>
            <a:endParaRPr sz="1867">
              <a:solidFill>
                <a:schemeClr val="dk2"/>
              </a:solidFill>
              <a:latin typeface="Arial"/>
              <a:ea typeface="Arial"/>
              <a:cs typeface="Arial"/>
              <a:sym typeface="Arial"/>
            </a:endParaRPr>
          </a:p>
        </p:txBody>
      </p:sp>
      <p:pic>
        <p:nvPicPr>
          <p:cNvPr id="39" name="Google Shape;39;p19"/>
          <p:cNvPicPr preferRelativeResize="0"/>
          <p:nvPr/>
        </p:nvPicPr>
        <p:blipFill rotWithShape="1">
          <a:blip r:embed="rId2">
            <a:alphaModFix amt="34000"/>
          </a:blip>
          <a:srcRect b="35419" l="51339" r="-2839" t="39269"/>
          <a:stretch/>
        </p:blipFill>
        <p:spPr>
          <a:xfrm flipH="1">
            <a:off x="9304424" y="0"/>
            <a:ext cx="2887577" cy="1037493"/>
          </a:xfrm>
          <a:prstGeom prst="rect">
            <a:avLst/>
          </a:prstGeom>
          <a:noFill/>
          <a:ln>
            <a:noFill/>
          </a:ln>
        </p:spPr>
      </p:pic>
      <p:pic>
        <p:nvPicPr>
          <p:cNvPr id="40" name="Google Shape;40;p19"/>
          <p:cNvPicPr preferRelativeResize="0"/>
          <p:nvPr/>
        </p:nvPicPr>
        <p:blipFill rotWithShape="1">
          <a:blip r:embed="rId3">
            <a:alphaModFix/>
          </a:blip>
          <a:srcRect b="0" l="0" r="0" t="0"/>
          <a:stretch/>
        </p:blipFill>
        <p:spPr>
          <a:xfrm>
            <a:off x="9791700" y="111657"/>
            <a:ext cx="2027901" cy="803439"/>
          </a:xfrm>
          <a:prstGeom prst="rect">
            <a:avLst/>
          </a:prstGeom>
          <a:noFill/>
          <a:ln>
            <a:noFill/>
          </a:ln>
          <a:effectLst>
            <a:outerShdw blurRad="50800" rotWithShape="0" algn="tl" dir="2700000" dist="38100">
              <a:srgbClr val="000000">
                <a:alpha val="40000"/>
              </a:srgbClr>
            </a:outerShdw>
          </a:effectLst>
        </p:spPr>
      </p:pic>
      <p:sp>
        <p:nvSpPr>
          <p:cNvPr id="41" name="Google Shape;41;p19"/>
          <p:cNvSpPr/>
          <p:nvPr/>
        </p:nvSpPr>
        <p:spPr>
          <a:xfrm>
            <a:off x="-1777" y="6574604"/>
            <a:ext cx="12193600" cy="2832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Arial"/>
              <a:buNone/>
            </a:pPr>
            <a:r>
              <a:t/>
            </a:r>
            <a:endParaRPr sz="1867">
              <a:solidFill>
                <a:schemeClr val="dk2"/>
              </a:solidFill>
              <a:latin typeface="Arial"/>
              <a:ea typeface="Arial"/>
              <a:cs typeface="Arial"/>
              <a:sym typeface="Arial"/>
            </a:endParaRPr>
          </a:p>
        </p:txBody>
      </p:sp>
      <p:sp>
        <p:nvSpPr>
          <p:cNvPr id="42" name="Google Shape;42;p19"/>
          <p:cNvSpPr/>
          <p:nvPr/>
        </p:nvSpPr>
        <p:spPr>
          <a:xfrm flipH="1" rot="10800000">
            <a:off x="-4504" y="6540363"/>
            <a:ext cx="12196400" cy="5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Arial"/>
              <a:buNone/>
            </a:pPr>
            <a:r>
              <a:t/>
            </a:r>
            <a:endParaRPr sz="1867">
              <a:solidFill>
                <a:schemeClr val="dk2"/>
              </a:solidFill>
              <a:latin typeface="Arial"/>
              <a:ea typeface="Arial"/>
              <a:cs typeface="Arial"/>
              <a:sym typeface="Arial"/>
            </a:endParaRPr>
          </a:p>
        </p:txBody>
      </p:sp>
      <p:sp>
        <p:nvSpPr>
          <p:cNvPr id="43" name="Google Shape;43;p19"/>
          <p:cNvSpPr txBox="1"/>
          <p:nvPr/>
        </p:nvSpPr>
        <p:spPr>
          <a:xfrm>
            <a:off x="10265664" y="6574605"/>
            <a:ext cx="1925600" cy="31806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Clr>
                <a:schemeClr val="accent1"/>
              </a:buClr>
              <a:buSzPts val="1467"/>
              <a:buFont typeface="Montserrat"/>
              <a:buNone/>
            </a:pPr>
            <a:r>
              <a:rPr b="1" i="0" lang="en-GB" sz="1467" u="none" cap="none" strike="noStrike">
                <a:solidFill>
                  <a:schemeClr val="accent1"/>
                </a:solidFill>
                <a:latin typeface="Montserrat"/>
                <a:ea typeface="Montserrat"/>
                <a:cs typeface="Montserrat"/>
                <a:sym typeface="Montserrat"/>
              </a:rPr>
              <a:t>Slide </a:t>
            </a:r>
            <a:fld id="{00000000-1234-1234-1234-123412341234}" type="slidenum">
              <a:rPr b="1" i="0" lang="en-GB" sz="1467" u="none" cap="none" strike="noStrike">
                <a:solidFill>
                  <a:schemeClr val="accent1"/>
                </a:solidFill>
                <a:latin typeface="Montserrat"/>
                <a:ea typeface="Montserrat"/>
                <a:cs typeface="Montserrat"/>
                <a:sym typeface="Montserrat"/>
              </a:rPr>
              <a:t>‹#›</a:t>
            </a:fld>
            <a:endParaRPr b="1" i="0" sz="1467" u="none" cap="none" strike="noStrike">
              <a:solidFill>
                <a:schemeClr val="accent1"/>
              </a:solidFill>
              <a:latin typeface="Montserrat"/>
              <a:ea typeface="Montserrat"/>
              <a:cs typeface="Montserrat"/>
              <a:sym typeface="Montserrat"/>
            </a:endParaRPr>
          </a:p>
        </p:txBody>
      </p:sp>
      <p:sp>
        <p:nvSpPr>
          <p:cNvPr id="44" name="Google Shape;44;p19"/>
          <p:cNvSpPr txBox="1"/>
          <p:nvPr>
            <p:ph type="title"/>
          </p:nvPr>
        </p:nvSpPr>
        <p:spPr>
          <a:xfrm>
            <a:off x="176048" y="175939"/>
            <a:ext cx="9387200" cy="779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44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9pPr>
          </a:lstStyle>
          <a:p/>
        </p:txBody>
      </p:sp>
      <p:sp>
        <p:nvSpPr>
          <p:cNvPr id="45" name="Google Shape;45;p19"/>
          <p:cNvSpPr txBox="1"/>
          <p:nvPr/>
        </p:nvSpPr>
        <p:spPr>
          <a:xfrm>
            <a:off x="-54300" y="6497000"/>
            <a:ext cx="4652000" cy="4732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Clr>
                <a:schemeClr val="dk2"/>
              </a:buClr>
              <a:buSzPts val="1467"/>
              <a:buFont typeface="Montserrat"/>
              <a:buNone/>
            </a:pPr>
            <a:r>
              <a:rPr b="1" lang="en-GB" sz="1467">
                <a:solidFill>
                  <a:schemeClr val="dk2"/>
                </a:solidFill>
                <a:latin typeface="Montserrat"/>
                <a:ea typeface="Montserrat"/>
                <a:cs typeface="Montserrat"/>
                <a:sym typeface="Montserrat"/>
              </a:rPr>
              <a:t>39th CEOS Plenary, 4-6 November 2025</a:t>
            </a:r>
            <a:endParaRPr b="1" sz="1467">
              <a:solidFill>
                <a:schemeClr val="dk2"/>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6" name="Shape 46"/>
        <p:cNvGrpSpPr/>
        <p:nvPr/>
      </p:nvGrpSpPr>
      <p:grpSpPr>
        <a:xfrm>
          <a:off x="0" y="0"/>
          <a:ext cx="0" cy="0"/>
          <a:chOff x="0" y="0"/>
          <a:chExt cx="0" cy="0"/>
        </a:xfrm>
      </p:grpSpPr>
      <p:sp>
        <p:nvSpPr>
          <p:cNvPr id="47" name="Google Shape;47;p20"/>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9pPr>
          </a:lstStyle>
          <a:p/>
        </p:txBody>
      </p:sp>
      <p:sp>
        <p:nvSpPr>
          <p:cNvPr id="48" name="Google Shape;48;p20"/>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9pPr>
          </a:lstStyle>
          <a:p/>
        </p:txBody>
      </p:sp>
      <p:sp>
        <p:nvSpPr>
          <p:cNvPr id="49" name="Google Shape;49;p2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0" name="Google Shape;50;p2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1" name="Google Shape;51;p2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2" name="Shape 52"/>
        <p:cNvGrpSpPr/>
        <p:nvPr/>
      </p:nvGrpSpPr>
      <p:grpSpPr>
        <a:xfrm>
          <a:off x="0" y="0"/>
          <a:ext cx="0" cy="0"/>
          <a:chOff x="0" y="0"/>
          <a:chExt cx="0" cy="0"/>
        </a:xfrm>
      </p:grpSpPr>
      <p:sp>
        <p:nvSpPr>
          <p:cNvPr id="53" name="Google Shape;53;p23"/>
          <p:cNvSpPr/>
          <p:nvPr/>
        </p:nvSpPr>
        <p:spPr>
          <a:xfrm>
            <a:off x="0" y="2"/>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sz="1800">
              <a:solidFill>
                <a:schemeClr val="dk2"/>
              </a:solidFill>
              <a:latin typeface="Arial"/>
              <a:ea typeface="Arial"/>
              <a:cs typeface="Arial"/>
              <a:sym typeface="Arial"/>
            </a:endParaRPr>
          </a:p>
        </p:txBody>
      </p:sp>
      <p:pic>
        <p:nvPicPr>
          <p:cNvPr id="54" name="Google Shape;54;p23"/>
          <p:cNvPicPr preferRelativeResize="0"/>
          <p:nvPr/>
        </p:nvPicPr>
        <p:blipFill rotWithShape="1">
          <a:blip r:embed="rId2">
            <a:alphaModFix amt="34000"/>
          </a:blip>
          <a:srcRect b="35419" l="51339" r="-2839" t="39269"/>
          <a:stretch/>
        </p:blipFill>
        <p:spPr>
          <a:xfrm flipH="1">
            <a:off x="9304421" y="1"/>
            <a:ext cx="2887579" cy="1037492"/>
          </a:xfrm>
          <a:prstGeom prst="rect">
            <a:avLst/>
          </a:prstGeom>
          <a:noFill/>
          <a:ln>
            <a:noFill/>
          </a:ln>
        </p:spPr>
      </p:pic>
      <p:pic>
        <p:nvPicPr>
          <p:cNvPr id="55" name="Google Shape;55;p23"/>
          <p:cNvPicPr preferRelativeResize="0"/>
          <p:nvPr/>
        </p:nvPicPr>
        <p:blipFill rotWithShape="1">
          <a:blip r:embed="rId3">
            <a:alphaModFix/>
          </a:blip>
          <a:srcRect b="0" l="0" r="0" t="0"/>
          <a:stretch/>
        </p:blipFill>
        <p:spPr>
          <a:xfrm>
            <a:off x="9791701" y="111658"/>
            <a:ext cx="2027900" cy="803439"/>
          </a:xfrm>
          <a:prstGeom prst="rect">
            <a:avLst/>
          </a:prstGeom>
          <a:noFill/>
          <a:ln>
            <a:noFill/>
          </a:ln>
          <a:effectLst>
            <a:outerShdw blurRad="50800" rotWithShape="0" algn="tl" dir="2700000" dist="38100">
              <a:srgbClr val="000000">
                <a:alpha val="40000"/>
              </a:srgbClr>
            </a:outerShdw>
          </a:effectLst>
        </p:spPr>
      </p:pic>
      <p:sp>
        <p:nvSpPr>
          <p:cNvPr id="56" name="Google Shape;56;p23"/>
          <p:cNvSpPr/>
          <p:nvPr/>
        </p:nvSpPr>
        <p:spPr>
          <a:xfrm>
            <a:off x="-1777" y="6574605"/>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sz="1800">
              <a:solidFill>
                <a:schemeClr val="dk2"/>
              </a:solidFill>
              <a:latin typeface="Arial"/>
              <a:ea typeface="Arial"/>
              <a:cs typeface="Arial"/>
              <a:sym typeface="Arial"/>
            </a:endParaRPr>
          </a:p>
        </p:txBody>
      </p:sp>
      <p:sp>
        <p:nvSpPr>
          <p:cNvPr id="57" name="Google Shape;57;p23"/>
          <p:cNvSpPr/>
          <p:nvPr/>
        </p:nvSpPr>
        <p:spPr>
          <a:xfrm flipH="1" rot="10800000">
            <a:off x="-4504" y="6540438"/>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sz="1800">
              <a:solidFill>
                <a:schemeClr val="dk2"/>
              </a:solidFill>
              <a:latin typeface="Arial"/>
              <a:ea typeface="Arial"/>
              <a:cs typeface="Arial"/>
              <a:sym typeface="Arial"/>
            </a:endParaRPr>
          </a:p>
        </p:txBody>
      </p:sp>
      <p:sp>
        <p:nvSpPr>
          <p:cNvPr id="58" name="Google Shape;58;p23"/>
          <p:cNvSpPr txBox="1"/>
          <p:nvPr>
            <p:ph idx="1" type="body"/>
          </p:nvPr>
        </p:nvSpPr>
        <p:spPr>
          <a:xfrm>
            <a:off x="386632" y="1445923"/>
            <a:ext cx="5509008" cy="477548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9" name="Google Shape;59;p23"/>
          <p:cNvSpPr txBox="1"/>
          <p:nvPr>
            <p:ph idx="2" type="body"/>
          </p:nvPr>
        </p:nvSpPr>
        <p:spPr>
          <a:xfrm>
            <a:off x="6296361" y="1445923"/>
            <a:ext cx="5509008" cy="477548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60" name="Google Shape;60;p23"/>
          <p:cNvSpPr txBox="1"/>
          <p:nvPr/>
        </p:nvSpPr>
        <p:spPr>
          <a:xfrm>
            <a:off x="10265666" y="6574606"/>
            <a:ext cx="1925447" cy="30773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Clr>
                <a:schemeClr val="accent1"/>
              </a:buClr>
              <a:buSzPts val="1400"/>
              <a:buFont typeface="Montserrat"/>
              <a:buNone/>
            </a:pPr>
            <a:r>
              <a:rPr b="1" lang="en-GB" sz="1400">
                <a:solidFill>
                  <a:schemeClr val="accent1"/>
                </a:solidFill>
                <a:latin typeface="Montserrat"/>
                <a:ea typeface="Montserrat"/>
                <a:cs typeface="Montserrat"/>
                <a:sym typeface="Montserrat"/>
              </a:rPr>
              <a:t>Slide </a:t>
            </a:r>
            <a:fld id="{00000000-1234-1234-1234-123412341234}" type="slidenum">
              <a:rPr b="1" lang="en-GB"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61" name="Google Shape;61;p23"/>
          <p:cNvSpPr txBox="1"/>
          <p:nvPr>
            <p:ph type="title"/>
          </p:nvPr>
        </p:nvSpPr>
        <p:spPr>
          <a:xfrm>
            <a:off x="176048" y="175939"/>
            <a:ext cx="9386864" cy="77900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2" name="Google Shape;62;p23"/>
          <p:cNvSpPr txBox="1"/>
          <p:nvPr/>
        </p:nvSpPr>
        <p:spPr>
          <a:xfrm>
            <a:off x="-24375" y="6562802"/>
            <a:ext cx="5875200" cy="30773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1400"/>
              <a:buFont typeface="Montserrat"/>
              <a:buNone/>
            </a:pPr>
            <a:r>
              <a:rPr b="1" lang="en-GB" sz="1400">
                <a:solidFill>
                  <a:schemeClr val="accent1"/>
                </a:solidFill>
                <a:latin typeface="Montserrat"/>
                <a:ea typeface="Montserrat"/>
                <a:cs typeface="Montserrat"/>
                <a:sym typeface="Montserrat"/>
              </a:rPr>
              <a:t>SIT TW 2025, 9-11 September 2025</a:t>
            </a:r>
            <a:endParaRPr b="1" sz="1400">
              <a:solidFill>
                <a:schemeClr val="accen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1" name="Shape 71"/>
        <p:cNvGrpSpPr/>
        <p:nvPr/>
      </p:nvGrpSpPr>
      <p:grpSpPr>
        <a:xfrm>
          <a:off x="0" y="0"/>
          <a:ext cx="0" cy="0"/>
          <a:chOff x="0" y="0"/>
          <a:chExt cx="0" cy="0"/>
        </a:xfrm>
      </p:grpSpPr>
      <p:sp>
        <p:nvSpPr>
          <p:cNvPr id="72" name="Google Shape;72;p22"/>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9pPr>
          </a:lstStyle>
          <a:p/>
        </p:txBody>
      </p:sp>
      <p:sp>
        <p:nvSpPr>
          <p:cNvPr id="73" name="Google Shape;73;p22"/>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9pPr>
          </a:lstStyle>
          <a:p/>
        </p:txBody>
      </p:sp>
      <p:sp>
        <p:nvSpPr>
          <p:cNvPr id="74" name="Google Shape;74;p2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75" name="Google Shape;75;p2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76" name="Google Shape;76;p2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Arial"/>
                <a:ea typeface="Arial"/>
                <a:cs typeface="Arial"/>
                <a:sym typeface="Arial"/>
              </a:defRPr>
            </a:lvl1pPr>
            <a:lvl2pPr indent="0" lvl="1" marL="0" marR="0" rtl="0" algn="l">
              <a:spcBef>
                <a:spcPts val="0"/>
              </a:spcBef>
              <a:buNone/>
              <a:defRPr sz="1800">
                <a:solidFill>
                  <a:schemeClr val="lt1"/>
                </a:solidFill>
                <a:latin typeface="Arial"/>
                <a:ea typeface="Arial"/>
                <a:cs typeface="Arial"/>
                <a:sym typeface="Arial"/>
              </a:defRPr>
            </a:lvl2pPr>
            <a:lvl3pPr indent="0" lvl="2" marL="0" marR="0" rtl="0" algn="l">
              <a:spcBef>
                <a:spcPts val="0"/>
              </a:spcBef>
              <a:buNone/>
              <a:defRPr sz="1800">
                <a:solidFill>
                  <a:schemeClr val="lt1"/>
                </a:solidFill>
                <a:latin typeface="Arial"/>
                <a:ea typeface="Arial"/>
                <a:cs typeface="Arial"/>
                <a:sym typeface="Arial"/>
              </a:defRPr>
            </a:lvl3pPr>
            <a:lvl4pPr indent="0" lvl="3" marL="0" marR="0" rtl="0" algn="l">
              <a:spcBef>
                <a:spcPts val="0"/>
              </a:spcBef>
              <a:buNone/>
              <a:defRPr sz="1800">
                <a:solidFill>
                  <a:schemeClr val="lt1"/>
                </a:solidFill>
                <a:latin typeface="Arial"/>
                <a:ea typeface="Arial"/>
                <a:cs typeface="Arial"/>
                <a:sym typeface="Arial"/>
              </a:defRPr>
            </a:lvl4pPr>
            <a:lvl5pPr indent="0" lvl="4" marL="0" marR="0" rtl="0" algn="l">
              <a:spcBef>
                <a:spcPts val="0"/>
              </a:spcBef>
              <a:buNone/>
              <a:defRPr sz="1800">
                <a:solidFill>
                  <a:schemeClr val="lt1"/>
                </a:solidFill>
                <a:latin typeface="Arial"/>
                <a:ea typeface="Arial"/>
                <a:cs typeface="Arial"/>
                <a:sym typeface="Arial"/>
              </a:defRPr>
            </a:lvl5pPr>
            <a:lvl6pPr indent="0" lvl="5" marL="0" marR="0" rtl="0" algn="l">
              <a:spcBef>
                <a:spcPts val="0"/>
              </a:spcBef>
              <a:buNone/>
              <a:defRPr sz="1800">
                <a:solidFill>
                  <a:schemeClr val="lt1"/>
                </a:solidFill>
                <a:latin typeface="Arial"/>
                <a:ea typeface="Arial"/>
                <a:cs typeface="Arial"/>
                <a:sym typeface="Arial"/>
              </a:defRPr>
            </a:lvl6pPr>
            <a:lvl7pPr indent="0" lvl="6" marL="0" marR="0" rtl="0" algn="l">
              <a:spcBef>
                <a:spcPts val="0"/>
              </a:spcBef>
              <a:buNone/>
              <a:defRPr sz="1800">
                <a:solidFill>
                  <a:schemeClr val="lt1"/>
                </a:solidFill>
                <a:latin typeface="Arial"/>
                <a:ea typeface="Arial"/>
                <a:cs typeface="Arial"/>
                <a:sym typeface="Arial"/>
              </a:defRPr>
            </a:lvl7pPr>
            <a:lvl8pPr indent="0" lvl="7" marL="0" marR="0" rtl="0" algn="l">
              <a:spcBef>
                <a:spcPts val="0"/>
              </a:spcBef>
              <a:buNone/>
              <a:defRPr sz="1800">
                <a:solidFill>
                  <a:schemeClr val="lt1"/>
                </a:solidFill>
                <a:latin typeface="Arial"/>
                <a:ea typeface="Arial"/>
                <a:cs typeface="Arial"/>
                <a:sym typeface="Arial"/>
              </a:defRPr>
            </a:lvl8pPr>
            <a:lvl9pPr indent="0" lvl="8" marL="0" marR="0" rtl="0" algn="l">
              <a:spcBef>
                <a:spcPts val="0"/>
              </a:spcBef>
              <a:buNone/>
              <a:defRPr sz="18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20.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20.png"/><Relationship Id="rId3" Type="http://schemas.openxmlformats.org/officeDocument/2006/relationships/slideLayout" Target="../slideLayouts/slideLayout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p:nvPr/>
        </p:nvSpPr>
        <p:spPr>
          <a:xfrm>
            <a:off x="0" y="1"/>
            <a:ext cx="12192000" cy="1037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Arial"/>
              <a:buNone/>
            </a:pPr>
            <a:r>
              <a:t/>
            </a:r>
            <a:endParaRPr b="0" i="0" sz="1867" u="none" cap="none" strike="noStrike">
              <a:solidFill>
                <a:schemeClr val="dk2"/>
              </a:solidFill>
              <a:latin typeface="Arial"/>
              <a:ea typeface="Arial"/>
              <a:cs typeface="Arial"/>
              <a:sym typeface="Arial"/>
            </a:endParaRPr>
          </a:p>
        </p:txBody>
      </p:sp>
      <p:pic>
        <p:nvPicPr>
          <p:cNvPr id="11" name="Google Shape;11;p16"/>
          <p:cNvPicPr preferRelativeResize="0"/>
          <p:nvPr/>
        </p:nvPicPr>
        <p:blipFill rotWithShape="1">
          <a:blip r:embed="rId1">
            <a:alphaModFix amt="34000"/>
          </a:blip>
          <a:srcRect b="35419" l="51339" r="-2839" t="39269"/>
          <a:stretch/>
        </p:blipFill>
        <p:spPr>
          <a:xfrm flipH="1">
            <a:off x="9304424" y="0"/>
            <a:ext cx="2887577" cy="1037493"/>
          </a:xfrm>
          <a:prstGeom prst="rect">
            <a:avLst/>
          </a:prstGeom>
          <a:noFill/>
          <a:ln>
            <a:noFill/>
          </a:ln>
        </p:spPr>
      </p:pic>
      <p:pic>
        <p:nvPicPr>
          <p:cNvPr id="12" name="Google Shape;12;p16"/>
          <p:cNvPicPr preferRelativeResize="0"/>
          <p:nvPr/>
        </p:nvPicPr>
        <p:blipFill rotWithShape="1">
          <a:blip r:embed="rId2">
            <a:alphaModFix/>
          </a:blip>
          <a:srcRect b="0" l="0" r="0" t="0"/>
          <a:stretch/>
        </p:blipFill>
        <p:spPr>
          <a:xfrm>
            <a:off x="9791700" y="111657"/>
            <a:ext cx="2027901" cy="803439"/>
          </a:xfrm>
          <a:prstGeom prst="rect">
            <a:avLst/>
          </a:prstGeom>
          <a:noFill/>
          <a:ln>
            <a:noFill/>
          </a:ln>
          <a:effectLst>
            <a:outerShdw blurRad="50800" rotWithShape="0" algn="tl" dir="2700000" dist="38100">
              <a:srgbClr val="000000">
                <a:alpha val="40000"/>
              </a:srgbClr>
            </a:outerShdw>
          </a:effectLst>
        </p:spPr>
      </p:pic>
      <p:sp>
        <p:nvSpPr>
          <p:cNvPr id="13" name="Google Shape;13;p16"/>
          <p:cNvSpPr/>
          <p:nvPr/>
        </p:nvSpPr>
        <p:spPr>
          <a:xfrm>
            <a:off x="-1777" y="6574604"/>
            <a:ext cx="12193600" cy="2832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Arial"/>
              <a:buNone/>
            </a:pPr>
            <a:r>
              <a:t/>
            </a:r>
            <a:endParaRPr b="0" i="0" sz="1867" u="none" cap="none" strike="noStrike">
              <a:solidFill>
                <a:schemeClr val="dk2"/>
              </a:solidFill>
              <a:latin typeface="Arial"/>
              <a:ea typeface="Arial"/>
              <a:cs typeface="Arial"/>
              <a:sym typeface="Arial"/>
            </a:endParaRPr>
          </a:p>
        </p:txBody>
      </p:sp>
      <p:sp>
        <p:nvSpPr>
          <p:cNvPr id="14" name="Google Shape;14;p16"/>
          <p:cNvSpPr/>
          <p:nvPr/>
        </p:nvSpPr>
        <p:spPr>
          <a:xfrm flipH="1" rot="10800000">
            <a:off x="-4504" y="6540363"/>
            <a:ext cx="12196400" cy="5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Arial"/>
              <a:buNone/>
            </a:pPr>
            <a:r>
              <a:t/>
            </a:r>
            <a:endParaRPr b="0" i="0" sz="1867" u="none" cap="none" strike="noStrike">
              <a:solidFill>
                <a:schemeClr val="dk2"/>
              </a:solidFill>
              <a:latin typeface="Arial"/>
              <a:ea typeface="Arial"/>
              <a:cs typeface="Arial"/>
              <a:sym typeface="Arial"/>
            </a:endParaRPr>
          </a:p>
        </p:txBody>
      </p:sp>
      <p:sp>
        <p:nvSpPr>
          <p:cNvPr id="15" name="Google Shape;15;p16"/>
          <p:cNvSpPr txBox="1"/>
          <p:nvPr/>
        </p:nvSpPr>
        <p:spPr>
          <a:xfrm>
            <a:off x="5749884" y="84667"/>
            <a:ext cx="726017" cy="2051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333" u="none" cap="none" strike="noStrike">
                <a:solidFill>
                  <a:srgbClr val="000000"/>
                </a:solidFill>
                <a:latin typeface="Arial"/>
                <a:ea typeface="Arial"/>
                <a:cs typeface="Arial"/>
                <a:sym typeface="Arial"/>
              </a:rPr>
              <a:t>OFFICIAL</a:t>
            </a:r>
            <a:endParaRPr/>
          </a:p>
        </p:txBody>
      </p:sp>
      <p:sp>
        <p:nvSpPr>
          <p:cNvPr id="16" name="Google Shape;16;p16"/>
          <p:cNvSpPr txBox="1"/>
          <p:nvPr/>
        </p:nvSpPr>
        <p:spPr>
          <a:xfrm>
            <a:off x="5749884" y="6570134"/>
            <a:ext cx="726017" cy="2051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333" u="none" cap="none" strike="noStrike">
                <a:solidFill>
                  <a:srgbClr val="000000"/>
                </a:solidFill>
                <a:latin typeface="Arial"/>
                <a:ea typeface="Arial"/>
                <a:cs typeface="Arial"/>
                <a:sym typeface="Arial"/>
              </a:rPr>
              <a:t>OFFICIAL</a:t>
            </a:r>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 name="Shape 63"/>
        <p:cNvGrpSpPr/>
        <p:nvPr/>
      </p:nvGrpSpPr>
      <p:grpSpPr>
        <a:xfrm>
          <a:off x="0" y="0"/>
          <a:ext cx="0" cy="0"/>
          <a:chOff x="0" y="0"/>
          <a:chExt cx="0" cy="0"/>
        </a:xfrm>
      </p:grpSpPr>
      <p:sp>
        <p:nvSpPr>
          <p:cNvPr id="64" name="Google Shape;64;p21"/>
          <p:cNvSpPr/>
          <p:nvPr/>
        </p:nvSpPr>
        <p:spPr>
          <a:xfrm>
            <a:off x="0" y="1"/>
            <a:ext cx="12192000" cy="1037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67"/>
              <a:buFont typeface="Arial"/>
              <a:buNone/>
            </a:pPr>
            <a:r>
              <a:t/>
            </a:r>
            <a:endParaRPr b="0" i="0" sz="1867" u="none" cap="none" strike="noStrike">
              <a:solidFill>
                <a:schemeClr val="dk2"/>
              </a:solidFill>
              <a:latin typeface="Arial"/>
              <a:ea typeface="Arial"/>
              <a:cs typeface="Arial"/>
              <a:sym typeface="Arial"/>
            </a:endParaRPr>
          </a:p>
        </p:txBody>
      </p:sp>
      <p:pic>
        <p:nvPicPr>
          <p:cNvPr id="65" name="Google Shape;65;p21"/>
          <p:cNvPicPr preferRelativeResize="0"/>
          <p:nvPr/>
        </p:nvPicPr>
        <p:blipFill rotWithShape="1">
          <a:blip r:embed="rId1">
            <a:alphaModFix amt="34000"/>
          </a:blip>
          <a:srcRect b="35419" l="51339" r="-2839" t="39269"/>
          <a:stretch/>
        </p:blipFill>
        <p:spPr>
          <a:xfrm flipH="1">
            <a:off x="9304424" y="0"/>
            <a:ext cx="2887577" cy="1037493"/>
          </a:xfrm>
          <a:prstGeom prst="rect">
            <a:avLst/>
          </a:prstGeom>
          <a:noFill/>
          <a:ln>
            <a:noFill/>
          </a:ln>
        </p:spPr>
      </p:pic>
      <p:pic>
        <p:nvPicPr>
          <p:cNvPr id="66" name="Google Shape;66;p21"/>
          <p:cNvPicPr preferRelativeResize="0"/>
          <p:nvPr/>
        </p:nvPicPr>
        <p:blipFill rotWithShape="1">
          <a:blip r:embed="rId2">
            <a:alphaModFix/>
          </a:blip>
          <a:srcRect b="0" l="0" r="0" t="0"/>
          <a:stretch/>
        </p:blipFill>
        <p:spPr>
          <a:xfrm>
            <a:off x="9791700" y="111657"/>
            <a:ext cx="2027901" cy="803439"/>
          </a:xfrm>
          <a:prstGeom prst="rect">
            <a:avLst/>
          </a:prstGeom>
          <a:noFill/>
          <a:ln>
            <a:noFill/>
          </a:ln>
          <a:effectLst>
            <a:outerShdw blurRad="50800" rotWithShape="0" algn="tl" dir="2700000" dist="38100">
              <a:srgbClr val="000000">
                <a:alpha val="40000"/>
              </a:srgbClr>
            </a:outerShdw>
          </a:effectLst>
        </p:spPr>
      </p:pic>
      <p:sp>
        <p:nvSpPr>
          <p:cNvPr id="67" name="Google Shape;67;p21"/>
          <p:cNvSpPr/>
          <p:nvPr/>
        </p:nvSpPr>
        <p:spPr>
          <a:xfrm>
            <a:off x="-1777" y="6574604"/>
            <a:ext cx="12193600" cy="2832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67"/>
              <a:buFont typeface="Arial"/>
              <a:buNone/>
            </a:pPr>
            <a:r>
              <a:t/>
            </a:r>
            <a:endParaRPr b="0" i="0" sz="1867" u="none" cap="none" strike="noStrike">
              <a:solidFill>
                <a:schemeClr val="dk2"/>
              </a:solidFill>
              <a:latin typeface="Arial"/>
              <a:ea typeface="Arial"/>
              <a:cs typeface="Arial"/>
              <a:sym typeface="Arial"/>
            </a:endParaRPr>
          </a:p>
        </p:txBody>
      </p:sp>
      <p:sp>
        <p:nvSpPr>
          <p:cNvPr id="68" name="Google Shape;68;p21"/>
          <p:cNvSpPr/>
          <p:nvPr/>
        </p:nvSpPr>
        <p:spPr>
          <a:xfrm flipH="1" rot="10800000">
            <a:off x="-4504" y="6540363"/>
            <a:ext cx="12196400" cy="5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67"/>
              <a:buFont typeface="Arial"/>
              <a:buNone/>
            </a:pPr>
            <a:r>
              <a:t/>
            </a:r>
            <a:endParaRPr b="0" i="0" sz="1867" u="none" cap="none" strike="noStrike">
              <a:solidFill>
                <a:schemeClr val="dk2"/>
              </a:solidFill>
              <a:latin typeface="Arial"/>
              <a:ea typeface="Arial"/>
              <a:cs typeface="Arial"/>
              <a:sym typeface="Arial"/>
            </a:endParaRPr>
          </a:p>
        </p:txBody>
      </p:sp>
      <p:sp>
        <p:nvSpPr>
          <p:cNvPr id="69" name="Google Shape;69;p21"/>
          <p:cNvSpPr txBox="1"/>
          <p:nvPr/>
        </p:nvSpPr>
        <p:spPr>
          <a:xfrm>
            <a:off x="5749884" y="84667"/>
            <a:ext cx="726017" cy="2051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333">
                <a:solidFill>
                  <a:srgbClr val="000000"/>
                </a:solidFill>
                <a:latin typeface="Arial"/>
                <a:ea typeface="Arial"/>
                <a:cs typeface="Arial"/>
                <a:sym typeface="Arial"/>
              </a:rPr>
              <a:t>OFFICIAL</a:t>
            </a:r>
            <a:endParaRPr/>
          </a:p>
        </p:txBody>
      </p:sp>
      <p:sp>
        <p:nvSpPr>
          <p:cNvPr id="70" name="Google Shape;70;p21"/>
          <p:cNvSpPr txBox="1"/>
          <p:nvPr/>
        </p:nvSpPr>
        <p:spPr>
          <a:xfrm>
            <a:off x="5749884" y="6570134"/>
            <a:ext cx="726017" cy="2051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333">
                <a:solidFill>
                  <a:srgbClr val="000000"/>
                </a:solidFill>
                <a:latin typeface="Arial"/>
                <a:ea typeface="Arial"/>
                <a:cs typeface="Arial"/>
                <a:sym typeface="Arial"/>
              </a:rPr>
              <a:t>OFFICIAL</a:t>
            </a:r>
            <a:endParaRPr/>
          </a:p>
        </p:txBody>
      </p:sp>
    </p:spTree>
  </p:cSld>
  <p:clrMap accent1="accent1" accent2="accent2" accent3="accent3" accent4="accent4" accent5="accent5" accent6="accent6" bg1="lt1" bg2="dk2" tx1="dk1" tx2="lt2" folHlink="folHlink" hlink="hlink"/>
  <p:sldLayoutIdLst>
    <p:sldLayoutId id="2147483655"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8.png"/><Relationship Id="rId5" Type="http://schemas.openxmlformats.org/officeDocument/2006/relationships/image" Target="../media/image30.png"/><Relationship Id="rId6" Type="http://schemas.openxmlformats.org/officeDocument/2006/relationships/image" Target="../media/image50.png"/><Relationship Id="rId7" Type="http://schemas.openxmlformats.org/officeDocument/2006/relationships/image" Target="../media/image36.png"/><Relationship Id="rId8"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39.jpg"/><Relationship Id="rId10" Type="http://schemas.openxmlformats.org/officeDocument/2006/relationships/image" Target="../media/image43.png"/><Relationship Id="rId9" Type="http://schemas.openxmlformats.org/officeDocument/2006/relationships/image" Target="../media/image35.png"/><Relationship Id="rId5" Type="http://schemas.openxmlformats.org/officeDocument/2006/relationships/image" Target="../media/image8.png"/><Relationship Id="rId6" Type="http://schemas.openxmlformats.org/officeDocument/2006/relationships/image" Target="../media/image38.jpg"/><Relationship Id="rId7" Type="http://schemas.openxmlformats.org/officeDocument/2006/relationships/image" Target="../media/image62.png"/><Relationship Id="rId8" Type="http://schemas.openxmlformats.org/officeDocument/2006/relationships/image" Target="../media/image33.png"/></Relationships>
</file>

<file path=ppt/slides/_rels/slide12.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45.png"/><Relationship Id="rId13" Type="http://schemas.openxmlformats.org/officeDocument/2006/relationships/image" Target="../media/image54.png"/><Relationship Id="rId12"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7.png"/><Relationship Id="rId4" Type="http://schemas.openxmlformats.org/officeDocument/2006/relationships/image" Target="../media/image51.png"/><Relationship Id="rId9" Type="http://schemas.openxmlformats.org/officeDocument/2006/relationships/image" Target="../media/image41.png"/><Relationship Id="rId15" Type="http://schemas.openxmlformats.org/officeDocument/2006/relationships/image" Target="../media/image56.jpg"/><Relationship Id="rId14" Type="http://schemas.openxmlformats.org/officeDocument/2006/relationships/image" Target="../media/image66.png"/><Relationship Id="rId17" Type="http://schemas.openxmlformats.org/officeDocument/2006/relationships/image" Target="../media/image57.png"/><Relationship Id="rId16" Type="http://schemas.openxmlformats.org/officeDocument/2006/relationships/image" Target="../media/image70.png"/><Relationship Id="rId5" Type="http://schemas.openxmlformats.org/officeDocument/2006/relationships/image" Target="../media/image53.png"/><Relationship Id="rId6" Type="http://schemas.openxmlformats.org/officeDocument/2006/relationships/image" Target="../media/image49.png"/><Relationship Id="rId18" Type="http://schemas.openxmlformats.org/officeDocument/2006/relationships/image" Target="../media/image58.png"/><Relationship Id="rId7" Type="http://schemas.openxmlformats.org/officeDocument/2006/relationships/image" Target="../media/image65.png"/><Relationship Id="rId8"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0.pn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1.png"/></Relationships>
</file>

<file path=ppt/slides/_rels/slide15.xml.rels><?xml version="1.0" encoding="UTF-8" standalone="yes"?><Relationships xmlns="http://schemas.openxmlformats.org/package/2006/relationships"><Relationship Id="rId10"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1.jpg"/><Relationship Id="rId4" Type="http://schemas.openxmlformats.org/officeDocument/2006/relationships/image" Target="../media/image63.jpg"/><Relationship Id="rId9" Type="http://schemas.openxmlformats.org/officeDocument/2006/relationships/image" Target="../media/image67.jpg"/><Relationship Id="rId5" Type="http://schemas.openxmlformats.org/officeDocument/2006/relationships/image" Target="../media/image69.png"/><Relationship Id="rId6" Type="http://schemas.openxmlformats.org/officeDocument/2006/relationships/image" Target="../media/image64.png"/><Relationship Id="rId7" Type="http://schemas.openxmlformats.org/officeDocument/2006/relationships/image" Target="../media/image68.jpg"/><Relationship Id="rId8"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13.jpg"/><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40.png"/><Relationship Id="rId8"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8.png"/><Relationship Id="rId5" Type="http://schemas.openxmlformats.org/officeDocument/2006/relationships/image" Target="../media/image23.png"/><Relationship Id="rId6"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4.jpg"/><Relationship Id="rId11" Type="http://schemas.openxmlformats.org/officeDocument/2006/relationships/image" Target="../media/image42.png"/><Relationship Id="rId10" Type="http://schemas.openxmlformats.org/officeDocument/2006/relationships/image" Target="../media/image21.png"/><Relationship Id="rId9" Type="http://schemas.openxmlformats.org/officeDocument/2006/relationships/image" Target="../media/image28.png"/><Relationship Id="rId5" Type="http://schemas.openxmlformats.org/officeDocument/2006/relationships/image" Target="../media/image25.jpg"/><Relationship Id="rId6" Type="http://schemas.openxmlformats.org/officeDocument/2006/relationships/image" Target="../media/image17.png"/><Relationship Id="rId7" Type="http://schemas.openxmlformats.org/officeDocument/2006/relationships/image" Target="../media/image31.png"/><Relationship Id="rId8"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4.png"/><Relationship Id="rId4" Type="http://schemas.openxmlformats.org/officeDocument/2006/relationships/image" Target="../media/image29.png"/><Relationship Id="rId5" Type="http://schemas.openxmlformats.org/officeDocument/2006/relationships/image" Target="../media/image3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2.png"/><Relationship Id="rId4" Type="http://schemas.openxmlformats.org/officeDocument/2006/relationships/image" Target="../media/image34.png"/><Relationship Id="rId5"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
          <p:cNvSpPr txBox="1"/>
          <p:nvPr/>
        </p:nvSpPr>
        <p:spPr>
          <a:xfrm>
            <a:off x="78367" y="89400"/>
            <a:ext cx="7685200" cy="5296800"/>
          </a:xfrm>
          <a:prstGeom prst="rect">
            <a:avLst/>
          </a:prstGeom>
          <a:noFill/>
          <a:ln>
            <a:noFill/>
          </a:ln>
        </p:spPr>
        <p:txBody>
          <a:bodyPr anchorCtr="0" anchor="t" bIns="60925" lIns="121900" spcFirstLastPara="1" rIns="121900" wrap="square" tIns="60925">
            <a:noAutofit/>
          </a:bodyPr>
          <a:lstStyle/>
          <a:p>
            <a:pPr indent="0" lvl="0" marL="0" marR="0" rtl="0" algn="l">
              <a:lnSpc>
                <a:spcPct val="115000"/>
              </a:lnSpc>
              <a:spcBef>
                <a:spcPts val="0"/>
              </a:spcBef>
              <a:spcAft>
                <a:spcPts val="0"/>
              </a:spcAft>
              <a:buNone/>
            </a:pPr>
            <a:r>
              <a:rPr b="0" i="0" lang="en-GB" sz="8000" u="none" cap="none" strike="noStrike">
                <a:solidFill>
                  <a:srgbClr val="FFFFFF"/>
                </a:solidFill>
                <a:latin typeface="Montserrat"/>
                <a:ea typeface="Montserrat"/>
                <a:cs typeface="Montserrat"/>
                <a:sym typeface="Montserrat"/>
              </a:rPr>
              <a:t>CEOS Plenary 2025</a:t>
            </a:r>
            <a:endParaRPr b="0" i="0" sz="80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1" lang="en-GB" sz="3300" u="none" cap="none" strike="noStrike">
                <a:solidFill>
                  <a:srgbClr val="FFFFFF"/>
                </a:solidFill>
                <a:latin typeface="Montserrat"/>
                <a:ea typeface="Montserrat"/>
                <a:cs typeface="Montserrat"/>
                <a:sym typeface="Montserrat"/>
              </a:rPr>
              <a:t>UK Space Agency Annual update</a:t>
            </a:r>
            <a:endParaRPr b="0" i="1" sz="3300" u="none" cap="none" strike="noStrike">
              <a:solidFill>
                <a:srgbClr val="FFFFFF"/>
              </a:solidFill>
              <a:latin typeface="Montserrat"/>
              <a:ea typeface="Montserrat"/>
              <a:cs typeface="Montserrat"/>
              <a:sym typeface="Montserrat"/>
            </a:endParaRPr>
          </a:p>
        </p:txBody>
      </p:sp>
      <p:sp>
        <p:nvSpPr>
          <p:cNvPr id="82" name="Google Shape;82;p1"/>
          <p:cNvSpPr/>
          <p:nvPr/>
        </p:nvSpPr>
        <p:spPr>
          <a:xfrm>
            <a:off x="5669633" y="4138600"/>
            <a:ext cx="6444000" cy="26300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None/>
            </a:pPr>
            <a:r>
              <a:t/>
            </a:r>
            <a:endParaRPr b="1" i="0" sz="2267"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GB" sz="2267" u="none" cap="none" strike="noStrike">
                <a:solidFill>
                  <a:srgbClr val="33445F"/>
                </a:solidFill>
                <a:latin typeface="Montserrat"/>
                <a:ea typeface="Montserrat"/>
                <a:cs typeface="Montserrat"/>
                <a:sym typeface="Montserrat"/>
              </a:rPr>
              <a:t>Beth Greenaway, UKSA</a:t>
            </a:r>
            <a:endParaRPr b="0" i="0" sz="12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GB" sz="2267" u="none" cap="none" strike="noStrike">
                <a:solidFill>
                  <a:srgbClr val="33445F"/>
                </a:solidFill>
                <a:latin typeface="Montserrat"/>
                <a:ea typeface="Montserrat"/>
                <a:cs typeface="Montserrat"/>
                <a:sym typeface="Montserrat"/>
              </a:rPr>
              <a:t>Agenda Item #</a:t>
            </a:r>
            <a:endParaRPr b="0" i="0" sz="12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GB" sz="2267" u="none" cap="none" strike="noStrike">
                <a:solidFill>
                  <a:srgbClr val="33445F"/>
                </a:solidFill>
                <a:latin typeface="Montserrat"/>
                <a:ea typeface="Montserrat"/>
                <a:cs typeface="Montserrat"/>
                <a:sym typeface="Montserrat"/>
              </a:rPr>
              <a:t>39th CEOS Plenary</a:t>
            </a:r>
            <a:endParaRPr b="1" i="0" sz="2267"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GB" sz="2267" u="none" cap="none" strike="noStrike">
                <a:solidFill>
                  <a:srgbClr val="33445F"/>
                </a:solidFill>
                <a:latin typeface="Montserrat"/>
                <a:ea typeface="Montserrat"/>
                <a:cs typeface="Montserrat"/>
                <a:sym typeface="Montserrat"/>
              </a:rPr>
              <a:t>Bath, United Kingdom</a:t>
            </a:r>
            <a:endParaRPr b="1" i="0" sz="2267"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GB" sz="2267" u="none" cap="none" strike="noStrike">
                <a:solidFill>
                  <a:srgbClr val="33445F"/>
                </a:solidFill>
                <a:latin typeface="Montserrat"/>
                <a:ea typeface="Montserrat"/>
                <a:cs typeface="Montserrat"/>
                <a:sym typeface="Montserrat"/>
              </a:rPr>
              <a:t>4th - 6th November, 2025</a:t>
            </a:r>
            <a:endParaRPr b="1" i="0" sz="2267" u="none" cap="none" strike="noStrike">
              <a:solidFill>
                <a:srgbClr val="33445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0"/>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latin typeface="Calibri"/>
              <a:ea typeface="Calibri"/>
              <a:cs typeface="Calibri"/>
              <a:sym typeface="Calibri"/>
            </a:endParaRPr>
          </a:p>
        </p:txBody>
      </p:sp>
      <p:pic>
        <p:nvPicPr>
          <p:cNvPr descr="A dark blue starry night sky" id="199" name="Google Shape;199;p10"/>
          <p:cNvPicPr preferRelativeResize="0"/>
          <p:nvPr>
            <p:ph idx="1" type="body"/>
          </p:nvPr>
        </p:nvPicPr>
        <p:blipFill rotWithShape="1">
          <a:blip r:embed="rId3">
            <a:alphaModFix/>
          </a:blip>
          <a:srcRect b="0" l="0" r="0" t="0"/>
          <a:stretch/>
        </p:blipFill>
        <p:spPr>
          <a:xfrm>
            <a:off x="0" y="-2401"/>
            <a:ext cx="12192000" cy="6959600"/>
          </a:xfrm>
          <a:prstGeom prst="rect">
            <a:avLst/>
          </a:prstGeom>
          <a:noFill/>
          <a:ln>
            <a:noFill/>
          </a:ln>
        </p:spPr>
      </p:pic>
      <p:sp>
        <p:nvSpPr>
          <p:cNvPr id="200" name="Google Shape;200;p10"/>
          <p:cNvSpPr txBox="1"/>
          <p:nvPr/>
        </p:nvSpPr>
        <p:spPr>
          <a:xfrm>
            <a:off x="4375219" y="295284"/>
            <a:ext cx="3136761" cy="622300"/>
          </a:xfrm>
          <a:prstGeom prst="rect">
            <a:avLst/>
          </a:prstGeom>
          <a:noFill/>
          <a:ln>
            <a:noFill/>
          </a:ln>
        </p:spPr>
        <p:txBody>
          <a:bodyPr anchorCtr="0" anchor="ctr" bIns="45700" lIns="457200"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1" lang="en-GB" sz="2400">
                <a:solidFill>
                  <a:schemeClr val="lt1"/>
                </a:solidFill>
                <a:latin typeface="Geo"/>
                <a:ea typeface="Geo"/>
                <a:cs typeface="Geo"/>
                <a:sym typeface="Geo"/>
              </a:rPr>
              <a:t> Climate Programme</a:t>
            </a:r>
            <a:endParaRPr b="1" sz="2400">
              <a:solidFill>
                <a:schemeClr val="lt1"/>
              </a:solidFill>
              <a:latin typeface="Geo"/>
              <a:ea typeface="Geo"/>
              <a:cs typeface="Geo"/>
              <a:sym typeface="Geo"/>
            </a:endParaRPr>
          </a:p>
        </p:txBody>
      </p:sp>
      <p:pic>
        <p:nvPicPr>
          <p:cNvPr descr="Logo&#10;&#10;Description automatically generated" id="201" name="Google Shape;201;p10"/>
          <p:cNvPicPr preferRelativeResize="0"/>
          <p:nvPr/>
        </p:nvPicPr>
        <p:blipFill rotWithShape="1">
          <a:blip r:embed="rId4">
            <a:alphaModFix/>
          </a:blip>
          <a:srcRect b="0" l="0" r="0" t="0"/>
          <a:stretch/>
        </p:blipFill>
        <p:spPr>
          <a:xfrm>
            <a:off x="23874" y="103376"/>
            <a:ext cx="2230988" cy="622301"/>
          </a:xfrm>
          <a:prstGeom prst="rect">
            <a:avLst/>
          </a:prstGeom>
          <a:noFill/>
          <a:ln>
            <a:noFill/>
          </a:ln>
        </p:spPr>
      </p:pic>
      <p:pic>
        <p:nvPicPr>
          <p:cNvPr id="202" name="Google Shape;202;p10"/>
          <p:cNvPicPr preferRelativeResize="0"/>
          <p:nvPr/>
        </p:nvPicPr>
        <p:blipFill rotWithShape="1">
          <a:blip r:embed="rId5">
            <a:alphaModFix/>
          </a:blip>
          <a:srcRect b="0" l="0" r="0" t="1506"/>
          <a:stretch/>
        </p:blipFill>
        <p:spPr>
          <a:xfrm>
            <a:off x="709747" y="1354381"/>
            <a:ext cx="1979589" cy="2802315"/>
          </a:xfrm>
          <a:prstGeom prst="rect">
            <a:avLst/>
          </a:prstGeom>
          <a:noFill/>
          <a:ln>
            <a:noFill/>
          </a:ln>
          <a:effectLst>
            <a:outerShdw blurRad="292100" rotWithShape="0" algn="tl" dir="2700000" dist="139700">
              <a:srgbClr val="333333">
                <a:alpha val="64705"/>
              </a:srgbClr>
            </a:outerShdw>
          </a:effectLst>
        </p:spPr>
      </p:pic>
      <p:sp>
        <p:nvSpPr>
          <p:cNvPr id="203" name="Google Shape;203;p10"/>
          <p:cNvSpPr txBox="1"/>
          <p:nvPr/>
        </p:nvSpPr>
        <p:spPr>
          <a:xfrm>
            <a:off x="709747" y="1747725"/>
            <a:ext cx="2018900" cy="258532"/>
          </a:xfrm>
          <a:prstGeom prst="rect">
            <a:avLst/>
          </a:prstGeom>
          <a:noFill/>
          <a:ln>
            <a:noFill/>
          </a:ln>
        </p:spPr>
        <p:txBody>
          <a:bodyPr anchorCtr="0" anchor="t" bIns="45700" lIns="91425" spcFirstLastPara="1" rIns="91425" wrap="square" tIns="45700">
            <a:spAutoFit/>
          </a:bodyPr>
          <a:lstStyle/>
          <a:p>
            <a:pPr indent="0" lvl="0" marL="57150" marR="0" rtl="0" algn="l">
              <a:lnSpc>
                <a:spcPct val="90000"/>
              </a:lnSpc>
              <a:spcBef>
                <a:spcPts val="0"/>
              </a:spcBef>
              <a:spcAft>
                <a:spcPts val="0"/>
              </a:spcAft>
              <a:buNone/>
            </a:pPr>
            <a:r>
              <a:rPr b="1" lang="en-GB" sz="1200">
                <a:solidFill>
                  <a:srgbClr val="FFFFFF"/>
                </a:solidFill>
                <a:latin typeface="Arial"/>
                <a:ea typeface="Arial"/>
                <a:cs typeface="Arial"/>
                <a:sym typeface="Arial"/>
              </a:rPr>
              <a:t>Methane Best Practice </a:t>
            </a:r>
            <a:endParaRPr/>
          </a:p>
        </p:txBody>
      </p:sp>
      <p:sp>
        <p:nvSpPr>
          <p:cNvPr id="204" name="Google Shape;204;p10"/>
          <p:cNvSpPr txBox="1"/>
          <p:nvPr/>
        </p:nvSpPr>
        <p:spPr>
          <a:xfrm>
            <a:off x="6949336" y="1750527"/>
            <a:ext cx="3037382" cy="343235"/>
          </a:xfrm>
          <a:prstGeom prst="rect">
            <a:avLst/>
          </a:prstGeom>
          <a:noFill/>
          <a:ln>
            <a:noFill/>
          </a:ln>
        </p:spPr>
        <p:txBody>
          <a:bodyPr anchorCtr="0" anchor="t" bIns="45700" lIns="91425" spcFirstLastPara="1" rIns="91425" wrap="square" tIns="45700">
            <a:spAutoFit/>
          </a:bodyPr>
          <a:lstStyle/>
          <a:p>
            <a:pPr indent="0" lvl="0" marL="57150" marR="0" rtl="0" algn="l">
              <a:lnSpc>
                <a:spcPct val="90000"/>
              </a:lnSpc>
              <a:spcBef>
                <a:spcPts val="0"/>
              </a:spcBef>
              <a:spcAft>
                <a:spcPts val="0"/>
              </a:spcAft>
              <a:buNone/>
            </a:pPr>
            <a:r>
              <a:rPr b="1" lang="en-GB" sz="1800">
                <a:solidFill>
                  <a:srgbClr val="FFFFFF"/>
                </a:solidFill>
                <a:latin typeface="Arial"/>
                <a:ea typeface="Arial"/>
                <a:cs typeface="Arial"/>
                <a:sym typeface="Arial"/>
              </a:rPr>
              <a:t>Space 4 Climate network </a:t>
            </a:r>
            <a:endParaRPr/>
          </a:p>
        </p:txBody>
      </p:sp>
      <p:sp>
        <p:nvSpPr>
          <p:cNvPr descr="Space4climate logo" id="205" name="Google Shape;205;p10"/>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206" name="Google Shape;206;p10"/>
          <p:cNvPicPr preferRelativeResize="0"/>
          <p:nvPr/>
        </p:nvPicPr>
        <p:blipFill rotWithShape="1">
          <a:blip r:embed="rId6">
            <a:alphaModFix/>
          </a:blip>
          <a:srcRect b="0" l="0" r="0" t="0"/>
          <a:stretch/>
        </p:blipFill>
        <p:spPr>
          <a:xfrm>
            <a:off x="3555195" y="1461935"/>
            <a:ext cx="5081609" cy="2663586"/>
          </a:xfrm>
          <a:prstGeom prst="rect">
            <a:avLst/>
          </a:prstGeom>
          <a:noFill/>
          <a:ln>
            <a:noFill/>
          </a:ln>
          <a:effectLst>
            <a:outerShdw blurRad="292100" rotWithShape="0" algn="tl" dir="2700000" dist="139700">
              <a:srgbClr val="333333">
                <a:alpha val="64705"/>
              </a:srgbClr>
            </a:outerShdw>
          </a:effectLst>
        </p:spPr>
      </p:pic>
      <p:pic>
        <p:nvPicPr>
          <p:cNvPr id="207" name="Google Shape;207;p10"/>
          <p:cNvPicPr preferRelativeResize="0"/>
          <p:nvPr/>
        </p:nvPicPr>
        <p:blipFill rotWithShape="1">
          <a:blip r:embed="rId7">
            <a:alphaModFix/>
          </a:blip>
          <a:srcRect b="0" l="0" r="0" t="0"/>
          <a:stretch/>
        </p:blipFill>
        <p:spPr>
          <a:xfrm>
            <a:off x="3214886" y="4838548"/>
            <a:ext cx="5457426" cy="1123977"/>
          </a:xfrm>
          <a:prstGeom prst="rect">
            <a:avLst/>
          </a:prstGeom>
          <a:noFill/>
          <a:ln>
            <a:noFill/>
          </a:ln>
          <a:effectLst>
            <a:outerShdw blurRad="292100" rotWithShape="0" algn="tl" dir="2700000" dist="139700">
              <a:srgbClr val="333333">
                <a:alpha val="64705"/>
              </a:srgbClr>
            </a:outerShdw>
          </a:effectLst>
        </p:spPr>
      </p:pic>
      <p:sp>
        <p:nvSpPr>
          <p:cNvPr id="208" name="Google Shape;208;p10"/>
          <p:cNvSpPr txBox="1"/>
          <p:nvPr/>
        </p:nvSpPr>
        <p:spPr>
          <a:xfrm>
            <a:off x="3237618" y="6062443"/>
            <a:ext cx="702723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chemeClr val="dk1"/>
                </a:solidFill>
                <a:latin typeface="Arial"/>
                <a:ea typeface="Arial"/>
                <a:cs typeface="Arial"/>
                <a:sym typeface="Arial"/>
              </a:rPr>
              <a:t>UKSA Funded Methane data deal for Government and IMEO use</a:t>
            </a:r>
            <a:endParaRPr/>
          </a:p>
        </p:txBody>
      </p:sp>
      <p:sp>
        <p:nvSpPr>
          <p:cNvPr id="209" name="Google Shape;209;p10"/>
          <p:cNvSpPr txBox="1"/>
          <p:nvPr/>
        </p:nvSpPr>
        <p:spPr>
          <a:xfrm>
            <a:off x="3438395" y="4362493"/>
            <a:ext cx="542863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chemeClr val="dk1"/>
                </a:solidFill>
                <a:latin typeface="Arial"/>
                <a:ea typeface="Arial"/>
                <a:cs typeface="Arial"/>
                <a:sym typeface="Arial"/>
              </a:rPr>
              <a:t>UK’s Space4Climate network – breaking into new markets </a:t>
            </a:r>
            <a:endParaRPr/>
          </a:p>
        </p:txBody>
      </p:sp>
      <p:sp>
        <p:nvSpPr>
          <p:cNvPr id="210" name="Google Shape;210;p10"/>
          <p:cNvSpPr txBox="1"/>
          <p:nvPr/>
        </p:nvSpPr>
        <p:spPr>
          <a:xfrm>
            <a:off x="436590" y="4178892"/>
            <a:ext cx="256521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Arial"/>
                <a:ea typeface="Arial"/>
                <a:cs typeface="Arial"/>
                <a:sym typeface="Arial"/>
              </a:rPr>
              <a:t>Led the  CEOS Common practice development and implimentation</a:t>
            </a:r>
            <a:endParaRPr sz="1600">
              <a:solidFill>
                <a:schemeClr val="dk1"/>
              </a:solidFill>
              <a:latin typeface="Arial"/>
              <a:ea typeface="Arial"/>
              <a:cs typeface="Arial"/>
              <a:sym typeface="Arial"/>
            </a:endParaRPr>
          </a:p>
        </p:txBody>
      </p:sp>
      <p:pic>
        <p:nvPicPr>
          <p:cNvPr id="211" name="Google Shape;211;p10"/>
          <p:cNvPicPr preferRelativeResize="0"/>
          <p:nvPr/>
        </p:nvPicPr>
        <p:blipFill rotWithShape="1">
          <a:blip r:embed="rId8">
            <a:alphaModFix/>
          </a:blip>
          <a:srcRect b="0" l="0" r="0" t="0"/>
          <a:stretch/>
        </p:blipFill>
        <p:spPr>
          <a:xfrm>
            <a:off x="9214826" y="1354381"/>
            <a:ext cx="2659199" cy="2929769"/>
          </a:xfrm>
          <a:prstGeom prst="rect">
            <a:avLst/>
          </a:prstGeom>
          <a:noFill/>
          <a:ln>
            <a:noFill/>
          </a:ln>
          <a:effectLst>
            <a:outerShdw blurRad="292100" rotWithShape="0" algn="tl" dir="2700000" dist="139700">
              <a:srgbClr val="333333">
                <a:alpha val="64705"/>
              </a:srgbClr>
            </a:outerShdw>
          </a:effectLst>
        </p:spPr>
      </p:pic>
      <p:sp>
        <p:nvSpPr>
          <p:cNvPr id="212" name="Google Shape;212;p10"/>
          <p:cNvSpPr txBox="1"/>
          <p:nvPr/>
        </p:nvSpPr>
        <p:spPr>
          <a:xfrm>
            <a:off x="9042994" y="4362319"/>
            <a:ext cx="303738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Arial"/>
                <a:ea typeface="Arial"/>
                <a:cs typeface="Arial"/>
                <a:sym typeface="Arial"/>
              </a:rPr>
              <a:t>UKSA 3rd climate services call- 6 Projects funded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8" name="Shape 218"/>
        <p:cNvGrpSpPr/>
        <p:nvPr/>
      </p:nvGrpSpPr>
      <p:grpSpPr>
        <a:xfrm>
          <a:off x="0" y="0"/>
          <a:ext cx="0" cy="0"/>
          <a:chOff x="0" y="0"/>
          <a:chExt cx="0" cy="0"/>
        </a:xfrm>
      </p:grpSpPr>
      <p:pic>
        <p:nvPicPr>
          <p:cNvPr descr="A dark blue starry night sky" id="219" name="Google Shape;219;p11"/>
          <p:cNvPicPr preferRelativeResize="0"/>
          <p:nvPr>
            <p:ph idx="1" type="body"/>
          </p:nvPr>
        </p:nvPicPr>
        <p:blipFill rotWithShape="1">
          <a:blip r:embed="rId3">
            <a:alphaModFix amt="40000"/>
          </a:blip>
          <a:srcRect b="0" l="10365" r="19400" t="0"/>
          <a:stretch/>
        </p:blipFill>
        <p:spPr>
          <a:xfrm>
            <a:off x="20" y="10"/>
            <a:ext cx="8450297" cy="6857990"/>
          </a:xfrm>
          <a:prstGeom prst="rect">
            <a:avLst/>
          </a:prstGeom>
          <a:noFill/>
          <a:ln>
            <a:noFill/>
          </a:ln>
        </p:spPr>
      </p:pic>
      <p:sp>
        <p:nvSpPr>
          <p:cNvPr id="220" name="Google Shape;220;p11"/>
          <p:cNvSpPr txBox="1"/>
          <p:nvPr>
            <p:ph type="title"/>
          </p:nvPr>
        </p:nvSpPr>
        <p:spPr>
          <a:xfrm>
            <a:off x="838201" y="365125"/>
            <a:ext cx="5251316" cy="162763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None/>
            </a:pPr>
            <a:r>
              <a:rPr b="1" lang="en-GB" sz="3700">
                <a:solidFill>
                  <a:srgbClr val="FFFFFF"/>
                </a:solidFill>
                <a:latin typeface="Arial"/>
                <a:ea typeface="Arial"/>
                <a:cs typeface="Arial"/>
                <a:sym typeface="Arial"/>
              </a:rPr>
              <a:t>Fostering Innovation: InCubed-2 and Public Sector EO </a:t>
            </a:r>
            <a:r>
              <a:rPr b="1" lang="en-GB" sz="3700">
                <a:solidFill>
                  <a:srgbClr val="FFFFFF"/>
                </a:solidFill>
              </a:rPr>
              <a:t>National call </a:t>
            </a:r>
            <a:endParaRPr b="1" sz="3700">
              <a:solidFill>
                <a:srgbClr val="FFFFFF"/>
              </a:solidFill>
              <a:latin typeface="Arial"/>
              <a:ea typeface="Arial"/>
              <a:cs typeface="Arial"/>
              <a:sym typeface="Arial"/>
            </a:endParaRPr>
          </a:p>
        </p:txBody>
      </p:sp>
      <p:sp>
        <p:nvSpPr>
          <p:cNvPr id="221" name="Google Shape;221;p11"/>
          <p:cNvSpPr txBox="1"/>
          <p:nvPr/>
        </p:nvSpPr>
        <p:spPr>
          <a:xfrm>
            <a:off x="838200" y="2219785"/>
            <a:ext cx="4619621" cy="3957178"/>
          </a:xfrm>
          <a:prstGeom prst="rect">
            <a:avLst/>
          </a:prstGeom>
          <a:noFill/>
          <a:ln>
            <a:noFill/>
          </a:ln>
        </p:spPr>
        <p:txBody>
          <a:bodyPr anchorCtr="0" anchor="t" bIns="45700" lIns="91425" spcFirstLastPara="1" rIns="91425" wrap="square" tIns="45700">
            <a:normAutofit/>
          </a:bodyPr>
          <a:lstStyle/>
          <a:p>
            <a:pPr indent="-228600" lvl="0" marL="285750" marR="0" rtl="0" algn="l">
              <a:lnSpc>
                <a:spcPct val="90000"/>
              </a:lnSpc>
              <a:spcBef>
                <a:spcPts val="0"/>
              </a:spcBef>
              <a:spcAft>
                <a:spcPts val="0"/>
              </a:spcAft>
              <a:buClr>
                <a:srgbClr val="FFFFFF"/>
              </a:buClr>
              <a:buSzPts val="1400"/>
              <a:buFont typeface="Arial"/>
              <a:buChar char="•"/>
            </a:pPr>
            <a:r>
              <a:rPr b="1" lang="en-GB" sz="1400">
                <a:solidFill>
                  <a:srgbClr val="FFFFFF"/>
                </a:solidFill>
                <a:latin typeface="Arial"/>
                <a:ea typeface="Arial"/>
                <a:cs typeface="Arial"/>
                <a:sym typeface="Arial"/>
              </a:rPr>
              <a:t>Geospatial Ventures – CORE: Improving infrastructure monitoring. </a:t>
            </a:r>
            <a:endParaRPr/>
          </a:p>
          <a:p>
            <a:pPr indent="-139700" lvl="0" marL="285750" marR="0" rtl="0" algn="l">
              <a:lnSpc>
                <a:spcPct val="90000"/>
              </a:lnSpc>
              <a:spcBef>
                <a:spcPts val="600"/>
              </a:spcBef>
              <a:spcAft>
                <a:spcPts val="0"/>
              </a:spcAft>
              <a:buClr>
                <a:schemeClr val="dk1"/>
              </a:buClr>
              <a:buSzPts val="1400"/>
              <a:buFont typeface="Arial"/>
              <a:buNone/>
            </a:pPr>
            <a:r>
              <a:t/>
            </a:r>
            <a:endParaRPr b="1" sz="1400">
              <a:solidFill>
                <a:srgbClr val="FFFFFF"/>
              </a:solidFill>
              <a:latin typeface="Arial"/>
              <a:ea typeface="Arial"/>
              <a:cs typeface="Arial"/>
              <a:sym typeface="Arial"/>
            </a:endParaRPr>
          </a:p>
          <a:p>
            <a:pPr indent="-228600" lvl="0" marL="285750" marR="0" rtl="0" algn="l">
              <a:lnSpc>
                <a:spcPct val="90000"/>
              </a:lnSpc>
              <a:spcBef>
                <a:spcPts val="600"/>
              </a:spcBef>
              <a:spcAft>
                <a:spcPts val="0"/>
              </a:spcAft>
              <a:buClr>
                <a:srgbClr val="FFFFFF"/>
              </a:buClr>
              <a:buSzPts val="1400"/>
              <a:buFont typeface="Arial"/>
              <a:buChar char="•"/>
            </a:pPr>
            <a:r>
              <a:rPr b="1" lang="en-GB" sz="1400">
                <a:solidFill>
                  <a:srgbClr val="FFFFFF"/>
                </a:solidFill>
                <a:latin typeface="Arial"/>
                <a:ea typeface="Arial"/>
                <a:cs typeface="Arial"/>
                <a:sym typeface="Arial"/>
              </a:rPr>
              <a:t>Clyde Space – THICKET: A biodiversity mapping tool for agriculture. </a:t>
            </a:r>
            <a:endParaRPr/>
          </a:p>
          <a:p>
            <a:pPr indent="-139700" lvl="0" marL="285750" marR="0" rtl="0" algn="l">
              <a:lnSpc>
                <a:spcPct val="90000"/>
              </a:lnSpc>
              <a:spcBef>
                <a:spcPts val="600"/>
              </a:spcBef>
              <a:spcAft>
                <a:spcPts val="0"/>
              </a:spcAft>
              <a:buClr>
                <a:schemeClr val="dk1"/>
              </a:buClr>
              <a:buSzPts val="1400"/>
              <a:buFont typeface="Arial"/>
              <a:buNone/>
            </a:pPr>
            <a:r>
              <a:t/>
            </a:r>
            <a:endParaRPr b="1" sz="1400">
              <a:solidFill>
                <a:srgbClr val="FFFFFF"/>
              </a:solidFill>
              <a:latin typeface="Arial"/>
              <a:ea typeface="Arial"/>
              <a:cs typeface="Arial"/>
              <a:sym typeface="Arial"/>
            </a:endParaRPr>
          </a:p>
          <a:p>
            <a:pPr indent="-228600" lvl="0" marL="285750" marR="0" rtl="0" algn="l">
              <a:lnSpc>
                <a:spcPct val="90000"/>
              </a:lnSpc>
              <a:spcBef>
                <a:spcPts val="600"/>
              </a:spcBef>
              <a:spcAft>
                <a:spcPts val="0"/>
              </a:spcAft>
              <a:buClr>
                <a:srgbClr val="FFFFFF"/>
              </a:buClr>
              <a:buSzPts val="1400"/>
              <a:buFont typeface="Arial"/>
              <a:buChar char="•"/>
            </a:pPr>
            <a:r>
              <a:rPr b="1" lang="en-GB" sz="1400">
                <a:solidFill>
                  <a:srgbClr val="FFFFFF"/>
                </a:solidFill>
                <a:latin typeface="Arial"/>
                <a:ea typeface="Arial"/>
                <a:cs typeface="Arial"/>
                <a:sym typeface="Arial"/>
              </a:rPr>
              <a:t>Earth-i – FANTOM: EO analytics for land use, supporting the Rural Payments Agency. </a:t>
            </a:r>
            <a:endParaRPr/>
          </a:p>
          <a:p>
            <a:pPr indent="-139700" lvl="0" marL="285750" marR="0" rtl="0" algn="l">
              <a:lnSpc>
                <a:spcPct val="90000"/>
              </a:lnSpc>
              <a:spcBef>
                <a:spcPts val="600"/>
              </a:spcBef>
              <a:spcAft>
                <a:spcPts val="0"/>
              </a:spcAft>
              <a:buClr>
                <a:schemeClr val="dk1"/>
              </a:buClr>
              <a:buSzPts val="1400"/>
              <a:buFont typeface="Arial"/>
              <a:buNone/>
            </a:pPr>
            <a:r>
              <a:t/>
            </a:r>
            <a:endParaRPr b="1" sz="1400">
              <a:solidFill>
                <a:srgbClr val="FFFFFF"/>
              </a:solidFill>
              <a:latin typeface="Arial"/>
              <a:ea typeface="Arial"/>
              <a:cs typeface="Arial"/>
              <a:sym typeface="Arial"/>
            </a:endParaRPr>
          </a:p>
          <a:p>
            <a:pPr indent="-228600" lvl="0" marL="285750" marR="0" rtl="0" algn="l">
              <a:lnSpc>
                <a:spcPct val="90000"/>
              </a:lnSpc>
              <a:spcBef>
                <a:spcPts val="600"/>
              </a:spcBef>
              <a:spcAft>
                <a:spcPts val="0"/>
              </a:spcAft>
              <a:buClr>
                <a:srgbClr val="FFFFFF"/>
              </a:buClr>
              <a:buSzPts val="1400"/>
              <a:buFont typeface="Arial"/>
              <a:buChar char="•"/>
            </a:pPr>
            <a:r>
              <a:rPr b="1" lang="en-GB" sz="1400">
                <a:solidFill>
                  <a:srgbClr val="FFFFFF"/>
                </a:solidFill>
                <a:latin typeface="Arial"/>
                <a:ea typeface="Arial"/>
                <a:cs typeface="Arial"/>
                <a:sym typeface="Arial"/>
              </a:rPr>
              <a:t>HR Wallingford – EO4Biodiversity: Enhancing biodiversity net gain monitoring. </a:t>
            </a:r>
            <a:endParaRPr/>
          </a:p>
          <a:p>
            <a:pPr indent="-139700" lvl="0" marL="285750" marR="0" rtl="0" algn="l">
              <a:lnSpc>
                <a:spcPct val="90000"/>
              </a:lnSpc>
              <a:spcBef>
                <a:spcPts val="600"/>
              </a:spcBef>
              <a:spcAft>
                <a:spcPts val="0"/>
              </a:spcAft>
              <a:buClr>
                <a:schemeClr val="dk1"/>
              </a:buClr>
              <a:buSzPts val="1400"/>
              <a:buFont typeface="Arial"/>
              <a:buNone/>
            </a:pPr>
            <a:r>
              <a:t/>
            </a:r>
            <a:endParaRPr b="1" sz="1400">
              <a:solidFill>
                <a:srgbClr val="FFFFFF"/>
              </a:solidFill>
              <a:latin typeface="Arial"/>
              <a:ea typeface="Arial"/>
              <a:cs typeface="Arial"/>
              <a:sym typeface="Arial"/>
            </a:endParaRPr>
          </a:p>
          <a:p>
            <a:pPr indent="-228600" lvl="0" marL="285750" marR="0" rtl="0" algn="l">
              <a:lnSpc>
                <a:spcPct val="90000"/>
              </a:lnSpc>
              <a:spcBef>
                <a:spcPts val="600"/>
              </a:spcBef>
              <a:spcAft>
                <a:spcPts val="0"/>
              </a:spcAft>
              <a:buClr>
                <a:srgbClr val="FFFFFF"/>
              </a:buClr>
              <a:buSzPts val="1400"/>
              <a:buFont typeface="Arial"/>
              <a:buChar char="•"/>
            </a:pPr>
            <a:r>
              <a:rPr b="1" lang="en-GB" sz="1400">
                <a:solidFill>
                  <a:srgbClr val="FFFFFF"/>
                </a:solidFill>
                <a:latin typeface="Arial"/>
                <a:ea typeface="Arial"/>
                <a:cs typeface="Arial"/>
                <a:sym typeface="Arial"/>
              </a:rPr>
              <a:t>GHGSat UK – Emissions Watch Service: Satellite-based methane tracking. </a:t>
            </a:r>
            <a:endParaRPr/>
          </a:p>
          <a:p>
            <a:pPr indent="0" lvl="0" marL="57150" marR="0" rtl="0" algn="l">
              <a:lnSpc>
                <a:spcPct val="90000"/>
              </a:lnSpc>
              <a:spcBef>
                <a:spcPts val="600"/>
              </a:spcBef>
              <a:spcAft>
                <a:spcPts val="0"/>
              </a:spcAft>
              <a:buNone/>
            </a:pPr>
            <a:r>
              <a:t/>
            </a:r>
            <a:endParaRPr sz="1100">
              <a:solidFill>
                <a:srgbClr val="FFFFFF"/>
              </a:solidFill>
              <a:latin typeface="Arial"/>
              <a:ea typeface="Arial"/>
              <a:cs typeface="Arial"/>
              <a:sym typeface="Arial"/>
            </a:endParaRPr>
          </a:p>
          <a:p>
            <a:pPr indent="-158750" lvl="0" marL="285750" marR="0" rtl="0" algn="l">
              <a:lnSpc>
                <a:spcPct val="90000"/>
              </a:lnSpc>
              <a:spcBef>
                <a:spcPts val="600"/>
              </a:spcBef>
              <a:spcAft>
                <a:spcPts val="0"/>
              </a:spcAft>
              <a:buClr>
                <a:schemeClr val="dk1"/>
              </a:buClr>
              <a:buSzPts val="1100"/>
              <a:buFont typeface="Arial"/>
              <a:buNone/>
            </a:pPr>
            <a:r>
              <a:t/>
            </a:r>
            <a:endParaRPr sz="1100">
              <a:solidFill>
                <a:srgbClr val="FFFFFF"/>
              </a:solidFill>
              <a:latin typeface="Arial"/>
              <a:ea typeface="Arial"/>
              <a:cs typeface="Arial"/>
              <a:sym typeface="Arial"/>
            </a:endParaRPr>
          </a:p>
        </p:txBody>
      </p:sp>
      <p:pic>
        <p:nvPicPr>
          <p:cNvPr descr="A satellite view of the earth with British Isles in the background&#10;&#10;AI-generated content may be incorrect." id="222" name="Google Shape;222;p11"/>
          <p:cNvPicPr preferRelativeResize="0"/>
          <p:nvPr/>
        </p:nvPicPr>
        <p:blipFill rotWithShape="1">
          <a:blip r:embed="rId4">
            <a:alphaModFix/>
          </a:blip>
          <a:srcRect b="0" l="0" r="-1" t="4251"/>
          <a:stretch/>
        </p:blipFill>
        <p:spPr>
          <a:xfrm>
            <a:off x="6225997"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
        <p:nvSpPr>
          <p:cNvPr id="223" name="Google Shape;223;p11"/>
          <p:cNvSpPr txBox="1"/>
          <p:nvPr/>
        </p:nvSpPr>
        <p:spPr>
          <a:xfrm>
            <a:off x="23874" y="5084290"/>
            <a:ext cx="9353489" cy="623888"/>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t/>
            </a:r>
            <a:endParaRPr b="1" sz="3600">
              <a:solidFill>
                <a:srgbClr val="FFFFFF"/>
              </a:solidFill>
              <a:latin typeface="Geo"/>
              <a:ea typeface="Geo"/>
              <a:cs typeface="Geo"/>
              <a:sym typeface="Geo"/>
            </a:endParaRPr>
          </a:p>
        </p:txBody>
      </p:sp>
      <p:pic>
        <p:nvPicPr>
          <p:cNvPr descr="Logo&#10;&#10;Description automatically generated" id="224" name="Google Shape;224;p11"/>
          <p:cNvPicPr preferRelativeResize="0"/>
          <p:nvPr/>
        </p:nvPicPr>
        <p:blipFill rotWithShape="1">
          <a:blip r:embed="rId5">
            <a:alphaModFix/>
          </a:blip>
          <a:srcRect b="0" l="0" r="0" t="0"/>
          <a:stretch/>
        </p:blipFill>
        <p:spPr>
          <a:xfrm>
            <a:off x="9775275" y="123893"/>
            <a:ext cx="2230988" cy="622301"/>
          </a:xfrm>
          <a:prstGeom prst="rect">
            <a:avLst/>
          </a:prstGeom>
          <a:noFill/>
          <a:ln>
            <a:noFill/>
          </a:ln>
        </p:spPr>
      </p:pic>
      <p:pic>
        <p:nvPicPr>
          <p:cNvPr descr="Geospatial Ventures Limited - UKspace" id="225" name="Google Shape;225;p11"/>
          <p:cNvPicPr preferRelativeResize="0"/>
          <p:nvPr/>
        </p:nvPicPr>
        <p:blipFill rotWithShape="1">
          <a:blip r:embed="rId6">
            <a:alphaModFix/>
          </a:blip>
          <a:srcRect b="19590" l="0" r="0" t="22188"/>
          <a:stretch/>
        </p:blipFill>
        <p:spPr>
          <a:xfrm>
            <a:off x="129882" y="2271678"/>
            <a:ext cx="708148" cy="412300"/>
          </a:xfrm>
          <a:prstGeom prst="rect">
            <a:avLst/>
          </a:prstGeom>
          <a:noFill/>
          <a:ln>
            <a:noFill/>
          </a:ln>
        </p:spPr>
      </p:pic>
      <p:pic>
        <p:nvPicPr>
          <p:cNvPr id="226" name="Google Shape;226;p11"/>
          <p:cNvPicPr preferRelativeResize="0"/>
          <p:nvPr/>
        </p:nvPicPr>
        <p:blipFill rotWithShape="1">
          <a:blip r:embed="rId7">
            <a:alphaModFix/>
          </a:blip>
          <a:srcRect b="0" l="0" r="13682" t="0"/>
          <a:stretch/>
        </p:blipFill>
        <p:spPr>
          <a:xfrm>
            <a:off x="122482" y="2964119"/>
            <a:ext cx="784840" cy="412301"/>
          </a:xfrm>
          <a:prstGeom prst="rect">
            <a:avLst/>
          </a:prstGeom>
          <a:noFill/>
          <a:ln>
            <a:noFill/>
          </a:ln>
        </p:spPr>
      </p:pic>
      <p:pic>
        <p:nvPicPr>
          <p:cNvPr descr="Geospatial Analytics &amp; Intelligence ..." id="227" name="Google Shape;227;p11"/>
          <p:cNvPicPr preferRelativeResize="0"/>
          <p:nvPr/>
        </p:nvPicPr>
        <p:blipFill rotWithShape="1">
          <a:blip r:embed="rId8">
            <a:alphaModFix/>
          </a:blip>
          <a:srcRect b="0" l="0" r="0" t="0"/>
          <a:stretch/>
        </p:blipFill>
        <p:spPr>
          <a:xfrm>
            <a:off x="175171" y="3651806"/>
            <a:ext cx="568941" cy="527430"/>
          </a:xfrm>
          <a:prstGeom prst="rect">
            <a:avLst/>
          </a:prstGeom>
          <a:noFill/>
          <a:ln>
            <a:noFill/>
          </a:ln>
        </p:spPr>
      </p:pic>
      <p:pic>
        <p:nvPicPr>
          <p:cNvPr descr="Home Page" id="228" name="Google Shape;228;p11"/>
          <p:cNvPicPr preferRelativeResize="0"/>
          <p:nvPr/>
        </p:nvPicPr>
        <p:blipFill rotWithShape="1">
          <a:blip r:embed="rId9">
            <a:alphaModFix/>
          </a:blip>
          <a:srcRect b="0" l="0" r="0" t="0"/>
          <a:stretch/>
        </p:blipFill>
        <p:spPr>
          <a:xfrm>
            <a:off x="142257" y="4454622"/>
            <a:ext cx="772625" cy="417977"/>
          </a:xfrm>
          <a:prstGeom prst="rect">
            <a:avLst/>
          </a:prstGeom>
          <a:noFill/>
          <a:ln>
            <a:noFill/>
          </a:ln>
        </p:spPr>
      </p:pic>
      <p:pic>
        <p:nvPicPr>
          <p:cNvPr descr="GHGSat - Member of the World Alliance" id="229" name="Google Shape;229;p11"/>
          <p:cNvPicPr preferRelativeResize="0"/>
          <p:nvPr/>
        </p:nvPicPr>
        <p:blipFill rotWithShape="1">
          <a:blip r:embed="rId10">
            <a:alphaModFix/>
          </a:blip>
          <a:srcRect b="0" l="6761" r="7789" t="0"/>
          <a:stretch/>
        </p:blipFill>
        <p:spPr>
          <a:xfrm>
            <a:off x="129882" y="5178263"/>
            <a:ext cx="844798" cy="38555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12"/>
          <p:cNvPicPr preferRelativeResize="0"/>
          <p:nvPr/>
        </p:nvPicPr>
        <p:blipFill rotWithShape="1">
          <a:blip r:embed="rId3">
            <a:alphaModFix/>
          </a:blip>
          <a:srcRect b="0" l="0" r="0" t="0"/>
          <a:stretch/>
        </p:blipFill>
        <p:spPr>
          <a:xfrm>
            <a:off x="4316516" y="1479408"/>
            <a:ext cx="3503566" cy="2280131"/>
          </a:xfrm>
          <a:prstGeom prst="rect">
            <a:avLst/>
          </a:prstGeom>
          <a:noFill/>
          <a:ln>
            <a:noFill/>
          </a:ln>
          <a:effectLst>
            <a:outerShdw blurRad="292100" rotWithShape="0" algn="tl" dir="2700000" dist="139700">
              <a:srgbClr val="333333">
                <a:alpha val="64705"/>
              </a:srgbClr>
            </a:outerShdw>
          </a:effectLst>
        </p:spPr>
      </p:pic>
      <p:pic>
        <p:nvPicPr>
          <p:cNvPr id="236" name="Google Shape;236;p12"/>
          <p:cNvPicPr preferRelativeResize="0"/>
          <p:nvPr/>
        </p:nvPicPr>
        <p:blipFill rotWithShape="1">
          <a:blip r:embed="rId4">
            <a:alphaModFix/>
          </a:blip>
          <a:srcRect b="0" l="0" r="0" t="0"/>
          <a:stretch/>
        </p:blipFill>
        <p:spPr>
          <a:xfrm>
            <a:off x="236631" y="1479405"/>
            <a:ext cx="3567338" cy="2280132"/>
          </a:xfrm>
          <a:prstGeom prst="rect">
            <a:avLst/>
          </a:prstGeom>
          <a:noFill/>
          <a:ln>
            <a:noFill/>
          </a:ln>
          <a:effectLst>
            <a:outerShdw blurRad="292100" rotWithShape="0" algn="tl" dir="2700000" dist="139700">
              <a:srgbClr val="333333">
                <a:alpha val="64705"/>
              </a:srgbClr>
            </a:outerShdw>
          </a:effectLst>
        </p:spPr>
      </p:pic>
      <p:sp>
        <p:nvSpPr>
          <p:cNvPr id="237" name="Google Shape;237;p12"/>
          <p:cNvSpPr txBox="1"/>
          <p:nvPr>
            <p:ph type="title"/>
          </p:nvPr>
        </p:nvSpPr>
        <p:spPr>
          <a:xfrm>
            <a:off x="176048" y="175939"/>
            <a:ext cx="9386800" cy="7792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GB"/>
              <a:t>UK  EO Data Hub – phase 2 </a:t>
            </a:r>
            <a:endParaRPr/>
          </a:p>
        </p:txBody>
      </p:sp>
      <p:pic>
        <p:nvPicPr>
          <p:cNvPr id="238" name="Google Shape;238;p12"/>
          <p:cNvPicPr preferRelativeResize="0"/>
          <p:nvPr/>
        </p:nvPicPr>
        <p:blipFill rotWithShape="1">
          <a:blip r:embed="rId5">
            <a:alphaModFix/>
          </a:blip>
          <a:srcRect b="0" l="0" r="0" t="0"/>
          <a:stretch/>
        </p:blipFill>
        <p:spPr>
          <a:xfrm>
            <a:off x="8271404" y="1479406"/>
            <a:ext cx="3715954" cy="2280131"/>
          </a:xfrm>
          <a:prstGeom prst="rect">
            <a:avLst/>
          </a:prstGeom>
          <a:noFill/>
          <a:ln>
            <a:noFill/>
          </a:ln>
          <a:effectLst>
            <a:outerShdw blurRad="292100" rotWithShape="0" algn="tl" dir="2700000" dist="139700">
              <a:srgbClr val="333333">
                <a:alpha val="64705"/>
              </a:srgbClr>
            </a:outerShdw>
          </a:effectLst>
        </p:spPr>
      </p:pic>
      <p:cxnSp>
        <p:nvCxnSpPr>
          <p:cNvPr id="239" name="Google Shape;239;p12"/>
          <p:cNvCxnSpPr/>
          <p:nvPr/>
        </p:nvCxnSpPr>
        <p:spPr>
          <a:xfrm>
            <a:off x="4060242" y="1777027"/>
            <a:ext cx="0" cy="1684888"/>
          </a:xfrm>
          <a:prstGeom prst="straightConnector1">
            <a:avLst/>
          </a:prstGeom>
          <a:noFill/>
          <a:ln cap="flat" cmpd="sng" w="38100">
            <a:solidFill>
              <a:schemeClr val="dk1"/>
            </a:solidFill>
            <a:prstDash val="solid"/>
            <a:round/>
            <a:headEnd len="sm" w="sm" type="none"/>
            <a:tailEnd len="sm" w="sm" type="none"/>
          </a:ln>
        </p:spPr>
      </p:cxnSp>
      <p:cxnSp>
        <p:nvCxnSpPr>
          <p:cNvPr id="240" name="Google Shape;240;p12"/>
          <p:cNvCxnSpPr/>
          <p:nvPr/>
        </p:nvCxnSpPr>
        <p:spPr>
          <a:xfrm>
            <a:off x="8055165" y="1817370"/>
            <a:ext cx="0" cy="1684888"/>
          </a:xfrm>
          <a:prstGeom prst="straightConnector1">
            <a:avLst/>
          </a:prstGeom>
          <a:noFill/>
          <a:ln cap="flat" cmpd="sng" w="38100">
            <a:solidFill>
              <a:schemeClr val="dk1"/>
            </a:solidFill>
            <a:prstDash val="solid"/>
            <a:round/>
            <a:headEnd len="sm" w="sm" type="none"/>
            <a:tailEnd len="sm" w="sm" type="none"/>
          </a:ln>
        </p:spPr>
      </p:cxnSp>
      <p:sp>
        <p:nvSpPr>
          <p:cNvPr id="241" name="Google Shape;241;p12"/>
          <p:cNvSpPr txBox="1"/>
          <p:nvPr/>
        </p:nvSpPr>
        <p:spPr>
          <a:xfrm>
            <a:off x="70481" y="4333079"/>
            <a:ext cx="3832719"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400">
                <a:solidFill>
                  <a:schemeClr val="dk1"/>
                </a:solidFill>
                <a:latin typeface="Arial"/>
                <a:ea typeface="Arial"/>
                <a:cs typeface="Arial"/>
                <a:sym typeface="Arial"/>
              </a:rPr>
              <a:t>Single point of access to EO Data</a:t>
            </a:r>
            <a:endParaRPr/>
          </a:p>
        </p:txBody>
      </p:sp>
      <p:sp>
        <p:nvSpPr>
          <p:cNvPr id="242" name="Google Shape;242;p12"/>
          <p:cNvSpPr txBox="1"/>
          <p:nvPr/>
        </p:nvSpPr>
        <p:spPr>
          <a:xfrm>
            <a:off x="4371918" y="4333079"/>
            <a:ext cx="3448164"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400">
                <a:solidFill>
                  <a:schemeClr val="dk1"/>
                </a:solidFill>
                <a:latin typeface="Arial"/>
                <a:ea typeface="Arial"/>
                <a:cs typeface="Arial"/>
                <a:sym typeface="Arial"/>
              </a:rPr>
              <a:t>Multiple data sources including commercial </a:t>
            </a:r>
            <a:endParaRPr/>
          </a:p>
        </p:txBody>
      </p:sp>
      <p:pic>
        <p:nvPicPr>
          <p:cNvPr id="243" name="Google Shape;243;p12"/>
          <p:cNvPicPr preferRelativeResize="0"/>
          <p:nvPr/>
        </p:nvPicPr>
        <p:blipFill rotWithShape="1">
          <a:blip r:embed="rId6">
            <a:alphaModFix/>
          </a:blip>
          <a:srcRect b="0" l="0" r="0" t="0"/>
          <a:stretch/>
        </p:blipFill>
        <p:spPr>
          <a:xfrm>
            <a:off x="1571236" y="5597924"/>
            <a:ext cx="2237701" cy="780053"/>
          </a:xfrm>
          <a:prstGeom prst="rect">
            <a:avLst/>
          </a:prstGeom>
          <a:noFill/>
          <a:ln>
            <a:noFill/>
          </a:ln>
        </p:spPr>
      </p:pic>
      <p:pic>
        <p:nvPicPr>
          <p:cNvPr descr="A green and black rectangle with blue text&#10;&#10;AI-generated content may be incorrect." id="244" name="Google Shape;244;p12"/>
          <p:cNvPicPr preferRelativeResize="0"/>
          <p:nvPr/>
        </p:nvPicPr>
        <p:blipFill rotWithShape="1">
          <a:blip r:embed="rId7">
            <a:alphaModFix/>
          </a:blip>
          <a:srcRect b="0" l="0" r="0" t="0"/>
          <a:stretch/>
        </p:blipFill>
        <p:spPr>
          <a:xfrm>
            <a:off x="122181" y="5655526"/>
            <a:ext cx="1341337" cy="341199"/>
          </a:xfrm>
          <a:prstGeom prst="rect">
            <a:avLst/>
          </a:prstGeom>
          <a:noFill/>
          <a:ln>
            <a:noFill/>
          </a:ln>
        </p:spPr>
      </p:pic>
      <p:pic>
        <p:nvPicPr>
          <p:cNvPr descr="A red and blue logo&#10;&#10;AI-generated content may be incorrect." id="245" name="Google Shape;245;p12"/>
          <p:cNvPicPr preferRelativeResize="0"/>
          <p:nvPr/>
        </p:nvPicPr>
        <p:blipFill rotWithShape="1">
          <a:blip r:embed="rId8">
            <a:alphaModFix/>
          </a:blip>
          <a:srcRect b="0" l="0" r="0" t="0"/>
          <a:stretch/>
        </p:blipFill>
        <p:spPr>
          <a:xfrm>
            <a:off x="70481" y="5950815"/>
            <a:ext cx="1029157" cy="579136"/>
          </a:xfrm>
          <a:prstGeom prst="rect">
            <a:avLst/>
          </a:prstGeom>
          <a:noFill/>
          <a:ln>
            <a:noFill/>
          </a:ln>
        </p:spPr>
      </p:pic>
      <p:pic>
        <p:nvPicPr>
          <p:cNvPr id="246" name="Google Shape;246;p12"/>
          <p:cNvPicPr preferRelativeResize="0"/>
          <p:nvPr/>
        </p:nvPicPr>
        <p:blipFill rotWithShape="1">
          <a:blip r:embed="rId9">
            <a:alphaModFix/>
          </a:blip>
          <a:srcRect b="0" l="0" r="0" t="0"/>
          <a:stretch/>
        </p:blipFill>
        <p:spPr>
          <a:xfrm>
            <a:off x="3962283" y="5597924"/>
            <a:ext cx="3143338" cy="815309"/>
          </a:xfrm>
          <a:prstGeom prst="rect">
            <a:avLst/>
          </a:prstGeom>
          <a:noFill/>
          <a:ln>
            <a:noFill/>
          </a:ln>
        </p:spPr>
      </p:pic>
      <p:pic>
        <p:nvPicPr>
          <p:cNvPr descr="Logo&#10;&#10;Description automatically generated" id="247" name="Google Shape;247;p12"/>
          <p:cNvPicPr preferRelativeResize="0"/>
          <p:nvPr/>
        </p:nvPicPr>
        <p:blipFill rotWithShape="1">
          <a:blip r:embed="rId10">
            <a:alphaModFix/>
          </a:blip>
          <a:srcRect b="0" l="0" r="0" t="0"/>
          <a:stretch/>
        </p:blipFill>
        <p:spPr>
          <a:xfrm>
            <a:off x="7258968" y="5655526"/>
            <a:ext cx="937080" cy="306832"/>
          </a:xfrm>
          <a:prstGeom prst="rect">
            <a:avLst/>
          </a:prstGeom>
          <a:noFill/>
          <a:ln>
            <a:noFill/>
          </a:ln>
        </p:spPr>
      </p:pic>
      <p:pic>
        <p:nvPicPr>
          <p:cNvPr descr="Met Office master logo for use on a light background" id="248" name="Google Shape;248;p12"/>
          <p:cNvPicPr preferRelativeResize="0"/>
          <p:nvPr/>
        </p:nvPicPr>
        <p:blipFill rotWithShape="1">
          <a:blip r:embed="rId11">
            <a:alphaModFix/>
          </a:blip>
          <a:srcRect b="0" l="0" r="0" t="0"/>
          <a:stretch/>
        </p:blipFill>
        <p:spPr>
          <a:xfrm>
            <a:off x="8176401" y="5481311"/>
            <a:ext cx="1972627" cy="618501"/>
          </a:xfrm>
          <a:prstGeom prst="rect">
            <a:avLst/>
          </a:prstGeom>
          <a:noFill/>
          <a:ln>
            <a:noFill/>
          </a:ln>
        </p:spPr>
      </p:pic>
      <p:pic>
        <p:nvPicPr>
          <p:cNvPr id="249" name="Google Shape;249;p12"/>
          <p:cNvPicPr preferRelativeResize="0"/>
          <p:nvPr/>
        </p:nvPicPr>
        <p:blipFill rotWithShape="1">
          <a:blip r:embed="rId12">
            <a:alphaModFix/>
          </a:blip>
          <a:srcRect b="0" l="0" r="0" t="0"/>
          <a:stretch/>
        </p:blipFill>
        <p:spPr>
          <a:xfrm>
            <a:off x="10129381" y="5697074"/>
            <a:ext cx="809156" cy="207857"/>
          </a:xfrm>
          <a:prstGeom prst="rect">
            <a:avLst/>
          </a:prstGeom>
          <a:noFill/>
          <a:ln>
            <a:noFill/>
          </a:ln>
        </p:spPr>
      </p:pic>
      <p:pic>
        <p:nvPicPr>
          <p:cNvPr id="250" name="Google Shape;250;p12"/>
          <p:cNvPicPr preferRelativeResize="0"/>
          <p:nvPr/>
        </p:nvPicPr>
        <p:blipFill rotWithShape="1">
          <a:blip r:embed="rId13">
            <a:alphaModFix/>
          </a:blip>
          <a:srcRect b="0" l="0" r="0" t="0"/>
          <a:stretch/>
        </p:blipFill>
        <p:spPr>
          <a:xfrm>
            <a:off x="11040536" y="5638741"/>
            <a:ext cx="1066800" cy="285750"/>
          </a:xfrm>
          <a:prstGeom prst="rect">
            <a:avLst/>
          </a:prstGeom>
          <a:noFill/>
          <a:ln>
            <a:noFill/>
          </a:ln>
        </p:spPr>
      </p:pic>
      <p:pic>
        <p:nvPicPr>
          <p:cNvPr id="251" name="Google Shape;251;p12"/>
          <p:cNvPicPr preferRelativeResize="0"/>
          <p:nvPr/>
        </p:nvPicPr>
        <p:blipFill rotWithShape="1">
          <a:blip r:embed="rId14">
            <a:alphaModFix/>
          </a:blip>
          <a:srcRect b="0" l="0" r="0" t="0"/>
          <a:stretch/>
        </p:blipFill>
        <p:spPr>
          <a:xfrm>
            <a:off x="7178400" y="6103819"/>
            <a:ext cx="788276" cy="285750"/>
          </a:xfrm>
          <a:prstGeom prst="rect">
            <a:avLst/>
          </a:prstGeom>
          <a:noFill/>
          <a:ln>
            <a:noFill/>
          </a:ln>
        </p:spPr>
      </p:pic>
      <p:pic>
        <p:nvPicPr>
          <p:cNvPr id="252" name="Google Shape;252;p12"/>
          <p:cNvPicPr preferRelativeResize="0"/>
          <p:nvPr/>
        </p:nvPicPr>
        <p:blipFill rotWithShape="1">
          <a:blip r:embed="rId15">
            <a:alphaModFix/>
          </a:blip>
          <a:srcRect b="0" l="0" r="0" t="0"/>
          <a:stretch/>
        </p:blipFill>
        <p:spPr>
          <a:xfrm>
            <a:off x="9184341" y="6005579"/>
            <a:ext cx="1316357" cy="486320"/>
          </a:xfrm>
          <a:prstGeom prst="rect">
            <a:avLst/>
          </a:prstGeom>
          <a:noFill/>
          <a:ln>
            <a:noFill/>
          </a:ln>
        </p:spPr>
      </p:pic>
      <p:pic>
        <p:nvPicPr>
          <p:cNvPr descr="Geospatial Analytics &amp; Intelligence | Earth-i" id="253" name="Google Shape;253;p12"/>
          <p:cNvPicPr preferRelativeResize="0"/>
          <p:nvPr/>
        </p:nvPicPr>
        <p:blipFill rotWithShape="1">
          <a:blip r:embed="rId16">
            <a:alphaModFix/>
          </a:blip>
          <a:srcRect b="0" l="0" r="0" t="0"/>
          <a:stretch/>
        </p:blipFill>
        <p:spPr>
          <a:xfrm>
            <a:off x="10410910" y="6005578"/>
            <a:ext cx="699438" cy="499598"/>
          </a:xfrm>
          <a:prstGeom prst="rect">
            <a:avLst/>
          </a:prstGeom>
          <a:noFill/>
          <a:ln>
            <a:noFill/>
          </a:ln>
        </p:spPr>
      </p:pic>
      <p:pic>
        <p:nvPicPr>
          <p:cNvPr descr="A black and grey logo&#10;&#10;Description automatically generated" id="254" name="Google Shape;254;p12"/>
          <p:cNvPicPr preferRelativeResize="0"/>
          <p:nvPr/>
        </p:nvPicPr>
        <p:blipFill rotWithShape="1">
          <a:blip r:embed="rId17">
            <a:alphaModFix/>
          </a:blip>
          <a:srcRect b="0" l="0" r="0" t="0"/>
          <a:stretch/>
        </p:blipFill>
        <p:spPr>
          <a:xfrm>
            <a:off x="11187490" y="6031365"/>
            <a:ext cx="851004" cy="418037"/>
          </a:xfrm>
          <a:prstGeom prst="rect">
            <a:avLst/>
          </a:prstGeom>
          <a:noFill/>
          <a:ln>
            <a:noFill/>
          </a:ln>
        </p:spPr>
      </p:pic>
      <p:pic>
        <p:nvPicPr>
          <p:cNvPr descr="A blue and purple text&#10;&#10;Description automatically generated" id="255" name="Google Shape;255;p12"/>
          <p:cNvPicPr preferRelativeResize="0"/>
          <p:nvPr/>
        </p:nvPicPr>
        <p:blipFill rotWithShape="1">
          <a:blip r:embed="rId18">
            <a:alphaModFix/>
          </a:blip>
          <a:srcRect b="0" l="0" r="0" t="0"/>
          <a:stretch/>
        </p:blipFill>
        <p:spPr>
          <a:xfrm>
            <a:off x="8122401" y="6103818"/>
            <a:ext cx="1061940" cy="292277"/>
          </a:xfrm>
          <a:prstGeom prst="rect">
            <a:avLst/>
          </a:prstGeom>
          <a:noFill/>
          <a:ln>
            <a:noFill/>
          </a:ln>
        </p:spPr>
      </p:pic>
      <p:sp>
        <p:nvSpPr>
          <p:cNvPr id="256" name="Google Shape;256;p12"/>
          <p:cNvSpPr txBox="1"/>
          <p:nvPr/>
        </p:nvSpPr>
        <p:spPr>
          <a:xfrm>
            <a:off x="8424946" y="4333079"/>
            <a:ext cx="344816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400">
                <a:solidFill>
                  <a:schemeClr val="dk1"/>
                </a:solidFill>
                <a:latin typeface="Arial"/>
                <a:ea typeface="Arial"/>
                <a:cs typeface="Arial"/>
                <a:sym typeface="Arial"/>
              </a:rPr>
              <a:t>Example of hub from user viewpoint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3"/>
          <p:cNvSpPr txBox="1"/>
          <p:nvPr>
            <p:ph idx="1" type="body"/>
          </p:nvPr>
        </p:nvSpPr>
        <p:spPr>
          <a:xfrm>
            <a:off x="379442" y="1279793"/>
            <a:ext cx="7711936" cy="3760185"/>
          </a:xfrm>
          <a:prstGeom prst="rect">
            <a:avLst/>
          </a:prstGeom>
          <a:noFill/>
          <a:ln>
            <a:noFill/>
          </a:ln>
        </p:spPr>
        <p:txBody>
          <a:bodyPr anchorCtr="0" anchor="t" bIns="34275" lIns="68575" spcFirstLastPara="1" rIns="68575" wrap="square" tIns="34275">
            <a:noAutofit/>
          </a:bodyPr>
          <a:lstStyle/>
          <a:p>
            <a:pPr indent="-481965" lvl="0" marL="608965" rtl="0" algn="l">
              <a:lnSpc>
                <a:spcPct val="150000"/>
              </a:lnSpc>
              <a:spcBef>
                <a:spcPts val="1067"/>
              </a:spcBef>
              <a:spcAft>
                <a:spcPts val="0"/>
              </a:spcAft>
              <a:buSzPts val="2100"/>
              <a:buChar char="❖"/>
            </a:pPr>
            <a:r>
              <a:rPr lang="en-GB" sz="2100"/>
              <a:t>25 CEOI </a:t>
            </a:r>
            <a:r>
              <a:rPr b="1" lang="en-GB" sz="2100"/>
              <a:t>technology projects </a:t>
            </a:r>
            <a:r>
              <a:rPr lang="en-GB" sz="2100"/>
              <a:t>concluded, including 6 Flagships</a:t>
            </a:r>
            <a:endParaRPr sz="2100"/>
          </a:p>
          <a:p>
            <a:pPr indent="-481965" lvl="0" marL="608965" rtl="0" algn="l">
              <a:lnSpc>
                <a:spcPct val="150000"/>
              </a:lnSpc>
              <a:spcBef>
                <a:spcPts val="1067"/>
              </a:spcBef>
              <a:spcAft>
                <a:spcPts val="0"/>
              </a:spcAft>
              <a:buSzPts val="2100"/>
              <a:buChar char="❖"/>
            </a:pPr>
            <a:r>
              <a:rPr lang="en-GB" sz="2100"/>
              <a:t>10 CEOI </a:t>
            </a:r>
            <a:r>
              <a:rPr b="1" lang="en-GB" sz="2100"/>
              <a:t>technology projects </a:t>
            </a:r>
            <a:r>
              <a:rPr lang="en-GB" sz="2100"/>
              <a:t>are currently underway</a:t>
            </a:r>
            <a:endParaRPr/>
          </a:p>
          <a:p>
            <a:pPr indent="-481965" lvl="0" marL="608965" rtl="0" algn="l">
              <a:lnSpc>
                <a:spcPct val="150000"/>
              </a:lnSpc>
              <a:spcBef>
                <a:spcPts val="1067"/>
              </a:spcBef>
              <a:spcAft>
                <a:spcPts val="0"/>
              </a:spcAft>
              <a:buSzPts val="2100"/>
              <a:buChar char="❖"/>
            </a:pPr>
            <a:r>
              <a:rPr lang="en-GB" sz="2100"/>
              <a:t>18 researchers have enrolled in the CEOI </a:t>
            </a:r>
            <a:r>
              <a:rPr b="1" lang="en-GB" sz="2100"/>
              <a:t>Creative Ideas Lab</a:t>
            </a:r>
            <a:endParaRPr/>
          </a:p>
          <a:p>
            <a:pPr indent="-481965" lvl="0" marL="608965" rtl="0" algn="l">
              <a:lnSpc>
                <a:spcPct val="150000"/>
              </a:lnSpc>
              <a:spcBef>
                <a:spcPts val="1067"/>
              </a:spcBef>
              <a:spcAft>
                <a:spcPts val="0"/>
              </a:spcAft>
              <a:buSzPts val="2100"/>
              <a:buChar char="❖"/>
            </a:pPr>
            <a:r>
              <a:rPr b="1" lang="en-GB" sz="2100"/>
              <a:t>Atlantic Constellation </a:t>
            </a:r>
            <a:r>
              <a:rPr lang="en-GB" sz="2100"/>
              <a:t>‘Pathfinder’ satellite </a:t>
            </a:r>
            <a:endParaRPr/>
          </a:p>
          <a:p>
            <a:pPr indent="-481965" lvl="0" marL="608965" rtl="0" algn="l">
              <a:lnSpc>
                <a:spcPct val="150000"/>
              </a:lnSpc>
              <a:spcBef>
                <a:spcPts val="1067"/>
              </a:spcBef>
              <a:spcAft>
                <a:spcPts val="0"/>
              </a:spcAft>
              <a:buSzPts val="2100"/>
              <a:buChar char="❖"/>
            </a:pPr>
            <a:r>
              <a:rPr lang="en-GB" sz="2100"/>
              <a:t>A new </a:t>
            </a:r>
            <a:r>
              <a:rPr b="1" lang="en-GB" sz="2100"/>
              <a:t>national EO Technology Strategy being developed</a:t>
            </a:r>
            <a:endParaRPr sz="2100"/>
          </a:p>
        </p:txBody>
      </p:sp>
      <p:sp>
        <p:nvSpPr>
          <p:cNvPr id="263" name="Google Shape;263;p13"/>
          <p:cNvSpPr txBox="1"/>
          <p:nvPr>
            <p:ph type="title"/>
          </p:nvPr>
        </p:nvSpPr>
        <p:spPr>
          <a:xfrm>
            <a:off x="188055" y="260636"/>
            <a:ext cx="9386800" cy="7792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GB" sz="3600"/>
              <a:t>National technology support</a:t>
            </a:r>
            <a:endParaRPr/>
          </a:p>
        </p:txBody>
      </p:sp>
      <p:pic>
        <p:nvPicPr>
          <p:cNvPr descr="Centre for Earth Observation Instrumentation" id="264" name="Google Shape;264;p13"/>
          <p:cNvPicPr preferRelativeResize="0"/>
          <p:nvPr/>
        </p:nvPicPr>
        <p:blipFill rotWithShape="1">
          <a:blip r:embed="rId3">
            <a:alphaModFix/>
          </a:blip>
          <a:srcRect b="0" l="0" r="0" t="0"/>
          <a:stretch/>
        </p:blipFill>
        <p:spPr>
          <a:xfrm>
            <a:off x="7092330" y="111498"/>
            <a:ext cx="2482525" cy="825245"/>
          </a:xfrm>
          <a:prstGeom prst="rect">
            <a:avLst/>
          </a:prstGeom>
          <a:noFill/>
          <a:ln>
            <a:noFill/>
          </a:ln>
        </p:spPr>
      </p:pic>
      <p:sp>
        <p:nvSpPr>
          <p:cNvPr id="265" name="Google Shape;265;p13"/>
          <p:cNvSpPr txBox="1"/>
          <p:nvPr/>
        </p:nvSpPr>
        <p:spPr>
          <a:xfrm>
            <a:off x="8874111" y="5635090"/>
            <a:ext cx="255871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dk1"/>
                </a:solidFill>
                <a:latin typeface="Arial"/>
                <a:ea typeface="Arial"/>
                <a:cs typeface="Arial"/>
                <a:sym typeface="Arial"/>
              </a:rPr>
              <a:t>HMSWI Mockup. Credit: STFC RAL Space</a:t>
            </a:r>
            <a:endParaRPr/>
          </a:p>
        </p:txBody>
      </p:sp>
      <p:pic>
        <p:nvPicPr>
          <p:cNvPr descr="A satellite in the sky&#10;&#10;AI-generated content may be incorrect." id="266" name="Google Shape;266;p13"/>
          <p:cNvPicPr preferRelativeResize="0"/>
          <p:nvPr/>
        </p:nvPicPr>
        <p:blipFill rotWithShape="1">
          <a:blip r:embed="rId4">
            <a:alphaModFix/>
          </a:blip>
          <a:srcRect b="0" l="0" r="0" t="0"/>
          <a:stretch/>
        </p:blipFill>
        <p:spPr>
          <a:xfrm>
            <a:off x="8733628" y="1629968"/>
            <a:ext cx="3078930" cy="400512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4"/>
          <p:cNvSpPr txBox="1"/>
          <p:nvPr>
            <p:ph idx="1" type="body"/>
          </p:nvPr>
        </p:nvSpPr>
        <p:spPr>
          <a:xfrm>
            <a:off x="279474" y="1097549"/>
            <a:ext cx="8441739" cy="4662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1700"/>
              <a:buNone/>
            </a:pPr>
            <a:r>
              <a:rPr b="0" i="0" lang="en-GB" sz="1700" u="none" cap="none" strike="noStrike">
                <a:solidFill>
                  <a:schemeClr val="dk1"/>
                </a:solidFill>
                <a:latin typeface="Roboto"/>
                <a:ea typeface="Roboto"/>
                <a:cs typeface="Roboto"/>
                <a:sym typeface="Roboto"/>
              </a:rPr>
              <a:t>Earth Observation activities are being funded through </a:t>
            </a:r>
            <a:r>
              <a:rPr lang="en-GB" sz="1700">
                <a:solidFill>
                  <a:schemeClr val="dk1"/>
                </a:solidFill>
                <a:latin typeface="Roboto"/>
                <a:ea typeface="Roboto"/>
                <a:cs typeface="Roboto"/>
                <a:sym typeface="Roboto"/>
              </a:rPr>
              <a:t>other UK</a:t>
            </a:r>
            <a:r>
              <a:rPr b="0" i="0" lang="en-GB" sz="1700" u="none" cap="none" strike="noStrike">
                <a:solidFill>
                  <a:schemeClr val="dk1"/>
                </a:solidFill>
                <a:latin typeface="Roboto"/>
                <a:ea typeface="Roboto"/>
                <a:cs typeface="Roboto"/>
                <a:sym typeface="Roboto"/>
              </a:rPr>
              <a:t> Space Agency national and international programmes e.g.</a:t>
            </a:r>
            <a:endParaRPr sz="1700">
              <a:solidFill>
                <a:schemeClr val="dk1"/>
              </a:solidFill>
              <a:latin typeface="Roboto"/>
              <a:ea typeface="Roboto"/>
              <a:cs typeface="Roboto"/>
              <a:sym typeface="Roboto"/>
            </a:endParaRPr>
          </a:p>
          <a:p>
            <a:pPr indent="0" lvl="0" marL="0" marR="0" rtl="0" algn="l">
              <a:lnSpc>
                <a:spcPct val="150000"/>
              </a:lnSpc>
              <a:spcBef>
                <a:spcPts val="0"/>
              </a:spcBef>
              <a:spcAft>
                <a:spcPts val="0"/>
              </a:spcAft>
              <a:buClr>
                <a:schemeClr val="dk1"/>
              </a:buClr>
              <a:buSzPts val="1700"/>
              <a:buFont typeface="Roboto"/>
              <a:buNone/>
            </a:pPr>
            <a:r>
              <a:rPr b="1" i="0" lang="en-GB" sz="1700" u="none" cap="none" strike="noStrike">
                <a:solidFill>
                  <a:schemeClr val="dk1"/>
                </a:solidFill>
                <a:latin typeface="Roboto"/>
                <a:ea typeface="Roboto"/>
                <a:cs typeface="Roboto"/>
                <a:sym typeface="Roboto"/>
              </a:rPr>
              <a:t>Unlocking Space for Business</a:t>
            </a:r>
            <a:r>
              <a:rPr b="0" i="0" lang="en-GB" sz="1700" u="none" cap="none" strike="noStrike">
                <a:solidFill>
                  <a:schemeClr val="dk1"/>
                </a:solidFill>
                <a:latin typeface="Roboto"/>
                <a:ea typeface="Roboto"/>
                <a:cs typeface="Roboto"/>
                <a:sym typeface="Roboto"/>
              </a:rPr>
              <a:t>:</a:t>
            </a:r>
            <a:endParaRPr/>
          </a:p>
          <a:p>
            <a:pPr indent="-482588" lvl="0" marL="609585" rtl="0" algn="l">
              <a:lnSpc>
                <a:spcPct val="100000"/>
              </a:lnSpc>
              <a:spcBef>
                <a:spcPts val="1067"/>
              </a:spcBef>
              <a:spcAft>
                <a:spcPts val="0"/>
              </a:spcAft>
              <a:buSzPts val="2100"/>
              <a:buChar char="❖"/>
            </a:pPr>
            <a:r>
              <a:rPr lang="en-GB" sz="1700">
                <a:latin typeface="Roboto"/>
                <a:ea typeface="Roboto"/>
                <a:cs typeface="Roboto"/>
                <a:sym typeface="Roboto"/>
              </a:rPr>
              <a:t>7 projects use EO for Financial Services and Transport &amp; Logistics</a:t>
            </a:r>
            <a:endParaRPr b="1" i="0" sz="1700" u="none" cap="none" strike="noStrike">
              <a:solidFill>
                <a:schemeClr val="dk1"/>
              </a:solidFill>
              <a:latin typeface="Roboto"/>
              <a:ea typeface="Roboto"/>
              <a:cs typeface="Roboto"/>
              <a:sym typeface="Roboto"/>
            </a:endParaRPr>
          </a:p>
          <a:p>
            <a:pPr indent="0" lvl="0" marL="0" rtl="0" algn="l">
              <a:lnSpc>
                <a:spcPct val="150000"/>
              </a:lnSpc>
              <a:spcBef>
                <a:spcPts val="0"/>
              </a:spcBef>
              <a:spcAft>
                <a:spcPts val="0"/>
              </a:spcAft>
              <a:buClr>
                <a:schemeClr val="dk1"/>
              </a:buClr>
              <a:buSzPts val="1700"/>
              <a:buNone/>
            </a:pPr>
            <a:r>
              <a:rPr b="1" lang="en-GB" sz="1700">
                <a:solidFill>
                  <a:schemeClr val="dk1"/>
                </a:solidFill>
                <a:latin typeface="Roboto"/>
                <a:ea typeface="Roboto"/>
                <a:cs typeface="Roboto"/>
                <a:sym typeface="Roboto"/>
              </a:rPr>
              <a:t>International Bilateral Fund</a:t>
            </a:r>
            <a:r>
              <a:rPr lang="en-GB" sz="1700">
                <a:solidFill>
                  <a:schemeClr val="dk1"/>
                </a:solidFill>
                <a:latin typeface="Roboto"/>
                <a:ea typeface="Roboto"/>
                <a:cs typeface="Roboto"/>
                <a:sym typeface="Roboto"/>
              </a:rPr>
              <a:t>:</a:t>
            </a:r>
            <a:endParaRPr/>
          </a:p>
          <a:p>
            <a:pPr indent="-482588" lvl="0" marL="609585" rtl="0" algn="l">
              <a:lnSpc>
                <a:spcPct val="100000"/>
              </a:lnSpc>
              <a:spcBef>
                <a:spcPts val="1067"/>
              </a:spcBef>
              <a:spcAft>
                <a:spcPts val="0"/>
              </a:spcAft>
              <a:buSzPts val="2100"/>
              <a:buChar char="❖"/>
            </a:pPr>
            <a:r>
              <a:rPr lang="en-GB" sz="1700">
                <a:latin typeface="Roboto"/>
                <a:ea typeface="Roboto"/>
                <a:cs typeface="Roboto"/>
                <a:sym typeface="Roboto"/>
              </a:rPr>
              <a:t>EO projects include Forestry Monitoring through UK-Canada Space Collaboration, as well as addressing global water quality challenges through AquaWatch-AUK</a:t>
            </a:r>
            <a:endParaRPr sz="1700">
              <a:solidFill>
                <a:schemeClr val="dk1"/>
              </a:solidFill>
              <a:latin typeface="Roboto"/>
              <a:ea typeface="Roboto"/>
              <a:cs typeface="Roboto"/>
              <a:sym typeface="Roboto"/>
            </a:endParaRPr>
          </a:p>
          <a:p>
            <a:pPr indent="0" lvl="0" marL="0" marR="0" rtl="0" algn="l">
              <a:lnSpc>
                <a:spcPct val="150000"/>
              </a:lnSpc>
              <a:spcBef>
                <a:spcPts val="0"/>
              </a:spcBef>
              <a:spcAft>
                <a:spcPts val="0"/>
              </a:spcAft>
              <a:buClr>
                <a:schemeClr val="dk1"/>
              </a:buClr>
              <a:buSzPts val="1700"/>
              <a:buFont typeface="Roboto"/>
              <a:buNone/>
            </a:pPr>
            <a:r>
              <a:rPr b="1" i="0" lang="en-GB" sz="1700" u="none" cap="none" strike="noStrike">
                <a:solidFill>
                  <a:schemeClr val="dk1"/>
                </a:solidFill>
                <a:latin typeface="Roboto"/>
                <a:ea typeface="Roboto"/>
                <a:cs typeface="Roboto"/>
                <a:sym typeface="Roboto"/>
              </a:rPr>
              <a:t>National Space Innovation Programme:</a:t>
            </a:r>
            <a:endParaRPr/>
          </a:p>
          <a:p>
            <a:pPr indent="-482588" lvl="0" marL="609585" rtl="0" algn="l">
              <a:lnSpc>
                <a:spcPct val="100000"/>
              </a:lnSpc>
              <a:spcBef>
                <a:spcPts val="1067"/>
              </a:spcBef>
              <a:spcAft>
                <a:spcPts val="0"/>
              </a:spcAft>
              <a:buSzPts val="2100"/>
              <a:buChar char="❖"/>
            </a:pPr>
            <a:r>
              <a:rPr lang="en-GB" sz="1700">
                <a:latin typeface="Roboto"/>
                <a:ea typeface="Roboto"/>
                <a:cs typeface="Roboto"/>
                <a:sym typeface="Roboto"/>
              </a:rPr>
              <a:t>10 successful NSIP projects receiving a combined £14m in grant funding since 2023. In Call 1, Super-Sharp Space System's development of an in-orbit unfolding TIR telescope for climate change (Call 2 announcement in December)</a:t>
            </a:r>
            <a:endParaRPr/>
          </a:p>
          <a:p>
            <a:pPr indent="0" lvl="0" marL="126997" rtl="0" algn="l">
              <a:lnSpc>
                <a:spcPct val="100000"/>
              </a:lnSpc>
              <a:spcBef>
                <a:spcPts val="1067"/>
              </a:spcBef>
              <a:spcAft>
                <a:spcPts val="0"/>
              </a:spcAft>
              <a:buSzPts val="2100"/>
              <a:buNone/>
            </a:pPr>
            <a:r>
              <a:rPr b="1" lang="en-GB" sz="1700">
                <a:latin typeface="Roboto"/>
                <a:ea typeface="Roboto"/>
                <a:cs typeface="Roboto"/>
                <a:sym typeface="Roboto"/>
              </a:rPr>
              <a:t>Business Applications and Space Solutions Programme (BASS) programme</a:t>
            </a:r>
            <a:endParaRPr sz="1700">
              <a:latin typeface="Roboto"/>
              <a:ea typeface="Roboto"/>
              <a:cs typeface="Roboto"/>
              <a:sym typeface="Roboto"/>
            </a:endParaRPr>
          </a:p>
          <a:p>
            <a:pPr indent="-482588" lvl="0" marL="609585" rtl="0" algn="l">
              <a:lnSpc>
                <a:spcPct val="100000"/>
              </a:lnSpc>
              <a:spcBef>
                <a:spcPts val="1067"/>
              </a:spcBef>
              <a:spcAft>
                <a:spcPts val="0"/>
              </a:spcAft>
              <a:buSzPts val="2100"/>
              <a:buChar char="❖"/>
            </a:pPr>
            <a:r>
              <a:rPr lang="en-GB" sz="1700">
                <a:latin typeface="Roboto"/>
                <a:ea typeface="Roboto"/>
                <a:cs typeface="Roboto"/>
                <a:sym typeface="Roboto"/>
              </a:rPr>
              <a:t>5 EO projects supported in 2025. Applications range across energy assets, agriculture, biodiversity, and climate</a:t>
            </a:r>
            <a:endParaRPr/>
          </a:p>
          <a:p>
            <a:pPr indent="0" lvl="0" marL="0" marR="0" rtl="0" algn="l">
              <a:lnSpc>
                <a:spcPct val="100000"/>
              </a:lnSpc>
              <a:spcBef>
                <a:spcPts val="0"/>
              </a:spcBef>
              <a:spcAft>
                <a:spcPts val="0"/>
              </a:spcAft>
              <a:buClr>
                <a:schemeClr val="dk1"/>
              </a:buClr>
              <a:buSzPts val="1700"/>
              <a:buFont typeface="Montserrat"/>
              <a:buNone/>
            </a:pPr>
            <a:r>
              <a:t/>
            </a:r>
            <a:endParaRPr b="0" i="0" sz="1700" u="none" cap="none" strike="noStrike">
              <a:solidFill>
                <a:schemeClr val="dk1"/>
              </a:solidFill>
              <a:latin typeface="Roboto"/>
              <a:ea typeface="Roboto"/>
              <a:cs typeface="Roboto"/>
              <a:sym typeface="Roboto"/>
            </a:endParaRPr>
          </a:p>
          <a:p>
            <a:pPr indent="0" lvl="0" marL="50800" marR="0" rtl="0" algn="l">
              <a:lnSpc>
                <a:spcPct val="150000"/>
              </a:lnSpc>
              <a:spcBef>
                <a:spcPts val="1067"/>
              </a:spcBef>
              <a:spcAft>
                <a:spcPts val="0"/>
              </a:spcAft>
              <a:buClr>
                <a:srgbClr val="000000"/>
              </a:buClr>
              <a:buSzPts val="2100"/>
              <a:buNone/>
            </a:pPr>
            <a:r>
              <a:t/>
            </a:r>
            <a:endParaRPr b="0" i="0" sz="1700" u="none" cap="none" strike="noStrike">
              <a:solidFill>
                <a:schemeClr val="dk1"/>
              </a:solidFill>
            </a:endParaRPr>
          </a:p>
        </p:txBody>
      </p:sp>
      <p:sp>
        <p:nvSpPr>
          <p:cNvPr id="273" name="Google Shape;273;p14"/>
          <p:cNvSpPr txBox="1"/>
          <p:nvPr>
            <p:ph type="title"/>
          </p:nvPr>
        </p:nvSpPr>
        <p:spPr>
          <a:xfrm>
            <a:off x="176048" y="175939"/>
            <a:ext cx="9386800" cy="7792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GB"/>
              <a:t>Other UKSA Programmes </a:t>
            </a:r>
            <a:endParaRPr/>
          </a:p>
        </p:txBody>
      </p:sp>
      <p:pic>
        <p:nvPicPr>
          <p:cNvPr id="274" name="Google Shape;274;p14"/>
          <p:cNvPicPr preferRelativeResize="0"/>
          <p:nvPr/>
        </p:nvPicPr>
        <p:blipFill rotWithShape="1">
          <a:blip r:embed="rId3">
            <a:alphaModFix/>
          </a:blip>
          <a:srcRect b="0" l="0" r="0" t="0"/>
          <a:stretch/>
        </p:blipFill>
        <p:spPr>
          <a:xfrm>
            <a:off x="8966535" y="2313500"/>
            <a:ext cx="2857500" cy="1857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280" name="Shape 280"/>
        <p:cNvGrpSpPr/>
        <p:nvPr/>
      </p:nvGrpSpPr>
      <p:grpSpPr>
        <a:xfrm>
          <a:off x="0" y="0"/>
          <a:ext cx="0" cy="0"/>
          <a:chOff x="0" y="0"/>
          <a:chExt cx="0" cy="0"/>
        </a:xfrm>
      </p:grpSpPr>
      <p:pic>
        <p:nvPicPr>
          <p:cNvPr descr="A dark blue starry night sky" id="281" name="Google Shape;281;p15"/>
          <p:cNvPicPr preferRelativeResize="0"/>
          <p:nvPr>
            <p:ph idx="1" type="body"/>
          </p:nvPr>
        </p:nvPicPr>
        <p:blipFill rotWithShape="1">
          <a:blip r:embed="rId3">
            <a:alphaModFix/>
          </a:blip>
          <a:srcRect b="0" l="0" r="0" t="0"/>
          <a:stretch/>
        </p:blipFill>
        <p:spPr>
          <a:xfrm>
            <a:off x="0" y="-2401"/>
            <a:ext cx="12192000" cy="6959600"/>
          </a:xfrm>
          <a:prstGeom prst="rect">
            <a:avLst/>
          </a:prstGeom>
          <a:noFill/>
          <a:ln>
            <a:noFill/>
          </a:ln>
        </p:spPr>
      </p:pic>
      <p:sp>
        <p:nvSpPr>
          <p:cNvPr id="282" name="Google Shape;282;p15"/>
          <p:cNvSpPr txBox="1"/>
          <p:nvPr/>
        </p:nvSpPr>
        <p:spPr>
          <a:xfrm>
            <a:off x="4128368" y="4921823"/>
            <a:ext cx="4937937" cy="1147150"/>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90000"/>
              </a:lnSpc>
              <a:spcBef>
                <a:spcPts val="0"/>
              </a:spcBef>
              <a:spcAft>
                <a:spcPts val="0"/>
              </a:spcAft>
              <a:buClr>
                <a:schemeClr val="lt1"/>
              </a:buClr>
              <a:buSzPct val="100000"/>
              <a:buFont typeface="Arial"/>
              <a:buNone/>
            </a:pPr>
            <a:r>
              <a:rPr b="1" lang="en-GB" sz="3700">
                <a:solidFill>
                  <a:schemeClr val="lt1"/>
                </a:solidFill>
                <a:latin typeface="Arial"/>
                <a:ea typeface="Arial"/>
                <a:cs typeface="Arial"/>
                <a:sym typeface="Arial"/>
              </a:rPr>
              <a:t>EO Vision for the Future ….....</a:t>
            </a:r>
            <a:endParaRPr/>
          </a:p>
          <a:p>
            <a:pPr indent="0" lvl="0" marL="0" marR="0" rtl="0" algn="l">
              <a:lnSpc>
                <a:spcPct val="90000"/>
              </a:lnSpc>
              <a:spcBef>
                <a:spcPts val="600"/>
              </a:spcBef>
              <a:spcAft>
                <a:spcPts val="0"/>
              </a:spcAft>
              <a:buClr>
                <a:srgbClr val="000000"/>
              </a:buClr>
              <a:buSzPct val="100000"/>
              <a:buFont typeface="Arial"/>
              <a:buNone/>
            </a:pPr>
            <a:r>
              <a:t/>
            </a:r>
            <a:endParaRPr b="1" sz="3700">
              <a:solidFill>
                <a:schemeClr val="lt1"/>
              </a:solidFill>
              <a:latin typeface="Arial"/>
              <a:ea typeface="Arial"/>
              <a:cs typeface="Arial"/>
              <a:sym typeface="Arial"/>
            </a:endParaRPr>
          </a:p>
          <a:p>
            <a:pPr indent="0" lvl="0" marL="0" marR="0" rtl="0" algn="l">
              <a:lnSpc>
                <a:spcPct val="90000"/>
              </a:lnSpc>
              <a:spcBef>
                <a:spcPts val="600"/>
              </a:spcBef>
              <a:spcAft>
                <a:spcPts val="0"/>
              </a:spcAft>
              <a:buClr>
                <a:schemeClr val="lt1"/>
              </a:buClr>
              <a:buSzPct val="100000"/>
              <a:buFont typeface="Arial"/>
              <a:buNone/>
            </a:pPr>
            <a:r>
              <a:rPr b="1" lang="en-GB" sz="3700">
                <a:solidFill>
                  <a:schemeClr val="lt1"/>
                </a:solidFill>
                <a:latin typeface="Arial"/>
                <a:ea typeface="Arial"/>
                <a:cs typeface="Arial"/>
                <a:sym typeface="Arial"/>
              </a:rPr>
              <a:t>‘ One government approach’ </a:t>
            </a:r>
            <a:endParaRPr/>
          </a:p>
        </p:txBody>
      </p:sp>
      <p:pic>
        <p:nvPicPr>
          <p:cNvPr descr="Earth Observation – Defra digital, data ..." id="283" name="Google Shape;283;p15"/>
          <p:cNvPicPr preferRelativeResize="0"/>
          <p:nvPr/>
        </p:nvPicPr>
        <p:blipFill rotWithShape="1">
          <a:blip r:embed="rId4">
            <a:alphaModFix/>
          </a:blip>
          <a:srcRect b="2" l="871" r="11865" t="0"/>
          <a:stretch/>
        </p:blipFill>
        <p:spPr>
          <a:xfrm>
            <a:off x="1246572" y="10"/>
            <a:ext cx="3913632" cy="2285224"/>
          </a:xfrm>
          <a:custGeom>
            <a:rect b="b" l="l" r="r" t="t"/>
            <a:pathLst>
              <a:path extrusionOk="0" h="2285234" w="3913632">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ln>
            <a:noFill/>
          </a:ln>
        </p:spPr>
      </p:pic>
      <p:pic>
        <p:nvPicPr>
          <p:cNvPr descr="A group of people in rain gear standing in water&#10;&#10;AI-generated content may be incorrect." id="284" name="Google Shape;284;p15"/>
          <p:cNvPicPr preferRelativeResize="0"/>
          <p:nvPr/>
        </p:nvPicPr>
        <p:blipFill rotWithShape="1">
          <a:blip r:embed="rId5">
            <a:alphaModFix/>
          </a:blip>
          <a:srcRect b="-2" l="24542" r="23554" t="0"/>
          <a:stretch/>
        </p:blipFill>
        <p:spPr>
          <a:xfrm>
            <a:off x="-1" y="2288330"/>
            <a:ext cx="3564638" cy="4569668"/>
          </a:xfrm>
          <a:custGeom>
            <a:rect b="b" l="l" r="r" t="t"/>
            <a:pathLst>
              <a:path extrusionOk="0" h="4569668" w="356463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ln>
            <a:noFill/>
          </a:ln>
        </p:spPr>
      </p:pic>
      <p:pic>
        <p:nvPicPr>
          <p:cNvPr descr="A group of people in a meeting&#10;&#10;AI-generated content may be incorrect." id="285" name="Google Shape;285;p15"/>
          <p:cNvPicPr preferRelativeResize="0"/>
          <p:nvPr/>
        </p:nvPicPr>
        <p:blipFill rotWithShape="1">
          <a:blip r:embed="rId6">
            <a:alphaModFix/>
          </a:blip>
          <a:srcRect b="21771" l="0" r="-4" t="35476"/>
          <a:stretch/>
        </p:blipFill>
        <p:spPr>
          <a:xfrm>
            <a:off x="3749701" y="2547568"/>
            <a:ext cx="1591056" cy="1591056"/>
          </a:xfrm>
          <a:custGeom>
            <a:rect b="b" l="l" r="r" t="t"/>
            <a:pathLst>
              <a:path extrusionOk="0" h="1591056" w="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noFill/>
          <a:ln>
            <a:noFill/>
          </a:ln>
        </p:spPr>
      </p:pic>
      <p:pic>
        <p:nvPicPr>
          <p:cNvPr descr="Planet Earth from space" id="286" name="Google Shape;286;p15"/>
          <p:cNvPicPr preferRelativeResize="0"/>
          <p:nvPr/>
        </p:nvPicPr>
        <p:blipFill rotWithShape="1">
          <a:blip r:embed="rId7">
            <a:alphaModFix/>
          </a:blip>
          <a:srcRect b="3" l="1913" r="41838" t="0"/>
          <a:stretch/>
        </p:blipFill>
        <p:spPr>
          <a:xfrm>
            <a:off x="5593799" y="468471"/>
            <a:ext cx="2852928" cy="2852928"/>
          </a:xfrm>
          <a:custGeom>
            <a:rect b="b" l="l" r="r" t="t"/>
            <a:pathLst>
              <a:path extrusionOk="0" h="2852928" w="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pic>
        <p:nvPicPr>
          <p:cNvPr descr="A group of people in a room with screens and a satellite in the background&#10;&#10;AI-generated content may be incorrect." id="287" name="Google Shape;287;p15"/>
          <p:cNvPicPr preferRelativeResize="0"/>
          <p:nvPr/>
        </p:nvPicPr>
        <p:blipFill rotWithShape="1">
          <a:blip r:embed="rId8">
            <a:alphaModFix/>
          </a:blip>
          <a:srcRect b="5185" l="0" r="0" t="18609"/>
          <a:stretch/>
        </p:blipFill>
        <p:spPr>
          <a:xfrm>
            <a:off x="8918761" y="-4330"/>
            <a:ext cx="3273238" cy="3383891"/>
          </a:xfrm>
          <a:custGeom>
            <a:rect b="b" l="l" r="r" t="t"/>
            <a:pathLst>
              <a:path extrusionOk="0" h="3383891" w="3273238">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ln>
            <a:noFill/>
          </a:ln>
        </p:spPr>
      </p:pic>
      <p:pic>
        <p:nvPicPr>
          <p:cNvPr descr="Rocket launch" id="288" name="Google Shape;288;p15"/>
          <p:cNvPicPr preferRelativeResize="0"/>
          <p:nvPr/>
        </p:nvPicPr>
        <p:blipFill rotWithShape="1">
          <a:blip r:embed="rId9">
            <a:alphaModFix/>
          </a:blip>
          <a:srcRect b="0" l="16171" r="16171" t="0"/>
          <a:stretch/>
        </p:blipFill>
        <p:spPr>
          <a:xfrm>
            <a:off x="9363238" y="4071322"/>
            <a:ext cx="2828765" cy="2786678"/>
          </a:xfrm>
          <a:custGeom>
            <a:rect b="b" l="l" r="r" t="t"/>
            <a:pathLst>
              <a:path extrusionOk="0" h="2786678" w="2828765">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ln>
            <a:noFill/>
          </a:ln>
        </p:spPr>
      </p:pic>
      <p:sp>
        <p:nvSpPr>
          <p:cNvPr id="289" name="Google Shape;289;p15"/>
          <p:cNvSpPr txBox="1"/>
          <p:nvPr/>
        </p:nvSpPr>
        <p:spPr>
          <a:xfrm>
            <a:off x="23874" y="5084290"/>
            <a:ext cx="9353489" cy="623888"/>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t/>
            </a:r>
            <a:endParaRPr b="1" sz="3600">
              <a:solidFill>
                <a:srgbClr val="FFFFFF"/>
              </a:solidFill>
              <a:latin typeface="Geo"/>
              <a:ea typeface="Geo"/>
              <a:cs typeface="Geo"/>
              <a:sym typeface="Geo"/>
            </a:endParaRPr>
          </a:p>
        </p:txBody>
      </p:sp>
      <p:pic>
        <p:nvPicPr>
          <p:cNvPr descr="Logo&#10;&#10;Description automatically generated" id="290" name="Google Shape;290;p15"/>
          <p:cNvPicPr preferRelativeResize="0"/>
          <p:nvPr/>
        </p:nvPicPr>
        <p:blipFill rotWithShape="1">
          <a:blip r:embed="rId10">
            <a:alphaModFix/>
          </a:blip>
          <a:srcRect b="0" l="0" r="0" t="0"/>
          <a:stretch/>
        </p:blipFill>
        <p:spPr>
          <a:xfrm>
            <a:off x="9775275" y="123893"/>
            <a:ext cx="2230988" cy="6223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2"/>
          <p:cNvSpPr txBox="1"/>
          <p:nvPr>
            <p:ph type="title"/>
          </p:nvPr>
        </p:nvSpPr>
        <p:spPr>
          <a:xfrm>
            <a:off x="176048" y="175939"/>
            <a:ext cx="9386800" cy="7792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GB"/>
              <a:t>UK Space Agency Merger</a:t>
            </a:r>
            <a:endParaRPr/>
          </a:p>
        </p:txBody>
      </p:sp>
      <p:pic>
        <p:nvPicPr>
          <p:cNvPr id="89" name="Google Shape;89;p2"/>
          <p:cNvPicPr preferRelativeResize="0"/>
          <p:nvPr/>
        </p:nvPicPr>
        <p:blipFill rotWithShape="1">
          <a:blip r:embed="rId3">
            <a:alphaModFix/>
          </a:blip>
          <a:srcRect b="0" l="4899" r="0" t="0"/>
          <a:stretch/>
        </p:blipFill>
        <p:spPr>
          <a:xfrm>
            <a:off x="6975677" y="2089480"/>
            <a:ext cx="4619468" cy="2892057"/>
          </a:xfrm>
          <a:prstGeom prst="rect">
            <a:avLst/>
          </a:prstGeom>
          <a:noFill/>
          <a:ln>
            <a:noFill/>
          </a:ln>
        </p:spPr>
      </p:pic>
      <p:pic>
        <p:nvPicPr>
          <p:cNvPr descr="A blue and red text on a black background&#10;&#10;AI-generated content may be incorrect." id="90" name="Google Shape;90;p2"/>
          <p:cNvPicPr preferRelativeResize="0"/>
          <p:nvPr/>
        </p:nvPicPr>
        <p:blipFill rotWithShape="1">
          <a:blip r:embed="rId4">
            <a:alphaModFix/>
          </a:blip>
          <a:srcRect b="0" l="0" r="0" t="0"/>
          <a:stretch/>
        </p:blipFill>
        <p:spPr>
          <a:xfrm>
            <a:off x="596855" y="3072809"/>
            <a:ext cx="5695909" cy="1589385"/>
          </a:xfrm>
          <a:prstGeom prst="rect">
            <a:avLst/>
          </a:prstGeom>
          <a:noFill/>
          <a:ln>
            <a:noFill/>
          </a:ln>
        </p:spPr>
      </p:pic>
      <p:cxnSp>
        <p:nvCxnSpPr>
          <p:cNvPr id="91" name="Google Shape;91;p2"/>
          <p:cNvCxnSpPr/>
          <p:nvPr/>
        </p:nvCxnSpPr>
        <p:spPr>
          <a:xfrm rot="10800000">
            <a:off x="6666614" y="1695710"/>
            <a:ext cx="0" cy="4061637"/>
          </a:xfrm>
          <a:prstGeom prst="straightConnector1">
            <a:avLst/>
          </a:prstGeom>
          <a:noFill/>
          <a:ln cap="flat" cmpd="sng" w="38100">
            <a:solidFill>
              <a:srgbClr val="2F415D"/>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3"/>
          <p:cNvSpPr txBox="1"/>
          <p:nvPr>
            <p:ph type="title"/>
          </p:nvPr>
        </p:nvSpPr>
        <p:spPr>
          <a:xfrm>
            <a:off x="176048" y="175939"/>
            <a:ext cx="9386800" cy="7792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GB"/>
              <a:t>TRUTHS</a:t>
            </a:r>
            <a:endParaRPr/>
          </a:p>
        </p:txBody>
      </p:sp>
      <p:pic>
        <p:nvPicPr>
          <p:cNvPr id="97" name="Google Shape;97;p3"/>
          <p:cNvPicPr preferRelativeResize="0"/>
          <p:nvPr/>
        </p:nvPicPr>
        <p:blipFill rotWithShape="1">
          <a:blip r:embed="rId3">
            <a:alphaModFix/>
          </a:blip>
          <a:srcRect b="0" l="0" r="0" t="0"/>
          <a:stretch/>
        </p:blipFill>
        <p:spPr>
          <a:xfrm>
            <a:off x="579179" y="1090297"/>
            <a:ext cx="3033659" cy="3033659"/>
          </a:xfrm>
          <a:prstGeom prst="rect">
            <a:avLst/>
          </a:prstGeom>
          <a:noFill/>
          <a:ln>
            <a:noFill/>
          </a:ln>
        </p:spPr>
      </p:pic>
      <p:grpSp>
        <p:nvGrpSpPr>
          <p:cNvPr id="98" name="Google Shape;98;p3"/>
          <p:cNvGrpSpPr/>
          <p:nvPr/>
        </p:nvGrpSpPr>
        <p:grpSpPr>
          <a:xfrm>
            <a:off x="95123" y="3824815"/>
            <a:ext cx="3822611" cy="1020700"/>
            <a:chOff x="2668863" y="6070552"/>
            <a:chExt cx="3822611" cy="1020700"/>
          </a:xfrm>
        </p:grpSpPr>
        <p:pic>
          <p:nvPicPr>
            <p:cNvPr id="99" name="Google Shape;99;p3"/>
            <p:cNvPicPr preferRelativeResize="0"/>
            <p:nvPr/>
          </p:nvPicPr>
          <p:blipFill rotWithShape="1">
            <a:blip r:embed="rId4">
              <a:alphaModFix/>
            </a:blip>
            <a:srcRect b="0" l="0" r="0" t="0"/>
            <a:stretch/>
          </p:blipFill>
          <p:spPr>
            <a:xfrm>
              <a:off x="2668863" y="6070552"/>
              <a:ext cx="1100530" cy="1020700"/>
            </a:xfrm>
            <a:prstGeom prst="rect">
              <a:avLst/>
            </a:prstGeom>
            <a:noFill/>
            <a:ln>
              <a:noFill/>
            </a:ln>
          </p:spPr>
        </p:pic>
        <p:pic>
          <p:nvPicPr>
            <p:cNvPr id="100" name="Google Shape;100;p3"/>
            <p:cNvPicPr preferRelativeResize="0"/>
            <p:nvPr/>
          </p:nvPicPr>
          <p:blipFill rotWithShape="1">
            <a:blip r:embed="rId5">
              <a:alphaModFix/>
            </a:blip>
            <a:srcRect b="33700" l="20731" r="23272" t="28129"/>
            <a:stretch/>
          </p:blipFill>
          <p:spPr>
            <a:xfrm>
              <a:off x="3466131" y="6319523"/>
              <a:ext cx="578156" cy="417542"/>
            </a:xfrm>
            <a:prstGeom prst="rect">
              <a:avLst/>
            </a:prstGeom>
            <a:noFill/>
            <a:ln>
              <a:noFill/>
            </a:ln>
          </p:spPr>
        </p:pic>
        <p:pic>
          <p:nvPicPr>
            <p:cNvPr id="101" name="Google Shape;101;p3"/>
            <p:cNvPicPr preferRelativeResize="0"/>
            <p:nvPr/>
          </p:nvPicPr>
          <p:blipFill rotWithShape="1">
            <a:blip r:embed="rId6">
              <a:alphaModFix/>
            </a:blip>
            <a:srcRect b="61831" l="25279" r="22960" t="0"/>
            <a:stretch/>
          </p:blipFill>
          <p:spPr>
            <a:xfrm>
              <a:off x="4035326" y="6319523"/>
              <a:ext cx="634423" cy="417542"/>
            </a:xfrm>
            <a:prstGeom prst="rect">
              <a:avLst/>
            </a:prstGeom>
            <a:noFill/>
            <a:ln>
              <a:noFill/>
            </a:ln>
          </p:spPr>
        </p:pic>
        <p:pic>
          <p:nvPicPr>
            <p:cNvPr id="102" name="Google Shape;102;p3"/>
            <p:cNvPicPr preferRelativeResize="0"/>
            <p:nvPr/>
          </p:nvPicPr>
          <p:blipFill rotWithShape="1">
            <a:blip r:embed="rId7">
              <a:alphaModFix/>
            </a:blip>
            <a:srcRect b="32038" l="21562" r="22127" t="29166"/>
            <a:stretch/>
          </p:blipFill>
          <p:spPr>
            <a:xfrm>
              <a:off x="4540769" y="6300385"/>
              <a:ext cx="727925" cy="444124"/>
            </a:xfrm>
            <a:prstGeom prst="rect">
              <a:avLst/>
            </a:prstGeom>
            <a:noFill/>
            <a:ln>
              <a:noFill/>
            </a:ln>
          </p:spPr>
        </p:pic>
        <p:pic>
          <p:nvPicPr>
            <p:cNvPr id="103" name="Google Shape;103;p3"/>
            <p:cNvPicPr preferRelativeResize="0"/>
            <p:nvPr/>
          </p:nvPicPr>
          <p:blipFill rotWithShape="1">
            <a:blip r:embed="rId8">
              <a:alphaModFix/>
            </a:blip>
            <a:srcRect b="27753" l="29639" r="0" t="16247"/>
            <a:stretch/>
          </p:blipFill>
          <p:spPr>
            <a:xfrm>
              <a:off x="5219543" y="6326967"/>
              <a:ext cx="641212" cy="417542"/>
            </a:xfrm>
            <a:prstGeom prst="rect">
              <a:avLst/>
            </a:prstGeom>
            <a:noFill/>
            <a:ln>
              <a:noFill/>
            </a:ln>
          </p:spPr>
        </p:pic>
        <p:pic>
          <p:nvPicPr>
            <p:cNvPr id="104" name="Google Shape;104;p3"/>
            <p:cNvPicPr preferRelativeResize="0"/>
            <p:nvPr/>
          </p:nvPicPr>
          <p:blipFill rotWithShape="1">
            <a:blip r:embed="rId9">
              <a:alphaModFix/>
            </a:blip>
            <a:srcRect b="0" l="0" r="0" t="0"/>
            <a:stretch/>
          </p:blipFill>
          <p:spPr>
            <a:xfrm>
              <a:off x="5862518" y="6326967"/>
              <a:ext cx="628956" cy="417542"/>
            </a:xfrm>
            <a:prstGeom prst="rect">
              <a:avLst/>
            </a:prstGeom>
            <a:noFill/>
            <a:ln>
              <a:noFill/>
            </a:ln>
          </p:spPr>
        </p:pic>
      </p:grpSp>
      <p:sp>
        <p:nvSpPr>
          <p:cNvPr id="105" name="Google Shape;105;p3"/>
          <p:cNvSpPr txBox="1"/>
          <p:nvPr/>
        </p:nvSpPr>
        <p:spPr>
          <a:xfrm>
            <a:off x="2488332" y="204694"/>
            <a:ext cx="715706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GB" sz="2000" u="none" cap="none" strike="noStrike">
                <a:solidFill>
                  <a:schemeClr val="lt1"/>
                </a:solidFill>
                <a:latin typeface="Barlow"/>
                <a:ea typeface="Barlow"/>
                <a:cs typeface="Barlow"/>
                <a:sym typeface="Barlow"/>
              </a:rPr>
              <a:t>T</a:t>
            </a:r>
            <a:r>
              <a:rPr b="0" i="0" lang="en-GB" sz="2000" u="none" cap="none" strike="noStrike">
                <a:solidFill>
                  <a:schemeClr val="lt1"/>
                </a:solidFill>
                <a:latin typeface="Barlow"/>
                <a:ea typeface="Barlow"/>
                <a:cs typeface="Barlow"/>
                <a:sym typeface="Barlow"/>
              </a:rPr>
              <a:t>raceable </a:t>
            </a:r>
            <a:r>
              <a:rPr b="1" i="0" lang="en-GB" sz="2000" u="none" cap="none" strike="noStrike">
                <a:solidFill>
                  <a:schemeClr val="lt1"/>
                </a:solidFill>
                <a:latin typeface="Barlow"/>
                <a:ea typeface="Barlow"/>
                <a:cs typeface="Barlow"/>
                <a:sym typeface="Barlow"/>
              </a:rPr>
              <a:t>R</a:t>
            </a:r>
            <a:r>
              <a:rPr b="0" i="0" lang="en-GB" sz="2000" u="none" cap="none" strike="noStrike">
                <a:solidFill>
                  <a:schemeClr val="lt1"/>
                </a:solidFill>
                <a:latin typeface="Barlow"/>
                <a:ea typeface="Barlow"/>
                <a:cs typeface="Barlow"/>
                <a:sym typeface="Barlow"/>
              </a:rPr>
              <a:t>adiometry </a:t>
            </a:r>
            <a:r>
              <a:rPr b="1" i="0" lang="en-GB" sz="2000" u="none" cap="none" strike="noStrike">
                <a:solidFill>
                  <a:schemeClr val="lt1"/>
                </a:solidFill>
                <a:latin typeface="Barlow"/>
                <a:ea typeface="Barlow"/>
                <a:cs typeface="Barlow"/>
                <a:sym typeface="Barlow"/>
              </a:rPr>
              <a:t>U</a:t>
            </a:r>
            <a:r>
              <a:rPr b="0" i="0" lang="en-GB" sz="2000" u="none" cap="none" strike="noStrike">
                <a:solidFill>
                  <a:schemeClr val="lt1"/>
                </a:solidFill>
                <a:latin typeface="Barlow"/>
                <a:ea typeface="Barlow"/>
                <a:cs typeface="Barlow"/>
                <a:sym typeface="Barlow"/>
              </a:rPr>
              <a:t>nderpinning </a:t>
            </a:r>
            <a:r>
              <a:rPr b="1" i="0" lang="en-GB" sz="2000" u="none" cap="none" strike="noStrike">
                <a:solidFill>
                  <a:schemeClr val="lt1"/>
                </a:solidFill>
                <a:latin typeface="Barlow"/>
                <a:ea typeface="Barlow"/>
                <a:cs typeface="Barlow"/>
                <a:sym typeface="Barlow"/>
              </a:rPr>
              <a:t>T</a:t>
            </a:r>
            <a:r>
              <a:rPr b="0" i="0" lang="en-GB" sz="2000" u="none" cap="none" strike="noStrike">
                <a:solidFill>
                  <a:schemeClr val="lt1"/>
                </a:solidFill>
                <a:latin typeface="Barlow"/>
                <a:ea typeface="Barlow"/>
                <a:cs typeface="Barlow"/>
                <a:sym typeface="Barlow"/>
              </a:rPr>
              <a:t>errestrial- and </a:t>
            </a:r>
            <a:endParaRPr b="0" i="0" sz="1800" u="none" cap="none" strike="noStrike">
              <a:solidFill>
                <a:schemeClr val="lt1"/>
              </a:solidFill>
              <a:latin typeface="Arial"/>
              <a:ea typeface="Arial"/>
              <a:cs typeface="Arial"/>
              <a:sym typeface="Arial"/>
            </a:endParaRPr>
          </a:p>
          <a:p>
            <a:pPr indent="0" lvl="0" marL="0" marR="0" rtl="0" algn="ctr">
              <a:spcBef>
                <a:spcPts val="0"/>
              </a:spcBef>
              <a:spcAft>
                <a:spcPts val="0"/>
              </a:spcAft>
              <a:buNone/>
            </a:pPr>
            <a:r>
              <a:rPr b="1" i="0" lang="en-GB" sz="2000" u="none" cap="none" strike="noStrike">
                <a:solidFill>
                  <a:schemeClr val="lt1"/>
                </a:solidFill>
                <a:latin typeface="Barlow"/>
                <a:ea typeface="Barlow"/>
                <a:cs typeface="Barlow"/>
                <a:sym typeface="Barlow"/>
              </a:rPr>
              <a:t>H</a:t>
            </a:r>
            <a:r>
              <a:rPr b="0" i="0" lang="en-GB" sz="2000" u="none" cap="none" strike="noStrike">
                <a:solidFill>
                  <a:schemeClr val="lt1"/>
                </a:solidFill>
                <a:latin typeface="Barlow"/>
                <a:ea typeface="Barlow"/>
                <a:cs typeface="Barlow"/>
                <a:sym typeface="Barlow"/>
              </a:rPr>
              <a:t>elio-</a:t>
            </a:r>
            <a:r>
              <a:rPr b="1" i="0" lang="en-GB" sz="2000" u="none" cap="none" strike="noStrike">
                <a:solidFill>
                  <a:schemeClr val="lt1"/>
                </a:solidFill>
                <a:latin typeface="Barlow"/>
                <a:ea typeface="Barlow"/>
                <a:cs typeface="Barlow"/>
                <a:sym typeface="Barlow"/>
              </a:rPr>
              <a:t>S</a:t>
            </a:r>
            <a:r>
              <a:rPr b="0" i="0" lang="en-GB" sz="2000" u="none" cap="none" strike="noStrike">
                <a:solidFill>
                  <a:schemeClr val="lt1"/>
                </a:solidFill>
                <a:latin typeface="Barlow"/>
                <a:ea typeface="Barlow"/>
                <a:cs typeface="Barlow"/>
                <a:sym typeface="Barlow"/>
              </a:rPr>
              <a:t>tudies</a:t>
            </a:r>
            <a:endParaRPr b="0" i="0" sz="1800" u="none" cap="none" strike="noStrike">
              <a:solidFill>
                <a:schemeClr val="lt1"/>
              </a:solidFill>
              <a:latin typeface="Arial"/>
              <a:ea typeface="Arial"/>
              <a:cs typeface="Arial"/>
              <a:sym typeface="Arial"/>
            </a:endParaRPr>
          </a:p>
        </p:txBody>
      </p:sp>
      <p:sp>
        <p:nvSpPr>
          <p:cNvPr id="106" name="Google Shape;106;p3"/>
          <p:cNvSpPr txBox="1"/>
          <p:nvPr/>
        </p:nvSpPr>
        <p:spPr>
          <a:xfrm>
            <a:off x="4256882" y="1284270"/>
            <a:ext cx="7759070" cy="47705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GB" sz="1600" u="none" cap="none" strike="noStrike">
                <a:solidFill>
                  <a:schemeClr val="dk1"/>
                </a:solidFill>
                <a:latin typeface="Barlow"/>
                <a:ea typeface="Barlow"/>
                <a:cs typeface="Barlow"/>
                <a:sym typeface="Barlow"/>
              </a:rPr>
              <a:t>Progress:</a:t>
            </a:r>
            <a:endParaRPr/>
          </a:p>
          <a:p>
            <a:pPr indent="0" lvl="0" marL="0" marR="0" rtl="0" algn="ctr">
              <a:spcBef>
                <a:spcPts val="0"/>
              </a:spcBef>
              <a:spcAft>
                <a:spcPts val="0"/>
              </a:spcAft>
              <a:buNone/>
            </a:pPr>
            <a:r>
              <a:t/>
            </a:r>
            <a:endParaRPr b="1" i="0" sz="1600" u="none" cap="none" strike="noStrike">
              <a:solidFill>
                <a:schemeClr val="dk1"/>
              </a:solidFill>
              <a:latin typeface="Barlow"/>
              <a:ea typeface="Barlow"/>
              <a:cs typeface="Barlow"/>
              <a:sym typeface="Barlow"/>
            </a:endParaRPr>
          </a:p>
          <a:p>
            <a:pPr indent="-285750" lvl="0" marL="285750" marR="0" rtl="0" algn="l">
              <a:spcBef>
                <a:spcPts val="0"/>
              </a:spcBef>
              <a:spcAft>
                <a:spcPts val="0"/>
              </a:spcAft>
              <a:buClr>
                <a:schemeClr val="dk1"/>
              </a:buClr>
              <a:buSzPts val="1600"/>
              <a:buFont typeface="Noto Sans Symbols"/>
              <a:buChar char="❖"/>
            </a:pPr>
            <a:r>
              <a:rPr b="0" i="0" lang="en-GB" sz="1600" u="sng" cap="none" strike="noStrike">
                <a:solidFill>
                  <a:schemeClr val="dk1"/>
                </a:solidFill>
                <a:latin typeface="Barlow"/>
                <a:ea typeface="Barlow"/>
                <a:cs typeface="Barlow"/>
                <a:sym typeface="Barlow"/>
              </a:rPr>
              <a:t>Space Segment:</a:t>
            </a:r>
            <a:r>
              <a:rPr b="1" i="0" lang="en-GB" sz="1600" u="sng" cap="none" strike="noStrike">
                <a:solidFill>
                  <a:schemeClr val="dk1"/>
                </a:solidFill>
                <a:latin typeface="Barlow"/>
                <a:ea typeface="Barlow"/>
                <a:cs typeface="Barlow"/>
                <a:sym typeface="Barlow"/>
              </a:rPr>
              <a:t> </a:t>
            </a:r>
            <a:r>
              <a:rPr b="1" i="0" lang="en-GB" sz="1600" u="none" cap="none" strike="noStrike">
                <a:solidFill>
                  <a:schemeClr val="dk1"/>
                </a:solidFill>
                <a:latin typeface="Barlow"/>
                <a:ea typeface="Barlow"/>
                <a:cs typeface="Barlow"/>
                <a:sym typeface="Barlow"/>
              </a:rPr>
              <a:t>Preliminary Design Review was successful</a:t>
            </a:r>
            <a:r>
              <a:rPr b="0" i="0" lang="en-GB" sz="1600" u="none" cap="none" strike="noStrike">
                <a:solidFill>
                  <a:schemeClr val="dk1"/>
                </a:solidFill>
                <a:latin typeface="Barlow"/>
                <a:ea typeface="Barlow"/>
                <a:cs typeface="Barlow"/>
                <a:sym typeface="Barlow"/>
              </a:rPr>
              <a:t>; confirming the performance of the mission - technologies were matured to TRL 6, next step was procurement of units. </a:t>
            </a:r>
            <a:endParaRPr/>
          </a:p>
          <a:p>
            <a:pPr indent="0" lvl="0" marL="0" marR="0" rtl="0" algn="l">
              <a:spcBef>
                <a:spcPts val="0"/>
              </a:spcBef>
              <a:spcAft>
                <a:spcPts val="0"/>
              </a:spcAft>
              <a:buNone/>
            </a:pPr>
            <a:r>
              <a:t/>
            </a:r>
            <a:endParaRPr sz="1600">
              <a:solidFill>
                <a:schemeClr val="dk1"/>
              </a:solidFill>
              <a:latin typeface="Barlow"/>
              <a:ea typeface="Barlow"/>
              <a:cs typeface="Barlow"/>
              <a:sym typeface="Barlow"/>
            </a:endParaRPr>
          </a:p>
          <a:p>
            <a:pPr indent="-285750" lvl="0" marL="285750" marR="0" rtl="0" algn="l">
              <a:spcBef>
                <a:spcPts val="0"/>
              </a:spcBef>
              <a:spcAft>
                <a:spcPts val="0"/>
              </a:spcAft>
              <a:buClr>
                <a:schemeClr val="dk1"/>
              </a:buClr>
              <a:buSzPts val="1600"/>
              <a:buFont typeface="Noto Sans Symbols"/>
              <a:buChar char="❖"/>
            </a:pPr>
            <a:r>
              <a:rPr lang="en-GB" sz="1600" u="sng">
                <a:solidFill>
                  <a:schemeClr val="dk1"/>
                </a:solidFill>
                <a:latin typeface="Barlow"/>
                <a:ea typeface="Barlow"/>
                <a:cs typeface="Barlow"/>
                <a:sym typeface="Barlow"/>
              </a:rPr>
              <a:t>Ground Segment: </a:t>
            </a:r>
            <a:r>
              <a:rPr lang="en-GB" sz="1600">
                <a:solidFill>
                  <a:schemeClr val="dk1"/>
                </a:solidFill>
                <a:latin typeface="Barlow"/>
                <a:ea typeface="Barlow"/>
                <a:cs typeface="Barlow"/>
                <a:sym typeface="Barlow"/>
              </a:rPr>
              <a:t>contract for phase B2 had started and was ready to achieve its first milestone by the end of this year. </a:t>
            </a:r>
            <a:endParaRPr/>
          </a:p>
          <a:p>
            <a:pPr indent="0" lvl="0" marL="0" marR="0" rtl="0" algn="l">
              <a:spcBef>
                <a:spcPts val="0"/>
              </a:spcBef>
              <a:spcAft>
                <a:spcPts val="0"/>
              </a:spcAft>
              <a:buNone/>
            </a:pPr>
            <a:r>
              <a:t/>
            </a:r>
            <a:endParaRPr sz="1600">
              <a:solidFill>
                <a:schemeClr val="dk1"/>
              </a:solidFill>
              <a:latin typeface="Barlow"/>
              <a:ea typeface="Barlow"/>
              <a:cs typeface="Barlow"/>
              <a:sym typeface="Barlow"/>
            </a:endParaRPr>
          </a:p>
          <a:p>
            <a:pPr indent="-285750" lvl="0" marL="285750" marR="0" rtl="0" algn="l">
              <a:spcBef>
                <a:spcPts val="0"/>
              </a:spcBef>
              <a:spcAft>
                <a:spcPts val="0"/>
              </a:spcAft>
              <a:buClr>
                <a:schemeClr val="dk1"/>
              </a:buClr>
              <a:buSzPts val="1600"/>
              <a:buFont typeface="Noto Sans Symbols"/>
              <a:buChar char="❖"/>
            </a:pPr>
            <a:r>
              <a:rPr lang="en-GB" sz="1600" u="sng">
                <a:solidFill>
                  <a:schemeClr val="dk1"/>
                </a:solidFill>
                <a:latin typeface="Barlow"/>
                <a:ea typeface="Barlow"/>
                <a:cs typeface="Barlow"/>
                <a:sym typeface="Barlow"/>
              </a:rPr>
              <a:t>Science studies: </a:t>
            </a:r>
            <a:r>
              <a:rPr lang="en-GB" sz="1600">
                <a:solidFill>
                  <a:schemeClr val="dk1"/>
                </a:solidFill>
                <a:latin typeface="Barlow"/>
                <a:ea typeface="Barlow"/>
                <a:cs typeface="Barlow"/>
                <a:sym typeface="Barlow"/>
              </a:rPr>
              <a:t>provided tests scenes for simulations, worked out the algorithms for processing data, and defined methods for calibration and accuracy determination. </a:t>
            </a:r>
            <a:endParaRPr/>
          </a:p>
          <a:p>
            <a:pPr indent="0" lvl="0" marL="0" marR="0" rtl="0" algn="l">
              <a:spcBef>
                <a:spcPts val="0"/>
              </a:spcBef>
              <a:spcAft>
                <a:spcPts val="0"/>
              </a:spcAft>
              <a:buNone/>
            </a:pPr>
            <a:r>
              <a:t/>
            </a:r>
            <a:endParaRPr sz="1600">
              <a:solidFill>
                <a:schemeClr val="dk1"/>
              </a:solidFill>
              <a:latin typeface="Barlow"/>
              <a:ea typeface="Barlow"/>
              <a:cs typeface="Barlow"/>
              <a:sym typeface="Barlow"/>
            </a:endParaRPr>
          </a:p>
          <a:p>
            <a:pPr indent="-285750" lvl="0" marL="285750" marR="0" rtl="0" algn="l">
              <a:spcBef>
                <a:spcPts val="0"/>
              </a:spcBef>
              <a:spcAft>
                <a:spcPts val="0"/>
              </a:spcAft>
              <a:buClr>
                <a:schemeClr val="dk1"/>
              </a:buClr>
              <a:buSzPts val="1600"/>
              <a:buFont typeface="Noto Sans Symbols"/>
              <a:buChar char="❖"/>
            </a:pPr>
            <a:r>
              <a:rPr lang="en-GB" sz="1600" u="sng">
                <a:solidFill>
                  <a:schemeClr val="dk1"/>
                </a:solidFill>
                <a:latin typeface="Barlow"/>
                <a:ea typeface="Barlow"/>
                <a:cs typeface="Barlow"/>
                <a:sym typeface="Barlow"/>
              </a:rPr>
              <a:t>Internationalisation/User engagement: </a:t>
            </a:r>
            <a:r>
              <a:rPr lang="en-GB" sz="1600">
                <a:solidFill>
                  <a:schemeClr val="dk1"/>
                </a:solidFill>
                <a:latin typeface="Barlow"/>
                <a:ea typeface="Barlow"/>
                <a:cs typeface="Barlow"/>
                <a:sym typeface="Barlow"/>
              </a:rPr>
              <a:t>ESA and the Mission Advisory Group widely shared the value of TRUTHS and its uses at international organisation like EUMETSAT, ECMWF and CEOS-BIPM. They visited national user communities in France, Germany, the Netherlands, Belgium and UK, collecting valuable inputs and received positive feedback about the value of the mission for climate science and operational users.</a:t>
            </a:r>
            <a:endParaRPr/>
          </a:p>
        </p:txBody>
      </p:sp>
      <p:sp>
        <p:nvSpPr>
          <p:cNvPr id="107" name="Google Shape;107;p3"/>
          <p:cNvSpPr txBox="1"/>
          <p:nvPr/>
        </p:nvSpPr>
        <p:spPr>
          <a:xfrm>
            <a:off x="201068" y="4633930"/>
            <a:ext cx="3980514"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1"/>
                </a:solidFill>
                <a:latin typeface="Barlow"/>
                <a:ea typeface="Barlow"/>
                <a:cs typeface="Barlow"/>
                <a:sym typeface="Barlow"/>
              </a:rPr>
              <a:t>What next for TRUTHS ?</a:t>
            </a:r>
            <a:endParaRPr/>
          </a:p>
          <a:p>
            <a:pPr indent="-285750" lvl="0" marL="285750" marR="0" rtl="0" algn="l">
              <a:spcBef>
                <a:spcPts val="0"/>
              </a:spcBef>
              <a:spcAft>
                <a:spcPts val="0"/>
              </a:spcAft>
              <a:buClr>
                <a:schemeClr val="dk1"/>
              </a:buClr>
              <a:buSzPts val="1600"/>
              <a:buFont typeface="Noto Sans Symbols"/>
              <a:buChar char="❖"/>
            </a:pPr>
            <a:r>
              <a:rPr lang="en-GB" sz="1600">
                <a:solidFill>
                  <a:schemeClr val="dk1"/>
                </a:solidFill>
                <a:latin typeface="Barlow"/>
                <a:ea typeface="Barlow"/>
                <a:cs typeface="Barlow"/>
                <a:sym typeface="Barlow"/>
              </a:rPr>
              <a:t>Funding constraints across UK government forces the next stage to stop</a:t>
            </a:r>
            <a:endParaRPr/>
          </a:p>
          <a:p>
            <a:pPr indent="-285750" lvl="0" marL="285750" marR="0" rtl="0" algn="l">
              <a:spcBef>
                <a:spcPts val="0"/>
              </a:spcBef>
              <a:spcAft>
                <a:spcPts val="0"/>
              </a:spcAft>
              <a:buClr>
                <a:schemeClr val="dk1"/>
              </a:buClr>
              <a:buSzPts val="1600"/>
              <a:buFont typeface="Noto Sans Symbols"/>
              <a:buChar char="❖"/>
            </a:pPr>
            <a:r>
              <a:rPr lang="en-GB" sz="1600">
                <a:solidFill>
                  <a:schemeClr val="dk1"/>
                </a:solidFill>
                <a:latin typeface="Barlow"/>
                <a:ea typeface="Barlow"/>
                <a:cs typeface="Barlow"/>
                <a:sym typeface="Barlow"/>
              </a:rPr>
              <a:t>Work focused on wrap and reuse of capabilities developed.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4"/>
          <p:cNvSpPr txBox="1"/>
          <p:nvPr>
            <p:ph type="title"/>
          </p:nvPr>
        </p:nvSpPr>
        <p:spPr>
          <a:xfrm>
            <a:off x="176048" y="175939"/>
            <a:ext cx="9387200" cy="7792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GB"/>
              <a:t>The UKSA EO Programmes </a:t>
            </a:r>
            <a:endParaRPr/>
          </a:p>
        </p:txBody>
      </p:sp>
      <p:sp>
        <p:nvSpPr>
          <p:cNvPr id="113" name="Google Shape;113;p4"/>
          <p:cNvSpPr/>
          <p:nvPr/>
        </p:nvSpPr>
        <p:spPr>
          <a:xfrm>
            <a:off x="411795" y="1594335"/>
            <a:ext cx="2436913" cy="550985"/>
          </a:xfrm>
          <a:prstGeom prst="homePlate">
            <a:avLst>
              <a:gd fmla="val 50000" name="adj"/>
            </a:avLst>
          </a:prstGeom>
          <a:solidFill>
            <a:srgbClr val="00B0F0"/>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Arial"/>
                <a:ea typeface="Arial"/>
                <a:cs typeface="Arial"/>
                <a:sym typeface="Arial"/>
              </a:rPr>
              <a:t>Pre-technology development </a:t>
            </a:r>
            <a:endParaRPr/>
          </a:p>
        </p:txBody>
      </p:sp>
      <p:sp>
        <p:nvSpPr>
          <p:cNvPr id="114" name="Google Shape;114;p4"/>
          <p:cNvSpPr/>
          <p:nvPr/>
        </p:nvSpPr>
        <p:spPr>
          <a:xfrm>
            <a:off x="2625969" y="1594330"/>
            <a:ext cx="2436913" cy="550985"/>
          </a:xfrm>
          <a:prstGeom prst="chevron">
            <a:avLst>
              <a:gd fmla="val 50000" name="adj"/>
            </a:avLst>
          </a:prstGeom>
          <a:solidFill>
            <a:srgbClr val="00B0F0"/>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Arial"/>
                <a:ea typeface="Arial"/>
                <a:cs typeface="Arial"/>
                <a:sym typeface="Arial"/>
              </a:rPr>
              <a:t>Upstream activity</a:t>
            </a:r>
            <a:endParaRPr/>
          </a:p>
        </p:txBody>
      </p:sp>
      <p:sp>
        <p:nvSpPr>
          <p:cNvPr id="115" name="Google Shape;115;p4"/>
          <p:cNvSpPr/>
          <p:nvPr/>
        </p:nvSpPr>
        <p:spPr>
          <a:xfrm>
            <a:off x="4835877" y="1594331"/>
            <a:ext cx="2373822" cy="550985"/>
          </a:xfrm>
          <a:prstGeom prst="chevron">
            <a:avLst>
              <a:gd fmla="val 50000" name="adj"/>
            </a:avLst>
          </a:prstGeom>
          <a:solidFill>
            <a:srgbClr val="00B0F0"/>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Arial"/>
                <a:ea typeface="Arial"/>
                <a:cs typeface="Arial"/>
                <a:sym typeface="Arial"/>
              </a:rPr>
              <a:t>Midstream activity</a:t>
            </a:r>
            <a:endParaRPr/>
          </a:p>
        </p:txBody>
      </p:sp>
      <p:sp>
        <p:nvSpPr>
          <p:cNvPr id="116" name="Google Shape;116;p4"/>
          <p:cNvSpPr/>
          <p:nvPr/>
        </p:nvSpPr>
        <p:spPr>
          <a:xfrm>
            <a:off x="6969471" y="1594331"/>
            <a:ext cx="2373821" cy="550985"/>
          </a:xfrm>
          <a:prstGeom prst="chevron">
            <a:avLst>
              <a:gd fmla="val 50000" name="adj"/>
            </a:avLst>
          </a:prstGeom>
          <a:solidFill>
            <a:srgbClr val="00B0F0"/>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Arial"/>
                <a:ea typeface="Arial"/>
                <a:cs typeface="Arial"/>
                <a:sym typeface="Arial"/>
              </a:rPr>
              <a:t>Downstream activity</a:t>
            </a:r>
            <a:endParaRPr/>
          </a:p>
        </p:txBody>
      </p:sp>
      <p:cxnSp>
        <p:nvCxnSpPr>
          <p:cNvPr id="117" name="Google Shape;117;p4"/>
          <p:cNvCxnSpPr/>
          <p:nvPr/>
        </p:nvCxnSpPr>
        <p:spPr>
          <a:xfrm rot="10800000">
            <a:off x="527537" y="2309443"/>
            <a:ext cx="0" cy="3681049"/>
          </a:xfrm>
          <a:prstGeom prst="straightConnector1">
            <a:avLst/>
          </a:prstGeom>
          <a:noFill/>
          <a:ln cap="flat" cmpd="sng" w="9525">
            <a:solidFill>
              <a:srgbClr val="2F415D"/>
            </a:solidFill>
            <a:prstDash val="solid"/>
            <a:round/>
            <a:headEnd len="sm" w="sm" type="none"/>
            <a:tailEnd len="med" w="med" type="triangle"/>
          </a:ln>
        </p:spPr>
      </p:cxnSp>
      <p:sp>
        <p:nvSpPr>
          <p:cNvPr id="118" name="Google Shape;118;p4"/>
          <p:cNvSpPr/>
          <p:nvPr/>
        </p:nvSpPr>
        <p:spPr>
          <a:xfrm>
            <a:off x="9116948" y="1594330"/>
            <a:ext cx="2359939" cy="550985"/>
          </a:xfrm>
          <a:prstGeom prst="chevron">
            <a:avLst>
              <a:gd fmla="val 50000" name="adj"/>
            </a:avLst>
          </a:prstGeom>
          <a:solidFill>
            <a:schemeClr val="accent2"/>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Arial"/>
                <a:ea typeface="Arial"/>
                <a:cs typeface="Arial"/>
                <a:sym typeface="Arial"/>
              </a:rPr>
              <a:t>End user</a:t>
            </a:r>
            <a:endParaRPr/>
          </a:p>
        </p:txBody>
      </p:sp>
      <p:sp>
        <p:nvSpPr>
          <p:cNvPr id="119" name="Google Shape;119;p4"/>
          <p:cNvSpPr txBox="1"/>
          <p:nvPr/>
        </p:nvSpPr>
        <p:spPr>
          <a:xfrm rot="-5400000">
            <a:off x="-1447858" y="3771864"/>
            <a:ext cx="36224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2"/>
                </a:solidFill>
                <a:latin typeface="Arial"/>
                <a:ea typeface="Arial"/>
                <a:cs typeface="Arial"/>
                <a:sym typeface="Arial"/>
              </a:rPr>
              <a:t>UKSA Earth Observation team</a:t>
            </a:r>
            <a:endParaRPr/>
          </a:p>
        </p:txBody>
      </p:sp>
      <p:sp>
        <p:nvSpPr>
          <p:cNvPr id="120" name="Google Shape;120;p4"/>
          <p:cNvSpPr/>
          <p:nvPr/>
        </p:nvSpPr>
        <p:spPr>
          <a:xfrm>
            <a:off x="584668" y="2414955"/>
            <a:ext cx="2180495" cy="550986"/>
          </a:xfrm>
          <a:prstGeom prst="homePlate">
            <a:avLst>
              <a:gd fmla="val 50000" name="adj"/>
            </a:avLst>
          </a:prstGeom>
          <a:solidFill>
            <a:schemeClr val="accent1"/>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Arial"/>
                <a:ea typeface="Arial"/>
                <a:cs typeface="Arial"/>
                <a:sym typeface="Arial"/>
              </a:rPr>
              <a:t>EO Technology</a:t>
            </a:r>
            <a:endParaRPr/>
          </a:p>
        </p:txBody>
      </p:sp>
      <p:sp>
        <p:nvSpPr>
          <p:cNvPr id="121" name="Google Shape;121;p4"/>
          <p:cNvSpPr/>
          <p:nvPr/>
        </p:nvSpPr>
        <p:spPr>
          <a:xfrm>
            <a:off x="2735887" y="3595510"/>
            <a:ext cx="4473812" cy="550985"/>
          </a:xfrm>
          <a:prstGeom prst="chevron">
            <a:avLst>
              <a:gd fmla="val 50000" name="adj"/>
            </a:avLst>
          </a:prstGeom>
          <a:solidFill>
            <a:srgbClr val="FFC000"/>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Arial"/>
                <a:ea typeface="Arial"/>
                <a:cs typeface="Arial"/>
                <a:sym typeface="Arial"/>
              </a:rPr>
              <a:t>EO Missions</a:t>
            </a:r>
            <a:endParaRPr/>
          </a:p>
        </p:txBody>
      </p:sp>
      <p:sp>
        <p:nvSpPr>
          <p:cNvPr id="122" name="Google Shape;122;p4"/>
          <p:cNvSpPr/>
          <p:nvPr/>
        </p:nvSpPr>
        <p:spPr>
          <a:xfrm>
            <a:off x="4925892" y="4167047"/>
            <a:ext cx="4473812" cy="550985"/>
          </a:xfrm>
          <a:prstGeom prst="chevron">
            <a:avLst>
              <a:gd fmla="val 50000" name="adj"/>
            </a:avLst>
          </a:prstGeom>
          <a:solidFill>
            <a:srgbClr val="92D050"/>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Arial"/>
                <a:ea typeface="Arial"/>
                <a:cs typeface="Arial"/>
                <a:sym typeface="Arial"/>
              </a:rPr>
              <a:t>EO Data and ground segments </a:t>
            </a:r>
            <a:endParaRPr/>
          </a:p>
        </p:txBody>
      </p:sp>
      <p:sp>
        <p:nvSpPr>
          <p:cNvPr id="123" name="Google Shape;123;p4"/>
          <p:cNvSpPr/>
          <p:nvPr/>
        </p:nvSpPr>
        <p:spPr>
          <a:xfrm>
            <a:off x="1432415" y="4723935"/>
            <a:ext cx="7967289" cy="550985"/>
          </a:xfrm>
          <a:prstGeom prst="chevron">
            <a:avLst>
              <a:gd fmla="val 50000" name="adj"/>
            </a:avLst>
          </a:prstGeom>
          <a:solidFill>
            <a:srgbClr val="0070C0"/>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Arial"/>
                <a:ea typeface="Arial"/>
                <a:cs typeface="Arial"/>
                <a:sym typeface="Arial"/>
              </a:rPr>
              <a:t>ESA Programmes</a:t>
            </a:r>
            <a:endParaRPr/>
          </a:p>
        </p:txBody>
      </p:sp>
      <p:sp>
        <p:nvSpPr>
          <p:cNvPr id="124" name="Google Shape;124;p4"/>
          <p:cNvSpPr/>
          <p:nvPr/>
        </p:nvSpPr>
        <p:spPr>
          <a:xfrm>
            <a:off x="1462822" y="5295472"/>
            <a:ext cx="6926140" cy="550985"/>
          </a:xfrm>
          <a:prstGeom prst="chevron">
            <a:avLst>
              <a:gd fmla="val 50000" name="adj"/>
            </a:avLst>
          </a:prstGeom>
          <a:solidFill>
            <a:srgbClr val="7030A0"/>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Arial"/>
                <a:ea typeface="Arial"/>
                <a:cs typeface="Arial"/>
                <a:sym typeface="Arial"/>
              </a:rPr>
              <a:t>Copernicus</a:t>
            </a:r>
            <a:endParaRPr/>
          </a:p>
        </p:txBody>
      </p:sp>
      <p:sp>
        <p:nvSpPr>
          <p:cNvPr id="125" name="Google Shape;125;p4"/>
          <p:cNvSpPr/>
          <p:nvPr/>
        </p:nvSpPr>
        <p:spPr>
          <a:xfrm>
            <a:off x="548024" y="5882003"/>
            <a:ext cx="10786717" cy="550986"/>
          </a:xfrm>
          <a:prstGeom prst="homePlate">
            <a:avLst>
              <a:gd fmla="val 50000" name="adj"/>
            </a:avLst>
          </a:prstGeom>
          <a:solidFill>
            <a:srgbClr val="E38E80"/>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Arial"/>
                <a:ea typeface="Arial"/>
                <a:cs typeface="Arial"/>
                <a:sym typeface="Arial"/>
              </a:rPr>
              <a:t>Climate – SCO, Space 4 Climate, CEOS    </a:t>
            </a:r>
            <a:endParaRPr/>
          </a:p>
        </p:txBody>
      </p:sp>
      <p:sp>
        <p:nvSpPr>
          <p:cNvPr id="126" name="Google Shape;126;p4"/>
          <p:cNvSpPr/>
          <p:nvPr/>
        </p:nvSpPr>
        <p:spPr>
          <a:xfrm>
            <a:off x="6531204" y="3012558"/>
            <a:ext cx="4803537" cy="550985"/>
          </a:xfrm>
          <a:prstGeom prst="chevron">
            <a:avLst>
              <a:gd fmla="val 50000" name="adj"/>
            </a:avLst>
          </a:prstGeom>
          <a:solidFill>
            <a:srgbClr val="002060"/>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Arial"/>
                <a:ea typeface="Arial"/>
                <a:cs typeface="Arial"/>
                <a:sym typeface="Arial"/>
              </a:rPr>
              <a:t>The International Charter: Space and Major Disasters </a:t>
            </a:r>
            <a:endParaRPr/>
          </a:p>
        </p:txBody>
      </p:sp>
      <p:sp>
        <p:nvSpPr>
          <p:cNvPr id="127" name="Google Shape;127;p4"/>
          <p:cNvSpPr txBox="1"/>
          <p:nvPr/>
        </p:nvSpPr>
        <p:spPr>
          <a:xfrm>
            <a:off x="2508412" y="2498916"/>
            <a:ext cx="6525056" cy="369332"/>
          </a:xfrm>
          <a:prstGeom prst="rect">
            <a:avLst/>
          </a:prstGeom>
          <a:noFill/>
          <a:ln cap="flat" cmpd="sng" w="25400">
            <a:solidFill>
              <a:srgbClr val="7030A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GB" sz="1800" u="none" cap="none" strike="noStrike">
                <a:solidFill>
                  <a:srgbClr val="000000"/>
                </a:solidFill>
                <a:latin typeface="Calibri"/>
                <a:ea typeface="Calibri"/>
                <a:cs typeface="Calibri"/>
                <a:sym typeface="Calibri"/>
              </a:rPr>
              <a:t>                           Earth Observation Investment Package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5"/>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latin typeface="Calibri"/>
              <a:ea typeface="Calibri"/>
              <a:cs typeface="Calibri"/>
              <a:sym typeface="Calibri"/>
            </a:endParaRPr>
          </a:p>
        </p:txBody>
      </p:sp>
      <p:pic>
        <p:nvPicPr>
          <p:cNvPr descr="A dark blue starry night sky" id="135" name="Google Shape;135;p5"/>
          <p:cNvPicPr preferRelativeResize="0"/>
          <p:nvPr>
            <p:ph idx="1" type="body"/>
          </p:nvPr>
        </p:nvPicPr>
        <p:blipFill rotWithShape="1">
          <a:blip r:embed="rId3">
            <a:alphaModFix/>
          </a:blip>
          <a:srcRect b="0" l="0" r="0" t="0"/>
          <a:stretch/>
        </p:blipFill>
        <p:spPr>
          <a:xfrm>
            <a:off x="0" y="-2401"/>
            <a:ext cx="12192000" cy="6959600"/>
          </a:xfrm>
          <a:prstGeom prst="rect">
            <a:avLst/>
          </a:prstGeom>
          <a:noFill/>
          <a:ln>
            <a:noFill/>
          </a:ln>
        </p:spPr>
      </p:pic>
      <p:sp>
        <p:nvSpPr>
          <p:cNvPr id="136" name="Google Shape;136;p5"/>
          <p:cNvSpPr txBox="1"/>
          <p:nvPr/>
        </p:nvSpPr>
        <p:spPr>
          <a:xfrm>
            <a:off x="23874" y="5084290"/>
            <a:ext cx="9353489" cy="623888"/>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t/>
            </a:r>
            <a:endParaRPr b="1" sz="3600">
              <a:solidFill>
                <a:srgbClr val="FFFFFF"/>
              </a:solidFill>
              <a:latin typeface="Geo"/>
              <a:ea typeface="Geo"/>
              <a:cs typeface="Geo"/>
              <a:sym typeface="Geo"/>
            </a:endParaRPr>
          </a:p>
        </p:txBody>
      </p:sp>
      <p:sp>
        <p:nvSpPr>
          <p:cNvPr id="137" name="Google Shape;137;p5"/>
          <p:cNvSpPr txBox="1"/>
          <p:nvPr/>
        </p:nvSpPr>
        <p:spPr>
          <a:xfrm>
            <a:off x="-2856412" y="115067"/>
            <a:ext cx="10222547" cy="622300"/>
          </a:xfrm>
          <a:prstGeom prst="rect">
            <a:avLst/>
          </a:prstGeom>
          <a:noFill/>
          <a:ln>
            <a:noFill/>
          </a:ln>
        </p:spPr>
        <p:txBody>
          <a:bodyPr anchorCtr="0" anchor="ctr" bIns="45700" lIns="457200" spcFirstLastPara="1" rIns="91425" wrap="square" tIns="45700">
            <a:noAutofit/>
          </a:bodyPr>
          <a:lstStyle/>
          <a:p>
            <a:pPr indent="0" lvl="0" marL="0" marR="0" rtl="0" algn="r">
              <a:lnSpc>
                <a:spcPct val="90000"/>
              </a:lnSpc>
              <a:spcBef>
                <a:spcPts val="0"/>
              </a:spcBef>
              <a:spcAft>
                <a:spcPts val="0"/>
              </a:spcAft>
              <a:buClr>
                <a:schemeClr val="lt1"/>
              </a:buClr>
              <a:buSzPts val="2400"/>
              <a:buFont typeface="Arial"/>
              <a:buNone/>
            </a:pPr>
            <a:r>
              <a:rPr b="1" lang="en-GB" sz="2400">
                <a:solidFill>
                  <a:schemeClr val="lt1"/>
                </a:solidFill>
                <a:latin typeface="Geo"/>
                <a:ea typeface="Geo"/>
                <a:cs typeface="Geo"/>
                <a:sym typeface="Geo"/>
              </a:rPr>
              <a:t>International Partnerships</a:t>
            </a:r>
            <a:endParaRPr b="1" sz="2400">
              <a:solidFill>
                <a:schemeClr val="lt1"/>
              </a:solidFill>
              <a:latin typeface="Geo"/>
              <a:ea typeface="Geo"/>
              <a:cs typeface="Geo"/>
              <a:sym typeface="Geo"/>
            </a:endParaRPr>
          </a:p>
        </p:txBody>
      </p:sp>
      <p:pic>
        <p:nvPicPr>
          <p:cNvPr descr="Logo&#10;&#10;Description automatically generated" id="138" name="Google Shape;138;p5"/>
          <p:cNvPicPr preferRelativeResize="0"/>
          <p:nvPr/>
        </p:nvPicPr>
        <p:blipFill rotWithShape="1">
          <a:blip r:embed="rId4">
            <a:alphaModFix/>
          </a:blip>
          <a:srcRect b="0" l="0" r="0" t="0"/>
          <a:stretch/>
        </p:blipFill>
        <p:spPr>
          <a:xfrm>
            <a:off x="23874" y="103376"/>
            <a:ext cx="2230988" cy="622301"/>
          </a:xfrm>
          <a:prstGeom prst="rect">
            <a:avLst/>
          </a:prstGeom>
          <a:noFill/>
          <a:ln>
            <a:noFill/>
          </a:ln>
        </p:spPr>
      </p:pic>
      <p:pic>
        <p:nvPicPr>
          <p:cNvPr id="139" name="Google Shape;139;p5"/>
          <p:cNvPicPr preferRelativeResize="0"/>
          <p:nvPr/>
        </p:nvPicPr>
        <p:blipFill rotWithShape="1">
          <a:blip r:embed="rId5">
            <a:alphaModFix/>
          </a:blip>
          <a:srcRect b="0" l="0" r="0" t="705"/>
          <a:stretch/>
        </p:blipFill>
        <p:spPr>
          <a:xfrm>
            <a:off x="321120" y="1582748"/>
            <a:ext cx="6047023" cy="4125430"/>
          </a:xfrm>
          <a:prstGeom prst="rect">
            <a:avLst/>
          </a:prstGeom>
          <a:noFill/>
          <a:ln>
            <a:noFill/>
          </a:ln>
          <a:effectLst>
            <a:outerShdw blurRad="292100" rotWithShape="0" algn="tl" dir="2700000" dist="139700">
              <a:srgbClr val="333333">
                <a:alpha val="64705"/>
              </a:srgbClr>
            </a:outerShdw>
          </a:effectLst>
        </p:spPr>
      </p:pic>
      <p:sp>
        <p:nvSpPr>
          <p:cNvPr id="140" name="Google Shape;140;p5"/>
          <p:cNvSpPr txBox="1"/>
          <p:nvPr/>
        </p:nvSpPr>
        <p:spPr>
          <a:xfrm>
            <a:off x="377578" y="1149822"/>
            <a:ext cx="423879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rgbClr val="00B050"/>
                </a:solidFill>
                <a:latin typeface="Arial"/>
                <a:ea typeface="Arial"/>
                <a:cs typeface="Arial"/>
                <a:sym typeface="Arial"/>
              </a:rPr>
              <a:t>2024/25 CEOS Chair</a:t>
            </a:r>
            <a:endParaRPr/>
          </a:p>
        </p:txBody>
      </p:sp>
      <p:sp>
        <p:nvSpPr>
          <p:cNvPr id="141" name="Google Shape;141;p5"/>
          <p:cNvSpPr txBox="1"/>
          <p:nvPr/>
        </p:nvSpPr>
        <p:spPr>
          <a:xfrm>
            <a:off x="9751482" y="2321768"/>
            <a:ext cx="423879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rgbClr val="0070C0"/>
                </a:solidFill>
                <a:latin typeface="Arial"/>
                <a:ea typeface="Arial"/>
                <a:cs typeface="Arial"/>
                <a:sym typeface="Arial"/>
              </a:rPr>
              <a:t>Disasters Charter</a:t>
            </a:r>
            <a:endParaRPr/>
          </a:p>
        </p:txBody>
      </p:sp>
      <p:pic>
        <p:nvPicPr>
          <p:cNvPr descr="International Charter Space and Major Disasters - Earth Online" id="142" name="Google Shape;142;p5"/>
          <p:cNvPicPr preferRelativeResize="0"/>
          <p:nvPr/>
        </p:nvPicPr>
        <p:blipFill rotWithShape="1">
          <a:blip r:embed="rId6">
            <a:alphaModFix/>
          </a:blip>
          <a:srcRect b="0" l="0" r="0" t="0"/>
          <a:stretch/>
        </p:blipFill>
        <p:spPr>
          <a:xfrm>
            <a:off x="6681189" y="2893711"/>
            <a:ext cx="5392347" cy="34915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6"/>
          <p:cNvSpPr txBox="1"/>
          <p:nvPr>
            <p:ph idx="1" type="body"/>
          </p:nvPr>
        </p:nvSpPr>
        <p:spPr>
          <a:xfrm>
            <a:off x="176048" y="1236236"/>
            <a:ext cx="7232463" cy="4273289"/>
          </a:xfrm>
          <a:prstGeom prst="rect">
            <a:avLst/>
          </a:prstGeom>
          <a:noFill/>
          <a:ln>
            <a:noFill/>
          </a:ln>
        </p:spPr>
        <p:txBody>
          <a:bodyPr anchorCtr="0" anchor="t" bIns="34275" lIns="68575" spcFirstLastPara="1" rIns="68575" wrap="square" tIns="34275">
            <a:noAutofit/>
          </a:bodyPr>
          <a:lstStyle/>
          <a:p>
            <a:pPr indent="-481965" lvl="0" marL="608965" rtl="0" algn="l">
              <a:lnSpc>
                <a:spcPct val="150000"/>
              </a:lnSpc>
              <a:spcBef>
                <a:spcPts val="1067"/>
              </a:spcBef>
              <a:spcAft>
                <a:spcPts val="0"/>
              </a:spcAft>
              <a:buSzPts val="2100"/>
              <a:buChar char="❖"/>
            </a:pPr>
            <a:r>
              <a:rPr lang="en-GB" sz="2000"/>
              <a:t>UK working to maximise industrial and data benefits from Copernicus participation</a:t>
            </a:r>
            <a:endParaRPr/>
          </a:p>
          <a:p>
            <a:pPr indent="-481965" lvl="0" marL="608965" rtl="0" algn="l">
              <a:lnSpc>
                <a:spcPct val="150000"/>
              </a:lnSpc>
              <a:spcBef>
                <a:spcPts val="1067"/>
              </a:spcBef>
              <a:spcAft>
                <a:spcPts val="0"/>
              </a:spcAft>
              <a:buSzPts val="2100"/>
              <a:buChar char="❖"/>
            </a:pPr>
            <a:r>
              <a:rPr lang="en-GB" sz="2000"/>
              <a:t>First UK Copernicus Contributing Mission (emerging provider) for VHR thermal imaging</a:t>
            </a:r>
            <a:endParaRPr/>
          </a:p>
          <a:p>
            <a:pPr indent="-481965" lvl="0" marL="608965" rtl="0" algn="l">
              <a:lnSpc>
                <a:spcPct val="150000"/>
              </a:lnSpc>
              <a:spcBef>
                <a:spcPts val="1067"/>
              </a:spcBef>
              <a:spcAft>
                <a:spcPts val="0"/>
              </a:spcAft>
              <a:buSzPts val="2100"/>
              <a:buChar char="❖"/>
            </a:pPr>
            <a:r>
              <a:rPr lang="en-GB" sz="2000"/>
              <a:t>UK able to contribute again to the Copernicus Services component – e.g. UK Met Office, NPL etc. have secured multiple contracts in the Climate Change and Marine Services.</a:t>
            </a:r>
            <a:endParaRPr/>
          </a:p>
          <a:p>
            <a:pPr indent="-481965" lvl="0" marL="608965" rtl="0" algn="l">
              <a:lnSpc>
                <a:spcPct val="150000"/>
              </a:lnSpc>
              <a:spcBef>
                <a:spcPts val="1067"/>
              </a:spcBef>
              <a:spcAft>
                <a:spcPts val="0"/>
              </a:spcAft>
              <a:buSzPts val="2100"/>
              <a:buChar char="❖"/>
            </a:pPr>
            <a:r>
              <a:rPr lang="en-GB" sz="2000"/>
              <a:t>Numerous Sentinel launches this year</a:t>
            </a:r>
            <a:endParaRPr/>
          </a:p>
          <a:p>
            <a:pPr indent="-348615" lvl="0" marL="608965" rtl="0" algn="l">
              <a:lnSpc>
                <a:spcPct val="150000"/>
              </a:lnSpc>
              <a:spcBef>
                <a:spcPts val="1067"/>
              </a:spcBef>
              <a:spcAft>
                <a:spcPts val="0"/>
              </a:spcAft>
              <a:buSzPts val="2100"/>
              <a:buNone/>
            </a:pPr>
            <a:r>
              <a:t/>
            </a:r>
            <a:endParaRPr sz="2000"/>
          </a:p>
        </p:txBody>
      </p:sp>
      <p:sp>
        <p:nvSpPr>
          <p:cNvPr id="148" name="Google Shape;148;p6"/>
          <p:cNvSpPr txBox="1"/>
          <p:nvPr>
            <p:ph type="title"/>
          </p:nvPr>
        </p:nvSpPr>
        <p:spPr>
          <a:xfrm>
            <a:off x="176048" y="175939"/>
            <a:ext cx="9386800" cy="7792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GB"/>
              <a:t>Copernicus </a:t>
            </a:r>
            <a:endParaRPr/>
          </a:p>
        </p:txBody>
      </p:sp>
      <p:pic>
        <p:nvPicPr>
          <p:cNvPr descr="SatVu" id="149" name="Google Shape;149;p6"/>
          <p:cNvPicPr preferRelativeResize="0"/>
          <p:nvPr/>
        </p:nvPicPr>
        <p:blipFill rotWithShape="1">
          <a:blip r:embed="rId3">
            <a:alphaModFix/>
          </a:blip>
          <a:srcRect b="0" l="0" r="0" t="0"/>
          <a:stretch/>
        </p:blipFill>
        <p:spPr>
          <a:xfrm>
            <a:off x="7408511" y="1478405"/>
            <a:ext cx="4459256" cy="2977792"/>
          </a:xfrm>
          <a:prstGeom prst="rect">
            <a:avLst/>
          </a:prstGeom>
          <a:noFill/>
          <a:ln>
            <a:noFill/>
          </a:ln>
        </p:spPr>
      </p:pic>
      <p:sp>
        <p:nvSpPr>
          <p:cNvPr id="150" name="Google Shape;150;p6"/>
          <p:cNvSpPr txBox="1"/>
          <p:nvPr/>
        </p:nvSpPr>
        <p:spPr>
          <a:xfrm>
            <a:off x="7342573" y="4456265"/>
            <a:ext cx="448041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Arial"/>
                <a:ea typeface="Arial"/>
                <a:cs typeface="Arial"/>
                <a:sym typeface="Arial"/>
              </a:rPr>
              <a:t>High resolution thermal imaging from SatVu's 'HotSat' mission – now part of CCMs.</a:t>
            </a:r>
            <a:endParaRPr sz="18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7"/>
          <p:cNvSpPr txBox="1"/>
          <p:nvPr>
            <p:ph type="title"/>
          </p:nvPr>
        </p:nvSpPr>
        <p:spPr>
          <a:xfrm>
            <a:off x="176048" y="175939"/>
            <a:ext cx="9386800" cy="7792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GB"/>
              <a:t>The UK in ESA: Highlights </a:t>
            </a:r>
            <a:endParaRPr/>
          </a:p>
        </p:txBody>
      </p:sp>
      <p:sp>
        <p:nvSpPr>
          <p:cNvPr id="157" name="Google Shape;157;p7"/>
          <p:cNvSpPr txBox="1"/>
          <p:nvPr/>
        </p:nvSpPr>
        <p:spPr>
          <a:xfrm>
            <a:off x="278287" y="4352823"/>
            <a:ext cx="2693646" cy="2097462"/>
          </a:xfrm>
          <a:prstGeom prst="rect">
            <a:avLst/>
          </a:prstGeom>
          <a:noFill/>
          <a:ln>
            <a:noFill/>
          </a:ln>
        </p:spPr>
        <p:txBody>
          <a:bodyPr anchorCtr="0" anchor="t" bIns="34275" lIns="68575" spcFirstLastPara="1" rIns="68575" wrap="square" tIns="34275">
            <a:noAutofit/>
          </a:bodyPr>
          <a:lstStyle/>
          <a:p>
            <a:pPr indent="0" lvl="0" marL="126997" marR="0" rtl="0" algn="l">
              <a:lnSpc>
                <a:spcPct val="150000"/>
              </a:lnSpc>
              <a:spcBef>
                <a:spcPts val="1067"/>
              </a:spcBef>
              <a:spcAft>
                <a:spcPts val="0"/>
              </a:spcAft>
              <a:buClr>
                <a:schemeClr val="dk1"/>
              </a:buClr>
              <a:buSzPts val="2100"/>
              <a:buFont typeface="Montserrat"/>
              <a:buNone/>
            </a:pPr>
            <a:r>
              <a:rPr b="1" i="0" lang="en-GB" sz="1600" u="none" cap="none" strike="noStrike">
                <a:solidFill>
                  <a:schemeClr val="dk1"/>
                </a:solidFill>
                <a:latin typeface="Montserrat"/>
                <a:ea typeface="Montserrat"/>
                <a:cs typeface="Montserrat"/>
                <a:sym typeface="Montserrat"/>
              </a:rPr>
              <a:t>MANTIS</a:t>
            </a:r>
            <a:r>
              <a:rPr b="0" i="0" lang="en-GB" sz="1600" u="none" cap="none" strike="noStrike">
                <a:solidFill>
                  <a:schemeClr val="dk1"/>
                </a:solidFill>
                <a:latin typeface="Montserrat"/>
                <a:ea typeface="Montserrat"/>
                <a:cs typeface="Montserrat"/>
                <a:sym typeface="Montserrat"/>
              </a:rPr>
              <a:t> InCubed mission deorbited in Oct 25 after a successful mission. </a:t>
            </a:r>
            <a:endParaRPr/>
          </a:p>
        </p:txBody>
      </p:sp>
      <p:sp>
        <p:nvSpPr>
          <p:cNvPr id="158" name="Google Shape;158;p7"/>
          <p:cNvSpPr txBox="1"/>
          <p:nvPr/>
        </p:nvSpPr>
        <p:spPr>
          <a:xfrm>
            <a:off x="3258880" y="4352823"/>
            <a:ext cx="2693646" cy="2097462"/>
          </a:xfrm>
          <a:prstGeom prst="rect">
            <a:avLst/>
          </a:prstGeom>
          <a:noFill/>
          <a:ln>
            <a:noFill/>
          </a:ln>
        </p:spPr>
        <p:txBody>
          <a:bodyPr anchorCtr="0" anchor="t" bIns="34275" lIns="68575" spcFirstLastPara="1" rIns="68575" wrap="square" tIns="34275">
            <a:noAutofit/>
          </a:bodyPr>
          <a:lstStyle/>
          <a:p>
            <a:pPr indent="0" lvl="0" marL="126365" marR="0" rtl="0" algn="l">
              <a:lnSpc>
                <a:spcPct val="150000"/>
              </a:lnSpc>
              <a:spcBef>
                <a:spcPts val="1067"/>
              </a:spcBef>
              <a:spcAft>
                <a:spcPts val="0"/>
              </a:spcAft>
              <a:buClr>
                <a:schemeClr val="dk1"/>
              </a:buClr>
              <a:buSzPts val="2100"/>
              <a:buFont typeface="Montserrat"/>
              <a:buNone/>
            </a:pPr>
            <a:r>
              <a:rPr b="1" i="0" lang="en-GB" sz="1600" u="none" cap="none" strike="noStrike">
                <a:solidFill>
                  <a:schemeClr val="dk1"/>
                </a:solidFill>
                <a:latin typeface="Montserrat"/>
                <a:ea typeface="Montserrat"/>
                <a:cs typeface="Montserrat"/>
                <a:sym typeface="Montserrat"/>
              </a:rPr>
              <a:t>Digital Twin Earth</a:t>
            </a:r>
            <a:r>
              <a:rPr b="0" i="0" lang="en-GB" sz="1600" u="none" cap="none" strike="noStrike">
                <a:solidFill>
                  <a:schemeClr val="dk1"/>
                </a:solidFill>
                <a:latin typeface="Montserrat"/>
                <a:ea typeface="Montserrat"/>
                <a:cs typeface="Montserrat"/>
                <a:sym typeface="Montserrat"/>
              </a:rPr>
              <a:t> developing components for societal impact. Many UK roles</a:t>
            </a:r>
            <a:endParaRPr b="0" i="0" sz="2800" u="none" cap="none" strike="noStrike">
              <a:solidFill>
                <a:schemeClr val="dk1"/>
              </a:solidFill>
              <a:latin typeface="Montserrat"/>
              <a:ea typeface="Montserrat"/>
              <a:cs typeface="Montserrat"/>
              <a:sym typeface="Montserrat"/>
            </a:endParaRPr>
          </a:p>
          <a:p>
            <a:pPr indent="0" lvl="0" marL="126365" marR="0" rtl="0" algn="l">
              <a:lnSpc>
                <a:spcPct val="150000"/>
              </a:lnSpc>
              <a:spcBef>
                <a:spcPts val="1067"/>
              </a:spcBef>
              <a:spcAft>
                <a:spcPts val="0"/>
              </a:spcAft>
              <a:buClr>
                <a:schemeClr val="dk1"/>
              </a:buClr>
              <a:buSzPts val="2100"/>
              <a:buFont typeface="Montserrat"/>
              <a:buNone/>
            </a:pPr>
            <a:r>
              <a:t/>
            </a:r>
            <a:endParaRPr b="0" i="0" sz="1600" u="none" cap="none" strike="noStrike">
              <a:solidFill>
                <a:schemeClr val="dk1"/>
              </a:solidFill>
              <a:latin typeface="Montserrat"/>
              <a:ea typeface="Montserrat"/>
              <a:cs typeface="Montserrat"/>
              <a:sym typeface="Montserrat"/>
            </a:endParaRPr>
          </a:p>
        </p:txBody>
      </p:sp>
      <p:sp>
        <p:nvSpPr>
          <p:cNvPr id="159" name="Google Shape;159;p7"/>
          <p:cNvSpPr txBox="1"/>
          <p:nvPr/>
        </p:nvSpPr>
        <p:spPr>
          <a:xfrm>
            <a:off x="6248134" y="4352823"/>
            <a:ext cx="2693646" cy="2097462"/>
          </a:xfrm>
          <a:prstGeom prst="rect">
            <a:avLst/>
          </a:prstGeom>
          <a:noFill/>
          <a:ln>
            <a:noFill/>
          </a:ln>
        </p:spPr>
        <p:txBody>
          <a:bodyPr anchorCtr="0" anchor="t" bIns="34275" lIns="68575" spcFirstLastPara="1" rIns="68575" wrap="square" tIns="34275">
            <a:noAutofit/>
          </a:bodyPr>
          <a:lstStyle/>
          <a:p>
            <a:pPr indent="0" lvl="0" marL="126997" marR="0" rtl="0" algn="l">
              <a:lnSpc>
                <a:spcPct val="150000"/>
              </a:lnSpc>
              <a:spcBef>
                <a:spcPts val="1067"/>
              </a:spcBef>
              <a:spcAft>
                <a:spcPts val="0"/>
              </a:spcAft>
              <a:buClr>
                <a:schemeClr val="dk1"/>
              </a:buClr>
              <a:buSzPts val="2100"/>
              <a:buFont typeface="Montserrat"/>
              <a:buNone/>
            </a:pPr>
            <a:r>
              <a:rPr b="1" i="0" lang="en-GB" sz="1600" u="none" cap="none" strike="noStrike">
                <a:solidFill>
                  <a:schemeClr val="dk1"/>
                </a:solidFill>
                <a:latin typeface="Montserrat"/>
                <a:ea typeface="Montserrat"/>
                <a:cs typeface="Montserrat"/>
                <a:sym typeface="Montserrat"/>
              </a:rPr>
              <a:t>WIVERN</a:t>
            </a:r>
            <a:r>
              <a:rPr b="0" i="0" lang="en-GB" sz="1600" u="none" cap="none" strike="noStrike">
                <a:solidFill>
                  <a:schemeClr val="dk1"/>
                </a:solidFill>
                <a:latin typeface="Montserrat"/>
                <a:ea typeface="Montserrat"/>
                <a:cs typeface="Montserrat"/>
                <a:sym typeface="Montserrat"/>
              </a:rPr>
              <a:t>  approved by the 11</a:t>
            </a:r>
            <a:r>
              <a:rPr b="0" baseline="30000" i="0" lang="en-GB" sz="1600" u="none" cap="none" strike="noStrike">
                <a:solidFill>
                  <a:schemeClr val="dk1"/>
                </a:solidFill>
                <a:latin typeface="Montserrat"/>
                <a:ea typeface="Montserrat"/>
                <a:cs typeface="Montserrat"/>
                <a:sym typeface="Montserrat"/>
              </a:rPr>
              <a:t>th</a:t>
            </a:r>
            <a:r>
              <a:rPr b="0" i="0" lang="en-GB" sz="1600" u="none" cap="none" strike="noStrike">
                <a:solidFill>
                  <a:schemeClr val="dk1"/>
                </a:solidFill>
                <a:latin typeface="Montserrat"/>
                <a:ea typeface="Montserrat"/>
                <a:cs typeface="Montserrat"/>
                <a:sym typeface="Montserrat"/>
              </a:rPr>
              <a:t> </a:t>
            </a:r>
            <a:r>
              <a:rPr b="1" i="0" lang="en-GB" sz="1600" u="none" cap="none" strike="noStrike">
                <a:solidFill>
                  <a:schemeClr val="dk1"/>
                </a:solidFill>
                <a:latin typeface="Montserrat"/>
                <a:ea typeface="Montserrat"/>
                <a:cs typeface="Montserrat"/>
                <a:sym typeface="Montserrat"/>
              </a:rPr>
              <a:t>Earth Explorer</a:t>
            </a:r>
            <a:r>
              <a:rPr b="0" i="0" lang="en-GB" sz="1600" u="none" cap="none" strike="noStrike">
                <a:solidFill>
                  <a:schemeClr val="dk1"/>
                </a:solidFill>
                <a:latin typeface="Montserrat"/>
                <a:ea typeface="Montserrat"/>
                <a:cs typeface="Montserrat"/>
                <a:sym typeface="Montserrat"/>
              </a:rPr>
              <a:t>. UK PI first to ever lead 2 EEs. </a:t>
            </a:r>
            <a:endParaRPr/>
          </a:p>
        </p:txBody>
      </p:sp>
      <p:pic>
        <p:nvPicPr>
          <p:cNvPr descr="Red sand and Lake Eyre, northeastern part of South Australia. Credit: Open Cosmos." id="160" name="Google Shape;160;p7"/>
          <p:cNvPicPr preferRelativeResize="0"/>
          <p:nvPr/>
        </p:nvPicPr>
        <p:blipFill rotWithShape="1">
          <a:blip r:embed="rId3">
            <a:alphaModFix/>
          </a:blip>
          <a:srcRect b="13294" l="0" r="0" t="6706"/>
          <a:stretch/>
        </p:blipFill>
        <p:spPr>
          <a:xfrm>
            <a:off x="278287" y="1766459"/>
            <a:ext cx="2693646" cy="2693646"/>
          </a:xfrm>
          <a:prstGeom prst="rect">
            <a:avLst/>
          </a:prstGeom>
          <a:noFill/>
          <a:ln>
            <a:noFill/>
          </a:ln>
        </p:spPr>
      </p:pic>
      <p:pic>
        <p:nvPicPr>
          <p:cNvPr descr="WIVERN" id="161" name="Google Shape;161;p7"/>
          <p:cNvPicPr preferRelativeResize="0"/>
          <p:nvPr/>
        </p:nvPicPr>
        <p:blipFill rotWithShape="1">
          <a:blip r:embed="rId4">
            <a:alphaModFix/>
          </a:blip>
          <a:srcRect b="-54" l="17544" r="21265" t="15040"/>
          <a:stretch/>
        </p:blipFill>
        <p:spPr>
          <a:xfrm>
            <a:off x="6248134" y="1766459"/>
            <a:ext cx="2693646" cy="2693646"/>
          </a:xfrm>
          <a:prstGeom prst="rect">
            <a:avLst/>
          </a:prstGeom>
          <a:noFill/>
          <a:ln>
            <a:noFill/>
          </a:ln>
        </p:spPr>
      </p:pic>
      <p:pic>
        <p:nvPicPr>
          <p:cNvPr descr="ESA Φ-week 2021" id="162" name="Google Shape;162;p7"/>
          <p:cNvPicPr preferRelativeResize="0"/>
          <p:nvPr/>
        </p:nvPicPr>
        <p:blipFill rotWithShape="1">
          <a:blip r:embed="rId5">
            <a:alphaModFix/>
          </a:blip>
          <a:srcRect b="0" l="21875" r="21874" t="0"/>
          <a:stretch/>
        </p:blipFill>
        <p:spPr>
          <a:xfrm>
            <a:off x="3258880" y="1766459"/>
            <a:ext cx="2693646" cy="2693646"/>
          </a:xfrm>
          <a:prstGeom prst="rect">
            <a:avLst/>
          </a:prstGeom>
          <a:noFill/>
          <a:ln>
            <a:noFill/>
          </a:ln>
        </p:spPr>
      </p:pic>
      <p:pic>
        <p:nvPicPr>
          <p:cNvPr descr="HydroGNSS" id="163" name="Google Shape;163;p7"/>
          <p:cNvPicPr preferRelativeResize="0"/>
          <p:nvPr/>
        </p:nvPicPr>
        <p:blipFill rotWithShape="1">
          <a:blip r:embed="rId6">
            <a:alphaModFix/>
          </a:blip>
          <a:srcRect b="8453" l="17523" r="30967" t="0"/>
          <a:stretch/>
        </p:blipFill>
        <p:spPr>
          <a:xfrm>
            <a:off x="9237388" y="1766459"/>
            <a:ext cx="2693646" cy="2693646"/>
          </a:xfrm>
          <a:prstGeom prst="rect">
            <a:avLst/>
          </a:prstGeom>
          <a:noFill/>
          <a:ln>
            <a:noFill/>
          </a:ln>
        </p:spPr>
      </p:pic>
      <p:sp>
        <p:nvSpPr>
          <p:cNvPr id="164" name="Google Shape;164;p7"/>
          <p:cNvSpPr txBox="1"/>
          <p:nvPr/>
        </p:nvSpPr>
        <p:spPr>
          <a:xfrm>
            <a:off x="9237388" y="4352823"/>
            <a:ext cx="2693646" cy="2097462"/>
          </a:xfrm>
          <a:prstGeom prst="rect">
            <a:avLst/>
          </a:prstGeom>
          <a:noFill/>
          <a:ln>
            <a:noFill/>
          </a:ln>
        </p:spPr>
        <p:txBody>
          <a:bodyPr anchorCtr="0" anchor="t" bIns="34275" lIns="68575" spcFirstLastPara="1" rIns="68575" wrap="square" tIns="34275">
            <a:noAutofit/>
          </a:bodyPr>
          <a:lstStyle/>
          <a:p>
            <a:pPr indent="0" lvl="0" marL="126997" marR="0" rtl="0" algn="l">
              <a:lnSpc>
                <a:spcPct val="150000"/>
              </a:lnSpc>
              <a:spcBef>
                <a:spcPts val="1067"/>
              </a:spcBef>
              <a:spcAft>
                <a:spcPts val="0"/>
              </a:spcAft>
              <a:buClr>
                <a:schemeClr val="dk1"/>
              </a:buClr>
              <a:buSzPts val="2100"/>
              <a:buFont typeface="Montserrat"/>
              <a:buNone/>
            </a:pPr>
            <a:r>
              <a:rPr b="1" i="0" lang="en-GB" sz="1600" u="none" cap="none" strike="noStrike">
                <a:solidFill>
                  <a:schemeClr val="dk1"/>
                </a:solidFill>
                <a:latin typeface="Montserrat"/>
                <a:ea typeface="Montserrat"/>
                <a:cs typeface="Montserrat"/>
                <a:sym typeface="Montserrat"/>
              </a:rPr>
              <a:t>HydroGNSS First </a:t>
            </a:r>
            <a:r>
              <a:rPr b="0" i="0" lang="en-GB" sz="1600" u="none" cap="none" strike="noStrike">
                <a:solidFill>
                  <a:schemeClr val="dk1"/>
                </a:solidFill>
                <a:latin typeface="Montserrat"/>
                <a:ea typeface="Montserrat"/>
                <a:cs typeface="Montserrat"/>
                <a:sym typeface="Montserrat"/>
              </a:rPr>
              <a:t>Scout mission</a:t>
            </a:r>
            <a:r>
              <a:rPr b="1" i="0" lang="en-GB" sz="1600" u="none" cap="none" strike="noStrike">
                <a:solidFill>
                  <a:schemeClr val="dk1"/>
                </a:solidFill>
                <a:latin typeface="Montserrat"/>
                <a:ea typeface="Montserrat"/>
                <a:cs typeface="Montserrat"/>
                <a:sym typeface="Montserrat"/>
              </a:rPr>
              <a:t> </a:t>
            </a:r>
            <a:r>
              <a:rPr b="0" i="0" lang="en-GB" sz="1600" u="none" cap="none" strike="noStrike">
                <a:solidFill>
                  <a:schemeClr val="dk1"/>
                </a:solidFill>
                <a:latin typeface="Montserrat"/>
                <a:ea typeface="Montserrat"/>
                <a:cs typeface="Montserrat"/>
                <a:sym typeface="Montserrat"/>
              </a:rPr>
              <a:t>launching in Nov 25. Small , quick mission of science quality and rigour. </a:t>
            </a:r>
            <a:endParaRPr/>
          </a:p>
        </p:txBody>
      </p:sp>
      <p:pic>
        <p:nvPicPr>
          <p:cNvPr descr="ESA - MANTIS mission patch" id="165" name="Google Shape;165;p7"/>
          <p:cNvPicPr preferRelativeResize="0"/>
          <p:nvPr/>
        </p:nvPicPr>
        <p:blipFill rotWithShape="1">
          <a:blip r:embed="rId7">
            <a:alphaModFix/>
          </a:blip>
          <a:srcRect b="2398" l="2398" r="2398" t="2398"/>
          <a:stretch/>
        </p:blipFill>
        <p:spPr>
          <a:xfrm>
            <a:off x="2056000" y="3573381"/>
            <a:ext cx="779442" cy="779442"/>
          </a:xfrm>
          <a:prstGeom prst="ellipse">
            <a:avLst/>
          </a:prstGeom>
          <a:noFill/>
          <a:ln>
            <a:noFill/>
          </a:ln>
        </p:spPr>
      </p:pic>
      <p:pic>
        <p:nvPicPr>
          <p:cNvPr descr="Open Cosmos" id="166" name="Google Shape;166;p7"/>
          <p:cNvPicPr preferRelativeResize="0"/>
          <p:nvPr/>
        </p:nvPicPr>
        <p:blipFill rotWithShape="1">
          <a:blip r:embed="rId8">
            <a:alphaModFix/>
          </a:blip>
          <a:srcRect b="0" l="0" r="0" t="0"/>
          <a:stretch/>
        </p:blipFill>
        <p:spPr>
          <a:xfrm>
            <a:off x="396041" y="1893663"/>
            <a:ext cx="1006724" cy="356244"/>
          </a:xfrm>
          <a:prstGeom prst="rect">
            <a:avLst/>
          </a:prstGeom>
          <a:noFill/>
          <a:ln>
            <a:noFill/>
          </a:ln>
        </p:spPr>
      </p:pic>
      <p:pic>
        <p:nvPicPr>
          <p:cNvPr id="167" name="Google Shape;167;p7"/>
          <p:cNvPicPr preferRelativeResize="0"/>
          <p:nvPr/>
        </p:nvPicPr>
        <p:blipFill rotWithShape="1">
          <a:blip r:embed="rId9">
            <a:alphaModFix/>
          </a:blip>
          <a:srcRect b="0" l="0" r="0" t="0"/>
          <a:stretch/>
        </p:blipFill>
        <p:spPr>
          <a:xfrm>
            <a:off x="7920791" y="4028919"/>
            <a:ext cx="926231" cy="360000"/>
          </a:xfrm>
          <a:prstGeom prst="rect">
            <a:avLst/>
          </a:prstGeom>
          <a:noFill/>
          <a:ln>
            <a:noFill/>
          </a:ln>
        </p:spPr>
      </p:pic>
      <p:pic>
        <p:nvPicPr>
          <p:cNvPr descr="ESA Screen White | ESA/Hubble" id="168" name="Google Shape;168;p7"/>
          <p:cNvPicPr preferRelativeResize="0"/>
          <p:nvPr/>
        </p:nvPicPr>
        <p:blipFill rotWithShape="1">
          <a:blip r:embed="rId10">
            <a:alphaModFix/>
          </a:blip>
          <a:srcRect b="0" l="0" r="0" t="0"/>
          <a:stretch/>
        </p:blipFill>
        <p:spPr>
          <a:xfrm>
            <a:off x="4844427" y="3917240"/>
            <a:ext cx="1099439" cy="542865"/>
          </a:xfrm>
          <a:prstGeom prst="rect">
            <a:avLst/>
          </a:prstGeom>
          <a:noFill/>
          <a:ln>
            <a:noFill/>
          </a:ln>
        </p:spPr>
      </p:pic>
      <p:pic>
        <p:nvPicPr>
          <p:cNvPr descr="ESA Screen White | ESA/Hubble" id="169" name="Google Shape;169;p7"/>
          <p:cNvPicPr preferRelativeResize="0"/>
          <p:nvPr/>
        </p:nvPicPr>
        <p:blipFill rotWithShape="1">
          <a:blip r:embed="rId10">
            <a:alphaModFix/>
          </a:blip>
          <a:srcRect b="0" l="0" r="0" t="0"/>
          <a:stretch/>
        </p:blipFill>
        <p:spPr>
          <a:xfrm>
            <a:off x="10814274" y="3917240"/>
            <a:ext cx="1099439" cy="542865"/>
          </a:xfrm>
          <a:prstGeom prst="rect">
            <a:avLst/>
          </a:prstGeom>
          <a:noFill/>
          <a:ln>
            <a:noFill/>
          </a:ln>
        </p:spPr>
      </p:pic>
      <p:pic>
        <p:nvPicPr>
          <p:cNvPr descr="Downloads | Small Satellite supplier | Surrey Satellite Technology Ltd |  SSTL" id="170" name="Google Shape;170;p7"/>
          <p:cNvPicPr preferRelativeResize="0"/>
          <p:nvPr/>
        </p:nvPicPr>
        <p:blipFill rotWithShape="1">
          <a:blip r:embed="rId11">
            <a:alphaModFix/>
          </a:blip>
          <a:srcRect b="0" l="0" r="0" t="0"/>
          <a:stretch/>
        </p:blipFill>
        <p:spPr>
          <a:xfrm>
            <a:off x="9372782" y="1766459"/>
            <a:ext cx="1295652" cy="3135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8"/>
          <p:cNvSpPr txBox="1"/>
          <p:nvPr>
            <p:ph idx="1" type="body"/>
          </p:nvPr>
        </p:nvSpPr>
        <p:spPr>
          <a:xfrm>
            <a:off x="-9079" y="1675608"/>
            <a:ext cx="5070177" cy="4662800"/>
          </a:xfrm>
          <a:prstGeom prst="rect">
            <a:avLst/>
          </a:prstGeom>
          <a:noFill/>
          <a:ln>
            <a:noFill/>
          </a:ln>
        </p:spPr>
        <p:txBody>
          <a:bodyPr anchorCtr="0" anchor="t" bIns="34275" lIns="68575" spcFirstLastPara="1" rIns="68575" wrap="square" tIns="34275">
            <a:noAutofit/>
          </a:bodyPr>
          <a:lstStyle/>
          <a:p>
            <a:pPr indent="-481965" lvl="0" marL="608965" rtl="0" algn="just">
              <a:lnSpc>
                <a:spcPct val="150000"/>
              </a:lnSpc>
              <a:spcBef>
                <a:spcPts val="1067"/>
              </a:spcBef>
              <a:spcAft>
                <a:spcPts val="0"/>
              </a:spcAft>
              <a:buSzPts val="2100"/>
              <a:buChar char="❖"/>
            </a:pPr>
            <a:r>
              <a:rPr lang="en-GB" sz="1700"/>
              <a:t>Biomass is a fantastic example of UK France science lead, and UK built ESA mission</a:t>
            </a:r>
            <a:endParaRPr/>
          </a:p>
          <a:p>
            <a:pPr indent="-481965" lvl="0" marL="608965" rtl="0" algn="just">
              <a:lnSpc>
                <a:spcPct val="150000"/>
              </a:lnSpc>
              <a:spcBef>
                <a:spcPts val="1067"/>
              </a:spcBef>
              <a:spcAft>
                <a:spcPts val="0"/>
              </a:spcAft>
              <a:buSzPts val="2100"/>
              <a:buChar char="❖"/>
            </a:pPr>
            <a:r>
              <a:rPr lang="en-GB" sz="1700"/>
              <a:t>Successfully launched on 29th April 2025</a:t>
            </a:r>
            <a:endParaRPr sz="1700"/>
          </a:p>
          <a:p>
            <a:pPr indent="-481965" lvl="0" marL="608965" rtl="0" algn="just">
              <a:lnSpc>
                <a:spcPct val="150000"/>
              </a:lnSpc>
              <a:spcBef>
                <a:spcPts val="1067"/>
              </a:spcBef>
              <a:spcAft>
                <a:spcPts val="0"/>
              </a:spcAft>
              <a:buSzPts val="2100"/>
              <a:buChar char="❖"/>
            </a:pPr>
            <a:r>
              <a:rPr lang="en-GB" sz="1700"/>
              <a:t>At the Living Planet Symposium, the first images– marking a major step forward in our ability to understand how Earth’s forests are changing and exactly how they contribute to the global carbon cycle. </a:t>
            </a:r>
            <a:endParaRPr/>
          </a:p>
          <a:p>
            <a:pPr indent="-348615" lvl="0" marL="608965" rtl="0" algn="l">
              <a:lnSpc>
                <a:spcPct val="150000"/>
              </a:lnSpc>
              <a:spcBef>
                <a:spcPts val="1067"/>
              </a:spcBef>
              <a:spcAft>
                <a:spcPts val="0"/>
              </a:spcAft>
              <a:buSzPts val="2100"/>
              <a:buNone/>
            </a:pPr>
            <a:r>
              <a:t/>
            </a:r>
            <a:endParaRPr/>
          </a:p>
        </p:txBody>
      </p:sp>
      <p:sp>
        <p:nvSpPr>
          <p:cNvPr id="176" name="Google Shape;176;p8"/>
          <p:cNvSpPr txBox="1"/>
          <p:nvPr>
            <p:ph type="title"/>
          </p:nvPr>
        </p:nvSpPr>
        <p:spPr>
          <a:xfrm>
            <a:off x="176048" y="175939"/>
            <a:ext cx="9844000" cy="7792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GB" sz="4000"/>
              <a:t>Biomass (ESA Earth Explorer)</a:t>
            </a:r>
            <a:endParaRPr/>
          </a:p>
        </p:txBody>
      </p:sp>
      <p:pic>
        <p:nvPicPr>
          <p:cNvPr descr="Bolivian forest and landscape from Biomass" id="177" name="Google Shape;177;p8"/>
          <p:cNvPicPr preferRelativeResize="0"/>
          <p:nvPr/>
        </p:nvPicPr>
        <p:blipFill rotWithShape="1">
          <a:blip r:embed="rId3">
            <a:alphaModFix/>
          </a:blip>
          <a:srcRect b="0" l="0" r="0" t="0"/>
          <a:stretch/>
        </p:blipFill>
        <p:spPr>
          <a:xfrm>
            <a:off x="5531580" y="1594686"/>
            <a:ext cx="6369477" cy="3587705"/>
          </a:xfrm>
          <a:prstGeom prst="rect">
            <a:avLst/>
          </a:prstGeom>
          <a:noFill/>
          <a:ln>
            <a:noFill/>
          </a:ln>
        </p:spPr>
      </p:pic>
      <p:sp>
        <p:nvSpPr>
          <p:cNvPr id="178" name="Google Shape;178;p8"/>
          <p:cNvSpPr txBox="1"/>
          <p:nvPr/>
        </p:nvSpPr>
        <p:spPr>
          <a:xfrm>
            <a:off x="5745917" y="5261190"/>
            <a:ext cx="615514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Montserrat"/>
                <a:ea typeface="Montserrat"/>
                <a:cs typeface="Montserrat"/>
                <a:sym typeface="Montserrat"/>
              </a:rPr>
              <a:t>This image captures the forests and landscapes of Bolivia, while other available images are already revealing the potential to unlock new insights into some of Earth’s most extreme environments.</a:t>
            </a:r>
            <a:endParaRPr/>
          </a:p>
        </p:txBody>
      </p:sp>
      <p:pic>
        <p:nvPicPr>
          <p:cNvPr id="179" name="Google Shape;179;p8"/>
          <p:cNvPicPr preferRelativeResize="0"/>
          <p:nvPr/>
        </p:nvPicPr>
        <p:blipFill rotWithShape="1">
          <a:blip r:embed="rId4">
            <a:alphaModFix/>
          </a:blip>
          <a:srcRect b="31628" l="19998" r="18274" t="30232"/>
          <a:stretch/>
        </p:blipFill>
        <p:spPr>
          <a:xfrm>
            <a:off x="761551" y="1217960"/>
            <a:ext cx="1414132" cy="548362"/>
          </a:xfrm>
          <a:prstGeom prst="rect">
            <a:avLst/>
          </a:prstGeom>
          <a:noFill/>
          <a:ln>
            <a:noFill/>
          </a:ln>
        </p:spPr>
      </p:pic>
      <p:cxnSp>
        <p:nvCxnSpPr>
          <p:cNvPr id="180" name="Google Shape;180;p8"/>
          <p:cNvCxnSpPr/>
          <p:nvPr/>
        </p:nvCxnSpPr>
        <p:spPr>
          <a:xfrm>
            <a:off x="2647507" y="1180214"/>
            <a:ext cx="0" cy="669851"/>
          </a:xfrm>
          <a:prstGeom prst="straightConnector1">
            <a:avLst/>
          </a:prstGeom>
          <a:noFill/>
          <a:ln cap="flat" cmpd="sng" w="57150">
            <a:solidFill>
              <a:srgbClr val="2F415D"/>
            </a:solidFill>
            <a:prstDash val="solid"/>
            <a:round/>
            <a:headEnd len="sm" w="sm" type="none"/>
            <a:tailEnd len="sm" w="sm" type="none"/>
          </a:ln>
        </p:spPr>
      </p:cxnSp>
      <p:pic>
        <p:nvPicPr>
          <p:cNvPr descr="A close up of a logo&#10;&#10;AI-generated content may be incorrect." id="181" name="Google Shape;181;p8"/>
          <p:cNvPicPr preferRelativeResize="0"/>
          <p:nvPr/>
        </p:nvPicPr>
        <p:blipFill rotWithShape="1">
          <a:blip r:embed="rId5">
            <a:alphaModFix/>
          </a:blip>
          <a:srcRect b="0" l="0" r="0" t="0"/>
          <a:stretch/>
        </p:blipFill>
        <p:spPr>
          <a:xfrm>
            <a:off x="2946313" y="1249660"/>
            <a:ext cx="1651723" cy="5674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9"/>
          <p:cNvSpPr txBox="1"/>
          <p:nvPr>
            <p:ph idx="1" type="body"/>
          </p:nvPr>
        </p:nvSpPr>
        <p:spPr>
          <a:xfrm>
            <a:off x="176049" y="2107693"/>
            <a:ext cx="5449043" cy="4176149"/>
          </a:xfrm>
          <a:prstGeom prst="rect">
            <a:avLst/>
          </a:prstGeom>
          <a:noFill/>
          <a:ln>
            <a:noFill/>
          </a:ln>
        </p:spPr>
        <p:txBody>
          <a:bodyPr anchorCtr="0" anchor="t" bIns="34275" lIns="68575" spcFirstLastPara="1" rIns="68575" wrap="square" tIns="34275">
            <a:noAutofit/>
          </a:bodyPr>
          <a:lstStyle/>
          <a:p>
            <a:pPr indent="-481965" lvl="0" marL="608965" rtl="0" algn="just">
              <a:lnSpc>
                <a:spcPct val="150000"/>
              </a:lnSpc>
              <a:spcBef>
                <a:spcPts val="1067"/>
              </a:spcBef>
              <a:spcAft>
                <a:spcPts val="0"/>
              </a:spcAft>
              <a:buSzPts val="2100"/>
              <a:buChar char="❖"/>
            </a:pPr>
            <a:r>
              <a:rPr lang="en-GB" sz="1700"/>
              <a:t>Successful CNES UKSA partnership. First observation acquired over the Amazon on August 28</a:t>
            </a:r>
            <a:r>
              <a:rPr baseline="30000" lang="en-GB" sz="1700"/>
              <a:t>th</a:t>
            </a:r>
            <a:endParaRPr sz="1700"/>
          </a:p>
          <a:p>
            <a:pPr indent="-481965" lvl="0" marL="608965" rtl="0" algn="just">
              <a:lnSpc>
                <a:spcPct val="150000"/>
              </a:lnSpc>
              <a:spcBef>
                <a:spcPts val="1067"/>
              </a:spcBef>
              <a:spcAft>
                <a:spcPts val="0"/>
              </a:spcAft>
              <a:buSzPts val="2100"/>
              <a:buChar char="❖"/>
            </a:pPr>
            <a:r>
              <a:rPr lang="en-GB" sz="1700"/>
              <a:t>The images indicate that the satellite is on track to achieving its objectives, including…</a:t>
            </a:r>
            <a:endParaRPr/>
          </a:p>
          <a:p>
            <a:pPr indent="-481965" lvl="0" marL="608965" rtl="0" algn="just">
              <a:lnSpc>
                <a:spcPct val="150000"/>
              </a:lnSpc>
              <a:spcBef>
                <a:spcPts val="1067"/>
              </a:spcBef>
              <a:spcAft>
                <a:spcPts val="0"/>
              </a:spcAft>
              <a:buSzPts val="2100"/>
              <a:buChar char="❖"/>
            </a:pPr>
            <a:r>
              <a:rPr lang="en-GB" sz="1600"/>
              <a:t>Measuring Solar Induced Fluorescence (SIF), a faint glow plants give off during photosynthesis, that can provide key information on the carbon cycle (led by University of Leicester)</a:t>
            </a:r>
            <a:endParaRPr/>
          </a:p>
          <a:p>
            <a:pPr indent="-348615" lvl="0" marL="608965" rtl="0" algn="just">
              <a:lnSpc>
                <a:spcPct val="150000"/>
              </a:lnSpc>
              <a:spcBef>
                <a:spcPts val="1067"/>
              </a:spcBef>
              <a:spcAft>
                <a:spcPts val="0"/>
              </a:spcAft>
              <a:buSzPts val="2100"/>
              <a:buNone/>
            </a:pPr>
            <a:r>
              <a:t/>
            </a:r>
            <a:endParaRPr sz="1600"/>
          </a:p>
          <a:p>
            <a:pPr indent="-348615" lvl="0" marL="608965" rtl="0" algn="l">
              <a:lnSpc>
                <a:spcPct val="150000"/>
              </a:lnSpc>
              <a:spcBef>
                <a:spcPts val="1067"/>
              </a:spcBef>
              <a:spcAft>
                <a:spcPts val="0"/>
              </a:spcAft>
              <a:buSzPts val="2100"/>
              <a:buNone/>
            </a:pPr>
            <a:r>
              <a:t/>
            </a:r>
            <a:endParaRPr/>
          </a:p>
          <a:p>
            <a:pPr indent="-348615" lvl="0" marL="608965" rtl="0" algn="l">
              <a:lnSpc>
                <a:spcPct val="150000"/>
              </a:lnSpc>
              <a:spcBef>
                <a:spcPts val="1067"/>
              </a:spcBef>
              <a:spcAft>
                <a:spcPts val="0"/>
              </a:spcAft>
              <a:buSzPts val="2100"/>
              <a:buNone/>
            </a:pPr>
            <a:r>
              <a:t/>
            </a:r>
            <a:endParaRPr/>
          </a:p>
          <a:p>
            <a:pPr indent="-348615" lvl="0" marL="608965" rtl="0" algn="l">
              <a:lnSpc>
                <a:spcPct val="150000"/>
              </a:lnSpc>
              <a:spcBef>
                <a:spcPts val="1067"/>
              </a:spcBef>
              <a:spcAft>
                <a:spcPts val="0"/>
              </a:spcAft>
              <a:buSzPts val="2100"/>
              <a:buNone/>
            </a:pPr>
            <a:r>
              <a:t/>
            </a:r>
            <a:endParaRPr/>
          </a:p>
        </p:txBody>
      </p:sp>
      <p:sp>
        <p:nvSpPr>
          <p:cNvPr id="187" name="Google Shape;187;p9"/>
          <p:cNvSpPr txBox="1"/>
          <p:nvPr>
            <p:ph type="title"/>
          </p:nvPr>
        </p:nvSpPr>
        <p:spPr>
          <a:xfrm>
            <a:off x="176048" y="175939"/>
            <a:ext cx="9386800" cy="7792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GB"/>
              <a:t>Missions: MicroCarb</a:t>
            </a:r>
            <a:endParaRPr/>
          </a:p>
        </p:txBody>
      </p:sp>
      <p:pic>
        <p:nvPicPr>
          <p:cNvPr id="188" name="Google Shape;188;p9"/>
          <p:cNvPicPr preferRelativeResize="0"/>
          <p:nvPr/>
        </p:nvPicPr>
        <p:blipFill rotWithShape="1">
          <a:blip r:embed="rId3">
            <a:alphaModFix/>
          </a:blip>
          <a:srcRect b="0" l="0" r="0" t="0"/>
          <a:stretch/>
        </p:blipFill>
        <p:spPr>
          <a:xfrm>
            <a:off x="5840923" y="1909767"/>
            <a:ext cx="6351077" cy="3946763"/>
          </a:xfrm>
          <a:prstGeom prst="rect">
            <a:avLst/>
          </a:prstGeom>
          <a:noFill/>
          <a:ln>
            <a:noFill/>
          </a:ln>
        </p:spPr>
      </p:pic>
      <p:pic>
        <p:nvPicPr>
          <p:cNvPr id="189" name="Google Shape;189;p9"/>
          <p:cNvPicPr preferRelativeResize="0"/>
          <p:nvPr/>
        </p:nvPicPr>
        <p:blipFill rotWithShape="1">
          <a:blip r:embed="rId4">
            <a:alphaModFix/>
          </a:blip>
          <a:srcRect b="0" l="0" r="0" t="0"/>
          <a:stretch/>
        </p:blipFill>
        <p:spPr>
          <a:xfrm>
            <a:off x="1080243" y="1134968"/>
            <a:ext cx="1123450" cy="948060"/>
          </a:xfrm>
          <a:prstGeom prst="rect">
            <a:avLst/>
          </a:prstGeom>
          <a:noFill/>
          <a:ln>
            <a:noFill/>
          </a:ln>
        </p:spPr>
      </p:pic>
      <p:cxnSp>
        <p:nvCxnSpPr>
          <p:cNvPr id="190" name="Google Shape;190;p9"/>
          <p:cNvCxnSpPr/>
          <p:nvPr/>
        </p:nvCxnSpPr>
        <p:spPr>
          <a:xfrm>
            <a:off x="2647507" y="1180214"/>
            <a:ext cx="0" cy="927479"/>
          </a:xfrm>
          <a:prstGeom prst="straightConnector1">
            <a:avLst/>
          </a:prstGeom>
          <a:noFill/>
          <a:ln cap="flat" cmpd="sng" w="57150">
            <a:solidFill>
              <a:srgbClr val="2F415D"/>
            </a:solidFill>
            <a:prstDash val="solid"/>
            <a:round/>
            <a:headEnd len="sm" w="sm" type="none"/>
            <a:tailEnd len="sm" w="sm" type="none"/>
          </a:ln>
        </p:spPr>
      </p:cxnSp>
      <p:pic>
        <p:nvPicPr>
          <p:cNvPr descr="A close up of a logo&#10;&#10;AI-generated content may be incorrect." id="191" name="Google Shape;191;p9"/>
          <p:cNvPicPr preferRelativeResize="0"/>
          <p:nvPr/>
        </p:nvPicPr>
        <p:blipFill rotWithShape="1">
          <a:blip r:embed="rId5">
            <a:alphaModFix/>
          </a:blip>
          <a:srcRect b="0" l="0" r="0" t="0"/>
          <a:stretch/>
        </p:blipFill>
        <p:spPr>
          <a:xfrm>
            <a:off x="2973440" y="1308673"/>
            <a:ext cx="2325719" cy="79902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2025-10-23T15:27:24Z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usiness Unit">
    <vt:lpwstr>1;#UK Space Agency|e94dee48-3a05-4a12-8e11-f3f2fb95bcf1</vt:lpwstr>
  </property>
  <property fmtid="{D5CDD505-2E9C-101B-9397-08002B2CF9AE}" pid="3" name="_dlc_DocIdItemGuid">
    <vt:lpwstr>6475e8fc-085c-465b-aa8e-cd13901ddf8f</vt:lpwstr>
  </property>
  <property fmtid="{D5CDD505-2E9C-101B-9397-08002B2CF9AE}" pid="4" name="MediaServiceImageTags">
    <vt:lpwstr/>
  </property>
  <property fmtid="{D5CDD505-2E9C-101B-9397-08002B2CF9AE}" pid="5" name="Business_x0020_Unit">
    <vt:lpwstr>1;#UK Space Agency|e94dee48-3a05-4a12-8e11-f3f2fb95bcf1</vt:lpwstr>
  </property>
  <property fmtid="{D5CDD505-2E9C-101B-9397-08002B2CF9AE}" pid="6" name="ContentTypeId">
    <vt:lpwstr>0x010100F54C3EB26AF9C447B106C5BC6056A95F</vt:lpwstr>
  </property>
  <property fmtid="{D5CDD505-2E9C-101B-9397-08002B2CF9AE}" pid="7" name="ClassificationContentMarkingFooterLocations">
    <vt:lpwstr>office theme:10</vt:lpwstr>
  </property>
  <property fmtid="{D5CDD505-2E9C-101B-9397-08002B2CF9AE}" pid="8" name="ClassificationContentMarkingFooterText">
    <vt:lpwstr>OFFICIAL</vt:lpwstr>
  </property>
  <property fmtid="{D5CDD505-2E9C-101B-9397-08002B2CF9AE}" pid="9" name="ClassificationContentMarkingHeaderLocations">
    <vt:lpwstr>office theme:9</vt:lpwstr>
  </property>
  <property fmtid="{D5CDD505-2E9C-101B-9397-08002B2CF9AE}" pid="10" name="ClassificationContentMarkingHeaderText">
    <vt:lpwstr>OFFICIAL</vt:lpwstr>
  </property>
</Properties>
</file>