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Montserrat"/>
      <p:regular r:id="rId26"/>
      <p:bold r:id="rId27"/>
      <p:italic r:id="rId28"/>
      <p:boldItalic r:id="rId29"/>
    </p:embeddedFont>
    <p:embeddedFont>
      <p:font typeface="Arial Narrow"/>
      <p:regular r:id="rId30"/>
      <p:bold r:id="rId31"/>
      <p:italic r:id="rId32"/>
      <p:boldItalic r:id="rId33"/>
    </p:embeddedFont>
    <p:embeddedFont>
      <p:font typeface="Montserrat Medium"/>
      <p:regular r:id="rId34"/>
      <p:bold r:id="rId35"/>
      <p:italic r:id="rId36"/>
      <p:boldItalic r:id="rId37"/>
    </p:embeddedFont>
    <p:embeddedFont>
      <p:font typeface="Cambria Math"/>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9" roundtripDataSignature="AMtx7mi56EEvLoT5P6LefxNa0w7j3IZt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7EB68C-AF3B-4BB2-8B23-5A927E3B787F}">
  <a:tblStyle styleId="{DC7EB68C-AF3B-4BB2-8B23-5A927E3B787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regular.fntdata"/><Relationship Id="rId25" Type="http://schemas.openxmlformats.org/officeDocument/2006/relationships/slide" Target="slides/slide18.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4.xml"/><Relationship Id="rId33" Type="http://schemas.openxmlformats.org/officeDocument/2006/relationships/font" Target="fonts/ArialNarrow-boldItalic.fntdata"/><Relationship Id="rId10" Type="http://schemas.openxmlformats.org/officeDocument/2006/relationships/slide" Target="slides/slide3.xml"/><Relationship Id="rId32" Type="http://schemas.openxmlformats.org/officeDocument/2006/relationships/font" Target="fonts/ArialNarrow-italic.fntdata"/><Relationship Id="rId13" Type="http://schemas.openxmlformats.org/officeDocument/2006/relationships/slide" Target="slides/slide6.xml"/><Relationship Id="rId35" Type="http://schemas.openxmlformats.org/officeDocument/2006/relationships/font" Target="fonts/MontserratMedium-bold.fntdata"/><Relationship Id="rId12" Type="http://schemas.openxmlformats.org/officeDocument/2006/relationships/slide" Target="slides/slide5.xml"/><Relationship Id="rId34" Type="http://schemas.openxmlformats.org/officeDocument/2006/relationships/font" Target="fonts/MontserratMedium-regular.fntdata"/><Relationship Id="rId15" Type="http://schemas.openxmlformats.org/officeDocument/2006/relationships/slide" Target="slides/slide8.xml"/><Relationship Id="rId37" Type="http://schemas.openxmlformats.org/officeDocument/2006/relationships/font" Target="fonts/MontserratMedium-boldItalic.fntdata"/><Relationship Id="rId14" Type="http://schemas.openxmlformats.org/officeDocument/2006/relationships/slide" Target="slides/slide7.xml"/><Relationship Id="rId36" Type="http://schemas.openxmlformats.org/officeDocument/2006/relationships/font" Target="fonts/MontserratMedium-italic.fntdata"/><Relationship Id="rId17" Type="http://schemas.openxmlformats.org/officeDocument/2006/relationships/slide" Target="slides/slide10.xml"/><Relationship Id="rId39" Type="http://customschemas.google.com/relationships/presentationmetadata" Target="metadata"/><Relationship Id="rId16" Type="http://schemas.openxmlformats.org/officeDocument/2006/relationships/slide" Target="slides/slide9.xml"/><Relationship Id="rId38" Type="http://schemas.openxmlformats.org/officeDocument/2006/relationships/font" Target="fonts/CambriaMath-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EU project – 80% already received, contract signed</a:t>
            </a:r>
            <a:endParaRPr/>
          </a:p>
          <a:p>
            <a:pPr indent="-298450" lvl="0" marL="457200" rtl="0" algn="l">
              <a:lnSpc>
                <a:spcPct val="100000"/>
              </a:lnSpc>
              <a:spcBef>
                <a:spcPts val="0"/>
              </a:spcBef>
              <a:spcAft>
                <a:spcPts val="0"/>
              </a:spcAft>
              <a:buSzPts val="1100"/>
              <a:buChar char="●"/>
            </a:pPr>
            <a:r>
              <a:rPr lang="en-GB"/>
              <a:t>EC/Copernicus – no written contract but word of EC – New financial period for EC starting in 2028 so commitment not possible at the moment</a:t>
            </a:r>
            <a:endParaRPr/>
          </a:p>
          <a:p>
            <a:pPr indent="-298450" lvl="0" marL="457200" rtl="0" algn="l">
              <a:lnSpc>
                <a:spcPct val="100000"/>
              </a:lnSpc>
              <a:spcBef>
                <a:spcPts val="0"/>
              </a:spcBef>
              <a:spcAft>
                <a:spcPts val="0"/>
              </a:spcAft>
              <a:buSzPts val="1100"/>
              <a:buChar char="●"/>
            </a:pPr>
            <a:r>
              <a:rPr lang="en-GB"/>
              <a:t>Woods Hole – only committed to 2026</a:t>
            </a:r>
            <a:endParaRPr/>
          </a:p>
          <a:p>
            <a:pPr indent="-298450" lvl="0" marL="457200" rtl="0" algn="l">
              <a:lnSpc>
                <a:spcPct val="100000"/>
              </a:lnSpc>
              <a:spcBef>
                <a:spcPts val="0"/>
              </a:spcBef>
              <a:spcAft>
                <a:spcPts val="0"/>
              </a:spcAft>
              <a:buSzPts val="1100"/>
              <a:buChar char="●"/>
            </a:pPr>
            <a:r>
              <a:rPr lang="en-GB"/>
              <a:t>WMO – Contribution for 2025 already approved; contribution for 2026-2027 and 2028 – no written agreement </a:t>
            </a:r>
            <a:endParaRPr/>
          </a:p>
          <a:p>
            <a:pPr indent="-298450" lvl="0" marL="457200" rtl="0" algn="l">
              <a:lnSpc>
                <a:spcPct val="100000"/>
              </a:lnSpc>
              <a:spcBef>
                <a:spcPts val="0"/>
              </a:spcBef>
              <a:spcAft>
                <a:spcPts val="0"/>
              </a:spcAft>
              <a:buSzPts val="1100"/>
              <a:buChar char="●"/>
            </a:pPr>
            <a:r>
              <a:rPr lang="en-GB"/>
              <a:t>WCRP – Contribution to panel meetings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06" name="Google Shape;106;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ECVs concept is widely used by space agencies to guide their mission planning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This slide summarises the “machinery” of GCOS, our three main activities: defining Essential Climate Variables and their requirements; assesing the status of the climate observing system, proposing actions to improve the system.. GCOS reports to UNFCCC and provides these reports every 5/6 years. These reports are also submitted and endorsed by WMO Members at WMO Congress. It reports to the Subsidiary Body on Scientific and Technological Advice (SBSTA) and thereby provides the UNFCCC with status reports and implementation plans, which are recognized by the Conference of the Parties (e.g. Decision 19/CP.22).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4.png"/><Relationship Id="rId6"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0"/>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20"/>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20"/>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20"/>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20"/>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20"/>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20"/>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20"/>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20"/>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30"/>
          <p:cNvSpPr txBox="1"/>
          <p:nvPr>
            <p:ph type="title"/>
          </p:nvPr>
        </p:nvSpPr>
        <p:spPr>
          <a:xfrm>
            <a:off x="629841" y="342900"/>
            <a:ext cx="2949178" cy="1200150"/>
          </a:xfrm>
          <a:prstGeom prst="rect">
            <a:avLst/>
          </a:prstGeom>
          <a:solidFill>
            <a:srgbClr val="0A8F9D"/>
          </a:solid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7" name="Google Shape;67;p3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8" name="Google Shape;68;p30"/>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9" name="Google Shape;69;p30"/>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0" name="Google Shape;70;p30"/>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31"/>
          <p:cNvSpPr txBox="1"/>
          <p:nvPr>
            <p:ph type="title"/>
          </p:nvPr>
        </p:nvSpPr>
        <p:spPr>
          <a:xfrm>
            <a:off x="629841" y="342900"/>
            <a:ext cx="2949178" cy="1200150"/>
          </a:xfrm>
          <a:prstGeom prst="rect">
            <a:avLst/>
          </a:prstGeom>
          <a:solidFill>
            <a:srgbClr val="0A8F9D"/>
          </a:solid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1"/>
          <p:cNvSpPr/>
          <p:nvPr>
            <p:ph idx="2" type="pic"/>
          </p:nvPr>
        </p:nvSpPr>
        <p:spPr>
          <a:xfrm>
            <a:off x="3887391" y="740569"/>
            <a:ext cx="4629150" cy="3655219"/>
          </a:xfrm>
          <a:prstGeom prst="rect">
            <a:avLst/>
          </a:prstGeom>
          <a:noFill/>
          <a:ln>
            <a:noFill/>
          </a:ln>
        </p:spPr>
      </p:sp>
      <p:sp>
        <p:nvSpPr>
          <p:cNvPr id="74" name="Google Shape;74;p31"/>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5" name="Google Shape;75;p31"/>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6" name="Google Shape;76;p31"/>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7" name="Google Shape;77;p31"/>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2"/>
          <p:cNvSpPr txBox="1"/>
          <p:nvPr>
            <p:ph type="title"/>
          </p:nvPr>
        </p:nvSpPr>
        <p:spPr>
          <a:xfrm>
            <a:off x="391885" y="0"/>
            <a:ext cx="8752115" cy="646612"/>
          </a:xfrm>
          <a:prstGeom prst="rect">
            <a:avLst/>
          </a:prstGeom>
          <a:solidFill>
            <a:srgbClr val="0A8F9D"/>
          </a:solid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2470513" y="-1058092"/>
            <a:ext cx="420297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32"/>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2" name="Google Shape;82;p32"/>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3" name="Google Shape;83;p32"/>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3"/>
          <p:cNvSpPr txBox="1"/>
          <p:nvPr>
            <p:ph type="title"/>
          </p:nvPr>
        </p:nvSpPr>
        <p:spPr>
          <a:xfrm rot="5400000">
            <a:off x="5350073" y="1467446"/>
            <a:ext cx="4358879" cy="1971675"/>
          </a:xfrm>
          <a:prstGeom prst="rect">
            <a:avLst/>
          </a:prstGeom>
          <a:solidFill>
            <a:srgbClr val="0A8F9D"/>
          </a:solid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33"/>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33"/>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8" name="Google Shape;88;p33"/>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9" name="Google Shape;89;p33"/>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 name="Shape 21"/>
        <p:cNvGrpSpPr/>
        <p:nvPr/>
      </p:nvGrpSpPr>
      <p:grpSpPr>
        <a:xfrm>
          <a:off x="0" y="0"/>
          <a:ext cx="0" cy="0"/>
          <a:chOff x="0" y="0"/>
          <a:chExt cx="0" cy="0"/>
        </a:xfrm>
      </p:grpSpPr>
      <p:sp>
        <p:nvSpPr>
          <p:cNvPr id="22" name="Google Shape;22;p2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21"/>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21"/>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2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2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2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GB" sz="1100" u="none" cap="none" strike="noStrike">
                <a:solidFill>
                  <a:schemeClr val="accent1"/>
                </a:solidFill>
                <a:latin typeface="Montserrat"/>
                <a:ea typeface="Montserrat"/>
                <a:cs typeface="Montserrat"/>
                <a:sym typeface="Montserrat"/>
              </a:rPr>
              <a:t>Slide </a:t>
            </a:r>
            <a:fld id="{00000000-1234-1234-1234-123412341234}" type="slidenum">
              <a:rPr b="1" i="0" lang="en-GB"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21"/>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9" name="Google Shape;29;p21"/>
          <p:cNvSpPr txBox="1"/>
          <p:nvPr/>
        </p:nvSpPr>
        <p:spPr>
          <a:xfrm>
            <a:off x="-40725" y="4872750"/>
            <a:ext cx="34890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2"/>
                </a:solidFill>
                <a:latin typeface="Montserrat"/>
                <a:ea typeface="Montserrat"/>
                <a:cs typeface="Montserrat"/>
                <a:sym typeface="Montserrat"/>
              </a:rPr>
              <a:t>39th CEOS Plenary, 4-6 November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23"/>
          <p:cNvSpPr txBox="1"/>
          <p:nvPr>
            <p:ph type="title"/>
          </p:nvPr>
        </p:nvSpPr>
        <p:spPr>
          <a:xfrm>
            <a:off x="391885" y="0"/>
            <a:ext cx="8752115" cy="646612"/>
          </a:xfrm>
          <a:prstGeom prst="rect">
            <a:avLst/>
          </a:prstGeom>
          <a:solidFill>
            <a:srgbClr val="0A8F9D"/>
          </a:solid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 name="Google Shape;36;p23"/>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23"/>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35AA9"/>
        </a:solidFill>
      </p:bgPr>
    </p:bg>
    <p:spTree>
      <p:nvGrpSpPr>
        <p:cNvPr id="38" name="Shape 38"/>
        <p:cNvGrpSpPr/>
        <p:nvPr/>
      </p:nvGrpSpPr>
      <p:grpSpPr>
        <a:xfrm>
          <a:off x="0" y="0"/>
          <a:ext cx="0" cy="0"/>
          <a:chOff x="0" y="0"/>
          <a:chExt cx="0" cy="0"/>
        </a:xfrm>
      </p:grpSpPr>
      <p:sp>
        <p:nvSpPr>
          <p:cNvPr id="39" name="Google Shape;39;p24"/>
          <p:cNvSpPr txBox="1"/>
          <p:nvPr>
            <p:ph type="ctrTitle"/>
          </p:nvPr>
        </p:nvSpPr>
        <p:spPr>
          <a:xfrm>
            <a:off x="2123854" y="606028"/>
            <a:ext cx="6858000" cy="17907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000"/>
              <a:buFont typeface="Arial"/>
              <a:buNone/>
              <a:defRPr b="0" i="0" sz="3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subTitle"/>
          </p:nvPr>
        </p:nvSpPr>
        <p:spPr>
          <a:xfrm>
            <a:off x="2123854" y="2470528"/>
            <a:ext cx="6858000" cy="12418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750"/>
              </a:spcBef>
              <a:spcAft>
                <a:spcPts val="0"/>
              </a:spcAft>
              <a:buClr>
                <a:schemeClr val="lt1"/>
              </a:buClr>
              <a:buSzPts val="1800"/>
              <a:buNone/>
              <a:defRPr b="0" i="0" sz="180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41" name="Google Shape;41;p24"/>
          <p:cNvPicPr preferRelativeResize="0"/>
          <p:nvPr/>
        </p:nvPicPr>
        <p:blipFill rotWithShape="1">
          <a:blip r:embed="rId2">
            <a:alphaModFix/>
          </a:blip>
          <a:srcRect b="0" l="0" r="0" t="0"/>
          <a:stretch/>
        </p:blipFill>
        <p:spPr>
          <a:xfrm>
            <a:off x="0" y="3171825"/>
            <a:ext cx="4648200" cy="1971675"/>
          </a:xfrm>
          <a:prstGeom prst="rect">
            <a:avLst/>
          </a:prstGeom>
          <a:solidFill>
            <a:srgbClr val="005BA9"/>
          </a:solidFill>
          <a:ln>
            <a:noFill/>
          </a:ln>
        </p:spPr>
      </p:pic>
      <p:sp>
        <p:nvSpPr>
          <p:cNvPr id="42" name="Google Shape;42;p24"/>
          <p:cNvSpPr/>
          <p:nvPr/>
        </p:nvSpPr>
        <p:spPr>
          <a:xfrm>
            <a:off x="6951216" y="4474345"/>
            <a:ext cx="2192785" cy="66915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43" name="Google Shape;43;p24"/>
          <p:cNvPicPr preferRelativeResize="0"/>
          <p:nvPr/>
        </p:nvPicPr>
        <p:blipFill rotWithShape="1">
          <a:blip r:embed="rId3">
            <a:alphaModFix/>
          </a:blip>
          <a:srcRect b="0" l="0" r="0" t="0"/>
          <a:stretch/>
        </p:blipFill>
        <p:spPr>
          <a:xfrm>
            <a:off x="7034585" y="4541971"/>
            <a:ext cx="2014214" cy="544689"/>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4" name="Shape 44"/>
        <p:cNvGrpSpPr/>
        <p:nvPr/>
      </p:nvGrpSpPr>
      <p:grpSpPr>
        <a:xfrm>
          <a:off x="0" y="0"/>
          <a:ext cx="0" cy="0"/>
          <a:chOff x="0" y="0"/>
          <a:chExt cx="0" cy="0"/>
        </a:xfrm>
      </p:grpSpPr>
      <p:sp>
        <p:nvSpPr>
          <p:cNvPr id="45" name="Google Shape;45;p25"/>
          <p:cNvSpPr txBox="1"/>
          <p:nvPr>
            <p:ph type="title"/>
          </p:nvPr>
        </p:nvSpPr>
        <p:spPr>
          <a:xfrm>
            <a:off x="391885" y="0"/>
            <a:ext cx="8752115" cy="646612"/>
          </a:xfrm>
          <a:prstGeom prst="rect">
            <a:avLst/>
          </a:prstGeom>
          <a:solidFill>
            <a:srgbClr val="0A8F9D"/>
          </a:solid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5"/>
          <p:cNvSpPr txBox="1"/>
          <p:nvPr>
            <p:ph idx="1" type="body"/>
          </p:nvPr>
        </p:nvSpPr>
        <p:spPr>
          <a:xfrm>
            <a:off x="480837" y="793569"/>
            <a:ext cx="7886700" cy="42029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A8F9D"/>
        </a:solidFill>
      </p:bgPr>
    </p:bg>
    <p:spTree>
      <p:nvGrpSpPr>
        <p:cNvPr id="47" name="Shape 47"/>
        <p:cNvGrpSpPr/>
        <p:nvPr/>
      </p:nvGrpSpPr>
      <p:grpSpPr>
        <a:xfrm>
          <a:off x="0" y="0"/>
          <a:ext cx="0" cy="0"/>
          <a:chOff x="0" y="0"/>
          <a:chExt cx="0" cy="0"/>
        </a:xfrm>
      </p:grpSpPr>
      <p:sp>
        <p:nvSpPr>
          <p:cNvPr id="48" name="Google Shape;48;p26"/>
          <p:cNvSpPr txBox="1"/>
          <p:nvPr>
            <p:ph type="title"/>
          </p:nvPr>
        </p:nvSpPr>
        <p:spPr>
          <a:xfrm>
            <a:off x="623888" y="1282304"/>
            <a:ext cx="7886700" cy="2139553"/>
          </a:xfrm>
          <a:prstGeom prst="rect">
            <a:avLst/>
          </a:prstGeom>
          <a:solidFill>
            <a:srgbClr val="0CADEA"/>
          </a:solid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6"/>
          <p:cNvSpPr txBox="1"/>
          <p:nvPr>
            <p:ph idx="1" type="body"/>
          </p:nvPr>
        </p:nvSpPr>
        <p:spPr>
          <a:xfrm>
            <a:off x="623888" y="3442098"/>
            <a:ext cx="7886700" cy="1125140"/>
          </a:xfrm>
          <a:prstGeom prst="rect">
            <a:avLst/>
          </a:prstGeom>
          <a:solidFill>
            <a:srgbClr val="F5911E"/>
          </a:solidFill>
          <a:ln>
            <a:noFill/>
          </a:ln>
        </p:spPr>
        <p:txBody>
          <a:bodyPr anchorCtr="0" anchor="t" bIns="45700" lIns="91425" spcFirstLastPara="1" rIns="91425" wrap="square" tIns="45700">
            <a:normAutofit/>
          </a:bodyPr>
          <a:lstStyle>
            <a:lvl1pPr indent="-228600" lvl="0" marL="457200" algn="r">
              <a:lnSpc>
                <a:spcPct val="90000"/>
              </a:lnSpc>
              <a:spcBef>
                <a:spcPts val="750"/>
              </a:spcBef>
              <a:spcAft>
                <a:spcPts val="0"/>
              </a:spcAft>
              <a:buClr>
                <a:schemeClr val="lt1"/>
              </a:buClr>
              <a:buSzPts val="1800"/>
              <a:buNone/>
              <a:defRPr b="1" sz="1800">
                <a:solidFill>
                  <a:schemeClr val="lt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27"/>
          <p:cNvSpPr txBox="1"/>
          <p:nvPr>
            <p:ph type="title"/>
          </p:nvPr>
        </p:nvSpPr>
        <p:spPr>
          <a:xfrm>
            <a:off x="391885" y="0"/>
            <a:ext cx="8752115" cy="646612"/>
          </a:xfrm>
          <a:prstGeom prst="rect">
            <a:avLst/>
          </a:prstGeom>
          <a:solidFill>
            <a:srgbClr val="0A8F9D"/>
          </a:solid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7"/>
          <p:cNvSpPr txBox="1"/>
          <p:nvPr>
            <p:ph idx="1" type="body"/>
          </p:nvPr>
        </p:nvSpPr>
        <p:spPr>
          <a:xfrm>
            <a:off x="628650" y="724988"/>
            <a:ext cx="3886200" cy="424216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 name="Google Shape;53;p27"/>
          <p:cNvSpPr txBox="1"/>
          <p:nvPr>
            <p:ph idx="2" type="body"/>
          </p:nvPr>
        </p:nvSpPr>
        <p:spPr>
          <a:xfrm>
            <a:off x="4629150" y="724988"/>
            <a:ext cx="3886200" cy="424216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chemeClr val="lt1"/>
        </a:solidFill>
      </p:bgPr>
    </p:bg>
    <p:spTree>
      <p:nvGrpSpPr>
        <p:cNvPr id="54" name="Shape 54"/>
        <p:cNvGrpSpPr/>
        <p:nvPr/>
      </p:nvGrpSpPr>
      <p:grpSpPr>
        <a:xfrm>
          <a:off x="0" y="0"/>
          <a:ext cx="0" cy="0"/>
          <a:chOff x="0" y="0"/>
          <a:chExt cx="0" cy="0"/>
        </a:xfrm>
      </p:grpSpPr>
      <p:sp>
        <p:nvSpPr>
          <p:cNvPr id="55" name="Google Shape;55;p28"/>
          <p:cNvSpPr txBox="1"/>
          <p:nvPr>
            <p:ph idx="1" type="body"/>
          </p:nvPr>
        </p:nvSpPr>
        <p:spPr>
          <a:xfrm>
            <a:off x="629842" y="731827"/>
            <a:ext cx="3868340" cy="617934"/>
          </a:xfrm>
          <a:prstGeom prst="rect">
            <a:avLst/>
          </a:prstGeom>
          <a:solidFill>
            <a:srgbClr val="F5911E"/>
          </a:solid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b="1" sz="1800">
                <a:solidFill>
                  <a:schemeClr val="lt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6" name="Google Shape;56;p28"/>
          <p:cNvSpPr txBox="1"/>
          <p:nvPr>
            <p:ph idx="2" type="body"/>
          </p:nvPr>
        </p:nvSpPr>
        <p:spPr>
          <a:xfrm>
            <a:off x="629842" y="1349760"/>
            <a:ext cx="3868340" cy="3607594"/>
          </a:xfrm>
          <a:prstGeom prst="rect">
            <a:avLst/>
          </a:prstGeom>
          <a:solidFill>
            <a:srgbClr val="0CADEA"/>
          </a:solid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lt1"/>
              </a:buClr>
              <a:buSzPts val="2100"/>
              <a:buChar char="•"/>
              <a:defRPr>
                <a:solidFill>
                  <a:schemeClr val="lt1"/>
                </a:solidFill>
              </a:defRPr>
            </a:lvl1pPr>
            <a:lvl2pPr indent="-342900" lvl="1" marL="914400" algn="l">
              <a:lnSpc>
                <a:spcPct val="90000"/>
              </a:lnSpc>
              <a:spcBef>
                <a:spcPts val="375"/>
              </a:spcBef>
              <a:spcAft>
                <a:spcPts val="0"/>
              </a:spcAft>
              <a:buClr>
                <a:schemeClr val="lt1"/>
              </a:buClr>
              <a:buSzPts val="1800"/>
              <a:buChar char="•"/>
              <a:defRPr>
                <a:solidFill>
                  <a:schemeClr val="lt1"/>
                </a:solidFill>
              </a:defRPr>
            </a:lvl2pPr>
            <a:lvl3pPr indent="-323850" lvl="2" marL="1371600" algn="l">
              <a:lnSpc>
                <a:spcPct val="90000"/>
              </a:lnSpc>
              <a:spcBef>
                <a:spcPts val="375"/>
              </a:spcBef>
              <a:spcAft>
                <a:spcPts val="0"/>
              </a:spcAft>
              <a:buClr>
                <a:schemeClr val="lt1"/>
              </a:buClr>
              <a:buSzPts val="1500"/>
              <a:buChar char="•"/>
              <a:defRPr>
                <a:solidFill>
                  <a:schemeClr val="lt1"/>
                </a:solidFill>
              </a:defRPr>
            </a:lvl3pPr>
            <a:lvl4pPr indent="-314325" lvl="3" marL="1828800" algn="l">
              <a:lnSpc>
                <a:spcPct val="90000"/>
              </a:lnSpc>
              <a:spcBef>
                <a:spcPts val="375"/>
              </a:spcBef>
              <a:spcAft>
                <a:spcPts val="0"/>
              </a:spcAft>
              <a:buClr>
                <a:schemeClr val="lt1"/>
              </a:buClr>
              <a:buSzPts val="1350"/>
              <a:buChar char="•"/>
              <a:defRPr>
                <a:solidFill>
                  <a:schemeClr val="lt1"/>
                </a:solidFill>
              </a:defRPr>
            </a:lvl4pPr>
            <a:lvl5pPr indent="-314325" lvl="4" marL="2286000" algn="l">
              <a:lnSpc>
                <a:spcPct val="90000"/>
              </a:lnSpc>
              <a:spcBef>
                <a:spcPts val="375"/>
              </a:spcBef>
              <a:spcAft>
                <a:spcPts val="0"/>
              </a:spcAft>
              <a:buClr>
                <a:schemeClr val="lt1"/>
              </a:buClr>
              <a:buSzPts val="1350"/>
              <a:buChar char="•"/>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7" name="Google Shape;57;p28"/>
          <p:cNvSpPr txBox="1"/>
          <p:nvPr>
            <p:ph idx="3" type="body"/>
          </p:nvPr>
        </p:nvSpPr>
        <p:spPr>
          <a:xfrm>
            <a:off x="4629150" y="731827"/>
            <a:ext cx="3887391" cy="617934"/>
          </a:xfrm>
          <a:prstGeom prst="rect">
            <a:avLst/>
          </a:prstGeom>
          <a:solidFill>
            <a:srgbClr val="F5911E"/>
          </a:solid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b="1" sz="1800">
                <a:solidFill>
                  <a:schemeClr val="lt1"/>
                </a:solidFill>
              </a:defRPr>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8" name="Google Shape;58;p28"/>
          <p:cNvSpPr txBox="1"/>
          <p:nvPr>
            <p:ph idx="4" type="body"/>
          </p:nvPr>
        </p:nvSpPr>
        <p:spPr>
          <a:xfrm>
            <a:off x="4629150" y="1349760"/>
            <a:ext cx="3887391" cy="3607594"/>
          </a:xfrm>
          <a:prstGeom prst="rect">
            <a:avLst/>
          </a:prstGeom>
          <a:solidFill>
            <a:srgbClr val="0CADEA"/>
          </a:solid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lt1"/>
              </a:buClr>
              <a:buSzPts val="2100"/>
              <a:buChar char="•"/>
              <a:defRPr>
                <a:solidFill>
                  <a:schemeClr val="lt1"/>
                </a:solidFill>
              </a:defRPr>
            </a:lvl1pPr>
            <a:lvl2pPr indent="-342900" lvl="1" marL="914400" algn="l">
              <a:lnSpc>
                <a:spcPct val="90000"/>
              </a:lnSpc>
              <a:spcBef>
                <a:spcPts val="375"/>
              </a:spcBef>
              <a:spcAft>
                <a:spcPts val="0"/>
              </a:spcAft>
              <a:buClr>
                <a:schemeClr val="lt1"/>
              </a:buClr>
              <a:buSzPts val="1800"/>
              <a:buChar char="•"/>
              <a:defRPr>
                <a:solidFill>
                  <a:schemeClr val="lt1"/>
                </a:solidFill>
              </a:defRPr>
            </a:lvl2pPr>
            <a:lvl3pPr indent="-323850" lvl="2" marL="1371600" algn="l">
              <a:lnSpc>
                <a:spcPct val="90000"/>
              </a:lnSpc>
              <a:spcBef>
                <a:spcPts val="375"/>
              </a:spcBef>
              <a:spcAft>
                <a:spcPts val="0"/>
              </a:spcAft>
              <a:buClr>
                <a:schemeClr val="lt1"/>
              </a:buClr>
              <a:buSzPts val="1500"/>
              <a:buChar char="•"/>
              <a:defRPr>
                <a:solidFill>
                  <a:schemeClr val="lt1"/>
                </a:solidFill>
              </a:defRPr>
            </a:lvl3pPr>
            <a:lvl4pPr indent="-314325" lvl="3" marL="1828800" algn="l">
              <a:lnSpc>
                <a:spcPct val="90000"/>
              </a:lnSpc>
              <a:spcBef>
                <a:spcPts val="375"/>
              </a:spcBef>
              <a:spcAft>
                <a:spcPts val="0"/>
              </a:spcAft>
              <a:buClr>
                <a:schemeClr val="lt1"/>
              </a:buClr>
              <a:buSzPts val="1350"/>
              <a:buChar char="•"/>
              <a:defRPr>
                <a:solidFill>
                  <a:schemeClr val="lt1"/>
                </a:solidFill>
              </a:defRPr>
            </a:lvl4pPr>
            <a:lvl5pPr indent="-314325" lvl="4" marL="2286000" algn="l">
              <a:lnSpc>
                <a:spcPct val="90000"/>
              </a:lnSpc>
              <a:spcBef>
                <a:spcPts val="375"/>
              </a:spcBef>
              <a:spcAft>
                <a:spcPts val="0"/>
              </a:spcAft>
              <a:buClr>
                <a:schemeClr val="lt1"/>
              </a:buClr>
              <a:buSzPts val="1350"/>
              <a:buChar char="•"/>
              <a:defRPr>
                <a:solidFill>
                  <a:schemeClr val="lt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9" name="Google Shape;59;p28"/>
          <p:cNvSpPr txBox="1"/>
          <p:nvPr>
            <p:ph type="title"/>
          </p:nvPr>
        </p:nvSpPr>
        <p:spPr>
          <a:xfrm>
            <a:off x="391885" y="0"/>
            <a:ext cx="8752115" cy="646612"/>
          </a:xfrm>
          <a:prstGeom prst="rect">
            <a:avLst/>
          </a:prstGeom>
          <a:solidFill>
            <a:srgbClr val="0A8F9D"/>
          </a:solid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29"/>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2" name="Google Shape;62;p29"/>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3" name="Google Shape;63;p29"/>
          <p:cNvSpPr txBox="1"/>
          <p:nvPr>
            <p:ph idx="12" type="sldNum"/>
          </p:nvPr>
        </p:nvSpPr>
        <p:spPr>
          <a:xfrm>
            <a:off x="6457950" y="4767263"/>
            <a:ext cx="2057400" cy="273844"/>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2.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9"/>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9"/>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9"/>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sp>
        <p:nvSpPr>
          <p:cNvPr id="31" name="Google Shape;31;p22"/>
          <p:cNvSpPr txBox="1"/>
          <p:nvPr>
            <p:ph type="title"/>
          </p:nvPr>
        </p:nvSpPr>
        <p:spPr>
          <a:xfrm>
            <a:off x="391885" y="0"/>
            <a:ext cx="8752115" cy="646612"/>
          </a:xfrm>
          <a:prstGeom prst="rect">
            <a:avLst/>
          </a:prstGeom>
          <a:solidFill>
            <a:srgbClr val="0A8F9D"/>
          </a:solid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chemeClr val="lt1"/>
              </a:buClr>
              <a:buSzPts val="2700"/>
              <a:buFont typeface="Calibri"/>
              <a:buNone/>
              <a:defRPr b="1" i="0" sz="27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22"/>
          <p:cNvSpPr txBox="1"/>
          <p:nvPr>
            <p:ph idx="1" type="body"/>
          </p:nvPr>
        </p:nvSpPr>
        <p:spPr>
          <a:xfrm>
            <a:off x="628650" y="783771"/>
            <a:ext cx="7886700" cy="420297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2.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21.png"/><Relationship Id="rId8"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jpg"/><Relationship Id="rId4" Type="http://schemas.openxmlformats.org/officeDocument/2006/relationships/image" Target="../media/image17.png"/><Relationship Id="rId5" Type="http://schemas.openxmlformats.org/officeDocument/2006/relationships/hyperlink" Target="https://library.wmo.int/index.php?lvl=notice_display&amp;id=22135#.Y_3eS3bMKbg" TargetMode="External"/><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nvSpPr>
        <p:spPr>
          <a:xfrm>
            <a:off x="58775" y="67050"/>
            <a:ext cx="5763900" cy="3972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0"/>
              <a:buFont typeface="Arial"/>
              <a:buNone/>
            </a:pPr>
            <a:r>
              <a:rPr b="0" i="0" lang="en-GB" sz="6000" u="none" cap="none" strike="noStrike">
                <a:solidFill>
                  <a:srgbClr val="FFFFFF"/>
                </a:solidFill>
                <a:latin typeface="Montserrat"/>
                <a:ea typeface="Montserrat"/>
                <a:cs typeface="Montserrat"/>
                <a:sym typeface="Montserrat"/>
              </a:rPr>
              <a:t>CEOS Plenary 2025</a:t>
            </a:r>
            <a:endParaRPr b="0" i="0" sz="6000" u="none" cap="none" strike="noStrike">
              <a:solidFill>
                <a:srgbClr val="FFFFFF"/>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2500"/>
              <a:buFont typeface="Arial"/>
              <a:buNone/>
            </a:pPr>
            <a:r>
              <a:rPr b="0" i="1" lang="en-GB" sz="2500" u="none" cap="none" strike="noStrike">
                <a:solidFill>
                  <a:srgbClr val="FFFFFF"/>
                </a:solidFill>
                <a:latin typeface="Montserrat"/>
                <a:ea typeface="Montserrat"/>
                <a:cs typeface="Montserrat"/>
                <a:sym typeface="Montserrat"/>
              </a:rPr>
              <a:t>Global Climate Observing System (GCOS) Update</a:t>
            </a:r>
            <a:endParaRPr b="0" i="1" sz="2500" u="none" cap="none" strike="noStrike">
              <a:solidFill>
                <a:srgbClr val="FFFFFF"/>
              </a:solidFill>
              <a:latin typeface="Montserrat"/>
              <a:ea typeface="Montserrat"/>
              <a:cs typeface="Montserrat"/>
              <a:sym typeface="Montserrat"/>
            </a:endParaRPr>
          </a:p>
        </p:txBody>
      </p:sp>
      <p:sp>
        <p:nvSpPr>
          <p:cNvPr id="95" name="Google Shape;95;p1"/>
          <p:cNvSpPr/>
          <p:nvPr/>
        </p:nvSpPr>
        <p:spPr>
          <a:xfrm>
            <a:off x="4134461" y="2632895"/>
            <a:ext cx="4833000" cy="19725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1700"/>
              <a:buFont typeface="Arial"/>
              <a:buNone/>
            </a:pPr>
            <a:r>
              <a:t/>
            </a:r>
            <a:endParaRPr b="1" i="0" sz="17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GB" sz="1700" u="none" cap="none" strike="noStrike">
                <a:solidFill>
                  <a:srgbClr val="33445F"/>
                </a:solidFill>
                <a:latin typeface="Montserrat"/>
                <a:ea typeface="Montserrat"/>
                <a:cs typeface="Montserrat"/>
                <a:sym typeface="Montserrat"/>
              </a:rPr>
              <a:t>Albert Fischer</a:t>
            </a:r>
            <a:endParaRPr/>
          </a:p>
          <a:p>
            <a:pPr indent="0" lvl="0" marL="0" marR="0" rtl="0" algn="r">
              <a:lnSpc>
                <a:spcPct val="130000"/>
              </a:lnSpc>
              <a:spcBef>
                <a:spcPts val="0"/>
              </a:spcBef>
              <a:spcAft>
                <a:spcPts val="0"/>
              </a:spcAft>
              <a:buClr>
                <a:srgbClr val="000000"/>
              </a:buClr>
              <a:buSzPts val="1700"/>
              <a:buFont typeface="Arial"/>
              <a:buNone/>
            </a:pPr>
            <a:r>
              <a:rPr b="1" i="0" lang="en-GB" sz="1700" u="none" cap="none" strike="noStrike">
                <a:solidFill>
                  <a:srgbClr val="33445F"/>
                </a:solidFill>
                <a:latin typeface="Montserrat"/>
                <a:ea typeface="Montserrat"/>
                <a:cs typeface="Montserrat"/>
                <a:sym typeface="Montserrat"/>
              </a:rPr>
              <a:t>WMO </a:t>
            </a:r>
            <a:endParaRPr b="0" i="0" sz="9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GB" sz="1700" u="none" cap="none" strike="noStrike">
                <a:solidFill>
                  <a:srgbClr val="33445F"/>
                </a:solidFill>
                <a:latin typeface="Montserrat"/>
                <a:ea typeface="Montserrat"/>
                <a:cs typeface="Montserrat"/>
                <a:sym typeface="Montserrat"/>
              </a:rPr>
              <a:t>Agenda Item 6.1</a:t>
            </a:r>
            <a:endParaRPr b="0" i="0" sz="9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GB" sz="1700" u="none" cap="none" strike="noStrike">
                <a:solidFill>
                  <a:srgbClr val="33445F"/>
                </a:solidFill>
                <a:latin typeface="Montserrat"/>
                <a:ea typeface="Montserrat"/>
                <a:cs typeface="Montserrat"/>
                <a:sym typeface="Montserrat"/>
              </a:rPr>
              <a:t>39th CEOS Plenary</a:t>
            </a:r>
            <a:endParaRPr b="1" i="0" sz="17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GB" sz="1700" u="none" cap="none" strike="noStrike">
                <a:solidFill>
                  <a:srgbClr val="33445F"/>
                </a:solidFill>
                <a:latin typeface="Montserrat"/>
                <a:ea typeface="Montserrat"/>
                <a:cs typeface="Montserrat"/>
                <a:sym typeface="Montserrat"/>
              </a:rPr>
              <a:t>Bath, United Kingdom</a:t>
            </a:r>
            <a:endParaRPr b="1" i="0" sz="1700" u="none" cap="none" strike="noStrike">
              <a:solidFill>
                <a:srgbClr val="33445F"/>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1700"/>
              <a:buFont typeface="Arial"/>
              <a:buNone/>
            </a:pPr>
            <a:r>
              <a:rPr b="1" i="0" lang="en-GB" sz="1700" u="none" cap="none" strike="noStrike">
                <a:solidFill>
                  <a:srgbClr val="33445F"/>
                </a:solidFill>
                <a:latin typeface="Montserrat"/>
                <a:ea typeface="Montserrat"/>
                <a:cs typeface="Montserrat"/>
                <a:sym typeface="Montserrat"/>
              </a:rPr>
              <a:t>4 - 6 November, 2025</a:t>
            </a:r>
            <a:endParaRPr b="1" i="0" sz="1700" u="none" cap="none" strike="noStrike">
              <a:solidFill>
                <a:srgbClr val="33445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0"/>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Sustainability </a:t>
            </a:r>
            <a:endParaRPr/>
          </a:p>
        </p:txBody>
      </p:sp>
      <p:sp>
        <p:nvSpPr>
          <p:cNvPr id="195" name="Google Shape;195;p10"/>
          <p:cNvSpPr txBox="1"/>
          <p:nvPr/>
        </p:nvSpPr>
        <p:spPr>
          <a:xfrm>
            <a:off x="249383" y="791649"/>
            <a:ext cx="8624273"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Calibri"/>
                <a:ea typeface="Calibri"/>
                <a:cs typeface="Calibri"/>
                <a:sym typeface="Calibri"/>
              </a:rPr>
              <a:t>C</a:t>
            </a:r>
            <a:r>
              <a:rPr b="1" i="0" lang="en-GB" sz="2000" u="none" cap="none" strike="noStrike">
                <a:solidFill>
                  <a:srgbClr val="000000"/>
                </a:solidFill>
                <a:latin typeface="Calibri"/>
                <a:ea typeface="Calibri"/>
                <a:cs typeface="Calibri"/>
                <a:sym typeface="Calibri"/>
              </a:rPr>
              <a:t>oncerns about the sustainability of the GCOS programme</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GB" sz="1600" u="none" cap="none" strike="noStrike">
                <a:solidFill>
                  <a:srgbClr val="000000"/>
                </a:solidFill>
                <a:latin typeface="Calibri"/>
                <a:ea typeface="Calibri"/>
                <a:cs typeface="Calibri"/>
                <a:sym typeface="Calibri"/>
              </a:rPr>
              <a:t>Currency exchange rates have led to an effective reduction in contributions to the trust fund of around 15 per cent over the past three years. </a:t>
            </a:r>
            <a:endParaRPr b="0" i="0" sz="1600" u="none" cap="none" strike="noStrike">
              <a:solidFill>
                <a:srgbClr val="000000"/>
              </a:solidFill>
              <a:latin typeface="Calibri"/>
              <a:ea typeface="Calibri"/>
              <a:cs typeface="Calibri"/>
              <a:sym typeface="Calibri"/>
            </a:endParaRPr>
          </a:p>
          <a:p>
            <a:pPr indent="-241300" lvl="0" marL="3429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600"/>
              <a:buFont typeface="Arial"/>
              <a:buAutoNum type="arabicPeriod"/>
            </a:pPr>
            <a:r>
              <a:rPr b="0" i="0" lang="en-GB" sz="1600" u="none" cap="none" strike="noStrike">
                <a:solidFill>
                  <a:srgbClr val="000000"/>
                </a:solidFill>
                <a:latin typeface="Calibri"/>
                <a:ea typeface="Calibri"/>
                <a:cs typeface="Calibri"/>
                <a:sym typeface="Calibri"/>
              </a:rPr>
              <a:t>GCOS Trust Fund depends mainly on two contributors, the US (State Department</a:t>
            </a:r>
            <a:r>
              <a:rPr b="0" i="0" lang="en-GB" sz="1600" u="none" cap="none" strike="noStrike">
                <a:solidFill>
                  <a:srgbClr val="000000"/>
                </a:solidFill>
                <a:latin typeface="Calibri"/>
                <a:ea typeface="Calibri"/>
                <a:cs typeface="Calibri"/>
                <a:sym typeface="Calibri"/>
              </a:rPr>
              <a:t> and</a:t>
            </a:r>
            <a:r>
              <a:rPr b="0" i="0" lang="en-GB" sz="1600" u="none" cap="none" strike="noStrike">
                <a:solidFill>
                  <a:srgbClr val="000000"/>
                </a:solidFill>
                <a:latin typeface="Calibri"/>
                <a:ea typeface="Calibri"/>
                <a:cs typeface="Calibri"/>
                <a:sym typeface="Calibri"/>
              </a:rPr>
              <a:t> NOAA) and the EU. This puts at risk the sustainability of the GCOS programme. </a:t>
            </a:r>
            <a:endParaRPr b="0" i="0" sz="1600" u="none" cap="none" strike="noStrike">
              <a:solidFill>
                <a:srgbClr val="000000"/>
              </a:solidFill>
              <a:latin typeface="Calibri"/>
              <a:ea typeface="Calibri"/>
              <a:cs typeface="Calibri"/>
              <a:sym typeface="Calibri"/>
            </a:endParaRPr>
          </a:p>
          <a:p>
            <a:pPr indent="-342900" lvl="1" marL="800100" marR="0" rtl="0" algn="l">
              <a:lnSpc>
                <a:spcPct val="100000"/>
              </a:lnSpc>
              <a:spcBef>
                <a:spcPts val="0"/>
              </a:spcBef>
              <a:spcAft>
                <a:spcPts val="0"/>
              </a:spcAft>
              <a:buClr>
                <a:srgbClr val="000000"/>
              </a:buClr>
              <a:buSzPts val="1600"/>
              <a:buFont typeface="Arial"/>
              <a:buAutoNum type="alphaLcPeriod"/>
            </a:pPr>
            <a:r>
              <a:rPr b="0" i="0" lang="en-GB" sz="1600" u="none" cap="none" strike="noStrike">
                <a:solidFill>
                  <a:srgbClr val="000000"/>
                </a:solidFill>
                <a:latin typeface="Calibri"/>
                <a:ea typeface="Calibri"/>
                <a:cs typeface="Calibri"/>
                <a:sym typeface="Calibri"/>
              </a:rPr>
              <a:t>Due to the political situation, there is a significant uncertainty regarding the US State Department contribution for 2025 and the following years. </a:t>
            </a:r>
            <a:endParaRPr b="0" i="0" sz="1600" u="none" cap="none" strike="noStrike">
              <a:solidFill>
                <a:srgbClr val="000000"/>
              </a:solidFill>
              <a:latin typeface="Calibri"/>
              <a:ea typeface="Calibri"/>
              <a:cs typeface="Calibri"/>
              <a:sym typeface="Calibri"/>
            </a:endParaRPr>
          </a:p>
          <a:p>
            <a:pPr indent="-342900" lvl="1" marL="800100" marR="0" rtl="0" algn="l">
              <a:lnSpc>
                <a:spcPct val="100000"/>
              </a:lnSpc>
              <a:spcBef>
                <a:spcPts val="0"/>
              </a:spcBef>
              <a:spcAft>
                <a:spcPts val="0"/>
              </a:spcAft>
              <a:buClr>
                <a:srgbClr val="000000"/>
              </a:buClr>
              <a:buSzPts val="1600"/>
              <a:buFont typeface="Arial"/>
              <a:buAutoNum type="alphaLcPeriod"/>
            </a:pPr>
            <a:r>
              <a:rPr b="0" i="0" lang="en-GB" sz="1600" u="none" cap="none" strike="noStrike">
                <a:solidFill>
                  <a:srgbClr val="000000"/>
                </a:solidFill>
                <a:latin typeface="Calibri"/>
                <a:ea typeface="Calibri"/>
                <a:cs typeface="Calibri"/>
                <a:sym typeface="Calibri"/>
              </a:rPr>
              <a:t>Additionally, the EU has pledged to contribute for the next 3 years (2025-27), after which there is no commitment. </a:t>
            </a:r>
            <a:endParaRPr/>
          </a:p>
          <a:p>
            <a:pPr indent="0" lvl="1" marL="457200" marR="0" rtl="0" algn="l">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45720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Annual expenditures </a:t>
            </a:r>
            <a:r>
              <a:rPr b="0" i="0" lang="en-GB" sz="1600" u="none" cap="none" strike="noStrike">
                <a:solidFill>
                  <a:srgbClr val="000000"/>
                </a:solidFill>
                <a:latin typeface="Calibri"/>
                <a:ea typeface="Calibri"/>
                <a:cs typeface="Calibri"/>
                <a:sym typeface="Calibri"/>
              </a:rPr>
              <a:t>in the 700-800 kCHF range for staff and activities.</a:t>
            </a:r>
            <a:endParaRPr b="0" i="0" sz="1600" u="none" cap="none" strike="noStrike">
              <a:solidFill>
                <a:srgbClr val="000000"/>
              </a:solidFill>
              <a:latin typeface="Calibri"/>
              <a:ea typeface="Calibri"/>
              <a:cs typeface="Calibri"/>
              <a:sym typeface="Calibri"/>
            </a:endParaRPr>
          </a:p>
        </p:txBody>
      </p:sp>
      <p:sp>
        <p:nvSpPr>
          <p:cNvPr id="196" name="Google Shape;196;p10"/>
          <p:cNvSpPr txBox="1"/>
          <p:nvPr/>
        </p:nvSpPr>
        <p:spPr>
          <a:xfrm>
            <a:off x="85149" y="4344819"/>
            <a:ext cx="8894618" cy="46166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A diversification of the contribution source would ensure a more stable situation</a:t>
            </a:r>
            <a:r>
              <a:rPr b="0" i="0" lang="en-GB" sz="2400" u="none" cap="none" strike="noStrike">
                <a:solidFill>
                  <a:srgbClr val="000000"/>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1"/>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Contingency Plans</a:t>
            </a:r>
            <a:endParaRPr/>
          </a:p>
        </p:txBody>
      </p:sp>
      <p:sp>
        <p:nvSpPr>
          <p:cNvPr id="202" name="Google Shape;202;p11"/>
          <p:cNvSpPr txBox="1"/>
          <p:nvPr/>
        </p:nvSpPr>
        <p:spPr>
          <a:xfrm>
            <a:off x="124250" y="1078826"/>
            <a:ext cx="5219186" cy="369332"/>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Expenses are bigger than contributions for 2025-2028</a:t>
            </a:r>
            <a:endParaRPr/>
          </a:p>
        </p:txBody>
      </p:sp>
      <p:sp>
        <p:nvSpPr>
          <p:cNvPr id="203" name="Google Shape;203;p11"/>
          <p:cNvSpPr txBox="1"/>
          <p:nvPr/>
        </p:nvSpPr>
        <p:spPr>
          <a:xfrm>
            <a:off x="6869454" y="816852"/>
            <a:ext cx="1967142" cy="369332"/>
          </a:xfrm>
          <a:prstGeom prst="rect">
            <a:avLst/>
          </a:prstGeom>
          <a:noFill/>
          <a:ln cap="flat" cmpd="sng" w="28575">
            <a:solidFill>
              <a:srgbClr val="538CD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Decrease expenses</a:t>
            </a:r>
            <a:endParaRPr/>
          </a:p>
        </p:txBody>
      </p:sp>
      <p:sp>
        <p:nvSpPr>
          <p:cNvPr id="204" name="Google Shape;204;p11"/>
          <p:cNvSpPr txBox="1"/>
          <p:nvPr/>
        </p:nvSpPr>
        <p:spPr>
          <a:xfrm>
            <a:off x="6770563" y="1330366"/>
            <a:ext cx="2277547" cy="369332"/>
          </a:xfrm>
          <a:prstGeom prst="rect">
            <a:avLst/>
          </a:prstGeom>
          <a:noFill/>
          <a:ln cap="flat" cmpd="sng" w="28575">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Increase contributions</a:t>
            </a:r>
            <a:endParaRPr/>
          </a:p>
        </p:txBody>
      </p:sp>
      <p:sp>
        <p:nvSpPr>
          <p:cNvPr id="205" name="Google Shape;205;p11"/>
          <p:cNvSpPr/>
          <p:nvPr/>
        </p:nvSpPr>
        <p:spPr>
          <a:xfrm rot="-228195">
            <a:off x="5580509" y="764051"/>
            <a:ext cx="1176951" cy="484632"/>
          </a:xfrm>
          <a:prstGeom prst="rightArrow">
            <a:avLst>
              <a:gd fmla="val 50000" name="adj1"/>
              <a:gd fmla="val 50000" name="adj2"/>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6" name="Google Shape;206;p11"/>
          <p:cNvSpPr/>
          <p:nvPr/>
        </p:nvSpPr>
        <p:spPr>
          <a:xfrm rot="543233">
            <a:off x="5533993" y="1275769"/>
            <a:ext cx="1176951" cy="484632"/>
          </a:xfrm>
          <a:prstGeom prst="rightArrow">
            <a:avLst>
              <a:gd fmla="val 50000" name="adj1"/>
              <a:gd fmla="val 50000" name="adj2"/>
            </a:avLst>
          </a:prstGeom>
          <a:solidFill>
            <a:srgbClr val="92D050"/>
          </a:solidFill>
          <a:ln cap="flat" cmpd="sng" w="9525">
            <a:solidFill>
              <a:srgbClr val="92D05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7" name="Google Shape;207;p11"/>
          <p:cNvSpPr txBox="1"/>
          <p:nvPr/>
        </p:nvSpPr>
        <p:spPr>
          <a:xfrm>
            <a:off x="0" y="1707560"/>
            <a:ext cx="8984201" cy="3139321"/>
          </a:xfrm>
          <a:prstGeom prst="rect">
            <a:avLst/>
          </a:prstGeom>
          <a:noFill/>
          <a:ln cap="flat" cmpd="sng" w="9525">
            <a:solidFill>
              <a:srgbClr val="4F81BD"/>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Decrease expenses (only some examples):</a:t>
            </a:r>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Option 1</a:t>
            </a:r>
            <a:r>
              <a:rPr b="0" i="0" lang="en-GB" sz="1800" u="none" cap="none" strike="noStrike">
                <a:solidFill>
                  <a:srgbClr val="000000"/>
                </a:solidFill>
                <a:latin typeface="Calibri"/>
                <a:ea typeface="Calibri"/>
                <a:cs typeface="Calibri"/>
                <a:sym typeface="Calibri"/>
              </a:rPr>
              <a:t> – No mitigation – projected balance at end of 2027: 400,000 CHF </a:t>
            </a:r>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This will allow GCOS to deliver on the GCOS SR and GCOS IP and the EU project.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Option 2 </a:t>
            </a:r>
            <a:r>
              <a:rPr b="0" i="0" lang="en-GB" sz="1800" u="none" cap="none" strike="noStrike">
                <a:solidFill>
                  <a:srgbClr val="000000"/>
                </a:solidFill>
                <a:latin typeface="Calibri"/>
                <a:ea typeface="Calibri"/>
                <a:cs typeface="Calibri"/>
                <a:sym typeface="Calibri"/>
              </a:rPr>
              <a:t>– Reduce travel (keeping only key meetings) - projected balance at end of 2027: 460,000 CHF</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Negligible difference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Option 3 </a:t>
            </a:r>
            <a:r>
              <a:rPr b="0" i="0" lang="en-GB" sz="1800" u="none" cap="none" strike="noStrike">
                <a:solidFill>
                  <a:srgbClr val="000000"/>
                </a:solidFill>
                <a:latin typeface="Calibri"/>
                <a:ea typeface="Calibri"/>
                <a:cs typeface="Calibri"/>
                <a:sym typeface="Calibri"/>
              </a:rPr>
              <a:t>- Reduce travel, NO GCOS Network Manager and only 2 Scientific Officer - projected balance at end of 2027: 880,000 While this option extends GCOS to the end of 2028, many activities will need to be scaled down.</a:t>
            </a:r>
            <a:endParaRPr/>
          </a:p>
        </p:txBody>
      </p:sp>
      <p:sp>
        <p:nvSpPr>
          <p:cNvPr id="208" name="Google Shape;208;p11"/>
          <p:cNvSpPr txBox="1"/>
          <p:nvPr/>
        </p:nvSpPr>
        <p:spPr>
          <a:xfrm>
            <a:off x="7578634" y="1829399"/>
            <a:ext cx="1482436" cy="954107"/>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SC-32 decided to focus on increasing contribution</a:t>
            </a:r>
            <a:endParaRPr b="0" i="0" sz="1400" u="none" cap="none" strike="noStrike">
              <a:solidFill>
                <a:srgbClr val="000000"/>
              </a:solidFill>
              <a:latin typeface="Arial"/>
              <a:ea typeface="Arial"/>
              <a:cs typeface="Arial"/>
              <a:sym typeface="Arial"/>
            </a:endParaRPr>
          </a:p>
        </p:txBody>
      </p:sp>
      <p:cxnSp>
        <p:nvCxnSpPr>
          <p:cNvPr id="209" name="Google Shape;209;p11"/>
          <p:cNvCxnSpPr/>
          <p:nvPr/>
        </p:nvCxnSpPr>
        <p:spPr>
          <a:xfrm rot="10800000">
            <a:off x="7093527" y="2273304"/>
            <a:ext cx="485107" cy="1"/>
          </a:xfrm>
          <a:prstGeom prst="straightConnector1">
            <a:avLst/>
          </a:prstGeom>
          <a:noFill/>
          <a:ln cap="flat" cmpd="sng" w="38100">
            <a:solidFill>
              <a:srgbClr val="FF0000"/>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2"/>
          <p:cNvSpPr txBox="1"/>
          <p:nvPr>
            <p:ph type="title"/>
          </p:nvPr>
        </p:nvSpPr>
        <p:spPr>
          <a:xfrm>
            <a:off x="90472" y="76536"/>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400"/>
              <a:t>2025-2028 projection – no reduction in activities and staff</a:t>
            </a:r>
            <a:endParaRPr/>
          </a:p>
        </p:txBody>
      </p:sp>
      <p:pic>
        <p:nvPicPr>
          <p:cNvPr id="215" name="Google Shape;215;p12"/>
          <p:cNvPicPr preferRelativeResize="0"/>
          <p:nvPr/>
        </p:nvPicPr>
        <p:blipFill rotWithShape="1">
          <a:blip r:embed="rId3">
            <a:alphaModFix/>
          </a:blip>
          <a:srcRect b="0" l="0" r="0" t="0"/>
          <a:stretch/>
        </p:blipFill>
        <p:spPr>
          <a:xfrm>
            <a:off x="304481" y="1122328"/>
            <a:ext cx="4954211" cy="2898843"/>
          </a:xfrm>
          <a:prstGeom prst="rect">
            <a:avLst/>
          </a:prstGeom>
          <a:noFill/>
          <a:ln>
            <a:noFill/>
          </a:ln>
        </p:spPr>
      </p:pic>
      <p:sp>
        <p:nvSpPr>
          <p:cNvPr id="216" name="Google Shape;216;p12"/>
          <p:cNvSpPr txBox="1"/>
          <p:nvPr/>
        </p:nvSpPr>
        <p:spPr>
          <a:xfrm>
            <a:off x="5856050" y="866690"/>
            <a:ext cx="3022379" cy="3785652"/>
          </a:xfrm>
          <a:prstGeom prst="rect">
            <a:avLst/>
          </a:prstGeom>
          <a:noFill/>
          <a:ln cap="flat" cmpd="sng" w="1905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Calibri"/>
                <a:ea typeface="Calibri"/>
                <a:cs typeface="Calibri"/>
                <a:sym typeface="Calibri"/>
              </a:rPr>
              <a:t>This projection will allow work to continue until end of 2027, this will allow the delivery of GCOS Status Report and Implementation Plan</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Calibri"/>
                <a:ea typeface="Calibri"/>
                <a:cs typeface="Calibri"/>
                <a:sym typeface="Calibri"/>
              </a:rPr>
              <a:t>It will also allow additional couple of months in 2028 for one-two staff to deliver against the EU iClimateAction project</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Calibri"/>
                <a:ea typeface="Calibri"/>
                <a:cs typeface="Calibri"/>
                <a:sym typeface="Calibri"/>
              </a:rPr>
              <a:t>Unknown: New financial period for European Commission starts in 2028. There is a possibility of additional fundings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3"/>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Current Resourcing Activities</a:t>
            </a:r>
            <a:endParaRPr/>
          </a:p>
        </p:txBody>
      </p:sp>
      <p:sp>
        <p:nvSpPr>
          <p:cNvPr id="222" name="Google Shape;222;p13"/>
          <p:cNvSpPr txBox="1"/>
          <p:nvPr/>
        </p:nvSpPr>
        <p:spPr>
          <a:xfrm>
            <a:off x="469126" y="1082115"/>
            <a:ext cx="8301163" cy="317009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Calibri"/>
                <a:ea typeface="Calibri"/>
                <a:cs typeface="Calibri"/>
                <a:sym typeface="Calibri"/>
              </a:rPr>
              <a:t>GCOS Secretariat together with the GCOS Chairs has prepared a letter to seek seek additional and urgently required support for the GCOS Secretariat to be able to continue operations and deliver the planned outputs. </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Calibri"/>
                <a:ea typeface="Calibri"/>
                <a:cs typeface="Calibri"/>
                <a:sym typeface="Calibri"/>
              </a:rPr>
              <a:t>Interaction with WMO Resources Mobilization</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Calibri"/>
                <a:ea typeface="Calibri"/>
                <a:cs typeface="Calibri"/>
                <a:sym typeface="Calibri"/>
              </a:rPr>
              <a:t>Interaction with SOFF</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Calibri"/>
                <a:ea typeface="Calibri"/>
                <a:cs typeface="Calibri"/>
                <a:sym typeface="Calibri"/>
              </a:rPr>
              <a:t>Informed GCOS National Coordinators</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Calibri"/>
                <a:ea typeface="Calibri"/>
                <a:cs typeface="Calibri"/>
                <a:sym typeface="Calibri"/>
              </a:rPr>
              <a:t>GCOS Steering Committee members and GCOS Director in charge of contacting philanthropic organizations, NMHS...</a:t>
            </a:r>
            <a:endParaRPr/>
          </a:p>
          <a:p>
            <a:pPr indent="-342900" lvl="0" marL="34290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0000"/>
                </a:solidFill>
                <a:latin typeface="Calibri"/>
                <a:ea typeface="Calibri"/>
                <a:cs typeface="Calibri"/>
                <a:sym typeface="Calibri"/>
              </a:rPr>
              <a:t>Raise awareness on the GCOS financial situation at COP30</a:t>
            </a:r>
            <a:endParaRPr b="0" i="0" sz="20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132034" y="131953"/>
            <a:ext cx="5910625" cy="29796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6000"/>
              <a:buFont typeface="Montserrat Medium"/>
              <a:buNone/>
            </a:pPr>
            <a:r>
              <a:rPr lang="en-GB"/>
              <a:t>THANK YOU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1" name="Shape 231"/>
        <p:cNvGrpSpPr/>
        <p:nvPr/>
      </p:nvGrpSpPr>
      <p:grpSpPr>
        <a:xfrm>
          <a:off x="0" y="0"/>
          <a:ext cx="0" cy="0"/>
          <a:chOff x="0" y="0"/>
          <a:chExt cx="0" cy="0"/>
        </a:xfrm>
      </p:grpSpPr>
      <p:sp>
        <p:nvSpPr>
          <p:cNvPr id="232" name="Google Shape;232;p15"/>
          <p:cNvSpPr txBox="1"/>
          <p:nvPr>
            <p:ph type="title"/>
          </p:nvPr>
        </p:nvSpPr>
        <p:spPr>
          <a:xfrm>
            <a:off x="132035" y="62680"/>
            <a:ext cx="7093109" cy="653673"/>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b="1" lang="en-GB" sz="2400">
                <a:solidFill>
                  <a:srgbClr val="FFFFFF"/>
                </a:solidFill>
                <a:latin typeface="Calibri"/>
                <a:ea typeface="Calibri"/>
                <a:cs typeface="Calibri"/>
                <a:sym typeface="Calibri"/>
              </a:rPr>
              <a:t>GCOS Budget with projected balance at end of 2025</a:t>
            </a:r>
            <a:br>
              <a:rPr b="1" lang="en-GB" sz="2400">
                <a:solidFill>
                  <a:srgbClr val="FFFFFF"/>
                </a:solidFill>
                <a:latin typeface="Calibri"/>
                <a:ea typeface="Calibri"/>
                <a:cs typeface="Calibri"/>
                <a:sym typeface="Calibri"/>
              </a:rPr>
            </a:br>
            <a:r>
              <a:rPr b="1" lang="en-GB" sz="2400">
                <a:solidFill>
                  <a:srgbClr val="FFFFFF"/>
                </a:solidFill>
                <a:latin typeface="Calibri"/>
                <a:ea typeface="Calibri"/>
                <a:cs typeface="Calibri"/>
                <a:sym typeface="Calibri"/>
              </a:rPr>
              <a:t>(Revenues)</a:t>
            </a:r>
            <a:endParaRPr sz="2400"/>
          </a:p>
        </p:txBody>
      </p:sp>
      <p:graphicFrame>
        <p:nvGraphicFramePr>
          <p:cNvPr id="233" name="Google Shape;233;p15"/>
          <p:cNvGraphicFramePr/>
          <p:nvPr/>
        </p:nvGraphicFramePr>
        <p:xfrm>
          <a:off x="0" y="716354"/>
          <a:ext cx="3000000" cy="3000000"/>
        </p:xfrm>
        <a:graphic>
          <a:graphicData uri="http://schemas.openxmlformats.org/drawingml/2006/table">
            <a:tbl>
              <a:tblPr>
                <a:noFill/>
                <a:tableStyleId>{DC7EB68C-AF3B-4BB2-8B23-5A927E3B787F}</a:tableStyleId>
              </a:tblPr>
              <a:tblGrid>
                <a:gridCol w="3289850"/>
                <a:gridCol w="1946550"/>
                <a:gridCol w="2082350"/>
                <a:gridCol w="1825250"/>
              </a:tblGrid>
              <a:tr h="26877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Balance at 31 December 2024:  </a:t>
                      </a:r>
                      <a:endParaRPr b="0" i="0" sz="1400" u="none" cap="none" strike="noStrike"/>
                    </a:p>
                  </a:txBody>
                  <a:tcPr marT="33600" marB="33600" marR="67200" marL="67200" anchor="b">
                    <a:lnL cap="flat" cmpd="sng" w="9525">
                      <a:solidFill>
                        <a:srgbClr val="507EE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507EE8"/>
                      </a:solidFill>
                      <a:prstDash val="solid"/>
                      <a:round/>
                      <a:headEnd len="sm" w="sm" type="none"/>
                      <a:tailEnd len="sm" w="sm" type="none"/>
                    </a:lnT>
                    <a:lnB cap="flat" cmpd="sng" w="9525">
                      <a:solidFill>
                        <a:srgbClr val="507EE8"/>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082E8"/>
                      </a:solidFill>
                      <a:prstDash val="solid"/>
                      <a:round/>
                      <a:headEnd len="sm" w="sm" type="none"/>
                      <a:tailEnd len="sm" w="sm" type="none"/>
                    </a:lnT>
                    <a:lnB cap="flat" cmpd="sng" w="9525">
                      <a:solidFill>
                        <a:srgbClr val="D082E8"/>
                      </a:solidFill>
                      <a:prstDash val="solid"/>
                      <a:round/>
                      <a:headEnd len="sm" w="sm" type="none"/>
                      <a:tailEnd len="sm" w="sm" type="none"/>
                    </a:lnB>
                    <a:solidFill>
                      <a:srgbClr val="FFF2CC"/>
                    </a:solidFill>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083E8"/>
                      </a:solidFill>
                      <a:prstDash val="solid"/>
                      <a:round/>
                      <a:headEnd len="sm" w="sm" type="none"/>
                      <a:tailEnd len="sm" w="sm" type="none"/>
                    </a:lnT>
                    <a:lnB cap="flat" cmpd="sng" w="9525">
                      <a:solidFill>
                        <a:srgbClr val="7083E8"/>
                      </a:solidFill>
                      <a:prstDash val="solid"/>
                      <a:round/>
                      <a:headEnd len="sm" w="sm" type="none"/>
                      <a:tailEnd len="sm" w="sm" type="none"/>
                    </a:lnB>
                    <a:solidFill>
                      <a:srgbClr val="FFF2CC"/>
                    </a:solidFill>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1,233,961 </a:t>
                      </a:r>
                      <a:endParaRPr b="0" i="0" sz="1400" u="none" cap="none" strike="noStrike"/>
                    </a:p>
                  </a:txBody>
                  <a:tcPr marT="33600" marB="33600" marR="67200" marL="67200" anchor="b">
                    <a:lnL cap="flat" cmpd="sng" w="9525">
                      <a:solidFill>
                        <a:srgbClr val="000000">
                          <a:alpha val="0"/>
                        </a:srgbClr>
                      </a:solidFill>
                      <a:prstDash val="solid"/>
                      <a:round/>
                      <a:headEnd len="sm" w="sm" type="none"/>
                      <a:tailEnd len="sm" w="sm" type="none"/>
                    </a:lnL>
                    <a:lnR cap="flat" cmpd="sng" w="9525">
                      <a:solidFill>
                        <a:srgbClr val="7083E8"/>
                      </a:solidFill>
                      <a:prstDash val="solid"/>
                      <a:round/>
                      <a:headEnd len="sm" w="sm" type="none"/>
                      <a:tailEnd len="sm" w="sm" type="none"/>
                    </a:lnR>
                    <a:lnT cap="flat" cmpd="sng" w="9525">
                      <a:solidFill>
                        <a:srgbClr val="7083E8"/>
                      </a:solidFill>
                      <a:prstDash val="solid"/>
                      <a:round/>
                      <a:headEnd len="sm" w="sm" type="none"/>
                      <a:tailEnd len="sm" w="sm" type="none"/>
                    </a:lnT>
                    <a:lnB cap="flat" cmpd="sng" w="9525">
                      <a:solidFill>
                        <a:srgbClr val="7083E8"/>
                      </a:solidFill>
                      <a:prstDash val="solid"/>
                      <a:round/>
                      <a:headEnd len="sm" w="sm" type="none"/>
                      <a:tailEnd len="sm" w="sm" type="none"/>
                    </a:lnB>
                    <a:solidFill>
                      <a:srgbClr val="FFF2CC"/>
                    </a:solidFill>
                  </a:tcPr>
                </a:tc>
              </a:tr>
              <a:tr h="156800">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B083E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507EE8"/>
                      </a:solidFill>
                      <a:prstDash val="solid"/>
                      <a:round/>
                      <a:headEnd len="sm" w="sm" type="none"/>
                      <a:tailEnd len="sm" w="sm" type="none"/>
                    </a:lnT>
                    <a:lnB cap="flat" cmpd="sng" w="9525">
                      <a:solidFill>
                        <a:srgbClr val="B083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082E8"/>
                      </a:solidFill>
                      <a:prstDash val="solid"/>
                      <a:round/>
                      <a:headEnd len="sm" w="sm" type="none"/>
                      <a:tailEnd len="sm" w="sm" type="none"/>
                    </a:lnT>
                    <a:lnB cap="flat" cmpd="sng" w="9525">
                      <a:solidFill>
                        <a:srgbClr val="D08C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083E8"/>
                      </a:solidFill>
                      <a:prstDash val="solid"/>
                      <a:round/>
                      <a:headEnd len="sm" w="sm" type="none"/>
                      <a:tailEnd len="sm" w="sm" type="none"/>
                    </a:lnT>
                    <a:lnB cap="flat" cmpd="sng" w="9525">
                      <a:solidFill>
                        <a:srgbClr val="3091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000000">
                          <a:alpha val="0"/>
                        </a:srgbClr>
                      </a:solidFill>
                      <a:prstDash val="solid"/>
                      <a:round/>
                      <a:headEnd len="sm" w="sm" type="none"/>
                      <a:tailEnd len="sm" w="sm" type="none"/>
                    </a:lnL>
                    <a:lnR cap="flat" cmpd="sng" w="9525">
                      <a:solidFill>
                        <a:srgbClr val="F089E8"/>
                      </a:solidFill>
                      <a:prstDash val="solid"/>
                      <a:round/>
                      <a:headEnd len="sm" w="sm" type="none"/>
                      <a:tailEnd len="sm" w="sm" type="none"/>
                    </a:lnR>
                    <a:lnT cap="flat" cmpd="sng" w="9525">
                      <a:solidFill>
                        <a:srgbClr val="7083E8"/>
                      </a:solidFill>
                      <a:prstDash val="solid"/>
                      <a:round/>
                      <a:headEnd len="sm" w="sm" type="none"/>
                      <a:tailEnd len="sm" w="sm" type="none"/>
                    </a:lnT>
                    <a:lnB cap="flat" cmpd="sng" w="9525">
                      <a:solidFill>
                        <a:srgbClr val="F089E8"/>
                      </a:solidFill>
                      <a:prstDash val="solid"/>
                      <a:round/>
                      <a:headEnd len="sm" w="sm" type="none"/>
                      <a:tailEnd len="sm" w="sm" type="none"/>
                    </a:lnB>
                  </a:tcPr>
                </a:tc>
              </a:tr>
              <a:tr h="873525">
                <a:tc>
                  <a:txBody>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Details</a:t>
                      </a: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708EE8"/>
                      </a:solidFill>
                      <a:prstDash val="solid"/>
                      <a:round/>
                      <a:headEnd len="sm" w="sm" type="none"/>
                      <a:tailEnd len="sm" w="sm" type="none"/>
                    </a:lnL>
                    <a:lnR cap="flat" cmpd="sng" w="9525">
                      <a:solidFill>
                        <a:srgbClr val="708EE8"/>
                      </a:solidFill>
                      <a:prstDash val="solid"/>
                      <a:round/>
                      <a:headEnd len="sm" w="sm" type="none"/>
                      <a:tailEnd len="sm" w="sm" type="none"/>
                    </a:lnR>
                    <a:lnT cap="flat" cmpd="sng" w="9525">
                      <a:solidFill>
                        <a:srgbClr val="B083E8"/>
                      </a:solidFill>
                      <a:prstDash val="solid"/>
                      <a:round/>
                      <a:headEnd len="sm" w="sm" type="none"/>
                      <a:tailEnd len="sm" w="sm" type="none"/>
                    </a:lnT>
                    <a:lnB cap="flat" cmpd="sng" w="9525">
                      <a:solidFill>
                        <a:srgbClr val="708E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Actual Revenue  2024 (CHF)</a:t>
                      </a: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708EE8"/>
                      </a:solidFill>
                      <a:prstDash val="solid"/>
                      <a:round/>
                      <a:headEnd len="sm" w="sm" type="none"/>
                      <a:tailEnd len="sm" w="sm" type="none"/>
                    </a:lnL>
                    <a:lnR cap="flat" cmpd="sng" w="9525">
                      <a:solidFill>
                        <a:srgbClr val="7095E8"/>
                      </a:solidFill>
                      <a:prstDash val="solid"/>
                      <a:round/>
                      <a:headEnd len="sm" w="sm" type="none"/>
                      <a:tailEnd len="sm" w="sm" type="none"/>
                    </a:lnR>
                    <a:lnT cap="flat" cmpd="sng" w="9525">
                      <a:solidFill>
                        <a:srgbClr val="D08CE8"/>
                      </a:solidFill>
                      <a:prstDash val="solid"/>
                      <a:round/>
                      <a:headEnd len="sm" w="sm" type="none"/>
                      <a:tailEnd len="sm" w="sm" type="none"/>
                    </a:lnT>
                    <a:lnB cap="flat" cmpd="sng" w="9525">
                      <a:solidFill>
                        <a:srgbClr val="708E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Contributions 2025 (CHF) - Committed (C) and Projected (P)</a:t>
                      </a: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7095E8"/>
                      </a:solidFill>
                      <a:prstDash val="solid"/>
                      <a:round/>
                      <a:headEnd len="sm" w="sm" type="none"/>
                      <a:tailEnd len="sm" w="sm" type="none"/>
                    </a:lnL>
                    <a:lnR cap="flat" cmpd="sng" w="9525">
                      <a:solidFill>
                        <a:srgbClr val="D094E8"/>
                      </a:solidFill>
                      <a:prstDash val="solid"/>
                      <a:round/>
                      <a:headEnd len="sm" w="sm" type="none"/>
                      <a:tailEnd len="sm" w="sm" type="none"/>
                    </a:lnR>
                    <a:lnT cap="flat" cmpd="sng" w="9525">
                      <a:solidFill>
                        <a:srgbClr val="3091E8"/>
                      </a:solidFill>
                      <a:prstDash val="solid"/>
                      <a:round/>
                      <a:headEnd len="sm" w="sm" type="none"/>
                      <a:tailEnd len="sm" w="sm" type="none"/>
                    </a:lnT>
                    <a:lnB cap="flat" cmpd="sng" w="9525">
                      <a:solidFill>
                        <a:srgbClr val="708EE8"/>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Contributions Received as of today (CHF)</a:t>
                      </a: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D094E8"/>
                      </a:solidFill>
                      <a:prstDash val="solid"/>
                      <a:round/>
                      <a:headEnd len="sm" w="sm" type="none"/>
                      <a:tailEnd len="sm" w="sm" type="none"/>
                    </a:lnL>
                    <a:lnR cap="flat" cmpd="sng" w="9525">
                      <a:solidFill>
                        <a:srgbClr val="7096E8"/>
                      </a:solidFill>
                      <a:prstDash val="solid"/>
                      <a:round/>
                      <a:headEnd len="sm" w="sm" type="none"/>
                      <a:tailEnd len="sm" w="sm" type="none"/>
                    </a:lnR>
                    <a:lnT cap="flat" cmpd="sng" w="9525">
                      <a:solidFill>
                        <a:srgbClr val="F089E8"/>
                      </a:solidFill>
                      <a:prstDash val="solid"/>
                      <a:round/>
                      <a:headEnd len="sm" w="sm" type="none"/>
                      <a:tailEnd len="sm" w="sm" type="none"/>
                    </a:lnT>
                    <a:lnB cap="flat" cmpd="sng" w="9525">
                      <a:solidFill>
                        <a:srgbClr val="708EE8"/>
                      </a:solidFill>
                      <a:prstDash val="solid"/>
                      <a:round/>
                      <a:headEnd len="sm" w="sm" type="none"/>
                      <a:tailEnd len="sm" w="sm" type="none"/>
                    </a:lnB>
                  </a:tcPr>
                </a:tc>
              </a:tr>
              <a:tr h="167975">
                <a:tc gridSpan="4">
                  <a:txBody>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Revenues - GCOS Voluntary Contributions </a:t>
                      </a: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909FE8"/>
                      </a:solidFill>
                      <a:prstDash val="solid"/>
                      <a:round/>
                      <a:headEnd len="sm" w="sm" type="none"/>
                      <a:tailEnd len="sm" w="sm" type="none"/>
                    </a:lnL>
                    <a:lnR cap="flat" cmpd="sng" w="9525">
                      <a:solidFill>
                        <a:srgbClr val="909FE8"/>
                      </a:solidFill>
                      <a:prstDash val="solid"/>
                      <a:round/>
                      <a:headEnd len="sm" w="sm" type="none"/>
                      <a:tailEnd len="sm" w="sm" type="none"/>
                    </a:lnR>
                    <a:lnT cap="flat" cmpd="sng" w="9525">
                      <a:solidFill>
                        <a:srgbClr val="708EE8"/>
                      </a:solidFill>
                      <a:prstDash val="solid"/>
                      <a:round/>
                      <a:headEnd len="sm" w="sm" type="none"/>
                      <a:tailEnd len="sm" w="sm" type="none"/>
                    </a:lnT>
                    <a:lnB cap="flat" cmpd="sng" w="9525">
                      <a:solidFill>
                        <a:srgbClr val="909FE8"/>
                      </a:solidFill>
                      <a:prstDash val="solid"/>
                      <a:round/>
                      <a:headEnd len="sm" w="sm" type="none"/>
                      <a:tailEnd len="sm" w="sm" type="none"/>
                    </a:lnB>
                    <a:solidFill>
                      <a:srgbClr val="E2EFDA"/>
                    </a:solidFill>
                  </a:tcPr>
                </a:tc>
                <a:tc hMerge="1"/>
                <a:tc hMerge="1"/>
                <a:tc hMerge="1"/>
              </a:tr>
              <a:tr h="16797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EC/Copernicus </a:t>
                      </a:r>
                      <a:endParaRPr b="0" i="0" sz="1400" u="none" cap="none" strike="noStrike"/>
                    </a:p>
                  </a:txBody>
                  <a:tcPr marT="33600" marB="33600" marR="67200" marL="67200" anchor="ctr">
                    <a:lnL cap="flat" cmpd="sng" w="9525">
                      <a:solidFill>
                        <a:srgbClr val="50A0E8"/>
                      </a:solidFill>
                      <a:prstDash val="solid"/>
                      <a:round/>
                      <a:headEnd len="sm" w="sm" type="none"/>
                      <a:tailEnd len="sm" w="sm" type="none"/>
                    </a:lnL>
                    <a:lnR cap="flat" cmpd="sng" w="9525">
                      <a:solidFill>
                        <a:srgbClr val="50A0E8"/>
                      </a:solidFill>
                      <a:prstDash val="solid"/>
                      <a:round/>
                      <a:headEnd len="sm" w="sm" type="none"/>
                      <a:tailEnd len="sm" w="sm" type="none"/>
                    </a:lnR>
                    <a:lnT cap="flat" cmpd="sng" w="9525">
                      <a:solidFill>
                        <a:srgbClr val="909FE8"/>
                      </a:solidFill>
                      <a:prstDash val="solid"/>
                      <a:round/>
                      <a:headEnd len="sm" w="sm" type="none"/>
                      <a:tailEnd len="sm" w="sm" type="none"/>
                    </a:lnT>
                    <a:lnB cap="flat" cmpd="sng" w="9525">
                      <a:solidFill>
                        <a:srgbClr val="50A0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236,516 </a:t>
                      </a:r>
                      <a:endParaRPr b="0" i="0" sz="1400" u="none" cap="none" strike="noStrike"/>
                    </a:p>
                  </a:txBody>
                  <a:tcPr marT="33600" marB="33600" marR="67200" marL="67200" anchor="ctr">
                    <a:lnL cap="flat" cmpd="sng" w="9525">
                      <a:solidFill>
                        <a:srgbClr val="50A0E8"/>
                      </a:solidFill>
                      <a:prstDash val="solid"/>
                      <a:round/>
                      <a:headEnd len="sm" w="sm" type="none"/>
                      <a:tailEnd len="sm" w="sm" type="none"/>
                    </a:lnL>
                    <a:lnR cap="flat" cmpd="sng" w="9525">
                      <a:solidFill>
                        <a:srgbClr val="309EE8"/>
                      </a:solidFill>
                      <a:prstDash val="solid"/>
                      <a:round/>
                      <a:headEnd len="sm" w="sm" type="none"/>
                      <a:tailEnd len="sm" w="sm" type="none"/>
                    </a:lnR>
                    <a:lnT cap="flat" cmpd="sng" w="9525">
                      <a:solidFill>
                        <a:srgbClr val="909FE8"/>
                      </a:solidFill>
                      <a:prstDash val="solid"/>
                      <a:round/>
                      <a:headEnd len="sm" w="sm" type="none"/>
                      <a:tailEnd len="sm" w="sm" type="none"/>
                    </a:lnT>
                    <a:lnB cap="flat" cmpd="sng" w="9525">
                      <a:solidFill>
                        <a:srgbClr val="309E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ctr">
                    <a:lnL cap="flat" cmpd="sng" w="9525">
                      <a:solidFill>
                        <a:srgbClr val="309EE8"/>
                      </a:solidFill>
                      <a:prstDash val="solid"/>
                      <a:round/>
                      <a:headEnd len="sm" w="sm" type="none"/>
                      <a:tailEnd len="sm" w="sm" type="none"/>
                    </a:lnL>
                    <a:lnR cap="flat" cmpd="sng" w="9525">
                      <a:solidFill>
                        <a:srgbClr val="30A6E8"/>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30A6E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231,900 </a:t>
                      </a:r>
                      <a:endParaRPr b="0" i="0" sz="1400" u="none" cap="none" strike="noStrike"/>
                    </a:p>
                  </a:txBody>
                  <a:tcPr marT="33600" marB="33600" marR="67200" marL="67200" anchor="ctr">
                    <a:lnL cap="flat" cmpd="sng" w="9525">
                      <a:solidFill>
                        <a:srgbClr val="30A6E8"/>
                      </a:solidFill>
                      <a:prstDash val="solid"/>
                      <a:round/>
                      <a:headEnd len="sm" w="sm" type="none"/>
                      <a:tailEnd len="sm" w="sm" type="none"/>
                    </a:lnL>
                    <a:lnR cap="flat" cmpd="sng" w="9525">
                      <a:solidFill>
                        <a:srgbClr val="70A3E8"/>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70A3E8"/>
                      </a:solidFill>
                      <a:prstDash val="solid"/>
                      <a:round/>
                      <a:headEnd len="sm" w="sm" type="none"/>
                      <a:tailEnd len="sm" w="sm" type="none"/>
                    </a:lnB>
                  </a:tcPr>
                </a:tc>
              </a:tr>
              <a:tr h="16797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NOAA/Woods Hole </a:t>
                      </a:r>
                      <a:endParaRPr b="0" i="0" sz="1400" u="none" cap="none" strike="noStrike"/>
                    </a:p>
                  </a:txBody>
                  <a:tcPr marT="33600" marB="33600" marR="67200" marL="67200" anchor="ctr">
                    <a:lnL cap="flat" cmpd="sng" w="9525">
                      <a:solidFill>
                        <a:srgbClr val="90A3E8"/>
                      </a:solidFill>
                      <a:prstDash val="solid"/>
                      <a:round/>
                      <a:headEnd len="sm" w="sm" type="none"/>
                      <a:tailEnd len="sm" w="sm" type="none"/>
                    </a:lnL>
                    <a:lnR cap="flat" cmpd="sng" w="9525">
                      <a:solidFill>
                        <a:srgbClr val="90A3E8"/>
                      </a:solidFill>
                      <a:prstDash val="solid"/>
                      <a:round/>
                      <a:headEnd len="sm" w="sm" type="none"/>
                      <a:tailEnd len="sm" w="sm" type="none"/>
                    </a:lnR>
                    <a:lnT cap="flat" cmpd="sng" w="9525">
                      <a:solidFill>
                        <a:srgbClr val="50A0E8"/>
                      </a:solidFill>
                      <a:prstDash val="solid"/>
                      <a:round/>
                      <a:headEnd len="sm" w="sm" type="none"/>
                      <a:tailEnd len="sm" w="sm" type="none"/>
                    </a:lnT>
                    <a:lnB cap="flat" cmpd="sng" w="9525">
                      <a:solidFill>
                        <a:srgbClr val="90A3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134,487 </a:t>
                      </a:r>
                      <a:endParaRPr b="0" i="0" sz="1400" u="none" cap="none" strike="noStrike"/>
                    </a:p>
                  </a:txBody>
                  <a:tcPr marT="33600" marB="33600" marR="67200" marL="67200" anchor="b">
                    <a:lnL cap="flat" cmpd="sng" w="9525">
                      <a:solidFill>
                        <a:srgbClr val="90A3E8"/>
                      </a:solidFill>
                      <a:prstDash val="solid"/>
                      <a:round/>
                      <a:headEnd len="sm" w="sm" type="none"/>
                      <a:tailEnd len="sm" w="sm" type="none"/>
                    </a:lnL>
                    <a:lnR cap="flat" cmpd="sng" w="9525">
                      <a:solidFill>
                        <a:srgbClr val="70ABE8"/>
                      </a:solidFill>
                      <a:prstDash val="solid"/>
                      <a:round/>
                      <a:headEnd len="sm" w="sm" type="none"/>
                      <a:tailEnd len="sm" w="sm" type="none"/>
                    </a:lnR>
                    <a:lnT cap="flat" cmpd="sng" w="9525">
                      <a:solidFill>
                        <a:srgbClr val="309EE8"/>
                      </a:solidFill>
                      <a:prstDash val="solid"/>
                      <a:round/>
                      <a:headEnd len="sm" w="sm" type="none"/>
                      <a:tailEnd len="sm" w="sm" type="none"/>
                    </a:lnT>
                    <a:lnB cap="flat" cmpd="sng" w="9525">
                      <a:solidFill>
                        <a:srgbClr val="70AB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70ABE8"/>
                      </a:solidFill>
                      <a:prstDash val="solid"/>
                      <a:round/>
                      <a:headEnd len="sm" w="sm" type="none"/>
                      <a:tailEnd len="sm" w="sm" type="none"/>
                    </a:lnL>
                    <a:lnR cap="flat" cmpd="sng" w="9525">
                      <a:solidFill>
                        <a:srgbClr val="B0AAE8"/>
                      </a:solidFill>
                      <a:prstDash val="solid"/>
                      <a:round/>
                      <a:headEnd len="sm" w="sm" type="none"/>
                      <a:tailEnd len="sm" w="sm" type="none"/>
                    </a:lnR>
                    <a:lnT cap="flat" cmpd="sng" w="9525">
                      <a:solidFill>
                        <a:srgbClr val="30A6E8"/>
                      </a:solidFill>
                      <a:prstDash val="solid"/>
                      <a:round/>
                      <a:headEnd len="sm" w="sm" type="none"/>
                      <a:tailEnd len="sm" w="sm" type="none"/>
                    </a:lnT>
                    <a:lnB cap="flat" cmpd="sng" w="9525">
                      <a:solidFill>
                        <a:srgbClr val="B0AAE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140,119 </a:t>
                      </a:r>
                      <a:endParaRPr b="0" i="0" sz="1400" u="none" cap="none" strike="noStrike"/>
                    </a:p>
                  </a:txBody>
                  <a:tcPr marT="33600" marB="33600" marR="67200" marL="67200" anchor="b">
                    <a:lnL cap="flat" cmpd="sng" w="9525">
                      <a:solidFill>
                        <a:srgbClr val="B0AAE8"/>
                      </a:solidFill>
                      <a:prstDash val="solid"/>
                      <a:round/>
                      <a:headEnd len="sm" w="sm" type="none"/>
                      <a:tailEnd len="sm" w="sm" type="none"/>
                    </a:lnL>
                    <a:lnR cap="flat" cmpd="sng" w="9525">
                      <a:solidFill>
                        <a:srgbClr val="F0ABE8"/>
                      </a:solidFill>
                      <a:prstDash val="solid"/>
                      <a:round/>
                      <a:headEnd len="sm" w="sm" type="none"/>
                      <a:tailEnd len="sm" w="sm" type="none"/>
                    </a:lnR>
                    <a:lnT cap="flat" cmpd="sng" w="9525">
                      <a:solidFill>
                        <a:srgbClr val="70A3E8"/>
                      </a:solidFill>
                      <a:prstDash val="solid"/>
                      <a:round/>
                      <a:headEnd len="sm" w="sm" type="none"/>
                      <a:tailEnd len="sm" w="sm" type="none"/>
                    </a:lnT>
                    <a:lnB cap="flat" cmpd="sng" w="9525">
                      <a:solidFill>
                        <a:srgbClr val="F0ABE8"/>
                      </a:solidFill>
                      <a:prstDash val="solid"/>
                      <a:round/>
                      <a:headEnd len="sm" w="sm" type="none"/>
                      <a:tailEnd len="sm" w="sm" type="none"/>
                    </a:lnB>
                  </a:tcPr>
                </a:tc>
              </a:tr>
              <a:tr h="26877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EU Project “iClimateAction” </a:t>
                      </a:r>
                      <a:endParaRPr b="0" i="0" sz="1400" u="none" cap="none" strike="noStrike"/>
                    </a:p>
                  </a:txBody>
                  <a:tcPr marT="33600" marB="33600" marR="67200" marL="67200" anchor="ctr">
                    <a:lnL cap="flat" cmpd="sng" w="9525">
                      <a:solidFill>
                        <a:srgbClr val="10ADE8"/>
                      </a:solidFill>
                      <a:prstDash val="solid"/>
                      <a:round/>
                      <a:headEnd len="sm" w="sm" type="none"/>
                      <a:tailEnd len="sm" w="sm" type="none"/>
                    </a:lnL>
                    <a:lnR cap="flat" cmpd="sng" w="9525">
                      <a:solidFill>
                        <a:srgbClr val="10ADE8"/>
                      </a:solidFill>
                      <a:prstDash val="solid"/>
                      <a:round/>
                      <a:headEnd len="sm" w="sm" type="none"/>
                      <a:tailEnd len="sm" w="sm" type="none"/>
                    </a:lnR>
                    <a:lnT cap="flat" cmpd="sng" w="9525">
                      <a:solidFill>
                        <a:srgbClr val="90A3E8"/>
                      </a:solidFill>
                      <a:prstDash val="solid"/>
                      <a:round/>
                      <a:headEnd len="sm" w="sm" type="none"/>
                      <a:tailEnd len="sm" w="sm" type="none"/>
                    </a:lnT>
                    <a:lnB cap="flat" cmpd="sng" w="9525">
                      <a:solidFill>
                        <a:srgbClr val="10AD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N/A </a:t>
                      </a:r>
                      <a:endParaRPr b="0" i="0" sz="1400" u="none" cap="none" strike="noStrike"/>
                    </a:p>
                  </a:txBody>
                  <a:tcPr marT="33600" marB="33600" marR="67200" marL="67200" anchor="ctr">
                    <a:lnL cap="flat" cmpd="sng" w="9525">
                      <a:solidFill>
                        <a:srgbClr val="10ADE8"/>
                      </a:solidFill>
                      <a:prstDash val="solid"/>
                      <a:round/>
                      <a:headEnd len="sm" w="sm" type="none"/>
                      <a:tailEnd len="sm" w="sm" type="none"/>
                    </a:lnL>
                    <a:lnR cap="flat" cmpd="sng" w="9525">
                      <a:solidFill>
                        <a:srgbClr val="10B7E8"/>
                      </a:solidFill>
                      <a:prstDash val="solid"/>
                      <a:round/>
                      <a:headEnd len="sm" w="sm" type="none"/>
                      <a:tailEnd len="sm" w="sm" type="none"/>
                    </a:lnR>
                    <a:lnT cap="flat" cmpd="sng" w="9525">
                      <a:solidFill>
                        <a:srgbClr val="70ABE8"/>
                      </a:solidFill>
                      <a:prstDash val="solid"/>
                      <a:round/>
                      <a:headEnd len="sm" w="sm" type="none"/>
                      <a:tailEnd len="sm" w="sm" type="none"/>
                    </a:lnT>
                    <a:lnB cap="flat" cmpd="sng" w="9525">
                      <a:solidFill>
                        <a:srgbClr val="10B7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ctr">
                    <a:lnL cap="flat" cmpd="sng" w="9525">
                      <a:solidFill>
                        <a:srgbClr val="10B7E8"/>
                      </a:solidFill>
                      <a:prstDash val="solid"/>
                      <a:round/>
                      <a:headEnd len="sm" w="sm" type="none"/>
                      <a:tailEnd len="sm" w="sm" type="none"/>
                    </a:lnL>
                    <a:lnR cap="flat" cmpd="sng" w="9525">
                      <a:solidFill>
                        <a:srgbClr val="70B7E8"/>
                      </a:solidFill>
                      <a:prstDash val="solid"/>
                      <a:round/>
                      <a:headEnd len="sm" w="sm" type="none"/>
                      <a:tailEnd len="sm" w="sm" type="none"/>
                    </a:lnR>
                    <a:lnT cap="flat" cmpd="sng" w="9525">
                      <a:solidFill>
                        <a:srgbClr val="B0AAE8"/>
                      </a:solidFill>
                      <a:prstDash val="solid"/>
                      <a:round/>
                      <a:headEnd len="sm" w="sm" type="none"/>
                      <a:tailEnd len="sm" w="sm" type="none"/>
                    </a:lnT>
                    <a:lnB cap="flat" cmpd="sng" w="9525">
                      <a:solidFill>
                        <a:srgbClr val="70B7E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219,309 </a:t>
                      </a:r>
                      <a:endParaRPr b="0" i="0" sz="1400" u="none" cap="none" strike="noStrike"/>
                    </a:p>
                  </a:txBody>
                  <a:tcPr marT="33600" marB="33600" marR="67200" marL="67200" anchor="ctr">
                    <a:lnL cap="flat" cmpd="sng" w="9525">
                      <a:solidFill>
                        <a:srgbClr val="70B7E8"/>
                      </a:solidFill>
                      <a:prstDash val="solid"/>
                      <a:round/>
                      <a:headEnd len="sm" w="sm" type="none"/>
                      <a:tailEnd len="sm" w="sm" type="none"/>
                    </a:lnL>
                    <a:lnR cap="flat" cmpd="sng" w="9525">
                      <a:solidFill>
                        <a:srgbClr val="50B8E8"/>
                      </a:solidFill>
                      <a:prstDash val="solid"/>
                      <a:round/>
                      <a:headEnd len="sm" w="sm" type="none"/>
                      <a:tailEnd len="sm" w="sm" type="none"/>
                    </a:lnR>
                    <a:lnT cap="flat" cmpd="sng" w="9525">
                      <a:solidFill>
                        <a:srgbClr val="F0ABE8"/>
                      </a:solidFill>
                      <a:prstDash val="solid"/>
                      <a:round/>
                      <a:headEnd len="sm" w="sm" type="none"/>
                      <a:tailEnd len="sm" w="sm" type="none"/>
                    </a:lnT>
                    <a:lnB cap="flat" cmpd="sng" w="9525">
                      <a:solidFill>
                        <a:srgbClr val="50B8E8"/>
                      </a:solidFill>
                      <a:prstDash val="solid"/>
                      <a:round/>
                      <a:headEnd len="sm" w="sm" type="none"/>
                      <a:tailEnd len="sm" w="sm" type="none"/>
                    </a:lnB>
                  </a:tcPr>
                </a:tc>
              </a:tr>
              <a:tr h="36957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US State Department </a:t>
                      </a:r>
                      <a:endParaRPr b="0" i="0" sz="1400" u="none" cap="none" strike="noStrike"/>
                    </a:p>
                  </a:txBody>
                  <a:tcPr marT="33600" marB="33600" marR="67200" marL="67200" anchor="ctr">
                    <a:lnL cap="flat" cmpd="sng" w="9525">
                      <a:solidFill>
                        <a:srgbClr val="D0C0E8"/>
                      </a:solidFill>
                      <a:prstDash val="solid"/>
                      <a:round/>
                      <a:headEnd len="sm" w="sm" type="none"/>
                      <a:tailEnd len="sm" w="sm" type="none"/>
                    </a:lnL>
                    <a:lnR cap="flat" cmpd="sng" w="9525">
                      <a:solidFill>
                        <a:srgbClr val="D0C0E8"/>
                      </a:solidFill>
                      <a:prstDash val="solid"/>
                      <a:round/>
                      <a:headEnd len="sm" w="sm" type="none"/>
                      <a:tailEnd len="sm" w="sm" type="none"/>
                    </a:lnR>
                    <a:lnT cap="flat" cmpd="sng" w="9525">
                      <a:solidFill>
                        <a:srgbClr val="10ADE8"/>
                      </a:solidFill>
                      <a:prstDash val="solid"/>
                      <a:round/>
                      <a:headEnd len="sm" w="sm" type="none"/>
                      <a:tailEnd len="sm" w="sm" type="none"/>
                    </a:lnT>
                    <a:lnB cap="flat" cmpd="sng" w="9525">
                      <a:solidFill>
                        <a:srgbClr val="D0C0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297,500 </a:t>
                      </a:r>
                      <a:endParaRPr b="0" i="0" sz="1400" u="none" cap="none" strike="noStrike"/>
                    </a:p>
                  </a:txBody>
                  <a:tcPr marT="33600" marB="33600" marR="67200" marL="67200" anchor="b">
                    <a:lnL cap="flat" cmpd="sng" w="9525">
                      <a:solidFill>
                        <a:srgbClr val="D0C0E8"/>
                      </a:solidFill>
                      <a:prstDash val="solid"/>
                      <a:round/>
                      <a:headEnd len="sm" w="sm" type="none"/>
                      <a:tailEnd len="sm" w="sm" type="none"/>
                    </a:lnL>
                    <a:lnR cap="flat" cmpd="sng" w="9525">
                      <a:solidFill>
                        <a:srgbClr val="90BCE8"/>
                      </a:solidFill>
                      <a:prstDash val="solid"/>
                      <a:round/>
                      <a:headEnd len="sm" w="sm" type="none"/>
                      <a:tailEnd len="sm" w="sm" type="none"/>
                    </a:lnR>
                    <a:lnT cap="flat" cmpd="sng" w="9525">
                      <a:solidFill>
                        <a:srgbClr val="10B7E8"/>
                      </a:solidFill>
                      <a:prstDash val="solid"/>
                      <a:round/>
                      <a:headEnd len="sm" w="sm" type="none"/>
                      <a:tailEnd len="sm" w="sm" type="none"/>
                    </a:lnT>
                    <a:lnB cap="flat" cmpd="sng" w="9525">
                      <a:solidFill>
                        <a:srgbClr val="90BC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90BCE8"/>
                      </a:solidFill>
                      <a:prstDash val="solid"/>
                      <a:round/>
                      <a:headEnd len="sm" w="sm" type="none"/>
                      <a:tailEnd len="sm" w="sm" type="none"/>
                    </a:lnL>
                    <a:lnR cap="flat" cmpd="sng" w="9525">
                      <a:solidFill>
                        <a:srgbClr val="B0BDE8"/>
                      </a:solidFill>
                      <a:prstDash val="solid"/>
                      <a:round/>
                      <a:headEnd len="sm" w="sm" type="none"/>
                      <a:tailEnd len="sm" w="sm" type="none"/>
                    </a:lnR>
                    <a:lnT cap="flat" cmpd="sng" w="9525">
                      <a:solidFill>
                        <a:srgbClr val="70B7E8"/>
                      </a:solidFill>
                      <a:prstDash val="solid"/>
                      <a:round/>
                      <a:headEnd len="sm" w="sm" type="none"/>
                      <a:tailEnd len="sm" w="sm" type="none"/>
                    </a:lnT>
                    <a:lnB cap="flat" cmpd="sng" w="9525">
                      <a:solidFill>
                        <a:srgbClr val="B0BDE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t>0</a:t>
                      </a:r>
                      <a:endParaRPr b="0" i="0" sz="1400" u="none" cap="none" strike="noStrike"/>
                    </a:p>
                  </a:txBody>
                  <a:tcPr marT="33600" marB="33600" marR="67200" marL="67200" anchor="b">
                    <a:lnL cap="flat" cmpd="sng" w="9525">
                      <a:solidFill>
                        <a:srgbClr val="B0BDE8"/>
                      </a:solidFill>
                      <a:prstDash val="solid"/>
                      <a:round/>
                      <a:headEnd len="sm" w="sm" type="none"/>
                      <a:tailEnd len="sm" w="sm" type="none"/>
                    </a:lnL>
                    <a:lnR cap="flat" cmpd="sng" w="9525">
                      <a:solidFill>
                        <a:srgbClr val="30C7E8"/>
                      </a:solidFill>
                      <a:prstDash val="solid"/>
                      <a:round/>
                      <a:headEnd len="sm" w="sm" type="none"/>
                      <a:tailEnd len="sm" w="sm" type="none"/>
                    </a:lnR>
                    <a:lnT cap="flat" cmpd="sng" w="9525">
                      <a:solidFill>
                        <a:srgbClr val="50B8E8"/>
                      </a:solidFill>
                      <a:prstDash val="solid"/>
                      <a:round/>
                      <a:headEnd len="sm" w="sm" type="none"/>
                      <a:tailEnd len="sm" w="sm" type="none"/>
                    </a:lnT>
                    <a:lnB cap="flat" cmpd="sng" w="9525">
                      <a:solidFill>
                        <a:srgbClr val="30C7E8"/>
                      </a:solidFill>
                      <a:prstDash val="solid"/>
                      <a:round/>
                      <a:headEnd len="sm" w="sm" type="none"/>
                      <a:tailEnd len="sm" w="sm" type="none"/>
                    </a:lnB>
                  </a:tcPr>
                </a:tc>
              </a:tr>
              <a:tr h="26877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WMO Contribution </a:t>
                      </a:r>
                      <a:endParaRPr b="0" i="0" sz="1400" u="none" cap="none" strike="noStrike"/>
                    </a:p>
                  </a:txBody>
                  <a:tcPr marT="33600" marB="33600" marR="67200" marL="672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D0C0E8"/>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100,000 </a:t>
                      </a:r>
                      <a:endParaRPr b="0" i="0" sz="1400" u="none" cap="none" strike="noStrike"/>
                    </a:p>
                  </a:txBody>
                  <a:tcPr marT="33600" marB="33600" marR="67200" marL="67200" anchor="b">
                    <a:lnL cap="flat" cmpd="sng" w="9525">
                      <a:solidFill>
                        <a:srgbClr val="000000"/>
                      </a:solidFill>
                      <a:prstDash val="solid"/>
                      <a:round/>
                      <a:headEnd len="sm" w="sm" type="none"/>
                      <a:tailEnd len="sm" w="sm" type="none"/>
                    </a:lnL>
                    <a:lnR cap="flat" cmpd="sng" w="9525">
                      <a:solidFill>
                        <a:srgbClr val="D0C2E8"/>
                      </a:solidFill>
                      <a:prstDash val="solid"/>
                      <a:round/>
                      <a:headEnd len="sm" w="sm" type="none"/>
                      <a:tailEnd len="sm" w="sm" type="none"/>
                    </a:lnR>
                    <a:lnT cap="flat" cmpd="sng" w="9525">
                      <a:solidFill>
                        <a:srgbClr val="90BCE8"/>
                      </a:solidFill>
                      <a:prstDash val="solid"/>
                      <a:round/>
                      <a:headEnd len="sm" w="sm" type="none"/>
                      <a:tailEnd len="sm" w="sm" type="none"/>
                    </a:lnT>
                    <a:lnB cap="flat" cmpd="sng" w="9525">
                      <a:solidFill>
                        <a:srgbClr val="D0C2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400" u="none" cap="none" strike="noStrike"/>
                    </a:p>
                  </a:txBody>
                  <a:tcPr marT="33600" marB="33600" marR="67200" marL="67200" anchor="b">
                    <a:lnL cap="flat" cmpd="sng" w="9525">
                      <a:solidFill>
                        <a:srgbClr val="D0C2E8"/>
                      </a:solidFill>
                      <a:prstDash val="solid"/>
                      <a:round/>
                      <a:headEnd len="sm" w="sm" type="none"/>
                      <a:tailEnd len="sm" w="sm" type="none"/>
                    </a:lnL>
                    <a:lnR cap="flat" cmpd="sng" w="9525">
                      <a:solidFill>
                        <a:srgbClr val="B0CBE8"/>
                      </a:solidFill>
                      <a:prstDash val="solid"/>
                      <a:round/>
                      <a:headEnd len="sm" w="sm" type="none"/>
                      <a:tailEnd len="sm" w="sm" type="none"/>
                    </a:lnR>
                    <a:lnT cap="flat" cmpd="sng" w="9525">
                      <a:solidFill>
                        <a:srgbClr val="B0BDE8"/>
                      </a:solidFill>
                      <a:prstDash val="solid"/>
                      <a:round/>
                      <a:headEnd len="sm" w="sm" type="none"/>
                      <a:tailEnd len="sm" w="sm" type="none"/>
                    </a:lnT>
                    <a:lnB cap="flat" cmpd="sng" w="9525">
                      <a:solidFill>
                        <a:srgbClr val="B0CBE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75,000</a:t>
                      </a:r>
                      <a:endParaRPr b="0" i="0" sz="1400" u="none" cap="none" strike="noStrike"/>
                    </a:p>
                  </a:txBody>
                  <a:tcPr marT="33600" marB="33600" marR="67200" marL="67200" anchor="b">
                    <a:lnL cap="flat" cmpd="sng" w="9525">
                      <a:solidFill>
                        <a:srgbClr val="B0CBE8"/>
                      </a:solidFill>
                      <a:prstDash val="solid"/>
                      <a:round/>
                      <a:headEnd len="sm" w="sm" type="none"/>
                      <a:tailEnd len="sm" w="sm" type="none"/>
                    </a:lnL>
                    <a:lnR cap="flat" cmpd="sng" w="9525">
                      <a:solidFill>
                        <a:srgbClr val="F0CEE8"/>
                      </a:solidFill>
                      <a:prstDash val="solid"/>
                      <a:round/>
                      <a:headEnd len="sm" w="sm" type="none"/>
                      <a:tailEnd len="sm" w="sm" type="none"/>
                    </a:lnR>
                    <a:lnT cap="flat" cmpd="sng" w="9525">
                      <a:solidFill>
                        <a:srgbClr val="30C7E8"/>
                      </a:solidFill>
                      <a:prstDash val="solid"/>
                      <a:round/>
                      <a:headEnd len="sm" w="sm" type="none"/>
                      <a:tailEnd len="sm" w="sm" type="none"/>
                    </a:lnT>
                    <a:lnB cap="flat" cmpd="sng" w="9525">
                      <a:solidFill>
                        <a:srgbClr val="F0CEE8"/>
                      </a:solidFill>
                      <a:prstDash val="solid"/>
                      <a:round/>
                      <a:headEnd len="sm" w="sm" type="none"/>
                      <a:tailEnd len="sm" w="sm" type="none"/>
                    </a:lnB>
                  </a:tcPr>
                </a:tc>
              </a:tr>
              <a:tr h="36957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DWD </a:t>
                      </a:r>
                      <a:endParaRPr b="0" i="0" sz="1400" u="none" cap="none" strike="noStrike"/>
                    </a:p>
                  </a:txBody>
                  <a:tcPr marT="33600" marB="33600" marR="67200" marL="67200" anchor="ctr">
                    <a:lnL cap="flat" cmpd="sng" w="9525">
                      <a:solidFill>
                        <a:srgbClr val="90CFE8"/>
                      </a:solidFill>
                      <a:prstDash val="solid"/>
                      <a:round/>
                      <a:headEnd len="sm" w="sm" type="none"/>
                      <a:tailEnd len="sm" w="sm" type="none"/>
                    </a:lnL>
                    <a:lnR cap="flat" cmpd="sng" w="9525">
                      <a:solidFill>
                        <a:srgbClr val="90CFE8"/>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90CF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28,221 </a:t>
                      </a:r>
                      <a:endParaRPr b="0" i="0" sz="1400" u="none" cap="none" strike="noStrike"/>
                    </a:p>
                  </a:txBody>
                  <a:tcPr marT="33600" marB="33600" marR="67200" marL="67200" anchor="b">
                    <a:lnL cap="flat" cmpd="sng" w="9525">
                      <a:solidFill>
                        <a:srgbClr val="90CFE8"/>
                      </a:solidFill>
                      <a:prstDash val="solid"/>
                      <a:round/>
                      <a:headEnd len="sm" w="sm" type="none"/>
                      <a:tailEnd len="sm" w="sm" type="none"/>
                    </a:lnL>
                    <a:lnR cap="flat" cmpd="sng" w="9525">
                      <a:solidFill>
                        <a:srgbClr val="D0CBE8"/>
                      </a:solidFill>
                      <a:prstDash val="solid"/>
                      <a:round/>
                      <a:headEnd len="sm" w="sm" type="none"/>
                      <a:tailEnd len="sm" w="sm" type="none"/>
                    </a:lnR>
                    <a:lnT cap="flat" cmpd="sng" w="9525">
                      <a:solidFill>
                        <a:srgbClr val="D0C2E8"/>
                      </a:solidFill>
                      <a:prstDash val="solid"/>
                      <a:round/>
                      <a:headEnd len="sm" w="sm" type="none"/>
                      <a:tailEnd len="sm" w="sm" type="none"/>
                    </a:lnT>
                    <a:lnB cap="flat" cmpd="sng" w="9525">
                      <a:solidFill>
                        <a:srgbClr val="D0CB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(P) 28,500 </a:t>
                      </a:r>
                      <a:endParaRPr b="0" i="0" sz="1400" u="none" cap="none" strike="noStrike"/>
                    </a:p>
                  </a:txBody>
                  <a:tcPr marT="33600" marB="33600" marR="67200" marL="67200" anchor="b">
                    <a:lnL cap="flat" cmpd="sng" w="9525">
                      <a:solidFill>
                        <a:srgbClr val="D0CBE8"/>
                      </a:solidFill>
                      <a:prstDash val="solid"/>
                      <a:round/>
                      <a:headEnd len="sm" w="sm" type="none"/>
                      <a:tailEnd len="sm" w="sm" type="none"/>
                    </a:lnL>
                    <a:lnR cap="flat" cmpd="sng" w="9525">
                      <a:solidFill>
                        <a:srgbClr val="F0D3E8"/>
                      </a:solidFill>
                      <a:prstDash val="solid"/>
                      <a:round/>
                      <a:headEnd len="sm" w="sm" type="none"/>
                      <a:tailEnd len="sm" w="sm" type="none"/>
                    </a:lnR>
                    <a:lnT cap="flat" cmpd="sng" w="9525">
                      <a:solidFill>
                        <a:srgbClr val="B0CBE8"/>
                      </a:solidFill>
                      <a:prstDash val="solid"/>
                      <a:round/>
                      <a:headEnd len="sm" w="sm" type="none"/>
                      <a:tailEnd len="sm" w="sm" type="none"/>
                    </a:lnT>
                    <a:lnB cap="flat" cmpd="sng" w="9525">
                      <a:solidFill>
                        <a:srgbClr val="F0D3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Not committed </a:t>
                      </a:r>
                      <a:endParaRPr b="0" i="0" sz="1400" u="none" cap="none" strike="noStrike"/>
                    </a:p>
                  </a:txBody>
                  <a:tcPr marT="33600" marB="33600" marR="67200" marL="67200" anchor="b">
                    <a:lnL cap="flat" cmpd="sng" w="9525">
                      <a:solidFill>
                        <a:srgbClr val="F0D3E8"/>
                      </a:solidFill>
                      <a:prstDash val="solid"/>
                      <a:round/>
                      <a:headEnd len="sm" w="sm" type="none"/>
                      <a:tailEnd len="sm" w="sm" type="none"/>
                    </a:lnL>
                    <a:lnR cap="flat" cmpd="sng" w="9525">
                      <a:solidFill>
                        <a:srgbClr val="90D4E8"/>
                      </a:solidFill>
                      <a:prstDash val="solid"/>
                      <a:round/>
                      <a:headEnd len="sm" w="sm" type="none"/>
                      <a:tailEnd len="sm" w="sm" type="none"/>
                    </a:lnR>
                    <a:lnT cap="flat" cmpd="sng" w="9525">
                      <a:solidFill>
                        <a:srgbClr val="F0CEE8"/>
                      </a:solidFill>
                      <a:prstDash val="solid"/>
                      <a:round/>
                      <a:headEnd len="sm" w="sm" type="none"/>
                      <a:tailEnd len="sm" w="sm" type="none"/>
                    </a:lnT>
                    <a:lnB cap="flat" cmpd="sng" w="9525">
                      <a:solidFill>
                        <a:srgbClr val="90D4E8"/>
                      </a:solidFill>
                      <a:prstDash val="solid"/>
                      <a:round/>
                      <a:headEnd len="sm" w="sm" type="none"/>
                      <a:tailEnd len="sm" w="sm" type="none"/>
                    </a:lnB>
                  </a:tcPr>
                </a:tc>
              </a:tr>
              <a:tr h="36957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EUMETSAT </a:t>
                      </a:r>
                      <a:endParaRPr b="0" i="0" sz="1400" u="none" cap="none" strike="noStrike"/>
                    </a:p>
                  </a:txBody>
                  <a:tcPr marT="33600" marB="33600" marR="67200" marL="67200" anchor="ctr">
                    <a:lnL cap="flat" cmpd="sng" w="9525">
                      <a:solidFill>
                        <a:srgbClr val="30D5E8"/>
                      </a:solidFill>
                      <a:prstDash val="solid"/>
                      <a:round/>
                      <a:headEnd len="sm" w="sm" type="none"/>
                      <a:tailEnd len="sm" w="sm" type="none"/>
                    </a:lnL>
                    <a:lnR cap="flat" cmpd="sng" w="9525">
                      <a:solidFill>
                        <a:srgbClr val="30D5E8"/>
                      </a:solidFill>
                      <a:prstDash val="solid"/>
                      <a:round/>
                      <a:headEnd len="sm" w="sm" type="none"/>
                      <a:tailEnd len="sm" w="sm" type="none"/>
                    </a:lnR>
                    <a:lnT cap="flat" cmpd="sng" w="9525">
                      <a:solidFill>
                        <a:srgbClr val="90CFE8"/>
                      </a:solidFill>
                      <a:prstDash val="solid"/>
                      <a:round/>
                      <a:headEnd len="sm" w="sm" type="none"/>
                      <a:tailEnd len="sm" w="sm" type="none"/>
                    </a:lnT>
                    <a:lnB cap="flat" cmpd="sng" w="9525">
                      <a:solidFill>
                        <a:srgbClr val="30D5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18,753 </a:t>
                      </a:r>
                      <a:endParaRPr b="0" i="0" sz="1400" u="none" cap="none" strike="noStrike"/>
                    </a:p>
                  </a:txBody>
                  <a:tcPr marT="33600" marB="33600" marR="67200" marL="67200" anchor="b">
                    <a:lnL cap="flat" cmpd="sng" w="9525">
                      <a:solidFill>
                        <a:srgbClr val="30D5E8"/>
                      </a:solidFill>
                      <a:prstDash val="solid"/>
                      <a:round/>
                      <a:headEnd len="sm" w="sm" type="none"/>
                      <a:tailEnd len="sm" w="sm" type="none"/>
                    </a:lnL>
                    <a:lnR cap="flat" cmpd="sng" w="9525">
                      <a:solidFill>
                        <a:srgbClr val="F0D9E8"/>
                      </a:solidFill>
                      <a:prstDash val="solid"/>
                      <a:round/>
                      <a:headEnd len="sm" w="sm" type="none"/>
                      <a:tailEnd len="sm" w="sm" type="none"/>
                    </a:lnR>
                    <a:lnT cap="flat" cmpd="sng" w="9525">
                      <a:solidFill>
                        <a:srgbClr val="D0CBE8"/>
                      </a:solidFill>
                      <a:prstDash val="solid"/>
                      <a:round/>
                      <a:headEnd len="sm" w="sm" type="none"/>
                      <a:tailEnd len="sm" w="sm" type="none"/>
                    </a:lnT>
                    <a:lnB cap="flat" cmpd="sng" w="9525">
                      <a:solidFill>
                        <a:srgbClr val="F0D9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(P) 19,000 </a:t>
                      </a:r>
                      <a:endParaRPr b="0" i="0" sz="1400" u="none" cap="none" strike="noStrike"/>
                    </a:p>
                  </a:txBody>
                  <a:tcPr marT="33600" marB="33600" marR="67200" marL="67200" anchor="b">
                    <a:lnL cap="flat" cmpd="sng" w="9525">
                      <a:solidFill>
                        <a:srgbClr val="F0D9E8"/>
                      </a:solidFill>
                      <a:prstDash val="solid"/>
                      <a:round/>
                      <a:headEnd len="sm" w="sm" type="none"/>
                      <a:tailEnd len="sm" w="sm" type="none"/>
                    </a:lnL>
                    <a:lnR cap="flat" cmpd="sng" w="9525">
                      <a:solidFill>
                        <a:srgbClr val="90DAE8"/>
                      </a:solidFill>
                      <a:prstDash val="solid"/>
                      <a:round/>
                      <a:headEnd len="sm" w="sm" type="none"/>
                      <a:tailEnd len="sm" w="sm" type="none"/>
                    </a:lnR>
                    <a:lnT cap="flat" cmpd="sng" w="9525">
                      <a:solidFill>
                        <a:srgbClr val="F0D3E8"/>
                      </a:solidFill>
                      <a:prstDash val="solid"/>
                      <a:round/>
                      <a:headEnd len="sm" w="sm" type="none"/>
                      <a:tailEnd len="sm" w="sm" type="none"/>
                    </a:lnT>
                    <a:lnB cap="flat" cmpd="sng" w="9525">
                      <a:solidFill>
                        <a:srgbClr val="90DA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Not committed </a:t>
                      </a:r>
                      <a:endParaRPr b="0" i="0" sz="1400" u="none" cap="none" strike="noStrike"/>
                    </a:p>
                  </a:txBody>
                  <a:tcPr marT="33600" marB="33600" marR="67200" marL="67200" anchor="b">
                    <a:lnL cap="flat" cmpd="sng" w="9525">
                      <a:solidFill>
                        <a:srgbClr val="90DAE8"/>
                      </a:solidFill>
                      <a:prstDash val="solid"/>
                      <a:round/>
                      <a:headEnd len="sm" w="sm" type="none"/>
                      <a:tailEnd len="sm" w="sm" type="none"/>
                    </a:lnL>
                    <a:lnR cap="flat" cmpd="sng" w="9525">
                      <a:solidFill>
                        <a:srgbClr val="F0D9E8"/>
                      </a:solidFill>
                      <a:prstDash val="solid"/>
                      <a:round/>
                      <a:headEnd len="sm" w="sm" type="none"/>
                      <a:tailEnd len="sm" w="sm" type="none"/>
                    </a:lnR>
                    <a:lnT cap="flat" cmpd="sng" w="9525">
                      <a:solidFill>
                        <a:srgbClr val="90D4E8"/>
                      </a:solidFill>
                      <a:prstDash val="solid"/>
                      <a:round/>
                      <a:headEnd len="sm" w="sm" type="none"/>
                      <a:tailEnd len="sm" w="sm" type="none"/>
                    </a:lnT>
                    <a:lnB cap="flat" cmpd="sng" w="9525">
                      <a:solidFill>
                        <a:srgbClr val="F0D9E8"/>
                      </a:solidFill>
                      <a:prstDash val="solid"/>
                      <a:round/>
                      <a:headEnd len="sm" w="sm" type="none"/>
                      <a:tailEnd len="sm" w="sm" type="none"/>
                    </a:lnB>
                  </a:tcPr>
                </a:tc>
              </a:tr>
              <a:tr h="26877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WCRP </a:t>
                      </a:r>
                      <a:endParaRPr b="0" i="0" sz="1400" u="none" cap="none" strike="noStrike"/>
                    </a:p>
                  </a:txBody>
                  <a:tcPr marT="33600" marB="33600" marR="67200" marL="67200" anchor="ctr">
                    <a:lnL cap="flat" cmpd="sng" w="9525">
                      <a:solidFill>
                        <a:srgbClr val="10E9E8"/>
                      </a:solidFill>
                      <a:prstDash val="solid"/>
                      <a:round/>
                      <a:headEnd len="sm" w="sm" type="none"/>
                      <a:tailEnd len="sm" w="sm" type="none"/>
                    </a:lnL>
                    <a:lnR cap="flat" cmpd="sng" w="9525">
                      <a:solidFill>
                        <a:srgbClr val="10E9E8"/>
                      </a:solidFill>
                      <a:prstDash val="solid"/>
                      <a:round/>
                      <a:headEnd len="sm" w="sm" type="none"/>
                      <a:tailEnd len="sm" w="sm" type="none"/>
                    </a:lnR>
                    <a:lnT cap="flat" cmpd="sng" w="9525">
                      <a:solidFill>
                        <a:srgbClr val="30D5E8"/>
                      </a:solidFill>
                      <a:prstDash val="solid"/>
                      <a:round/>
                      <a:headEnd len="sm" w="sm" type="none"/>
                      <a:tailEnd len="sm" w="sm" type="none"/>
                    </a:lnT>
                    <a:lnB cap="flat" cmpd="sng" w="9525">
                      <a:solidFill>
                        <a:srgbClr val="10E9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16,102 </a:t>
                      </a:r>
                      <a:endParaRPr b="0" i="0" sz="1400" u="none" cap="none" strike="noStrike"/>
                    </a:p>
                  </a:txBody>
                  <a:tcPr marT="33600" marB="33600" marR="67200" marL="67200" anchor="b">
                    <a:lnL cap="flat" cmpd="sng" w="9525">
                      <a:solidFill>
                        <a:srgbClr val="10E9E8"/>
                      </a:solidFill>
                      <a:prstDash val="solid"/>
                      <a:round/>
                      <a:headEnd len="sm" w="sm" type="none"/>
                      <a:tailEnd len="sm" w="sm" type="none"/>
                    </a:lnL>
                    <a:lnR cap="flat" cmpd="sng" w="9525">
                      <a:solidFill>
                        <a:srgbClr val="70E8E8"/>
                      </a:solidFill>
                      <a:prstDash val="solid"/>
                      <a:round/>
                      <a:headEnd len="sm" w="sm" type="none"/>
                      <a:tailEnd len="sm" w="sm" type="none"/>
                    </a:lnR>
                    <a:lnT cap="flat" cmpd="sng" w="9525">
                      <a:solidFill>
                        <a:srgbClr val="F0D9E8"/>
                      </a:solidFill>
                      <a:prstDash val="solid"/>
                      <a:round/>
                      <a:headEnd len="sm" w="sm" type="none"/>
                      <a:tailEnd len="sm" w="sm" type="none"/>
                    </a:lnT>
                    <a:lnB cap="flat" cmpd="sng" w="9525">
                      <a:solidFill>
                        <a:srgbClr val="70E8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(C) 9,393 </a:t>
                      </a:r>
                      <a:endParaRPr b="0" i="0" sz="1400" u="none" cap="none" strike="noStrike"/>
                    </a:p>
                  </a:txBody>
                  <a:tcPr marT="33600" marB="33600" marR="67200" marL="67200" anchor="b">
                    <a:lnL cap="flat" cmpd="sng" w="9525">
                      <a:solidFill>
                        <a:srgbClr val="70E8E8"/>
                      </a:solidFill>
                      <a:prstDash val="solid"/>
                      <a:round/>
                      <a:headEnd len="sm" w="sm" type="none"/>
                      <a:tailEnd len="sm" w="sm" type="none"/>
                    </a:lnL>
                    <a:lnR cap="flat" cmpd="sng" w="9525">
                      <a:solidFill>
                        <a:srgbClr val="D0E8E8"/>
                      </a:solidFill>
                      <a:prstDash val="solid"/>
                      <a:round/>
                      <a:headEnd len="sm" w="sm" type="none"/>
                      <a:tailEnd len="sm" w="sm" type="none"/>
                    </a:lnR>
                    <a:lnT cap="flat" cmpd="sng" w="9525">
                      <a:solidFill>
                        <a:srgbClr val="90DAE8"/>
                      </a:solidFill>
                      <a:prstDash val="solid"/>
                      <a:round/>
                      <a:headEnd len="sm" w="sm" type="none"/>
                      <a:tailEnd len="sm" w="sm" type="none"/>
                    </a:lnT>
                    <a:lnB cap="flat" cmpd="sng" w="9525">
                      <a:solidFill>
                        <a:srgbClr val="D0E8E8"/>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b">
                    <a:lnL cap="flat" cmpd="sng" w="9525">
                      <a:solidFill>
                        <a:srgbClr val="D0E8E8"/>
                      </a:solidFill>
                      <a:prstDash val="solid"/>
                      <a:round/>
                      <a:headEnd len="sm" w="sm" type="none"/>
                      <a:tailEnd len="sm" w="sm" type="none"/>
                    </a:lnL>
                    <a:lnR cap="flat" cmpd="sng" w="9525">
                      <a:solidFill>
                        <a:srgbClr val="10F0E8"/>
                      </a:solidFill>
                      <a:prstDash val="solid"/>
                      <a:round/>
                      <a:headEnd len="sm" w="sm" type="none"/>
                      <a:tailEnd len="sm" w="sm" type="none"/>
                    </a:lnR>
                    <a:lnT cap="flat" cmpd="sng" w="9525">
                      <a:solidFill>
                        <a:srgbClr val="F0D9E8"/>
                      </a:solidFill>
                      <a:prstDash val="solid"/>
                      <a:round/>
                      <a:headEnd len="sm" w="sm" type="none"/>
                      <a:tailEnd len="sm" w="sm" type="none"/>
                    </a:lnT>
                    <a:lnB cap="flat" cmpd="sng" w="9525">
                      <a:solidFill>
                        <a:srgbClr val="10F0E8"/>
                      </a:solidFill>
                      <a:prstDash val="solid"/>
                      <a:round/>
                      <a:headEnd len="sm" w="sm" type="none"/>
                      <a:tailEnd len="sm" w="sm" type="none"/>
                    </a:lnB>
                  </a:tcPr>
                </a:tc>
              </a:tr>
              <a:tr h="268775">
                <a:tc>
                  <a:txBody>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Sub Total Revenue</a:t>
                      </a: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ctr">
                    <a:lnL cap="flat" cmpd="sng" w="9525">
                      <a:solidFill>
                        <a:srgbClr val="70F2E8"/>
                      </a:solidFill>
                      <a:prstDash val="solid"/>
                      <a:round/>
                      <a:headEnd len="sm" w="sm" type="none"/>
                      <a:tailEnd len="sm" w="sm" type="none"/>
                    </a:lnL>
                    <a:lnR cap="flat" cmpd="sng" w="9525">
                      <a:solidFill>
                        <a:srgbClr val="70F2E8"/>
                      </a:solidFill>
                      <a:prstDash val="solid"/>
                      <a:round/>
                      <a:headEnd len="sm" w="sm" type="none"/>
                      <a:tailEnd len="sm" w="sm" type="none"/>
                    </a:lnR>
                    <a:lnT cap="flat" cmpd="sng" w="9525">
                      <a:solidFill>
                        <a:srgbClr val="10E9E8"/>
                      </a:solidFill>
                      <a:prstDash val="solid"/>
                      <a:round/>
                      <a:headEnd len="sm" w="sm" type="none"/>
                      <a:tailEnd len="sm" w="sm" type="none"/>
                    </a:lnT>
                    <a:lnB cap="flat" cmpd="sng" w="9525">
                      <a:solidFill>
                        <a:srgbClr val="70F2E8"/>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831,579</a:t>
                      </a: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ctr">
                    <a:lnL cap="flat" cmpd="sng" w="9525">
                      <a:solidFill>
                        <a:srgbClr val="70F2E8"/>
                      </a:solidFill>
                      <a:prstDash val="solid"/>
                      <a:round/>
                      <a:headEnd len="sm" w="sm" type="none"/>
                      <a:tailEnd len="sm" w="sm" type="none"/>
                    </a:lnL>
                    <a:lnR cap="flat" cmpd="sng" w="9525">
                      <a:solidFill>
                        <a:srgbClr val="F0F6E8"/>
                      </a:solidFill>
                      <a:prstDash val="solid"/>
                      <a:round/>
                      <a:headEnd len="sm" w="sm" type="none"/>
                      <a:tailEnd len="sm" w="sm" type="none"/>
                    </a:lnR>
                    <a:lnT cap="flat" cmpd="sng" w="9525">
                      <a:solidFill>
                        <a:srgbClr val="70E8E8"/>
                      </a:solidFill>
                      <a:prstDash val="solid"/>
                      <a:round/>
                      <a:headEnd len="sm" w="sm" type="none"/>
                      <a:tailEnd len="sm" w="sm" type="none"/>
                    </a:lnT>
                    <a:lnB cap="flat" cmpd="sng" w="9525">
                      <a:solidFill>
                        <a:srgbClr val="F0F6E8"/>
                      </a:solidFill>
                      <a:prstDash val="solid"/>
                      <a:round/>
                      <a:headEnd len="sm" w="sm" type="none"/>
                      <a:tailEnd len="sm" w="sm" type="none"/>
                    </a:lnB>
                    <a:solidFill>
                      <a:srgbClr val="E2EFDA"/>
                    </a:solidFill>
                  </a:tcPr>
                </a:tc>
                <a:tc>
                  <a:txBody>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56,893</a:t>
                      </a:r>
                      <a:r>
                        <a:rPr b="0" i="0" lang="en-GB" sz="1400" u="none" cap="none" strike="noStrike">
                          <a:solidFill>
                            <a:srgbClr val="000000"/>
                          </a:solidFill>
                          <a:latin typeface="Verdana"/>
                          <a:ea typeface="Verdana"/>
                          <a:cs typeface="Verdana"/>
                          <a:sym typeface="Verdana"/>
                        </a:rPr>
                        <a:t> (not yet received)</a:t>
                      </a:r>
                      <a:endParaRPr b="0" i="0" sz="1400" u="none" cap="none" strike="noStrike"/>
                    </a:p>
                  </a:txBody>
                  <a:tcPr marT="33600" marB="33600" marR="67200" marL="67200" anchor="ctr">
                    <a:lnL cap="flat" cmpd="sng" w="9525">
                      <a:solidFill>
                        <a:srgbClr val="F0F6E8"/>
                      </a:solidFill>
                      <a:prstDash val="solid"/>
                      <a:round/>
                      <a:headEnd len="sm" w="sm" type="none"/>
                      <a:tailEnd len="sm" w="sm" type="none"/>
                    </a:lnL>
                    <a:lnR cap="flat" cmpd="sng" w="9525">
                      <a:solidFill>
                        <a:srgbClr val="1001E9"/>
                      </a:solidFill>
                      <a:prstDash val="solid"/>
                      <a:round/>
                      <a:headEnd len="sm" w="sm" type="none"/>
                      <a:tailEnd len="sm" w="sm" type="none"/>
                    </a:lnR>
                    <a:lnT cap="flat" cmpd="sng" w="9525">
                      <a:solidFill>
                        <a:srgbClr val="D0E8E8"/>
                      </a:solidFill>
                      <a:prstDash val="solid"/>
                      <a:round/>
                      <a:headEnd len="sm" w="sm" type="none"/>
                      <a:tailEnd len="sm" w="sm" type="none"/>
                    </a:lnT>
                    <a:lnB cap="flat" cmpd="sng" w="9525">
                      <a:solidFill>
                        <a:srgbClr val="1001E9"/>
                      </a:solidFill>
                      <a:prstDash val="solid"/>
                      <a:round/>
                      <a:headEnd len="sm" w="sm" type="none"/>
                      <a:tailEnd len="sm" w="sm" type="none"/>
                    </a:lnB>
                    <a:solidFill>
                      <a:srgbClr val="E2EFDA"/>
                    </a:solidFill>
                  </a:tcPr>
                </a:tc>
                <a:tc>
                  <a:txBody>
                    <a:bodyPr/>
                    <a:lstStyle/>
                    <a:p>
                      <a:pPr indent="0" lvl="0" marL="0" marR="0" rtl="0" algn="r">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666,328</a:t>
                      </a:r>
                      <a:r>
                        <a:rPr b="0" i="0" lang="en-GB" sz="1400" u="none" cap="none" strike="noStrike">
                          <a:solidFill>
                            <a:srgbClr val="000000"/>
                          </a:solidFill>
                          <a:latin typeface="Verdana"/>
                          <a:ea typeface="Verdana"/>
                          <a:cs typeface="Verdana"/>
                          <a:sym typeface="Verdana"/>
                        </a:rPr>
                        <a:t> </a:t>
                      </a:r>
                      <a:endParaRPr b="0" i="0" sz="1400" u="none" cap="none" strike="noStrike"/>
                    </a:p>
                  </a:txBody>
                  <a:tcPr marT="33600" marB="33600" marR="67200" marL="67200" anchor="ctr">
                    <a:lnL cap="flat" cmpd="sng" w="9525">
                      <a:solidFill>
                        <a:srgbClr val="1001E9"/>
                      </a:solidFill>
                      <a:prstDash val="solid"/>
                      <a:round/>
                      <a:headEnd len="sm" w="sm" type="none"/>
                      <a:tailEnd len="sm" w="sm" type="none"/>
                    </a:lnL>
                    <a:lnR cap="flat" cmpd="sng" w="9525">
                      <a:solidFill>
                        <a:srgbClr val="90F9E8"/>
                      </a:solidFill>
                      <a:prstDash val="solid"/>
                      <a:round/>
                      <a:headEnd len="sm" w="sm" type="none"/>
                      <a:tailEnd len="sm" w="sm" type="none"/>
                    </a:lnR>
                    <a:lnT cap="flat" cmpd="sng" w="9525">
                      <a:solidFill>
                        <a:srgbClr val="10F0E8"/>
                      </a:solidFill>
                      <a:prstDash val="solid"/>
                      <a:round/>
                      <a:headEnd len="sm" w="sm" type="none"/>
                      <a:tailEnd len="sm" w="sm" type="none"/>
                    </a:lnT>
                    <a:lnB cap="flat" cmpd="sng" w="9525">
                      <a:solidFill>
                        <a:srgbClr val="90F9E8"/>
                      </a:solidFill>
                      <a:prstDash val="solid"/>
                      <a:round/>
                      <a:headEnd len="sm" w="sm" type="none"/>
                      <a:tailEnd len="sm" w="sm" type="none"/>
                    </a:lnB>
                    <a:solidFill>
                      <a:srgbClr val="E2EFDA"/>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7" name="Shape 237"/>
        <p:cNvGrpSpPr/>
        <p:nvPr/>
      </p:nvGrpSpPr>
      <p:grpSpPr>
        <a:xfrm>
          <a:off x="0" y="0"/>
          <a:ext cx="0" cy="0"/>
          <a:chOff x="0" y="0"/>
          <a:chExt cx="0" cy="0"/>
        </a:xfrm>
      </p:grpSpPr>
      <p:sp>
        <p:nvSpPr>
          <p:cNvPr id="238" name="Google Shape;238;p16"/>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000"/>
              <a:t>GCOS Budget with projected balance at end of 2025</a:t>
            </a:r>
            <a:br>
              <a:rPr lang="en-GB" sz="2000"/>
            </a:br>
            <a:r>
              <a:rPr lang="en-GB" sz="2000"/>
              <a:t>(Expenses)</a:t>
            </a:r>
            <a:endParaRPr/>
          </a:p>
        </p:txBody>
      </p:sp>
      <p:graphicFrame>
        <p:nvGraphicFramePr>
          <p:cNvPr id="239" name="Google Shape;239;p16"/>
          <p:cNvGraphicFramePr/>
          <p:nvPr/>
        </p:nvGraphicFramePr>
        <p:xfrm>
          <a:off x="0" y="774661"/>
          <a:ext cx="3000000" cy="3000000"/>
        </p:xfrm>
        <a:graphic>
          <a:graphicData uri="http://schemas.openxmlformats.org/drawingml/2006/table">
            <a:tbl>
              <a:tblPr>
                <a:noFill/>
                <a:tableStyleId>{DC7EB68C-AF3B-4BB2-8B23-5A927E3B787F}</a:tableStyleId>
              </a:tblPr>
              <a:tblGrid>
                <a:gridCol w="4495300"/>
                <a:gridCol w="2035500"/>
                <a:gridCol w="2225300"/>
              </a:tblGrid>
              <a:tr h="1066150">
                <a:tc>
                  <a:txBody>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Details</a:t>
                      </a:r>
                      <a:r>
                        <a:rPr b="0" i="0" lang="en-GB" sz="1400" u="none" cap="none" strike="noStrike">
                          <a:solidFill>
                            <a:srgbClr val="000000"/>
                          </a:solidFill>
                          <a:latin typeface="Verdana"/>
                          <a:ea typeface="Verdana"/>
                          <a:cs typeface="Verdana"/>
                          <a:sym typeface="Verdana"/>
                        </a:rPr>
                        <a:t> </a:t>
                      </a:r>
                      <a:endParaRPr b="0" i="0" sz="1400" u="none" cap="none" strike="noStrike">
                        <a:latin typeface="Verdana"/>
                        <a:ea typeface="Verdana"/>
                        <a:cs typeface="Verdana"/>
                        <a:sym typeface="Verdana"/>
                      </a:endParaRPr>
                    </a:p>
                  </a:txBody>
                  <a:tcPr marT="45725" marB="45725" marR="91450" marL="91450" anchor="b">
                    <a:lnL cap="flat" cmpd="sng" w="9525">
                      <a:solidFill>
                        <a:srgbClr val="A01D5E"/>
                      </a:solidFill>
                      <a:prstDash val="solid"/>
                      <a:round/>
                      <a:headEnd len="sm" w="sm" type="none"/>
                      <a:tailEnd len="sm" w="sm" type="none"/>
                    </a:lnL>
                    <a:lnR cap="flat" cmpd="sng" w="9525">
                      <a:solidFill>
                        <a:srgbClr val="A01D5E"/>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01D5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Actual Expenses 2024 (CHF)</a:t>
                      </a:r>
                      <a:r>
                        <a:rPr b="0" i="0" lang="en-GB" sz="1400" u="none" cap="none" strike="noStrike">
                          <a:solidFill>
                            <a:srgbClr val="000000"/>
                          </a:solidFill>
                          <a:latin typeface="Verdana"/>
                          <a:ea typeface="Verdana"/>
                          <a:cs typeface="Verdana"/>
                          <a:sym typeface="Verdana"/>
                        </a:rPr>
                        <a:t> </a:t>
                      </a:r>
                      <a:endParaRPr b="0" i="0" sz="1400" u="none" cap="none" strike="noStrike">
                        <a:latin typeface="Verdana"/>
                        <a:ea typeface="Verdana"/>
                        <a:cs typeface="Verdana"/>
                        <a:sym typeface="Verdana"/>
                      </a:endParaRPr>
                    </a:p>
                  </a:txBody>
                  <a:tcPr marT="45725" marB="45725" marR="91450" marL="91450" anchor="b">
                    <a:lnL cap="flat" cmpd="sng" w="9525">
                      <a:solidFill>
                        <a:srgbClr val="A01D5E"/>
                      </a:solidFill>
                      <a:prstDash val="solid"/>
                      <a:round/>
                      <a:headEnd len="sm" w="sm" type="none"/>
                      <a:tailEnd len="sm" w="sm" type="none"/>
                    </a:lnL>
                    <a:lnR cap="flat" cmpd="sng" w="9525">
                      <a:solidFill>
                        <a:srgbClr val="C01E5E"/>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C01E5E"/>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Projected expenses  in 2025 (CHF) (presented to SC in 02/25</a:t>
                      </a:r>
                      <a:r>
                        <a:rPr b="0" i="0" lang="en-GB" sz="1400" u="none" cap="none" strike="noStrike">
                          <a:solidFill>
                            <a:srgbClr val="000000"/>
                          </a:solidFill>
                          <a:latin typeface="Verdana"/>
                          <a:ea typeface="Verdana"/>
                          <a:cs typeface="Verdana"/>
                          <a:sym typeface="Verdana"/>
                        </a:rPr>
                        <a:t> </a:t>
                      </a:r>
                      <a:endParaRPr b="0" i="0" sz="1400" u="none" cap="none" strike="noStrike">
                        <a:latin typeface="Verdana"/>
                        <a:ea typeface="Verdana"/>
                        <a:cs typeface="Verdana"/>
                        <a:sym typeface="Verdana"/>
                      </a:endParaRPr>
                    </a:p>
                  </a:txBody>
                  <a:tcPr marT="45725" marB="45725" marR="91450" marL="91450" anchor="b">
                    <a:lnL cap="flat" cmpd="sng" w="9525">
                      <a:solidFill>
                        <a:srgbClr val="C01E5E"/>
                      </a:solidFill>
                      <a:prstDash val="solid"/>
                      <a:round/>
                      <a:headEnd len="sm" w="sm" type="none"/>
                      <a:tailEnd len="sm" w="sm" type="none"/>
                    </a:lnL>
                    <a:lnR cap="flat" cmpd="sng" w="9525">
                      <a:solidFill>
                        <a:srgbClr val="001A5E"/>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1A5E"/>
                      </a:solidFill>
                      <a:prstDash val="solid"/>
                      <a:round/>
                      <a:headEnd len="sm" w="sm" type="none"/>
                      <a:tailEnd len="sm" w="sm" type="none"/>
                    </a:lnB>
                  </a:tcPr>
                </a:tc>
              </a:tr>
              <a:tr h="286725">
                <a:tc>
                  <a:txBody>
                    <a:bodyPr/>
                    <a:lstStyle/>
                    <a:p>
                      <a:pPr indent="0" lvl="0" marL="0" marR="0" rtl="0" algn="l">
                        <a:lnSpc>
                          <a:spcPct val="100000"/>
                        </a:lnSpc>
                        <a:spcBef>
                          <a:spcPts val="0"/>
                        </a:spcBef>
                        <a:spcAft>
                          <a:spcPts val="0"/>
                        </a:spcAft>
                        <a:buNone/>
                      </a:pPr>
                      <a:r>
                        <a:rPr b="1" i="0" lang="en-GB" sz="1400" u="none" cap="none" strike="noStrike">
                          <a:latin typeface="Verdana"/>
                          <a:ea typeface="Verdana"/>
                          <a:cs typeface="Verdana"/>
                          <a:sym typeface="Verdana"/>
                        </a:rPr>
                        <a:t>Expenses</a:t>
                      </a:r>
                      <a:r>
                        <a:rPr b="0" i="0" lang="en-GB" sz="1400" u="none" cap="none" strike="noStrike">
                          <a:latin typeface="Verdana"/>
                          <a:ea typeface="Verdana"/>
                          <a:cs typeface="Verdana"/>
                          <a:sym typeface="Verdana"/>
                        </a:rPr>
                        <a:t> </a:t>
                      </a:r>
                      <a:endParaRPr/>
                    </a:p>
                  </a:txBody>
                  <a:tcPr marT="45725" marB="45725" marR="91450" marL="91450" anchor="b">
                    <a:lnL cap="flat" cmpd="sng" w="9525">
                      <a:solidFill>
                        <a:srgbClr val="801D5E"/>
                      </a:solidFill>
                      <a:prstDash val="solid"/>
                      <a:round/>
                      <a:headEnd len="sm" w="sm" type="none"/>
                      <a:tailEnd len="sm" w="sm" type="none"/>
                    </a:lnL>
                    <a:lnR cap="flat" cmpd="sng" w="9525">
                      <a:solidFill>
                        <a:srgbClr val="801D5E"/>
                      </a:solidFill>
                      <a:prstDash val="solid"/>
                      <a:round/>
                      <a:headEnd len="sm" w="sm" type="none"/>
                      <a:tailEnd len="sm" w="sm" type="none"/>
                    </a:lnR>
                    <a:lnT cap="flat" cmpd="sng" w="9525">
                      <a:solidFill>
                        <a:srgbClr val="A01D5E"/>
                      </a:solidFill>
                      <a:prstDash val="solid"/>
                      <a:round/>
                      <a:headEnd len="sm" w="sm" type="none"/>
                      <a:tailEnd len="sm" w="sm" type="none"/>
                    </a:lnT>
                    <a:lnB cap="flat" cmpd="sng" w="9525">
                      <a:solidFill>
                        <a:srgbClr val="801D5E"/>
                      </a:solidFill>
                      <a:prstDash val="solid"/>
                      <a:round/>
                      <a:headEnd len="sm" w="sm" type="none"/>
                      <a:tailEnd len="sm" w="sm" type="none"/>
                    </a:lnB>
                    <a:solidFill>
                      <a:srgbClr val="FFE5EE"/>
                    </a:solidFill>
                  </a:tcPr>
                </a:tc>
                <a:tc>
                  <a:txBody>
                    <a:bodyPr/>
                    <a:lstStyle/>
                    <a:p>
                      <a:pPr indent="0" lvl="0" marL="0" marR="0" rtl="0" algn="l">
                        <a:lnSpc>
                          <a:spcPct val="100000"/>
                        </a:lnSpc>
                        <a:spcBef>
                          <a:spcPts val="0"/>
                        </a:spcBef>
                        <a:spcAft>
                          <a:spcPts val="0"/>
                        </a:spcAft>
                        <a:buNone/>
                      </a:pPr>
                      <a:r>
                        <a:rPr b="1" i="0" lang="en-GB" sz="1400" u="none" cap="none" strike="noStrike">
                          <a:latin typeface="Verdana"/>
                          <a:ea typeface="Verdana"/>
                          <a:cs typeface="Verdana"/>
                          <a:sym typeface="Verdana"/>
                        </a:rPr>
                        <a:t> </a:t>
                      </a:r>
                      <a:r>
                        <a:rPr b="0" i="0" lang="en-GB" sz="1400" u="none" cap="none" strike="noStrike">
                          <a:latin typeface="Verdana"/>
                          <a:ea typeface="Verdana"/>
                          <a:cs typeface="Verdana"/>
                          <a:sym typeface="Verdana"/>
                        </a:rPr>
                        <a:t> </a:t>
                      </a:r>
                      <a:endParaRPr/>
                    </a:p>
                  </a:txBody>
                  <a:tcPr marT="45725" marB="45725" marR="91450" marL="91450" anchor="b">
                    <a:lnL cap="flat" cmpd="sng" w="9525">
                      <a:solidFill>
                        <a:srgbClr val="801D5E"/>
                      </a:solidFill>
                      <a:prstDash val="solid"/>
                      <a:round/>
                      <a:headEnd len="sm" w="sm" type="none"/>
                      <a:tailEnd len="sm" w="sm" type="none"/>
                    </a:lnL>
                    <a:lnR cap="flat" cmpd="sng" w="9525">
                      <a:solidFill>
                        <a:srgbClr val="E0215E"/>
                      </a:solidFill>
                      <a:prstDash val="solid"/>
                      <a:round/>
                      <a:headEnd len="sm" w="sm" type="none"/>
                      <a:tailEnd len="sm" w="sm" type="none"/>
                    </a:lnR>
                    <a:lnT cap="flat" cmpd="sng" w="9525">
                      <a:solidFill>
                        <a:srgbClr val="C01E5E"/>
                      </a:solidFill>
                      <a:prstDash val="solid"/>
                      <a:round/>
                      <a:headEnd len="sm" w="sm" type="none"/>
                      <a:tailEnd len="sm" w="sm" type="none"/>
                    </a:lnT>
                    <a:lnB cap="flat" cmpd="sng" w="9525">
                      <a:solidFill>
                        <a:srgbClr val="E0215E"/>
                      </a:solidFill>
                      <a:prstDash val="solid"/>
                      <a:round/>
                      <a:headEnd len="sm" w="sm" type="none"/>
                      <a:tailEnd len="sm" w="sm" type="none"/>
                    </a:lnB>
                    <a:solidFill>
                      <a:srgbClr val="FFE5EE"/>
                    </a:solidFill>
                  </a:tcPr>
                </a:tc>
                <a:tc>
                  <a:txBody>
                    <a:bodyPr/>
                    <a:lstStyle/>
                    <a:p>
                      <a:pPr indent="0" lvl="0" marL="0" marR="0" rtl="0" algn="l">
                        <a:lnSpc>
                          <a:spcPct val="100000"/>
                        </a:lnSpc>
                        <a:spcBef>
                          <a:spcPts val="0"/>
                        </a:spcBef>
                        <a:spcAft>
                          <a:spcPts val="0"/>
                        </a:spcAft>
                        <a:buNone/>
                      </a:pPr>
                      <a:r>
                        <a:rPr b="1" i="0" lang="en-GB" sz="1400" u="none" cap="none" strike="noStrike">
                          <a:latin typeface="Verdana"/>
                          <a:ea typeface="Verdana"/>
                          <a:cs typeface="Verdana"/>
                          <a:sym typeface="Verdana"/>
                        </a:rPr>
                        <a:t> </a:t>
                      </a:r>
                      <a:r>
                        <a:rPr b="0" i="0" lang="en-GB" sz="1400" u="none" cap="none" strike="noStrike">
                          <a:latin typeface="Verdana"/>
                          <a:ea typeface="Verdana"/>
                          <a:cs typeface="Verdana"/>
                          <a:sym typeface="Verdana"/>
                        </a:rPr>
                        <a:t> </a:t>
                      </a:r>
                      <a:endParaRPr/>
                    </a:p>
                  </a:txBody>
                  <a:tcPr marT="45725" marB="45725" marR="91450" marL="91450" anchor="b">
                    <a:lnL cap="flat" cmpd="sng" w="9525">
                      <a:solidFill>
                        <a:srgbClr val="E0215E"/>
                      </a:solidFill>
                      <a:prstDash val="solid"/>
                      <a:round/>
                      <a:headEnd len="sm" w="sm" type="none"/>
                      <a:tailEnd len="sm" w="sm" type="none"/>
                    </a:lnL>
                    <a:lnR cap="flat" cmpd="sng" w="9525">
                      <a:solidFill>
                        <a:srgbClr val="60215E"/>
                      </a:solidFill>
                      <a:prstDash val="solid"/>
                      <a:round/>
                      <a:headEnd len="sm" w="sm" type="none"/>
                      <a:tailEnd len="sm" w="sm" type="none"/>
                    </a:lnR>
                    <a:lnT cap="flat" cmpd="sng" w="9525">
                      <a:solidFill>
                        <a:srgbClr val="001A5E"/>
                      </a:solidFill>
                      <a:prstDash val="solid"/>
                      <a:round/>
                      <a:headEnd len="sm" w="sm" type="none"/>
                      <a:tailEnd len="sm" w="sm" type="none"/>
                    </a:lnT>
                    <a:lnB cap="flat" cmpd="sng" w="9525">
                      <a:solidFill>
                        <a:srgbClr val="60215E"/>
                      </a:solidFill>
                      <a:prstDash val="solid"/>
                      <a:round/>
                      <a:headEnd len="sm" w="sm" type="none"/>
                      <a:tailEnd len="sm" w="sm" type="none"/>
                    </a:lnB>
                    <a:solidFill>
                      <a:srgbClr val="FFE5EE"/>
                    </a:solidFill>
                  </a:tcPr>
                </a:tc>
              </a:tr>
              <a:tr h="28672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Salaries (3 Officers) </a:t>
                      </a:r>
                      <a:endParaRPr b="0" i="0" sz="1400" u="none" cap="none" strike="noStrike">
                        <a:latin typeface="Verdana"/>
                        <a:ea typeface="Verdana"/>
                        <a:cs typeface="Verdana"/>
                        <a:sym typeface="Verdana"/>
                      </a:endParaRPr>
                    </a:p>
                  </a:txBody>
                  <a:tcPr marT="45725" marB="45725" marR="91450" marL="91450" anchor="ctr">
                    <a:lnL cap="flat" cmpd="sng" w="9525">
                      <a:solidFill>
                        <a:srgbClr val="E0235E"/>
                      </a:solidFill>
                      <a:prstDash val="solid"/>
                      <a:round/>
                      <a:headEnd len="sm" w="sm" type="none"/>
                      <a:tailEnd len="sm" w="sm" type="none"/>
                    </a:lnL>
                    <a:lnR cap="flat" cmpd="sng" w="9525">
                      <a:solidFill>
                        <a:srgbClr val="E0235E"/>
                      </a:solidFill>
                      <a:prstDash val="solid"/>
                      <a:round/>
                      <a:headEnd len="sm" w="sm" type="none"/>
                      <a:tailEnd len="sm" w="sm" type="none"/>
                    </a:lnR>
                    <a:lnT cap="flat" cmpd="sng" w="9525">
                      <a:solidFill>
                        <a:srgbClr val="801D5E"/>
                      </a:solidFill>
                      <a:prstDash val="solid"/>
                      <a:round/>
                      <a:headEnd len="sm" w="sm" type="none"/>
                      <a:tailEnd len="sm" w="sm" type="none"/>
                    </a:lnT>
                    <a:lnB cap="flat" cmpd="sng" w="9525">
                      <a:solidFill>
                        <a:srgbClr val="E0235E"/>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562,486 </a:t>
                      </a:r>
                      <a:endParaRPr b="0" i="0" sz="1400" u="none" cap="none" strike="noStrike">
                        <a:latin typeface="Verdana"/>
                        <a:ea typeface="Verdana"/>
                        <a:cs typeface="Verdana"/>
                        <a:sym typeface="Verdana"/>
                      </a:endParaRPr>
                    </a:p>
                  </a:txBody>
                  <a:tcPr marT="45725" marB="45725" marR="91450" marL="91450" anchor="b">
                    <a:lnL cap="flat" cmpd="sng" w="9525">
                      <a:solidFill>
                        <a:srgbClr val="E0235E"/>
                      </a:solidFill>
                      <a:prstDash val="solid"/>
                      <a:round/>
                      <a:headEnd len="sm" w="sm" type="none"/>
                      <a:tailEnd len="sm" w="sm" type="none"/>
                    </a:lnL>
                    <a:lnR cap="flat" cmpd="sng" w="9525">
                      <a:solidFill>
                        <a:srgbClr val="002D5E"/>
                      </a:solidFill>
                      <a:prstDash val="solid"/>
                      <a:round/>
                      <a:headEnd len="sm" w="sm" type="none"/>
                      <a:tailEnd len="sm" w="sm" type="none"/>
                    </a:lnR>
                    <a:lnT cap="flat" cmpd="sng" w="9525">
                      <a:solidFill>
                        <a:srgbClr val="E0215E"/>
                      </a:solidFill>
                      <a:prstDash val="solid"/>
                      <a:round/>
                      <a:headEnd len="sm" w="sm" type="none"/>
                      <a:tailEnd len="sm" w="sm" type="none"/>
                    </a:lnT>
                    <a:lnB cap="flat" cmpd="sng" w="9525">
                      <a:solidFill>
                        <a:srgbClr val="002D5E"/>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590,040 </a:t>
                      </a:r>
                      <a:endParaRPr b="0" i="0" sz="1400" u="none" cap="none" strike="noStrike">
                        <a:latin typeface="Verdana"/>
                        <a:ea typeface="Verdana"/>
                        <a:cs typeface="Verdana"/>
                        <a:sym typeface="Verdana"/>
                      </a:endParaRPr>
                    </a:p>
                  </a:txBody>
                  <a:tcPr marT="45725" marB="45725" marR="91450" marL="91450" anchor="b">
                    <a:lnL cap="flat" cmpd="sng" w="9525">
                      <a:solidFill>
                        <a:srgbClr val="002D5E"/>
                      </a:solidFill>
                      <a:prstDash val="solid"/>
                      <a:round/>
                      <a:headEnd len="sm" w="sm" type="none"/>
                      <a:tailEnd len="sm" w="sm" type="none"/>
                    </a:lnL>
                    <a:lnR cap="flat" cmpd="sng" w="9525">
                      <a:solidFill>
                        <a:srgbClr val="A02D5E"/>
                      </a:solidFill>
                      <a:prstDash val="solid"/>
                      <a:round/>
                      <a:headEnd len="sm" w="sm" type="none"/>
                      <a:tailEnd len="sm" w="sm" type="none"/>
                    </a:lnR>
                    <a:lnT cap="flat" cmpd="sng" w="9525">
                      <a:solidFill>
                        <a:srgbClr val="60215E"/>
                      </a:solidFill>
                      <a:prstDash val="solid"/>
                      <a:round/>
                      <a:headEnd len="sm" w="sm" type="none"/>
                      <a:tailEnd len="sm" w="sm" type="none"/>
                    </a:lnT>
                    <a:lnB cap="flat" cmpd="sng" w="9525">
                      <a:solidFill>
                        <a:srgbClr val="A02D5E"/>
                      </a:solidFill>
                      <a:prstDash val="solid"/>
                      <a:round/>
                      <a:headEnd len="sm" w="sm" type="none"/>
                      <a:tailEnd len="sm" w="sm" type="none"/>
                    </a:lnB>
                  </a:tcPr>
                </a:tc>
              </a:tr>
              <a:tr h="487450">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GCOS Network Manager  </a:t>
                      </a:r>
                      <a:br>
                        <a:rPr b="0" i="0" lang="en-GB" sz="1400" u="none" cap="none" strike="noStrike">
                          <a:solidFill>
                            <a:srgbClr val="000000"/>
                          </a:solidFill>
                          <a:latin typeface="Verdana"/>
                          <a:ea typeface="Verdana"/>
                          <a:cs typeface="Verdana"/>
                          <a:sym typeface="Verdana"/>
                        </a:rPr>
                      </a:br>
                      <a:r>
                        <a:rPr b="0" i="0" lang="en-GB" sz="1400" u="none" cap="none" strike="noStrike">
                          <a:solidFill>
                            <a:srgbClr val="000000"/>
                          </a:solidFill>
                          <a:latin typeface="Verdana"/>
                          <a:ea typeface="Verdana"/>
                          <a:cs typeface="Verdana"/>
                          <a:sym typeface="Verdana"/>
                        </a:rPr>
                        <a:t>(Salary + travels) </a:t>
                      </a:r>
                      <a:endParaRPr b="0" i="0" sz="1400" u="none" cap="none" strike="noStrike">
                        <a:latin typeface="Verdana"/>
                        <a:ea typeface="Verdana"/>
                        <a:cs typeface="Verdana"/>
                        <a:sym typeface="Verdana"/>
                      </a:endParaRPr>
                    </a:p>
                  </a:txBody>
                  <a:tcPr marT="45725" marB="45725" marR="91450" marL="91450" anchor="ctr">
                    <a:lnL cap="flat" cmpd="sng" w="9525">
                      <a:solidFill>
                        <a:srgbClr val="C02B5E"/>
                      </a:solidFill>
                      <a:prstDash val="solid"/>
                      <a:round/>
                      <a:headEnd len="sm" w="sm" type="none"/>
                      <a:tailEnd len="sm" w="sm" type="none"/>
                    </a:lnL>
                    <a:lnR cap="flat" cmpd="sng" w="9525">
                      <a:solidFill>
                        <a:srgbClr val="C02B5E"/>
                      </a:solidFill>
                      <a:prstDash val="solid"/>
                      <a:round/>
                      <a:headEnd len="sm" w="sm" type="none"/>
                      <a:tailEnd len="sm" w="sm" type="none"/>
                    </a:lnR>
                    <a:lnT cap="flat" cmpd="sng" w="9525">
                      <a:solidFill>
                        <a:srgbClr val="E0235E"/>
                      </a:solidFill>
                      <a:prstDash val="solid"/>
                      <a:round/>
                      <a:headEnd len="sm" w="sm" type="none"/>
                      <a:tailEnd len="sm" w="sm" type="none"/>
                    </a:lnT>
                    <a:lnB cap="flat" cmpd="sng" w="9525">
                      <a:solidFill>
                        <a:srgbClr val="C02B5E"/>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69,507 </a:t>
                      </a:r>
                      <a:endParaRPr b="0" i="0" sz="1400" u="none" cap="none" strike="noStrike">
                        <a:latin typeface="Verdana"/>
                        <a:ea typeface="Verdana"/>
                        <a:cs typeface="Verdana"/>
                        <a:sym typeface="Verdana"/>
                      </a:endParaRPr>
                    </a:p>
                  </a:txBody>
                  <a:tcPr marT="45725" marB="45725" marR="91450" marL="91450" anchor="b">
                    <a:lnL cap="flat" cmpd="sng" w="9525">
                      <a:solidFill>
                        <a:srgbClr val="C02B5E"/>
                      </a:solidFill>
                      <a:prstDash val="solid"/>
                      <a:round/>
                      <a:headEnd len="sm" w="sm" type="none"/>
                      <a:tailEnd len="sm" w="sm" type="none"/>
                    </a:lnL>
                    <a:lnR cap="flat" cmpd="sng" w="9525">
                      <a:solidFill>
                        <a:srgbClr val="20385E"/>
                      </a:solidFill>
                      <a:prstDash val="solid"/>
                      <a:round/>
                      <a:headEnd len="sm" w="sm" type="none"/>
                      <a:tailEnd len="sm" w="sm" type="none"/>
                    </a:lnR>
                    <a:lnT cap="flat" cmpd="sng" w="9525">
                      <a:solidFill>
                        <a:srgbClr val="002D5E"/>
                      </a:solidFill>
                      <a:prstDash val="solid"/>
                      <a:round/>
                      <a:headEnd len="sm" w="sm" type="none"/>
                      <a:tailEnd len="sm" w="sm" type="none"/>
                    </a:lnT>
                    <a:lnB cap="flat" cmpd="sng" w="9525">
                      <a:solidFill>
                        <a:srgbClr val="20385E"/>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98,000 </a:t>
                      </a:r>
                      <a:endParaRPr b="0" i="0" sz="1400" u="none" cap="none" strike="noStrike">
                        <a:latin typeface="Verdana"/>
                        <a:ea typeface="Verdana"/>
                        <a:cs typeface="Verdana"/>
                        <a:sym typeface="Verdana"/>
                      </a:endParaRPr>
                    </a:p>
                  </a:txBody>
                  <a:tcPr marT="45725" marB="45725" marR="91450" marL="91450" anchor="b">
                    <a:lnL cap="flat" cmpd="sng" w="9525">
                      <a:solidFill>
                        <a:srgbClr val="20385E"/>
                      </a:solidFill>
                      <a:prstDash val="solid"/>
                      <a:round/>
                      <a:headEnd len="sm" w="sm" type="none"/>
                      <a:tailEnd len="sm" w="sm" type="none"/>
                    </a:lnL>
                    <a:lnR cap="flat" cmpd="sng" w="9525">
                      <a:solidFill>
                        <a:srgbClr val="E0335E"/>
                      </a:solidFill>
                      <a:prstDash val="solid"/>
                      <a:round/>
                      <a:headEnd len="sm" w="sm" type="none"/>
                      <a:tailEnd len="sm" w="sm" type="none"/>
                    </a:lnR>
                    <a:lnT cap="flat" cmpd="sng" w="9525">
                      <a:solidFill>
                        <a:srgbClr val="A02D5E"/>
                      </a:solidFill>
                      <a:prstDash val="solid"/>
                      <a:round/>
                      <a:headEnd len="sm" w="sm" type="none"/>
                      <a:tailEnd len="sm" w="sm" type="none"/>
                    </a:lnT>
                    <a:lnB cap="flat" cmpd="sng" w="9525">
                      <a:solidFill>
                        <a:srgbClr val="E0335E"/>
                      </a:solidFill>
                      <a:prstDash val="solid"/>
                      <a:round/>
                      <a:headEnd len="sm" w="sm" type="none"/>
                      <a:tailEnd len="sm" w="sm" type="none"/>
                    </a:lnB>
                  </a:tcPr>
                </a:tc>
              </a:tr>
              <a:tr h="28672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Travel staff </a:t>
                      </a:r>
                      <a:endParaRPr b="0" i="0" sz="1400" u="none" cap="none" strike="noStrike">
                        <a:latin typeface="Verdana"/>
                        <a:ea typeface="Verdana"/>
                        <a:cs typeface="Verdana"/>
                        <a:sym typeface="Verdana"/>
                      </a:endParaRPr>
                    </a:p>
                  </a:txBody>
                  <a:tcPr marT="45725" marB="45725" marR="91450" marL="91450" anchor="ctr">
                    <a:lnL cap="flat" cmpd="sng" w="9525">
                      <a:solidFill>
                        <a:srgbClr val="A0495D"/>
                      </a:solidFill>
                      <a:prstDash val="solid"/>
                      <a:round/>
                      <a:headEnd len="sm" w="sm" type="none"/>
                      <a:tailEnd len="sm" w="sm" type="none"/>
                    </a:lnL>
                    <a:lnR cap="flat" cmpd="sng" w="9525">
                      <a:solidFill>
                        <a:srgbClr val="A0495D"/>
                      </a:solidFill>
                      <a:prstDash val="solid"/>
                      <a:round/>
                      <a:headEnd len="sm" w="sm" type="none"/>
                      <a:tailEnd len="sm" w="sm" type="none"/>
                    </a:lnR>
                    <a:lnT cap="flat" cmpd="sng" w="9525">
                      <a:solidFill>
                        <a:srgbClr val="C02B5E"/>
                      </a:solidFill>
                      <a:prstDash val="solid"/>
                      <a:round/>
                      <a:headEnd len="sm" w="sm" type="none"/>
                      <a:tailEnd len="sm" w="sm" type="none"/>
                    </a:lnT>
                    <a:lnB cap="flat" cmpd="sng" w="9525">
                      <a:solidFill>
                        <a:srgbClr val="A0495D"/>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32,693 </a:t>
                      </a:r>
                      <a:endParaRPr b="0" i="0" sz="1400" u="none" cap="none" strike="noStrike">
                        <a:latin typeface="Verdana"/>
                        <a:ea typeface="Verdana"/>
                        <a:cs typeface="Verdana"/>
                        <a:sym typeface="Verdana"/>
                      </a:endParaRPr>
                    </a:p>
                  </a:txBody>
                  <a:tcPr marT="45725" marB="45725" marR="91450" marL="91450" anchor="b">
                    <a:lnL cap="flat" cmpd="sng" w="9525">
                      <a:solidFill>
                        <a:srgbClr val="A0495D"/>
                      </a:solidFill>
                      <a:prstDash val="solid"/>
                      <a:round/>
                      <a:headEnd len="sm" w="sm" type="none"/>
                      <a:tailEnd len="sm" w="sm" type="none"/>
                    </a:lnL>
                    <a:lnR cap="flat" cmpd="sng" w="9525">
                      <a:solidFill>
                        <a:srgbClr val="A0C4B8"/>
                      </a:solidFill>
                      <a:prstDash val="solid"/>
                      <a:round/>
                      <a:headEnd len="sm" w="sm" type="none"/>
                      <a:tailEnd len="sm" w="sm" type="none"/>
                    </a:lnR>
                    <a:lnT cap="flat" cmpd="sng" w="9525">
                      <a:solidFill>
                        <a:srgbClr val="20385E"/>
                      </a:solidFill>
                      <a:prstDash val="solid"/>
                      <a:round/>
                      <a:headEnd len="sm" w="sm" type="none"/>
                      <a:tailEnd len="sm" w="sm" type="none"/>
                    </a:lnT>
                    <a:lnB cap="flat" cmpd="sng" w="9525">
                      <a:solidFill>
                        <a:srgbClr val="A0C4B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38,000 </a:t>
                      </a:r>
                      <a:endParaRPr b="0" i="0" sz="1400" u="none" cap="none" strike="noStrike">
                        <a:latin typeface="Verdana"/>
                        <a:ea typeface="Verdana"/>
                        <a:cs typeface="Verdana"/>
                        <a:sym typeface="Verdana"/>
                      </a:endParaRPr>
                    </a:p>
                  </a:txBody>
                  <a:tcPr marT="45725" marB="45725" marR="91450" marL="91450" anchor="b">
                    <a:lnL cap="flat" cmpd="sng" w="9525">
                      <a:solidFill>
                        <a:srgbClr val="A0C4B8"/>
                      </a:solidFill>
                      <a:prstDash val="solid"/>
                      <a:round/>
                      <a:headEnd len="sm" w="sm" type="none"/>
                      <a:tailEnd len="sm" w="sm" type="none"/>
                    </a:lnL>
                    <a:lnR cap="flat" cmpd="sng" w="9525">
                      <a:solidFill>
                        <a:srgbClr val="20C0B8"/>
                      </a:solidFill>
                      <a:prstDash val="solid"/>
                      <a:round/>
                      <a:headEnd len="sm" w="sm" type="none"/>
                      <a:tailEnd len="sm" w="sm" type="none"/>
                    </a:lnR>
                    <a:lnT cap="flat" cmpd="sng" w="9525">
                      <a:solidFill>
                        <a:srgbClr val="E0335E"/>
                      </a:solidFill>
                      <a:prstDash val="solid"/>
                      <a:round/>
                      <a:headEnd len="sm" w="sm" type="none"/>
                      <a:tailEnd len="sm" w="sm" type="none"/>
                    </a:lnT>
                    <a:lnB cap="flat" cmpd="sng" w="9525">
                      <a:solidFill>
                        <a:srgbClr val="20C0B8"/>
                      </a:solidFill>
                      <a:prstDash val="solid"/>
                      <a:round/>
                      <a:headEnd len="sm" w="sm" type="none"/>
                      <a:tailEnd len="sm" w="sm" type="none"/>
                    </a:lnB>
                  </a:tcPr>
                </a:tc>
              </a:tr>
              <a:tr h="286725">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Meetings (experts travel) </a:t>
                      </a:r>
                      <a:endParaRPr b="0" i="0" sz="1400" u="none" cap="none" strike="noStrike">
                        <a:latin typeface="Verdana"/>
                        <a:ea typeface="Verdana"/>
                        <a:cs typeface="Verdana"/>
                        <a:sym typeface="Verdana"/>
                      </a:endParaRPr>
                    </a:p>
                  </a:txBody>
                  <a:tcPr marT="45725" marB="45725" marR="91450" marL="91450" anchor="ctr">
                    <a:lnL cap="flat" cmpd="sng" w="9525">
                      <a:solidFill>
                        <a:srgbClr val="A0C1B8"/>
                      </a:solidFill>
                      <a:prstDash val="solid"/>
                      <a:round/>
                      <a:headEnd len="sm" w="sm" type="none"/>
                      <a:tailEnd len="sm" w="sm" type="none"/>
                    </a:lnL>
                    <a:lnR cap="flat" cmpd="sng" w="9525">
                      <a:solidFill>
                        <a:srgbClr val="A0C1B8"/>
                      </a:solidFill>
                      <a:prstDash val="solid"/>
                      <a:round/>
                      <a:headEnd len="sm" w="sm" type="none"/>
                      <a:tailEnd len="sm" w="sm" type="none"/>
                    </a:lnR>
                    <a:lnT cap="flat" cmpd="sng" w="9525">
                      <a:solidFill>
                        <a:srgbClr val="A0495D"/>
                      </a:solidFill>
                      <a:prstDash val="solid"/>
                      <a:round/>
                      <a:headEnd len="sm" w="sm" type="none"/>
                      <a:tailEnd len="sm" w="sm" type="none"/>
                    </a:lnT>
                    <a:lnB cap="flat" cmpd="sng" w="9525">
                      <a:solidFill>
                        <a:srgbClr val="A0C1B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82,468 </a:t>
                      </a:r>
                      <a:endParaRPr b="0" i="0" sz="1400" u="none" cap="none" strike="noStrike">
                        <a:latin typeface="Verdana"/>
                        <a:ea typeface="Verdana"/>
                        <a:cs typeface="Verdana"/>
                        <a:sym typeface="Verdana"/>
                      </a:endParaRPr>
                    </a:p>
                  </a:txBody>
                  <a:tcPr marT="45725" marB="45725" marR="91450" marL="91450" anchor="b">
                    <a:lnL cap="flat" cmpd="sng" w="9525">
                      <a:solidFill>
                        <a:srgbClr val="A0C1B8"/>
                      </a:solidFill>
                      <a:prstDash val="solid"/>
                      <a:round/>
                      <a:headEnd len="sm" w="sm" type="none"/>
                      <a:tailEnd len="sm" w="sm" type="none"/>
                    </a:lnL>
                    <a:lnR cap="flat" cmpd="sng" w="9525">
                      <a:solidFill>
                        <a:srgbClr val="A0C1B8"/>
                      </a:solidFill>
                      <a:prstDash val="solid"/>
                      <a:round/>
                      <a:headEnd len="sm" w="sm" type="none"/>
                      <a:tailEnd len="sm" w="sm" type="none"/>
                    </a:lnR>
                    <a:lnT cap="flat" cmpd="sng" w="9525">
                      <a:solidFill>
                        <a:srgbClr val="A0C4B8"/>
                      </a:solidFill>
                      <a:prstDash val="solid"/>
                      <a:round/>
                      <a:headEnd len="sm" w="sm" type="none"/>
                      <a:tailEnd len="sm" w="sm" type="none"/>
                    </a:lnT>
                    <a:lnB cap="flat" cmpd="sng" w="9525">
                      <a:solidFill>
                        <a:srgbClr val="A0C1B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125,000 </a:t>
                      </a:r>
                      <a:endParaRPr b="0" i="0" sz="1400" u="none" cap="none" strike="noStrike">
                        <a:latin typeface="Verdana"/>
                        <a:ea typeface="Verdana"/>
                        <a:cs typeface="Verdana"/>
                        <a:sym typeface="Verdana"/>
                      </a:endParaRPr>
                    </a:p>
                  </a:txBody>
                  <a:tcPr marT="45725" marB="45725" marR="91450" marL="91450" anchor="b">
                    <a:lnL cap="flat" cmpd="sng" w="9525">
                      <a:solidFill>
                        <a:srgbClr val="A0C1B8"/>
                      </a:solidFill>
                      <a:prstDash val="solid"/>
                      <a:round/>
                      <a:headEnd len="sm" w="sm" type="none"/>
                      <a:tailEnd len="sm" w="sm" type="none"/>
                    </a:lnL>
                    <a:lnR cap="flat" cmpd="sng" w="9525">
                      <a:solidFill>
                        <a:srgbClr val="40CCB8"/>
                      </a:solidFill>
                      <a:prstDash val="solid"/>
                      <a:round/>
                      <a:headEnd len="sm" w="sm" type="none"/>
                      <a:tailEnd len="sm" w="sm" type="none"/>
                    </a:lnR>
                    <a:lnT cap="flat" cmpd="sng" w="9525">
                      <a:solidFill>
                        <a:srgbClr val="20C0B8"/>
                      </a:solidFill>
                      <a:prstDash val="solid"/>
                      <a:round/>
                      <a:headEnd len="sm" w="sm" type="none"/>
                      <a:tailEnd len="sm" w="sm" type="none"/>
                    </a:lnT>
                    <a:lnB cap="flat" cmpd="sng" w="9525">
                      <a:solidFill>
                        <a:srgbClr val="40CCB8"/>
                      </a:solidFill>
                      <a:prstDash val="solid"/>
                      <a:round/>
                      <a:headEnd len="sm" w="sm" type="none"/>
                      <a:tailEnd len="sm" w="sm" type="none"/>
                    </a:lnB>
                  </a:tcPr>
                </a:tc>
              </a:tr>
              <a:tr h="348550">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ICT and COS Facilities Charges </a:t>
                      </a:r>
                      <a:endParaRPr b="0" i="0" sz="1400" u="none" cap="none" strike="noStrike">
                        <a:latin typeface="Verdana"/>
                        <a:ea typeface="Verdana"/>
                        <a:cs typeface="Verdana"/>
                        <a:sym typeface="Verdana"/>
                      </a:endParaRPr>
                    </a:p>
                  </a:txBody>
                  <a:tcPr marT="45725" marB="45725" marR="91450" marL="91450" anchor="ctr">
                    <a:lnL cap="flat" cmpd="sng" w="9525">
                      <a:solidFill>
                        <a:srgbClr val="C0CFB8"/>
                      </a:solidFill>
                      <a:prstDash val="solid"/>
                      <a:round/>
                      <a:headEnd len="sm" w="sm" type="none"/>
                      <a:tailEnd len="sm" w="sm" type="none"/>
                    </a:lnL>
                    <a:lnR cap="flat" cmpd="sng" w="9525">
                      <a:solidFill>
                        <a:srgbClr val="C0CFB8"/>
                      </a:solidFill>
                      <a:prstDash val="solid"/>
                      <a:round/>
                      <a:headEnd len="sm" w="sm" type="none"/>
                      <a:tailEnd len="sm" w="sm" type="none"/>
                    </a:lnR>
                    <a:lnT cap="flat" cmpd="sng" w="9525">
                      <a:solidFill>
                        <a:srgbClr val="A0C1B8"/>
                      </a:solidFill>
                      <a:prstDash val="solid"/>
                      <a:round/>
                      <a:headEnd len="sm" w="sm" type="none"/>
                      <a:tailEnd len="sm" w="sm" type="none"/>
                    </a:lnT>
                    <a:lnB cap="flat" cmpd="sng" w="9525">
                      <a:solidFill>
                        <a:srgbClr val="C0CFB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36,696 </a:t>
                      </a:r>
                      <a:endParaRPr b="0" i="0" sz="1400" u="none" cap="none" strike="noStrike">
                        <a:latin typeface="Verdana"/>
                        <a:ea typeface="Verdana"/>
                        <a:cs typeface="Verdana"/>
                        <a:sym typeface="Verdana"/>
                      </a:endParaRPr>
                    </a:p>
                  </a:txBody>
                  <a:tcPr marT="45725" marB="45725" marR="91450" marL="91450" anchor="b">
                    <a:lnL cap="flat" cmpd="sng" w="9525">
                      <a:solidFill>
                        <a:srgbClr val="C0CFB8"/>
                      </a:solidFill>
                      <a:prstDash val="solid"/>
                      <a:round/>
                      <a:headEnd len="sm" w="sm" type="none"/>
                      <a:tailEnd len="sm" w="sm" type="none"/>
                    </a:lnL>
                    <a:lnR cap="flat" cmpd="sng" w="9525">
                      <a:solidFill>
                        <a:srgbClr val="00D5B8"/>
                      </a:solidFill>
                      <a:prstDash val="solid"/>
                      <a:round/>
                      <a:headEnd len="sm" w="sm" type="none"/>
                      <a:tailEnd len="sm" w="sm" type="none"/>
                    </a:lnR>
                    <a:lnT cap="flat" cmpd="sng" w="9525">
                      <a:solidFill>
                        <a:srgbClr val="A0C1B8"/>
                      </a:solidFill>
                      <a:prstDash val="solid"/>
                      <a:round/>
                      <a:headEnd len="sm" w="sm" type="none"/>
                      <a:tailEnd len="sm" w="sm" type="none"/>
                    </a:lnT>
                    <a:lnB cap="flat" cmpd="sng" w="9525">
                      <a:solidFill>
                        <a:srgbClr val="00D5B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38,000 </a:t>
                      </a:r>
                      <a:endParaRPr b="0" i="0" sz="1400" u="none" cap="none" strike="noStrike">
                        <a:latin typeface="Verdana"/>
                        <a:ea typeface="Verdana"/>
                        <a:cs typeface="Verdana"/>
                        <a:sym typeface="Verdana"/>
                      </a:endParaRPr>
                    </a:p>
                  </a:txBody>
                  <a:tcPr marT="45725" marB="45725" marR="91450" marL="91450" anchor="b">
                    <a:lnL cap="flat" cmpd="sng" w="9525">
                      <a:solidFill>
                        <a:srgbClr val="00D5B8"/>
                      </a:solidFill>
                      <a:prstDash val="solid"/>
                      <a:round/>
                      <a:headEnd len="sm" w="sm" type="none"/>
                      <a:tailEnd len="sm" w="sm" type="none"/>
                    </a:lnL>
                    <a:lnR cap="flat" cmpd="sng" w="9525">
                      <a:solidFill>
                        <a:srgbClr val="60D1B8"/>
                      </a:solidFill>
                      <a:prstDash val="solid"/>
                      <a:round/>
                      <a:headEnd len="sm" w="sm" type="none"/>
                      <a:tailEnd len="sm" w="sm" type="none"/>
                    </a:lnR>
                    <a:lnT cap="flat" cmpd="sng" w="9525">
                      <a:solidFill>
                        <a:srgbClr val="40CCB8"/>
                      </a:solidFill>
                      <a:prstDash val="solid"/>
                      <a:round/>
                      <a:headEnd len="sm" w="sm" type="none"/>
                      <a:tailEnd len="sm" w="sm" type="none"/>
                    </a:lnT>
                    <a:lnB cap="flat" cmpd="sng" w="9525">
                      <a:solidFill>
                        <a:srgbClr val="60D1B8"/>
                      </a:solidFill>
                      <a:prstDash val="solid"/>
                      <a:round/>
                      <a:headEnd len="sm" w="sm" type="none"/>
                      <a:tailEnd len="sm" w="sm" type="none"/>
                    </a:lnB>
                  </a:tcPr>
                </a:tc>
              </a:tr>
              <a:tr h="688150">
                <a:tc>
                  <a:txBody>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GCOS Cooperation Mechanism - Solar Tracker Algeria  </a:t>
                      </a:r>
                      <a:endParaRPr b="0" i="0" sz="1400" u="none" cap="none" strike="noStrike">
                        <a:latin typeface="Verdana"/>
                        <a:ea typeface="Verdana"/>
                        <a:cs typeface="Verdana"/>
                        <a:sym typeface="Verdana"/>
                      </a:endParaRPr>
                    </a:p>
                  </a:txBody>
                  <a:tcPr marT="45725" marB="45725" marR="91450" marL="91450" anchor="ctr">
                    <a:lnL cap="flat" cmpd="sng" w="9525">
                      <a:solidFill>
                        <a:srgbClr val="00D4B8"/>
                      </a:solidFill>
                      <a:prstDash val="solid"/>
                      <a:round/>
                      <a:headEnd len="sm" w="sm" type="none"/>
                      <a:tailEnd len="sm" w="sm" type="none"/>
                    </a:lnL>
                    <a:lnR cap="flat" cmpd="sng" w="9525">
                      <a:solidFill>
                        <a:srgbClr val="00D4B8"/>
                      </a:solidFill>
                      <a:prstDash val="solid"/>
                      <a:round/>
                      <a:headEnd len="sm" w="sm" type="none"/>
                      <a:tailEnd len="sm" w="sm" type="none"/>
                    </a:lnR>
                    <a:lnT cap="flat" cmpd="sng" w="9525">
                      <a:solidFill>
                        <a:srgbClr val="C0CFB8"/>
                      </a:solidFill>
                      <a:prstDash val="solid"/>
                      <a:round/>
                      <a:headEnd len="sm" w="sm" type="none"/>
                      <a:tailEnd len="sm" w="sm" type="none"/>
                    </a:lnT>
                    <a:lnB cap="flat" cmpd="sng" w="9525">
                      <a:solidFill>
                        <a:srgbClr val="00D4B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N/A </a:t>
                      </a:r>
                      <a:endParaRPr b="0" i="0" sz="1400" u="none" cap="none" strike="noStrike">
                        <a:latin typeface="Verdana"/>
                        <a:ea typeface="Verdana"/>
                        <a:cs typeface="Verdana"/>
                        <a:sym typeface="Verdana"/>
                      </a:endParaRPr>
                    </a:p>
                  </a:txBody>
                  <a:tcPr marT="45725" marB="45725" marR="91450" marL="91450" anchor="b">
                    <a:lnL cap="flat" cmpd="sng" w="9525">
                      <a:solidFill>
                        <a:srgbClr val="00D4B8"/>
                      </a:solidFill>
                      <a:prstDash val="solid"/>
                      <a:round/>
                      <a:headEnd len="sm" w="sm" type="none"/>
                      <a:tailEnd len="sm" w="sm" type="none"/>
                    </a:lnL>
                    <a:lnR cap="flat" cmpd="sng" w="9525">
                      <a:solidFill>
                        <a:srgbClr val="C0DCB8"/>
                      </a:solidFill>
                      <a:prstDash val="solid"/>
                      <a:round/>
                      <a:headEnd len="sm" w="sm" type="none"/>
                      <a:tailEnd len="sm" w="sm" type="none"/>
                    </a:lnR>
                    <a:lnT cap="flat" cmpd="sng" w="9525">
                      <a:solidFill>
                        <a:srgbClr val="00D5B8"/>
                      </a:solidFill>
                      <a:prstDash val="solid"/>
                      <a:round/>
                      <a:headEnd len="sm" w="sm" type="none"/>
                      <a:tailEnd len="sm" w="sm" type="none"/>
                    </a:lnT>
                    <a:lnB cap="flat" cmpd="sng" w="9525">
                      <a:solidFill>
                        <a:srgbClr val="C0DCB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Verdana"/>
                        <a:ea typeface="Verdana"/>
                        <a:cs typeface="Verdana"/>
                        <a:sym typeface="Verdana"/>
                      </a:endParaRPr>
                    </a:p>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50,000(*) </a:t>
                      </a:r>
                      <a:endParaRPr/>
                    </a:p>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 </a:t>
                      </a:r>
                      <a:endParaRPr/>
                    </a:p>
                  </a:txBody>
                  <a:tcPr marT="45725" marB="45725" marR="91450" marL="91450" anchor="b">
                    <a:lnL cap="flat" cmpd="sng" w="9525">
                      <a:solidFill>
                        <a:srgbClr val="C0DCB8"/>
                      </a:solidFill>
                      <a:prstDash val="solid"/>
                      <a:round/>
                      <a:headEnd len="sm" w="sm" type="none"/>
                      <a:tailEnd len="sm" w="sm" type="none"/>
                    </a:lnL>
                    <a:lnR cap="flat" cmpd="sng" w="9525">
                      <a:solidFill>
                        <a:srgbClr val="C0D9B8"/>
                      </a:solidFill>
                      <a:prstDash val="solid"/>
                      <a:round/>
                      <a:headEnd len="sm" w="sm" type="none"/>
                      <a:tailEnd len="sm" w="sm" type="none"/>
                    </a:lnR>
                    <a:lnT cap="flat" cmpd="sng" w="9525">
                      <a:solidFill>
                        <a:srgbClr val="60D1B8"/>
                      </a:solidFill>
                      <a:prstDash val="solid"/>
                      <a:round/>
                      <a:headEnd len="sm" w="sm" type="none"/>
                      <a:tailEnd len="sm" w="sm" type="none"/>
                    </a:lnT>
                    <a:lnB cap="flat" cmpd="sng" w="9525">
                      <a:solidFill>
                        <a:srgbClr val="80EDB8"/>
                      </a:solidFill>
                      <a:prstDash val="solid"/>
                      <a:round/>
                      <a:headEnd len="sm" w="sm" type="none"/>
                      <a:tailEnd len="sm" w="sm" type="none"/>
                    </a:lnB>
                  </a:tcPr>
                </a:tc>
              </a:tr>
              <a:tr h="286725">
                <a:tc>
                  <a:txBody>
                    <a:bodyPr/>
                    <a:lstStyle/>
                    <a:p>
                      <a:pPr indent="0" lvl="0" marL="0" marR="0" rtl="0" algn="l">
                        <a:lnSpc>
                          <a:spcPct val="100000"/>
                        </a:lnSpc>
                        <a:spcBef>
                          <a:spcPts val="0"/>
                        </a:spcBef>
                        <a:spcAft>
                          <a:spcPts val="0"/>
                        </a:spcAft>
                        <a:buNone/>
                      </a:pPr>
                      <a:r>
                        <a:rPr b="1" i="0" lang="en-GB" sz="1400" u="none" cap="none" strike="noStrike">
                          <a:latin typeface="Verdana"/>
                          <a:ea typeface="Verdana"/>
                          <a:cs typeface="Verdana"/>
                          <a:sym typeface="Verdana"/>
                        </a:rPr>
                        <a:t>Sub Total Expenses</a:t>
                      </a:r>
                      <a:r>
                        <a:rPr b="0" i="0" lang="en-GB" sz="1400" u="none" cap="none" strike="noStrike">
                          <a:latin typeface="Verdana"/>
                          <a:ea typeface="Verdana"/>
                          <a:cs typeface="Verdana"/>
                          <a:sym typeface="Verdana"/>
                        </a:rPr>
                        <a:t> </a:t>
                      </a:r>
                      <a:endParaRPr/>
                    </a:p>
                  </a:txBody>
                  <a:tcPr marT="45725" marB="45725" marR="91450" marL="91450" anchor="b">
                    <a:lnL cap="flat" cmpd="sng" w="9525">
                      <a:solidFill>
                        <a:srgbClr val="40E7B8"/>
                      </a:solidFill>
                      <a:prstDash val="solid"/>
                      <a:round/>
                      <a:headEnd len="sm" w="sm" type="none"/>
                      <a:tailEnd len="sm" w="sm" type="none"/>
                    </a:lnL>
                    <a:lnR cap="flat" cmpd="sng" w="9525">
                      <a:solidFill>
                        <a:srgbClr val="40E7B8"/>
                      </a:solidFill>
                      <a:prstDash val="solid"/>
                      <a:round/>
                      <a:headEnd len="sm" w="sm" type="none"/>
                      <a:tailEnd len="sm" w="sm" type="none"/>
                    </a:lnR>
                    <a:lnT cap="flat" cmpd="sng" w="9525">
                      <a:solidFill>
                        <a:srgbClr val="00D4B8"/>
                      </a:solidFill>
                      <a:prstDash val="solid"/>
                      <a:round/>
                      <a:headEnd len="sm" w="sm" type="none"/>
                      <a:tailEnd len="sm" w="sm" type="none"/>
                    </a:lnT>
                    <a:lnB cap="flat" cmpd="sng" w="9525">
                      <a:solidFill>
                        <a:srgbClr val="60F3B8"/>
                      </a:solidFill>
                      <a:prstDash val="solid"/>
                      <a:round/>
                      <a:headEnd len="sm" w="sm" type="none"/>
                      <a:tailEnd len="sm" w="sm" type="none"/>
                    </a:lnB>
                    <a:solidFill>
                      <a:srgbClr val="FFE5EE"/>
                    </a:solidFill>
                  </a:tcPr>
                </a:tc>
                <a:tc>
                  <a:txBody>
                    <a:bodyPr/>
                    <a:lstStyle/>
                    <a:p>
                      <a:pPr indent="0" lvl="0" marL="0" marR="0" rtl="0" algn="r">
                        <a:lnSpc>
                          <a:spcPct val="100000"/>
                        </a:lnSpc>
                        <a:spcBef>
                          <a:spcPts val="0"/>
                        </a:spcBef>
                        <a:spcAft>
                          <a:spcPts val="0"/>
                        </a:spcAft>
                        <a:buNone/>
                      </a:pPr>
                      <a:r>
                        <a:rPr b="1" i="0" lang="en-GB" sz="1400" u="none" cap="none" strike="noStrike">
                          <a:latin typeface="Verdana"/>
                          <a:ea typeface="Verdana"/>
                          <a:cs typeface="Verdana"/>
                          <a:sym typeface="Verdana"/>
                        </a:rPr>
                        <a:t>783,850</a:t>
                      </a:r>
                      <a:r>
                        <a:rPr b="0" i="0" lang="en-GB" sz="1400" u="none" cap="none" strike="noStrike">
                          <a:latin typeface="Verdana"/>
                          <a:ea typeface="Verdana"/>
                          <a:cs typeface="Verdana"/>
                          <a:sym typeface="Verdana"/>
                        </a:rPr>
                        <a:t> </a:t>
                      </a:r>
                      <a:endParaRPr/>
                    </a:p>
                  </a:txBody>
                  <a:tcPr marT="45725" marB="45725" marR="91450" marL="91450" anchor="b">
                    <a:lnL cap="flat" cmpd="sng" w="9525">
                      <a:solidFill>
                        <a:srgbClr val="40E7B8"/>
                      </a:solidFill>
                      <a:prstDash val="solid"/>
                      <a:round/>
                      <a:headEnd len="sm" w="sm" type="none"/>
                      <a:tailEnd len="sm" w="sm" type="none"/>
                    </a:lnL>
                    <a:lnR cap="flat" cmpd="sng" w="9525">
                      <a:solidFill>
                        <a:srgbClr val="80E5B8"/>
                      </a:solidFill>
                      <a:prstDash val="solid"/>
                      <a:round/>
                      <a:headEnd len="sm" w="sm" type="none"/>
                      <a:tailEnd len="sm" w="sm" type="none"/>
                    </a:lnR>
                    <a:lnT cap="flat" cmpd="sng" w="9525">
                      <a:solidFill>
                        <a:srgbClr val="C0DCB8"/>
                      </a:solidFill>
                      <a:prstDash val="solid"/>
                      <a:round/>
                      <a:headEnd len="sm" w="sm" type="none"/>
                      <a:tailEnd len="sm" w="sm" type="none"/>
                    </a:lnT>
                    <a:lnB cap="flat" cmpd="sng" w="9525">
                      <a:solidFill>
                        <a:srgbClr val="60F3B8"/>
                      </a:solidFill>
                      <a:prstDash val="solid"/>
                      <a:round/>
                      <a:headEnd len="sm" w="sm" type="none"/>
                      <a:tailEnd len="sm" w="sm" type="none"/>
                    </a:lnB>
                    <a:solidFill>
                      <a:srgbClr val="FFE5EE"/>
                    </a:solidFill>
                  </a:tcPr>
                </a:tc>
                <a:tc>
                  <a:txBody>
                    <a:bodyPr/>
                    <a:lstStyle/>
                    <a:p>
                      <a:pPr indent="0" lvl="0" marL="0" marR="0" rtl="0" algn="r">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889,000</a:t>
                      </a:r>
                      <a:r>
                        <a:rPr b="0" i="0" lang="en-GB" sz="1400" u="none" cap="none" strike="noStrike">
                          <a:solidFill>
                            <a:srgbClr val="000000"/>
                          </a:solidFill>
                          <a:latin typeface="Verdana"/>
                          <a:ea typeface="Verdana"/>
                          <a:cs typeface="Verdana"/>
                          <a:sym typeface="Verdana"/>
                        </a:rPr>
                        <a:t> </a:t>
                      </a:r>
                      <a:endParaRPr b="0" i="0" sz="1400" u="none" cap="none" strike="noStrike">
                        <a:latin typeface="Verdana"/>
                        <a:ea typeface="Verdana"/>
                        <a:cs typeface="Verdana"/>
                        <a:sym typeface="Verdana"/>
                      </a:endParaRPr>
                    </a:p>
                  </a:txBody>
                  <a:tcPr marT="45725" marB="45725" marR="91450" marL="91450" anchor="ctr">
                    <a:lnL cap="flat" cmpd="sng" w="9525">
                      <a:solidFill>
                        <a:srgbClr val="80E5B8"/>
                      </a:solidFill>
                      <a:prstDash val="solid"/>
                      <a:round/>
                      <a:headEnd len="sm" w="sm" type="none"/>
                      <a:tailEnd len="sm" w="sm" type="none"/>
                    </a:lnL>
                    <a:lnR cap="flat" cmpd="sng" w="9525">
                      <a:solidFill>
                        <a:srgbClr val="80EDB8"/>
                      </a:solidFill>
                      <a:prstDash val="solid"/>
                      <a:round/>
                      <a:headEnd len="sm" w="sm" type="none"/>
                      <a:tailEnd len="sm" w="sm" type="none"/>
                    </a:lnR>
                    <a:lnT cap="flat" cmpd="sng" w="9525">
                      <a:solidFill>
                        <a:srgbClr val="80EDB8"/>
                      </a:solidFill>
                      <a:prstDash val="solid"/>
                      <a:round/>
                      <a:headEnd len="sm" w="sm" type="none"/>
                      <a:tailEnd len="sm" w="sm" type="none"/>
                    </a:lnT>
                    <a:lnB cap="flat" cmpd="sng" w="9525">
                      <a:solidFill>
                        <a:srgbClr val="80EDB8"/>
                      </a:solidFill>
                      <a:prstDash val="solid"/>
                      <a:round/>
                      <a:headEnd len="sm" w="sm" type="none"/>
                      <a:tailEnd len="sm" w="sm" type="none"/>
                    </a:lnB>
                    <a:solidFill>
                      <a:srgbClr val="FFE5EE"/>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3" name="Shape 243"/>
        <p:cNvGrpSpPr/>
        <p:nvPr/>
      </p:nvGrpSpPr>
      <p:grpSpPr>
        <a:xfrm>
          <a:off x="0" y="0"/>
          <a:ext cx="0" cy="0"/>
          <a:chOff x="0" y="0"/>
          <a:chExt cx="0" cy="0"/>
        </a:xfrm>
      </p:grpSpPr>
      <p:sp>
        <p:nvSpPr>
          <p:cNvPr id="244" name="Google Shape;244;p17"/>
          <p:cNvSpPr txBox="1"/>
          <p:nvPr>
            <p:ph type="title"/>
          </p:nvPr>
        </p:nvSpPr>
        <p:spPr>
          <a:xfrm>
            <a:off x="69273" y="131954"/>
            <a:ext cx="7363691"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400"/>
              <a:t>Committed Voluntary Contributions 2025-28</a:t>
            </a:r>
            <a:endParaRPr sz="2400"/>
          </a:p>
        </p:txBody>
      </p:sp>
      <p:sp>
        <p:nvSpPr>
          <p:cNvPr id="245" name="Google Shape;245;p17"/>
          <p:cNvSpPr/>
          <p:nvPr/>
        </p:nvSpPr>
        <p:spPr>
          <a:xfrm>
            <a:off x="69273" y="804261"/>
            <a:ext cx="8017599" cy="2895600"/>
          </a:xfrm>
          <a:prstGeom prst="rect">
            <a:avLst/>
          </a:prstGeom>
          <a:noFill/>
          <a:ln cap="flat" cmpd="sng" w="28575">
            <a:solidFill>
              <a:srgbClr val="015BA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aphicFrame>
        <p:nvGraphicFramePr>
          <p:cNvPr id="246" name="Google Shape;246;p17"/>
          <p:cNvGraphicFramePr/>
          <p:nvPr/>
        </p:nvGraphicFramePr>
        <p:xfrm>
          <a:off x="69273" y="804261"/>
          <a:ext cx="3000000" cy="3000000"/>
        </p:xfrm>
        <a:graphic>
          <a:graphicData uri="http://schemas.openxmlformats.org/drawingml/2006/table">
            <a:tbl>
              <a:tblPr>
                <a:noFill/>
                <a:tableStyleId>{DC7EB68C-AF3B-4BB2-8B23-5A927E3B787F}</a:tableStyleId>
              </a:tblPr>
              <a:tblGrid>
                <a:gridCol w="956950"/>
                <a:gridCol w="1166850"/>
                <a:gridCol w="1167900"/>
                <a:gridCol w="1095475"/>
                <a:gridCol w="888950"/>
                <a:gridCol w="1280225"/>
                <a:gridCol w="1461275"/>
              </a:tblGrid>
              <a:tr h="152400">
                <a:tc>
                  <a:txBody>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Year</a:t>
                      </a:r>
                      <a:r>
                        <a:rPr b="0" i="0" lang="en-GB" sz="1400" u="none" cap="none" strike="noStrike">
                          <a:solidFill>
                            <a:srgbClr val="000000"/>
                          </a:solidFill>
                          <a:latin typeface="Verdana"/>
                          <a:ea typeface="Verdana"/>
                          <a:cs typeface="Verdana"/>
                          <a:sym typeface="Verdana"/>
                        </a:rPr>
                        <a:t> </a:t>
                      </a:r>
                      <a:endParaRPr b="0" i="0" sz="1400" u="none" cap="none" strike="noStrike">
                        <a:latin typeface="Verdana"/>
                        <a:ea typeface="Verdana"/>
                        <a:cs typeface="Verdana"/>
                        <a:sym typeface="Verdana"/>
                      </a:endParaRPr>
                    </a:p>
                  </a:txBody>
                  <a:tcPr marT="45725" marB="45725" marR="91450" marL="91450"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9E1F2"/>
                    </a:solidFill>
                  </a:tcPr>
                </a:tc>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EC/Copernicus (Received in EUR)</a:t>
                      </a:r>
                      <a:r>
                        <a:rPr b="0" i="0" lang="en-GB" sz="1400" u="none" cap="none" strike="noStrike">
                          <a:solidFill>
                            <a:srgbClr val="000000"/>
                          </a:solidFill>
                          <a:latin typeface="Verdana"/>
                          <a:ea typeface="Verdana"/>
                          <a:cs typeface="Verdana"/>
                          <a:sym typeface="Verdana"/>
                        </a:rPr>
                        <a:t> </a:t>
                      </a:r>
                      <a:endParaRPr b="0" i="0" sz="1400" u="none" cap="none" strike="noStrike">
                        <a:latin typeface="Verdana"/>
                        <a:ea typeface="Verdana"/>
                        <a:cs typeface="Verdana"/>
                        <a:sym typeface="Verdana"/>
                      </a:endParaRPr>
                    </a:p>
                  </a:txBody>
                  <a:tcPr marT="45725" marB="45725" marR="91450" marL="91450" anchor="ctr">
                    <a:lnL cap="flat" cmpd="sng" w="9525">
                      <a:solidFill>
                        <a:srgbClr val="FFFFFF"/>
                      </a:solidFill>
                      <a:prstDash val="solid"/>
                      <a:round/>
                      <a:headEnd len="sm" w="sm" type="none"/>
                      <a:tailEnd len="sm" w="sm" type="none"/>
                    </a:lnL>
                    <a:lnR cap="flat" cmpd="sng" w="9525">
                      <a:solidFill>
                        <a:srgbClr val="3015FD"/>
                      </a:solidFill>
                      <a:prstDash val="solid"/>
                      <a:round/>
                      <a:headEnd len="sm" w="sm" type="none"/>
                      <a:tailEnd len="sm" w="sm" type="none"/>
                    </a:lnR>
                    <a:lnT cap="flat" cmpd="sng" w="9525">
                      <a:solidFill>
                        <a:srgbClr val="3015FD"/>
                      </a:solidFill>
                      <a:prstDash val="solid"/>
                      <a:round/>
                      <a:headEnd len="sm" w="sm" type="none"/>
                      <a:tailEnd len="sm" w="sm" type="none"/>
                    </a:lnT>
                    <a:lnB cap="flat" cmpd="sng" w="9525">
                      <a:solidFill>
                        <a:srgbClr val="3015FD"/>
                      </a:solidFill>
                      <a:prstDash val="solid"/>
                      <a:round/>
                      <a:headEnd len="sm" w="sm" type="none"/>
                      <a:tailEnd len="sm" w="sm" type="none"/>
                    </a:lnB>
                    <a:solidFill>
                      <a:srgbClr val="D9E1F2"/>
                    </a:solidFill>
                  </a:tcPr>
                </a:tc>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EU/Project </a:t>
                      </a:r>
                      <a:r>
                        <a:rPr b="0" i="0" lang="en-GB" sz="1400" u="none" cap="none" strike="noStrike">
                          <a:solidFill>
                            <a:srgbClr val="000000"/>
                          </a:solidFill>
                          <a:latin typeface="Verdana"/>
                          <a:ea typeface="Verdana"/>
                          <a:cs typeface="Verdana"/>
                          <a:sym typeface="Verdana"/>
                        </a:rPr>
                        <a:t> </a:t>
                      </a:r>
                      <a:br>
                        <a:rPr b="0" i="0" lang="en-GB" sz="1400" u="none" cap="none" strike="noStrike">
                          <a:solidFill>
                            <a:srgbClr val="000000"/>
                          </a:solidFill>
                          <a:latin typeface="Verdana"/>
                          <a:ea typeface="Verdana"/>
                          <a:cs typeface="Verdana"/>
                          <a:sym typeface="Verdana"/>
                        </a:rPr>
                      </a:br>
                      <a:r>
                        <a:rPr b="1" i="0" lang="en-GB" sz="1400" u="none" cap="none" strike="noStrike">
                          <a:solidFill>
                            <a:srgbClr val="000000"/>
                          </a:solidFill>
                          <a:latin typeface="Verdana"/>
                          <a:ea typeface="Verdana"/>
                          <a:cs typeface="Verdana"/>
                          <a:sym typeface="Verdana"/>
                        </a:rPr>
                        <a:t>(Received in EUR)</a:t>
                      </a:r>
                      <a:r>
                        <a:rPr b="0" i="0" lang="en-GB" sz="1400" u="none" cap="none" strike="noStrike">
                          <a:solidFill>
                            <a:srgbClr val="000000"/>
                          </a:solidFill>
                          <a:latin typeface="Verdana"/>
                          <a:ea typeface="Verdana"/>
                          <a:cs typeface="Verdana"/>
                          <a:sym typeface="Verdana"/>
                        </a:rPr>
                        <a:t> </a:t>
                      </a:r>
                      <a:endParaRPr b="0" i="0" sz="1400" u="none" cap="none" strike="noStrike">
                        <a:latin typeface="Verdana"/>
                        <a:ea typeface="Verdana"/>
                        <a:cs typeface="Verdana"/>
                        <a:sym typeface="Verdana"/>
                      </a:endParaRPr>
                    </a:p>
                  </a:txBody>
                  <a:tcPr marT="45725" marB="45725" marR="91450" marL="91450" anchor="ctr">
                    <a:lnL cap="flat" cmpd="sng" w="9525">
                      <a:solidFill>
                        <a:srgbClr val="3015FD"/>
                      </a:solidFill>
                      <a:prstDash val="solid"/>
                      <a:round/>
                      <a:headEnd len="sm" w="sm" type="none"/>
                      <a:tailEnd len="sm" w="sm" type="none"/>
                    </a:lnL>
                    <a:lnR cap="flat" cmpd="sng" w="9525">
                      <a:solidFill>
                        <a:srgbClr val="301AFD"/>
                      </a:solidFill>
                      <a:prstDash val="solid"/>
                      <a:round/>
                      <a:headEnd len="sm" w="sm" type="none"/>
                      <a:tailEnd len="sm" w="sm" type="none"/>
                    </a:lnR>
                    <a:lnT cap="flat" cmpd="sng" w="9525">
                      <a:solidFill>
                        <a:srgbClr val="301AFD"/>
                      </a:solidFill>
                      <a:prstDash val="solid"/>
                      <a:round/>
                      <a:headEnd len="sm" w="sm" type="none"/>
                      <a:tailEnd len="sm" w="sm" type="none"/>
                    </a:lnT>
                    <a:lnB cap="flat" cmpd="sng" w="9525">
                      <a:solidFill>
                        <a:srgbClr val="301AFD"/>
                      </a:solidFill>
                      <a:prstDash val="solid"/>
                      <a:round/>
                      <a:headEnd len="sm" w="sm" type="none"/>
                      <a:tailEnd len="sm" w="sm" type="none"/>
                    </a:lnB>
                    <a:solidFill>
                      <a:srgbClr val="D9E1F2"/>
                    </a:solidFill>
                  </a:tcPr>
                </a:tc>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Woods Hole</a:t>
                      </a:r>
                      <a:r>
                        <a:rPr b="0" i="0" lang="en-GB" sz="1400" u="none" cap="none" strike="noStrike">
                          <a:solidFill>
                            <a:srgbClr val="000000"/>
                          </a:solidFill>
                          <a:latin typeface="Verdana"/>
                          <a:ea typeface="Verdana"/>
                          <a:cs typeface="Verdana"/>
                          <a:sym typeface="Verdana"/>
                        </a:rPr>
                        <a:t> </a:t>
                      </a:r>
                      <a:br>
                        <a:rPr b="0" i="0" lang="en-GB" sz="1400" u="none" cap="none" strike="noStrike">
                          <a:solidFill>
                            <a:srgbClr val="000000"/>
                          </a:solidFill>
                          <a:latin typeface="Verdana"/>
                          <a:ea typeface="Verdana"/>
                          <a:cs typeface="Verdana"/>
                          <a:sym typeface="Verdana"/>
                        </a:rPr>
                      </a:br>
                      <a:r>
                        <a:rPr b="1" i="0" lang="en-GB" sz="1400" u="none" cap="none" strike="noStrike">
                          <a:solidFill>
                            <a:srgbClr val="000000"/>
                          </a:solidFill>
                          <a:latin typeface="Verdana"/>
                          <a:ea typeface="Verdana"/>
                          <a:cs typeface="Verdana"/>
                          <a:sym typeface="Verdana"/>
                        </a:rPr>
                        <a:t>(Received in USD)</a:t>
                      </a:r>
                      <a:r>
                        <a:rPr b="0" i="0" lang="en-GB" sz="1400" u="none" cap="none" strike="noStrike">
                          <a:solidFill>
                            <a:srgbClr val="000000"/>
                          </a:solidFill>
                          <a:latin typeface="Verdana"/>
                          <a:ea typeface="Verdana"/>
                          <a:cs typeface="Verdana"/>
                          <a:sym typeface="Verdana"/>
                        </a:rPr>
                        <a:t> </a:t>
                      </a:r>
                      <a:endParaRPr b="0" i="0" sz="1400" u="none" cap="none" strike="noStrike">
                        <a:latin typeface="Verdana"/>
                        <a:ea typeface="Verdana"/>
                        <a:cs typeface="Verdana"/>
                        <a:sym typeface="Verdana"/>
                      </a:endParaRPr>
                    </a:p>
                  </a:txBody>
                  <a:tcPr marT="45725" marB="45725" marR="91450" marL="91450" anchor="ctr">
                    <a:lnL cap="flat" cmpd="sng" w="9525">
                      <a:solidFill>
                        <a:srgbClr val="301AFD"/>
                      </a:solidFill>
                      <a:prstDash val="solid"/>
                      <a:round/>
                      <a:headEnd len="sm" w="sm" type="none"/>
                      <a:tailEnd len="sm" w="sm" type="none"/>
                    </a:lnL>
                    <a:lnR cap="flat" cmpd="sng" w="9525">
                      <a:solidFill>
                        <a:srgbClr val="701AFD"/>
                      </a:solidFill>
                      <a:prstDash val="solid"/>
                      <a:round/>
                      <a:headEnd len="sm" w="sm" type="none"/>
                      <a:tailEnd len="sm" w="sm" type="none"/>
                    </a:lnR>
                    <a:lnT cap="flat" cmpd="sng" w="9525">
                      <a:solidFill>
                        <a:srgbClr val="701AFD"/>
                      </a:solidFill>
                      <a:prstDash val="solid"/>
                      <a:round/>
                      <a:headEnd len="sm" w="sm" type="none"/>
                      <a:tailEnd len="sm" w="sm" type="none"/>
                    </a:lnT>
                    <a:lnB cap="flat" cmpd="sng" w="9525">
                      <a:solidFill>
                        <a:srgbClr val="701AFD"/>
                      </a:solidFill>
                      <a:prstDash val="solid"/>
                      <a:round/>
                      <a:headEnd len="sm" w="sm" type="none"/>
                      <a:tailEnd len="sm" w="sm" type="none"/>
                    </a:lnB>
                    <a:solidFill>
                      <a:srgbClr val="D9E1F2"/>
                    </a:solidFill>
                  </a:tcPr>
                </a:tc>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WMO contribution</a:t>
                      </a:r>
                      <a:r>
                        <a:rPr b="0" i="0" lang="en-GB" sz="1400" u="none" cap="none" strike="noStrike">
                          <a:solidFill>
                            <a:srgbClr val="000000"/>
                          </a:solidFill>
                          <a:latin typeface="Verdana"/>
                          <a:ea typeface="Verdana"/>
                          <a:cs typeface="Verdana"/>
                          <a:sym typeface="Verdana"/>
                        </a:rPr>
                        <a:t> </a:t>
                      </a:r>
                      <a:br>
                        <a:rPr b="0" i="0" lang="en-GB" sz="1400" u="none" cap="none" strike="noStrike">
                          <a:solidFill>
                            <a:srgbClr val="000000"/>
                          </a:solidFill>
                          <a:latin typeface="Verdana"/>
                          <a:ea typeface="Verdana"/>
                          <a:cs typeface="Verdana"/>
                          <a:sym typeface="Verdana"/>
                        </a:rPr>
                      </a:br>
                      <a:r>
                        <a:rPr b="1" i="0" lang="en-GB" sz="1400" u="none" cap="none" strike="noStrike">
                          <a:solidFill>
                            <a:srgbClr val="000000"/>
                          </a:solidFill>
                          <a:latin typeface="Verdana"/>
                          <a:ea typeface="Verdana"/>
                          <a:cs typeface="Verdana"/>
                          <a:sym typeface="Verdana"/>
                        </a:rPr>
                        <a:t>(Received in CHF)</a:t>
                      </a:r>
                      <a:r>
                        <a:rPr b="0" i="0" lang="en-GB" sz="1400" u="none" cap="none" strike="noStrike">
                          <a:solidFill>
                            <a:srgbClr val="000000"/>
                          </a:solidFill>
                          <a:latin typeface="Verdana"/>
                          <a:ea typeface="Verdana"/>
                          <a:cs typeface="Verdana"/>
                          <a:sym typeface="Verdana"/>
                        </a:rPr>
                        <a:t> </a:t>
                      </a:r>
                      <a:endParaRPr b="0" i="0" sz="1400" u="none" cap="none" strike="noStrike">
                        <a:latin typeface="Verdana"/>
                        <a:ea typeface="Verdana"/>
                        <a:cs typeface="Verdana"/>
                        <a:sym typeface="Verdana"/>
                      </a:endParaRPr>
                    </a:p>
                  </a:txBody>
                  <a:tcPr marT="45725" marB="45725" marR="91450" marL="91450" anchor="ctr">
                    <a:lnL cap="flat" cmpd="sng" w="9525">
                      <a:solidFill>
                        <a:srgbClr val="701AFD"/>
                      </a:solidFill>
                      <a:prstDash val="solid"/>
                      <a:round/>
                      <a:headEnd len="sm" w="sm" type="none"/>
                      <a:tailEnd len="sm" w="sm" type="none"/>
                    </a:lnL>
                    <a:lnR cap="flat" cmpd="sng" w="9525">
                      <a:solidFill>
                        <a:srgbClr val="80FCFC"/>
                      </a:solidFill>
                      <a:prstDash val="solid"/>
                      <a:round/>
                      <a:headEnd len="sm" w="sm" type="none"/>
                      <a:tailEnd len="sm" w="sm" type="none"/>
                    </a:lnR>
                    <a:lnT cap="flat" cmpd="sng" w="9525">
                      <a:solidFill>
                        <a:srgbClr val="80FCFC"/>
                      </a:solidFill>
                      <a:prstDash val="solid"/>
                      <a:round/>
                      <a:headEnd len="sm" w="sm" type="none"/>
                      <a:tailEnd len="sm" w="sm" type="none"/>
                    </a:lnT>
                    <a:lnB cap="flat" cmpd="sng" w="9525">
                      <a:solidFill>
                        <a:srgbClr val="80FCFC"/>
                      </a:solidFill>
                      <a:prstDash val="solid"/>
                      <a:round/>
                      <a:headEnd len="sm" w="sm" type="none"/>
                      <a:tailEnd len="sm" w="sm" type="none"/>
                    </a:lnB>
                    <a:solidFill>
                      <a:srgbClr val="D9E1F2"/>
                    </a:solidFill>
                  </a:tcPr>
                </a:tc>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WCRP</a:t>
                      </a:r>
                      <a:r>
                        <a:rPr b="0" i="0" lang="en-GB" sz="1400" u="none" cap="none" strike="noStrike">
                          <a:solidFill>
                            <a:srgbClr val="000000"/>
                          </a:solidFill>
                          <a:latin typeface="Verdana"/>
                          <a:ea typeface="Verdana"/>
                          <a:cs typeface="Verdana"/>
                          <a:sym typeface="Verdana"/>
                        </a:rPr>
                        <a:t> </a:t>
                      </a:r>
                      <a:br>
                        <a:rPr b="0" i="0" lang="en-GB" sz="1400" u="none" cap="none" strike="noStrike">
                          <a:solidFill>
                            <a:srgbClr val="000000"/>
                          </a:solidFill>
                          <a:latin typeface="Verdana"/>
                          <a:ea typeface="Verdana"/>
                          <a:cs typeface="Verdana"/>
                          <a:sym typeface="Verdana"/>
                        </a:rPr>
                      </a:br>
                      <a:r>
                        <a:rPr b="1" i="0" lang="en-GB" sz="1400" u="none" cap="none" strike="noStrike">
                          <a:solidFill>
                            <a:srgbClr val="000000"/>
                          </a:solidFill>
                          <a:latin typeface="Verdana"/>
                          <a:ea typeface="Verdana"/>
                          <a:cs typeface="Verdana"/>
                          <a:sym typeface="Verdana"/>
                        </a:rPr>
                        <a:t>(Received in CHF)</a:t>
                      </a:r>
                      <a:r>
                        <a:rPr b="0" i="0" lang="en-GB" sz="1400" u="none" cap="none" strike="noStrike">
                          <a:solidFill>
                            <a:srgbClr val="000000"/>
                          </a:solidFill>
                          <a:latin typeface="Verdana"/>
                          <a:ea typeface="Verdana"/>
                          <a:cs typeface="Verdana"/>
                          <a:sym typeface="Verdana"/>
                        </a:rPr>
                        <a:t> </a:t>
                      </a:r>
                      <a:endParaRPr b="0" i="0" sz="1400" u="none" cap="none" strike="noStrike">
                        <a:latin typeface="Verdana"/>
                        <a:ea typeface="Verdana"/>
                        <a:cs typeface="Verdana"/>
                        <a:sym typeface="Verdana"/>
                      </a:endParaRPr>
                    </a:p>
                  </a:txBody>
                  <a:tcPr marT="45725" marB="45725" marR="91450" marL="91450" anchor="ctr">
                    <a:lnL cap="flat" cmpd="sng" w="9525">
                      <a:solidFill>
                        <a:srgbClr val="80FCFC"/>
                      </a:solidFill>
                      <a:prstDash val="solid"/>
                      <a:round/>
                      <a:headEnd len="sm" w="sm" type="none"/>
                      <a:tailEnd len="sm" w="sm" type="none"/>
                    </a:lnL>
                    <a:lnR cap="flat" cmpd="sng" w="9525">
                      <a:solidFill>
                        <a:srgbClr val="E006FD"/>
                      </a:solidFill>
                      <a:prstDash val="solid"/>
                      <a:round/>
                      <a:headEnd len="sm" w="sm" type="none"/>
                      <a:tailEnd len="sm" w="sm" type="none"/>
                    </a:lnR>
                    <a:lnT cap="flat" cmpd="sng" w="9525">
                      <a:solidFill>
                        <a:srgbClr val="E006FD"/>
                      </a:solidFill>
                      <a:prstDash val="solid"/>
                      <a:round/>
                      <a:headEnd len="sm" w="sm" type="none"/>
                      <a:tailEnd len="sm" w="sm" type="none"/>
                    </a:lnT>
                    <a:lnB cap="flat" cmpd="sng" w="9525">
                      <a:solidFill>
                        <a:srgbClr val="E006FD"/>
                      </a:solidFill>
                      <a:prstDash val="solid"/>
                      <a:round/>
                      <a:headEnd len="sm" w="sm" type="none"/>
                      <a:tailEnd len="sm" w="sm" type="none"/>
                    </a:lnB>
                    <a:solidFill>
                      <a:srgbClr val="D9E1F2"/>
                    </a:solidFill>
                  </a:tcPr>
                </a:tc>
                <a:tc>
                  <a:txBody>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Verdana"/>
                          <a:ea typeface="Verdana"/>
                          <a:cs typeface="Verdana"/>
                          <a:sym typeface="Verdana"/>
                        </a:rPr>
                        <a:t>Total projected/year in CHF</a:t>
                      </a:r>
                      <a:r>
                        <a:rPr b="0" i="0" lang="en-GB" sz="1400" u="none" cap="none" strike="noStrike">
                          <a:solidFill>
                            <a:srgbClr val="000000"/>
                          </a:solidFill>
                          <a:latin typeface="Verdana"/>
                          <a:ea typeface="Verdana"/>
                          <a:cs typeface="Verdana"/>
                          <a:sym typeface="Verdana"/>
                        </a:rPr>
                        <a:t> </a:t>
                      </a:r>
                      <a:endParaRPr b="0" i="0" sz="1400" u="none" cap="none" strike="noStrike">
                        <a:latin typeface="Verdana"/>
                        <a:ea typeface="Verdana"/>
                        <a:cs typeface="Verdana"/>
                        <a:sym typeface="Verdana"/>
                      </a:endParaRPr>
                    </a:p>
                  </a:txBody>
                  <a:tcPr marT="45725" marB="45725" marR="91450" marL="91450" anchor="ctr">
                    <a:lnL cap="flat" cmpd="sng" w="9525">
                      <a:solidFill>
                        <a:srgbClr val="E006FD"/>
                      </a:solidFill>
                      <a:prstDash val="solid"/>
                      <a:round/>
                      <a:headEnd len="sm" w="sm" type="none"/>
                      <a:tailEnd len="sm" w="sm" type="none"/>
                    </a:lnL>
                    <a:lnR cap="flat" cmpd="sng" w="9525">
                      <a:solidFill>
                        <a:srgbClr val="8007FD"/>
                      </a:solidFill>
                      <a:prstDash val="solid"/>
                      <a:round/>
                      <a:headEnd len="sm" w="sm" type="none"/>
                      <a:tailEnd len="sm" w="sm" type="none"/>
                    </a:lnR>
                    <a:lnT cap="flat" cmpd="sng" w="9525">
                      <a:solidFill>
                        <a:srgbClr val="8007FD"/>
                      </a:solidFill>
                      <a:prstDash val="solid"/>
                      <a:round/>
                      <a:headEnd len="sm" w="sm" type="none"/>
                      <a:tailEnd len="sm" w="sm" type="none"/>
                    </a:lnT>
                    <a:lnB cap="flat" cmpd="sng" w="9525">
                      <a:solidFill>
                        <a:srgbClr val="8007FD"/>
                      </a:solidFill>
                      <a:prstDash val="solid"/>
                      <a:round/>
                      <a:headEnd len="sm" w="sm" type="none"/>
                      <a:tailEnd len="sm" w="sm" type="none"/>
                    </a:lnB>
                    <a:solidFill>
                      <a:srgbClr val="D9E1F2"/>
                    </a:solidFill>
                  </a:tcPr>
                </a:tc>
              </a:tr>
              <a:tr h="152400">
                <a:tc>
                  <a:txBody>
                    <a:bodyPr/>
                    <a:lstStyle/>
                    <a:p>
                      <a:pPr indent="0" lvl="0" marL="0" marR="0" rtl="0" algn="r">
                        <a:lnSpc>
                          <a:spcPct val="100000"/>
                        </a:lnSpc>
                        <a:spcBef>
                          <a:spcPts val="0"/>
                        </a:spcBef>
                        <a:spcAft>
                          <a:spcPts val="0"/>
                        </a:spcAft>
                        <a:buNone/>
                      </a:pPr>
                      <a:r>
                        <a:rPr b="1" i="0" lang="en-GB" sz="1400" u="none" cap="none" strike="noStrike">
                          <a:latin typeface="Verdana"/>
                          <a:ea typeface="Verdana"/>
                          <a:cs typeface="Verdana"/>
                          <a:sym typeface="Verdana"/>
                        </a:rPr>
                        <a:t>2025</a:t>
                      </a:r>
                      <a:r>
                        <a:rPr b="0" i="0" lang="en-GB" sz="1400" u="none" cap="none" strike="noStrike">
                          <a:latin typeface="Verdana"/>
                          <a:ea typeface="Verdana"/>
                          <a:cs typeface="Verdana"/>
                          <a:sym typeface="Verdana"/>
                        </a:rPr>
                        <a:t> </a:t>
                      </a:r>
                      <a:endParaRPr/>
                    </a:p>
                  </a:txBody>
                  <a:tcPr marT="45725" marB="45725" marR="91450" marL="91450" anchor="ctr">
                    <a:lnL cap="flat" cmpd="sng" w="9525">
                      <a:solidFill>
                        <a:srgbClr val="C011FD"/>
                      </a:solidFill>
                      <a:prstDash val="solid"/>
                      <a:round/>
                      <a:headEnd len="sm" w="sm" type="none"/>
                      <a:tailEnd len="sm" w="sm" type="none"/>
                    </a:lnL>
                    <a:lnR cap="flat" cmpd="sng" w="9525">
                      <a:solidFill>
                        <a:srgbClr val="C011FD"/>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C011FD"/>
                      </a:solidFill>
                      <a:prstDash val="solid"/>
                      <a:round/>
                      <a:headEnd len="sm" w="sm" type="none"/>
                      <a:tailEnd len="sm" w="sm" type="none"/>
                    </a:lnB>
                    <a:solidFill>
                      <a:srgbClr val="D9E1F2"/>
                    </a:solidFill>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231,900 </a:t>
                      </a:r>
                      <a:endParaRPr b="0" i="0" sz="1400" u="none" cap="none" strike="noStrike">
                        <a:latin typeface="Verdana"/>
                        <a:ea typeface="Verdana"/>
                        <a:cs typeface="Verdana"/>
                        <a:sym typeface="Verdana"/>
                      </a:endParaRPr>
                    </a:p>
                  </a:txBody>
                  <a:tcPr marT="45725" marB="45725" marR="91450" marL="91450" anchor="ctr">
                    <a:lnL cap="flat" cmpd="sng" w="9525">
                      <a:solidFill>
                        <a:srgbClr val="C011FD"/>
                      </a:solidFill>
                      <a:prstDash val="solid"/>
                      <a:round/>
                      <a:headEnd len="sm" w="sm" type="none"/>
                      <a:tailEnd len="sm" w="sm" type="none"/>
                    </a:lnL>
                    <a:lnR cap="flat" cmpd="sng" w="9525">
                      <a:solidFill>
                        <a:srgbClr val="109177"/>
                      </a:solidFill>
                      <a:prstDash val="solid"/>
                      <a:round/>
                      <a:headEnd len="sm" w="sm" type="none"/>
                      <a:tailEnd len="sm" w="sm" type="none"/>
                    </a:lnR>
                    <a:lnT cap="flat" cmpd="sng" w="9525">
                      <a:solidFill>
                        <a:srgbClr val="3015FD"/>
                      </a:solidFill>
                      <a:prstDash val="solid"/>
                      <a:round/>
                      <a:headEnd len="sm" w="sm" type="none"/>
                      <a:tailEnd len="sm" w="sm" type="none"/>
                    </a:lnT>
                    <a:lnB cap="flat" cmpd="sng" w="9525">
                      <a:solidFill>
                        <a:srgbClr val="109177"/>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219,309 </a:t>
                      </a:r>
                      <a:endParaRPr b="0" i="0" sz="1400" u="none" cap="none" strike="noStrike">
                        <a:latin typeface="Verdana"/>
                        <a:ea typeface="Verdana"/>
                        <a:cs typeface="Verdana"/>
                        <a:sym typeface="Verdana"/>
                      </a:endParaRPr>
                    </a:p>
                  </a:txBody>
                  <a:tcPr marT="45725" marB="45725" marR="91450" marL="91450" anchor="ctr">
                    <a:lnL cap="flat" cmpd="sng" w="9525">
                      <a:solidFill>
                        <a:srgbClr val="109177"/>
                      </a:solidFill>
                      <a:prstDash val="solid"/>
                      <a:round/>
                      <a:headEnd len="sm" w="sm" type="none"/>
                      <a:tailEnd len="sm" w="sm" type="none"/>
                    </a:lnL>
                    <a:lnR cap="flat" cmpd="sng" w="9525">
                      <a:solidFill>
                        <a:srgbClr val="509077"/>
                      </a:solidFill>
                      <a:prstDash val="solid"/>
                      <a:round/>
                      <a:headEnd len="sm" w="sm" type="none"/>
                      <a:tailEnd len="sm" w="sm" type="none"/>
                    </a:lnR>
                    <a:lnT cap="flat" cmpd="sng" w="9525">
                      <a:solidFill>
                        <a:srgbClr val="301AFD"/>
                      </a:solidFill>
                      <a:prstDash val="solid"/>
                      <a:round/>
                      <a:headEnd len="sm" w="sm" type="none"/>
                      <a:tailEnd len="sm" w="sm" type="none"/>
                    </a:lnT>
                    <a:lnB cap="flat" cmpd="sng" w="9525">
                      <a:solidFill>
                        <a:srgbClr val="509077"/>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140,119 </a:t>
                      </a:r>
                      <a:endParaRPr b="0" i="0" sz="1400" u="none" cap="none" strike="noStrike">
                        <a:latin typeface="Verdana"/>
                        <a:ea typeface="Verdana"/>
                        <a:cs typeface="Verdana"/>
                        <a:sym typeface="Verdana"/>
                      </a:endParaRPr>
                    </a:p>
                  </a:txBody>
                  <a:tcPr marT="45725" marB="45725" marR="91450" marL="91450" anchor="ctr">
                    <a:lnL cap="flat" cmpd="sng" w="9525">
                      <a:solidFill>
                        <a:srgbClr val="509077"/>
                      </a:solidFill>
                      <a:prstDash val="solid"/>
                      <a:round/>
                      <a:headEnd len="sm" w="sm" type="none"/>
                      <a:tailEnd len="sm" w="sm" type="none"/>
                    </a:lnL>
                    <a:lnR cap="flat" cmpd="sng" w="9525">
                      <a:solidFill>
                        <a:srgbClr val="909377"/>
                      </a:solidFill>
                      <a:prstDash val="solid"/>
                      <a:round/>
                      <a:headEnd len="sm" w="sm" type="none"/>
                      <a:tailEnd len="sm" w="sm" type="none"/>
                    </a:lnR>
                    <a:lnT cap="flat" cmpd="sng" w="9525">
                      <a:solidFill>
                        <a:srgbClr val="701AFD"/>
                      </a:solidFill>
                      <a:prstDash val="solid"/>
                      <a:round/>
                      <a:headEnd len="sm" w="sm" type="none"/>
                      <a:tailEnd len="sm" w="sm" type="none"/>
                    </a:lnT>
                    <a:lnB cap="flat" cmpd="sng" w="9525">
                      <a:solidFill>
                        <a:srgbClr val="909377"/>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75,000 </a:t>
                      </a:r>
                      <a:endParaRPr b="0" i="0" sz="1400" u="none" cap="none" strike="noStrike">
                        <a:latin typeface="Verdana"/>
                        <a:ea typeface="Verdana"/>
                        <a:cs typeface="Verdana"/>
                        <a:sym typeface="Verdana"/>
                      </a:endParaRPr>
                    </a:p>
                  </a:txBody>
                  <a:tcPr marT="45725" marB="45725" marR="91450" marL="91450" anchor="ctr">
                    <a:lnL cap="flat" cmpd="sng" w="9525">
                      <a:solidFill>
                        <a:srgbClr val="909377"/>
                      </a:solidFill>
                      <a:prstDash val="solid"/>
                      <a:round/>
                      <a:headEnd len="sm" w="sm" type="none"/>
                      <a:tailEnd len="sm" w="sm" type="none"/>
                    </a:lnL>
                    <a:lnR cap="flat" cmpd="sng" w="9525">
                      <a:solidFill>
                        <a:srgbClr val="20FCAD"/>
                      </a:solidFill>
                      <a:prstDash val="solid"/>
                      <a:round/>
                      <a:headEnd len="sm" w="sm" type="none"/>
                      <a:tailEnd len="sm" w="sm" type="none"/>
                    </a:lnR>
                    <a:lnT cap="flat" cmpd="sng" w="9525">
                      <a:solidFill>
                        <a:srgbClr val="80FCFC"/>
                      </a:solidFill>
                      <a:prstDash val="solid"/>
                      <a:round/>
                      <a:headEnd len="sm" w="sm" type="none"/>
                      <a:tailEnd len="sm" w="sm" type="none"/>
                    </a:lnT>
                    <a:lnB cap="flat" cmpd="sng" w="9525">
                      <a:solidFill>
                        <a:srgbClr val="20FCAD"/>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9,393 </a:t>
                      </a:r>
                      <a:endParaRPr b="0" i="0" sz="1400" u="none" cap="none" strike="noStrike">
                        <a:latin typeface="Verdana"/>
                        <a:ea typeface="Verdana"/>
                        <a:cs typeface="Verdana"/>
                        <a:sym typeface="Verdana"/>
                      </a:endParaRPr>
                    </a:p>
                  </a:txBody>
                  <a:tcPr marT="45725" marB="45725" marR="91450" marL="91450" anchor="ctr">
                    <a:lnL cap="flat" cmpd="sng" w="9525">
                      <a:solidFill>
                        <a:srgbClr val="20FCAD"/>
                      </a:solidFill>
                      <a:prstDash val="solid"/>
                      <a:round/>
                      <a:headEnd len="sm" w="sm" type="none"/>
                      <a:tailEnd len="sm" w="sm" type="none"/>
                    </a:lnL>
                    <a:lnR cap="flat" cmpd="sng" w="9525">
                      <a:solidFill>
                        <a:srgbClr val="A00BAE"/>
                      </a:solidFill>
                      <a:prstDash val="solid"/>
                      <a:round/>
                      <a:headEnd len="sm" w="sm" type="none"/>
                      <a:tailEnd len="sm" w="sm" type="none"/>
                    </a:lnR>
                    <a:lnT cap="flat" cmpd="sng" w="9525">
                      <a:solidFill>
                        <a:srgbClr val="E006FD"/>
                      </a:solidFill>
                      <a:prstDash val="solid"/>
                      <a:round/>
                      <a:headEnd len="sm" w="sm" type="none"/>
                      <a:tailEnd len="sm" w="sm" type="none"/>
                    </a:lnT>
                    <a:lnB cap="flat" cmpd="sng" w="9525">
                      <a:solidFill>
                        <a:srgbClr val="A00BAE"/>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675,721 </a:t>
                      </a:r>
                      <a:endParaRPr b="0" i="0" sz="1400" u="none" cap="none" strike="noStrike">
                        <a:latin typeface="Verdana"/>
                        <a:ea typeface="Verdana"/>
                        <a:cs typeface="Verdana"/>
                        <a:sym typeface="Verdana"/>
                      </a:endParaRPr>
                    </a:p>
                  </a:txBody>
                  <a:tcPr marT="45725" marB="45725" marR="91450" marL="91450" anchor="ctr">
                    <a:lnL cap="flat" cmpd="sng" w="9525">
                      <a:solidFill>
                        <a:srgbClr val="A00BAE"/>
                      </a:solidFill>
                      <a:prstDash val="solid"/>
                      <a:round/>
                      <a:headEnd len="sm" w="sm" type="none"/>
                      <a:tailEnd len="sm" w="sm" type="none"/>
                    </a:lnL>
                    <a:lnR cap="flat" cmpd="sng" w="9525">
                      <a:solidFill>
                        <a:srgbClr val="500DE2"/>
                      </a:solidFill>
                      <a:prstDash val="solid"/>
                      <a:round/>
                      <a:headEnd len="sm" w="sm" type="none"/>
                      <a:tailEnd len="sm" w="sm" type="none"/>
                    </a:lnR>
                    <a:lnT cap="flat" cmpd="sng" w="9525">
                      <a:solidFill>
                        <a:srgbClr val="8007FD"/>
                      </a:solidFill>
                      <a:prstDash val="solid"/>
                      <a:round/>
                      <a:headEnd len="sm" w="sm" type="none"/>
                      <a:tailEnd len="sm" w="sm" type="none"/>
                    </a:lnT>
                    <a:lnB cap="flat" cmpd="sng" w="9525">
                      <a:solidFill>
                        <a:srgbClr val="500DE2"/>
                      </a:solidFill>
                      <a:prstDash val="solid"/>
                      <a:round/>
                      <a:headEnd len="sm" w="sm" type="none"/>
                      <a:tailEnd len="sm" w="sm" type="none"/>
                    </a:lnB>
                  </a:tcPr>
                </a:tc>
              </a:tr>
              <a:tr h="152400">
                <a:tc>
                  <a:txBody>
                    <a:bodyPr/>
                    <a:lstStyle/>
                    <a:p>
                      <a:pPr indent="0" lvl="0" marL="0" marR="0" rtl="0" algn="r">
                        <a:lnSpc>
                          <a:spcPct val="100000"/>
                        </a:lnSpc>
                        <a:spcBef>
                          <a:spcPts val="0"/>
                        </a:spcBef>
                        <a:spcAft>
                          <a:spcPts val="0"/>
                        </a:spcAft>
                        <a:buNone/>
                      </a:pPr>
                      <a:r>
                        <a:rPr b="1" i="0" lang="en-GB" sz="1400" u="none" cap="none" strike="noStrike">
                          <a:latin typeface="Verdana"/>
                          <a:ea typeface="Verdana"/>
                          <a:cs typeface="Verdana"/>
                          <a:sym typeface="Verdana"/>
                        </a:rPr>
                        <a:t>2026</a:t>
                      </a:r>
                      <a:r>
                        <a:rPr b="0" i="0" lang="en-GB" sz="1400" u="none" cap="none" strike="noStrike">
                          <a:latin typeface="Verdana"/>
                          <a:ea typeface="Verdana"/>
                          <a:cs typeface="Verdana"/>
                          <a:sym typeface="Verdana"/>
                        </a:rPr>
                        <a:t> </a:t>
                      </a:r>
                      <a:endParaRPr/>
                    </a:p>
                  </a:txBody>
                  <a:tcPr marT="45725" marB="45725" marR="91450" marL="91450" anchor="ctr">
                    <a:lnL cap="flat" cmpd="sng" w="9525">
                      <a:solidFill>
                        <a:srgbClr val="900AE2"/>
                      </a:solidFill>
                      <a:prstDash val="solid"/>
                      <a:round/>
                      <a:headEnd len="sm" w="sm" type="none"/>
                      <a:tailEnd len="sm" w="sm" type="none"/>
                    </a:lnL>
                    <a:lnR cap="flat" cmpd="sng" w="9525">
                      <a:solidFill>
                        <a:srgbClr val="900AE2"/>
                      </a:solidFill>
                      <a:prstDash val="solid"/>
                      <a:round/>
                      <a:headEnd len="sm" w="sm" type="none"/>
                      <a:tailEnd len="sm" w="sm" type="none"/>
                    </a:lnR>
                    <a:lnT cap="flat" cmpd="sng" w="9525">
                      <a:solidFill>
                        <a:srgbClr val="C011FD"/>
                      </a:solidFill>
                      <a:prstDash val="solid"/>
                      <a:round/>
                      <a:headEnd len="sm" w="sm" type="none"/>
                      <a:tailEnd len="sm" w="sm" type="none"/>
                    </a:lnT>
                    <a:lnB cap="flat" cmpd="sng" w="9525">
                      <a:solidFill>
                        <a:srgbClr val="900AE2"/>
                      </a:solidFill>
                      <a:prstDash val="solid"/>
                      <a:round/>
                      <a:headEnd len="sm" w="sm" type="none"/>
                      <a:tailEnd len="sm" w="sm" type="none"/>
                    </a:lnB>
                    <a:solidFill>
                      <a:srgbClr val="D9E1F2"/>
                    </a:solidFill>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231,900 </a:t>
                      </a:r>
                      <a:endParaRPr b="0" i="0" sz="1400" u="none" cap="none" strike="noStrike">
                        <a:latin typeface="Verdana"/>
                        <a:ea typeface="Verdana"/>
                        <a:cs typeface="Verdana"/>
                        <a:sym typeface="Verdana"/>
                      </a:endParaRPr>
                    </a:p>
                  </a:txBody>
                  <a:tcPr marT="45725" marB="45725" marR="91450" marL="91450" anchor="ctr">
                    <a:lnL cap="flat" cmpd="sng" w="9525">
                      <a:solidFill>
                        <a:srgbClr val="900AE2"/>
                      </a:solidFill>
                      <a:prstDash val="solid"/>
                      <a:round/>
                      <a:headEnd len="sm" w="sm" type="none"/>
                      <a:tailEnd len="sm" w="sm" type="none"/>
                    </a:lnL>
                    <a:lnR cap="flat" cmpd="sng" w="9525">
                      <a:solidFill>
                        <a:srgbClr val="90F8E1"/>
                      </a:solidFill>
                      <a:prstDash val="solid"/>
                      <a:round/>
                      <a:headEnd len="sm" w="sm" type="none"/>
                      <a:tailEnd len="sm" w="sm" type="none"/>
                    </a:lnR>
                    <a:lnT cap="flat" cmpd="sng" w="9525">
                      <a:solidFill>
                        <a:srgbClr val="109177"/>
                      </a:solidFill>
                      <a:prstDash val="solid"/>
                      <a:round/>
                      <a:headEnd len="sm" w="sm" type="none"/>
                      <a:tailEnd len="sm" w="sm" type="none"/>
                    </a:lnT>
                    <a:lnB cap="flat" cmpd="sng" w="9525">
                      <a:solidFill>
                        <a:srgbClr val="90F8E1"/>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219,309 </a:t>
                      </a:r>
                      <a:endParaRPr b="0" i="0" sz="1400" u="none" cap="none" strike="noStrike">
                        <a:latin typeface="Verdana"/>
                        <a:ea typeface="Verdana"/>
                        <a:cs typeface="Verdana"/>
                        <a:sym typeface="Verdana"/>
                      </a:endParaRPr>
                    </a:p>
                  </a:txBody>
                  <a:tcPr marT="45725" marB="45725" marR="91450" marL="91450" anchor="ctr">
                    <a:lnL cap="flat" cmpd="sng" w="9525">
                      <a:solidFill>
                        <a:srgbClr val="90F8E1"/>
                      </a:solidFill>
                      <a:prstDash val="solid"/>
                      <a:round/>
                      <a:headEnd len="sm" w="sm" type="none"/>
                      <a:tailEnd len="sm" w="sm" type="none"/>
                    </a:lnL>
                    <a:lnR cap="flat" cmpd="sng" w="9525">
                      <a:solidFill>
                        <a:srgbClr val="A077E0"/>
                      </a:solidFill>
                      <a:prstDash val="solid"/>
                      <a:round/>
                      <a:headEnd len="sm" w="sm" type="none"/>
                      <a:tailEnd len="sm" w="sm" type="none"/>
                    </a:lnR>
                    <a:lnT cap="flat" cmpd="sng" w="9525">
                      <a:solidFill>
                        <a:srgbClr val="509077"/>
                      </a:solidFill>
                      <a:prstDash val="solid"/>
                      <a:round/>
                      <a:headEnd len="sm" w="sm" type="none"/>
                      <a:tailEnd len="sm" w="sm" type="none"/>
                    </a:lnT>
                    <a:lnB cap="flat" cmpd="sng" w="9525">
                      <a:solidFill>
                        <a:srgbClr val="A077E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150,500 </a:t>
                      </a:r>
                      <a:endParaRPr b="0" i="0" sz="1400" u="none" cap="none" strike="noStrike">
                        <a:latin typeface="Verdana"/>
                        <a:ea typeface="Verdana"/>
                        <a:cs typeface="Verdana"/>
                        <a:sym typeface="Verdana"/>
                      </a:endParaRPr>
                    </a:p>
                  </a:txBody>
                  <a:tcPr marT="45725" marB="45725" marR="91450" marL="91450" anchor="ctr">
                    <a:lnL cap="flat" cmpd="sng" w="9525">
                      <a:solidFill>
                        <a:srgbClr val="A077E0"/>
                      </a:solidFill>
                      <a:prstDash val="solid"/>
                      <a:round/>
                      <a:headEnd len="sm" w="sm" type="none"/>
                      <a:tailEnd len="sm" w="sm" type="none"/>
                    </a:lnL>
                    <a:lnR cap="flat" cmpd="sng" w="9525">
                      <a:solidFill>
                        <a:srgbClr val="E074E0"/>
                      </a:solidFill>
                      <a:prstDash val="solid"/>
                      <a:round/>
                      <a:headEnd len="sm" w="sm" type="none"/>
                      <a:tailEnd len="sm" w="sm" type="none"/>
                    </a:lnR>
                    <a:lnT cap="flat" cmpd="sng" w="9525">
                      <a:solidFill>
                        <a:srgbClr val="909377"/>
                      </a:solidFill>
                      <a:prstDash val="solid"/>
                      <a:round/>
                      <a:headEnd len="sm" w="sm" type="none"/>
                      <a:tailEnd len="sm" w="sm" type="none"/>
                    </a:lnT>
                    <a:lnB cap="flat" cmpd="sng" w="9525">
                      <a:solidFill>
                        <a:srgbClr val="E074E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75,000 </a:t>
                      </a:r>
                      <a:endParaRPr b="0" i="0" sz="1400" u="none" cap="none" strike="noStrike">
                        <a:latin typeface="Verdana"/>
                        <a:ea typeface="Verdana"/>
                        <a:cs typeface="Verdana"/>
                        <a:sym typeface="Verdana"/>
                      </a:endParaRPr>
                    </a:p>
                  </a:txBody>
                  <a:tcPr marT="45725" marB="45725" marR="91450" marL="91450" anchor="ctr">
                    <a:lnL cap="flat" cmpd="sng" w="9525">
                      <a:solidFill>
                        <a:srgbClr val="E074E0"/>
                      </a:solidFill>
                      <a:prstDash val="solid"/>
                      <a:round/>
                      <a:headEnd len="sm" w="sm" type="none"/>
                      <a:tailEnd len="sm" w="sm" type="none"/>
                    </a:lnL>
                    <a:lnR cap="flat" cmpd="sng" w="9525">
                      <a:solidFill>
                        <a:srgbClr val="B035EE"/>
                      </a:solidFill>
                      <a:prstDash val="solid"/>
                      <a:round/>
                      <a:headEnd len="sm" w="sm" type="none"/>
                      <a:tailEnd len="sm" w="sm" type="none"/>
                    </a:lnR>
                    <a:lnT cap="flat" cmpd="sng" w="9525">
                      <a:solidFill>
                        <a:srgbClr val="20FCAD"/>
                      </a:solidFill>
                      <a:prstDash val="solid"/>
                      <a:round/>
                      <a:headEnd len="sm" w="sm" type="none"/>
                      <a:tailEnd len="sm" w="sm" type="none"/>
                    </a:lnT>
                    <a:lnB cap="flat" cmpd="sng" w="9525">
                      <a:solidFill>
                        <a:srgbClr val="B035EE"/>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10,000 </a:t>
                      </a:r>
                      <a:endParaRPr b="0" i="0" sz="1400" u="none" cap="none" strike="noStrike">
                        <a:latin typeface="Verdana"/>
                        <a:ea typeface="Verdana"/>
                        <a:cs typeface="Verdana"/>
                        <a:sym typeface="Verdana"/>
                      </a:endParaRPr>
                    </a:p>
                  </a:txBody>
                  <a:tcPr marT="45725" marB="45725" marR="91450" marL="91450" anchor="ctr">
                    <a:lnL cap="flat" cmpd="sng" w="9525">
                      <a:solidFill>
                        <a:srgbClr val="B035EE"/>
                      </a:solidFill>
                      <a:prstDash val="solid"/>
                      <a:round/>
                      <a:headEnd len="sm" w="sm" type="none"/>
                      <a:tailEnd len="sm" w="sm" type="none"/>
                    </a:lnL>
                    <a:lnR cap="flat" cmpd="sng" w="9525">
                      <a:solidFill>
                        <a:srgbClr val="703AEE"/>
                      </a:solidFill>
                      <a:prstDash val="solid"/>
                      <a:round/>
                      <a:headEnd len="sm" w="sm" type="none"/>
                      <a:tailEnd len="sm" w="sm" type="none"/>
                    </a:lnR>
                    <a:lnT cap="flat" cmpd="sng" w="9525">
                      <a:solidFill>
                        <a:srgbClr val="A00BAE"/>
                      </a:solidFill>
                      <a:prstDash val="solid"/>
                      <a:round/>
                      <a:headEnd len="sm" w="sm" type="none"/>
                      <a:tailEnd len="sm" w="sm" type="none"/>
                    </a:lnT>
                    <a:lnB cap="flat" cmpd="sng" w="9525">
                      <a:solidFill>
                        <a:srgbClr val="703AEE"/>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686,709 </a:t>
                      </a:r>
                      <a:endParaRPr b="0" i="0" sz="1400" u="none" cap="none" strike="noStrike">
                        <a:latin typeface="Verdana"/>
                        <a:ea typeface="Verdana"/>
                        <a:cs typeface="Verdana"/>
                        <a:sym typeface="Verdana"/>
                      </a:endParaRPr>
                    </a:p>
                  </a:txBody>
                  <a:tcPr marT="45725" marB="45725" marR="91450" marL="91450" anchor="ctr">
                    <a:lnL cap="flat" cmpd="sng" w="9525">
                      <a:solidFill>
                        <a:srgbClr val="703AEE"/>
                      </a:solidFill>
                      <a:prstDash val="solid"/>
                      <a:round/>
                      <a:headEnd len="sm" w="sm" type="none"/>
                      <a:tailEnd len="sm" w="sm" type="none"/>
                    </a:lnL>
                    <a:lnR cap="flat" cmpd="sng" w="9525">
                      <a:solidFill>
                        <a:srgbClr val="F0C54C"/>
                      </a:solidFill>
                      <a:prstDash val="solid"/>
                      <a:round/>
                      <a:headEnd len="sm" w="sm" type="none"/>
                      <a:tailEnd len="sm" w="sm" type="none"/>
                    </a:lnR>
                    <a:lnT cap="flat" cmpd="sng" w="9525">
                      <a:solidFill>
                        <a:srgbClr val="500DE2"/>
                      </a:solidFill>
                      <a:prstDash val="solid"/>
                      <a:round/>
                      <a:headEnd len="sm" w="sm" type="none"/>
                      <a:tailEnd len="sm" w="sm" type="none"/>
                    </a:lnT>
                    <a:lnB cap="flat" cmpd="sng" w="9525">
                      <a:solidFill>
                        <a:srgbClr val="F0C54C"/>
                      </a:solidFill>
                      <a:prstDash val="solid"/>
                      <a:round/>
                      <a:headEnd len="sm" w="sm" type="none"/>
                      <a:tailEnd len="sm" w="sm" type="none"/>
                    </a:lnB>
                  </a:tcPr>
                </a:tc>
              </a:tr>
              <a:tr h="152400">
                <a:tc>
                  <a:txBody>
                    <a:bodyPr/>
                    <a:lstStyle/>
                    <a:p>
                      <a:pPr indent="0" lvl="0" marL="0" marR="0" rtl="0" algn="r">
                        <a:lnSpc>
                          <a:spcPct val="100000"/>
                        </a:lnSpc>
                        <a:spcBef>
                          <a:spcPts val="0"/>
                        </a:spcBef>
                        <a:spcAft>
                          <a:spcPts val="0"/>
                        </a:spcAft>
                        <a:buNone/>
                      </a:pPr>
                      <a:r>
                        <a:rPr b="1" i="0" lang="en-GB" sz="1400" u="none" cap="none" strike="noStrike">
                          <a:latin typeface="Verdana"/>
                          <a:ea typeface="Verdana"/>
                          <a:cs typeface="Verdana"/>
                          <a:sym typeface="Verdana"/>
                        </a:rPr>
                        <a:t>2027</a:t>
                      </a:r>
                      <a:r>
                        <a:rPr b="0" i="0" lang="en-GB" sz="1400" u="none" cap="none" strike="noStrike">
                          <a:latin typeface="Verdana"/>
                          <a:ea typeface="Verdana"/>
                          <a:cs typeface="Verdana"/>
                          <a:sym typeface="Verdana"/>
                        </a:rPr>
                        <a:t> </a:t>
                      </a:r>
                      <a:endParaRPr/>
                    </a:p>
                  </a:txBody>
                  <a:tcPr marT="45725" marB="45725" marR="91450" marL="91450" anchor="ctr">
                    <a:lnL cap="flat" cmpd="sng" w="9525">
                      <a:solidFill>
                        <a:srgbClr val="10C74C"/>
                      </a:solidFill>
                      <a:prstDash val="solid"/>
                      <a:round/>
                      <a:headEnd len="sm" w="sm" type="none"/>
                      <a:tailEnd len="sm" w="sm" type="none"/>
                    </a:lnL>
                    <a:lnR cap="flat" cmpd="sng" w="9525">
                      <a:solidFill>
                        <a:srgbClr val="10C74C"/>
                      </a:solidFill>
                      <a:prstDash val="solid"/>
                      <a:round/>
                      <a:headEnd len="sm" w="sm" type="none"/>
                      <a:tailEnd len="sm" w="sm" type="none"/>
                    </a:lnR>
                    <a:lnT cap="flat" cmpd="sng" w="9525">
                      <a:solidFill>
                        <a:srgbClr val="900AE2"/>
                      </a:solidFill>
                      <a:prstDash val="solid"/>
                      <a:round/>
                      <a:headEnd len="sm" w="sm" type="none"/>
                      <a:tailEnd len="sm" w="sm" type="none"/>
                    </a:lnT>
                    <a:lnB cap="flat" cmpd="sng" w="9525">
                      <a:solidFill>
                        <a:srgbClr val="10C74C"/>
                      </a:solidFill>
                      <a:prstDash val="solid"/>
                      <a:round/>
                      <a:headEnd len="sm" w="sm" type="none"/>
                      <a:tailEnd len="sm" w="sm" type="none"/>
                    </a:lnB>
                    <a:solidFill>
                      <a:srgbClr val="D9E1F2"/>
                    </a:solidFill>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231,900 </a:t>
                      </a:r>
                      <a:endParaRPr b="0" i="0" sz="1400" u="none" cap="none" strike="noStrike">
                        <a:latin typeface="Verdana"/>
                        <a:ea typeface="Verdana"/>
                        <a:cs typeface="Verdana"/>
                        <a:sym typeface="Verdana"/>
                      </a:endParaRPr>
                    </a:p>
                  </a:txBody>
                  <a:tcPr marT="45725" marB="45725" marR="91450" marL="91450" anchor="ctr">
                    <a:lnL cap="flat" cmpd="sng" w="9525">
                      <a:solidFill>
                        <a:srgbClr val="10C74C"/>
                      </a:solidFill>
                      <a:prstDash val="solid"/>
                      <a:round/>
                      <a:headEnd len="sm" w="sm" type="none"/>
                      <a:tailEnd len="sm" w="sm" type="none"/>
                    </a:lnL>
                    <a:lnR cap="flat" cmpd="sng" w="9525">
                      <a:solidFill>
                        <a:srgbClr val="501B0D"/>
                      </a:solidFill>
                      <a:prstDash val="solid"/>
                      <a:round/>
                      <a:headEnd len="sm" w="sm" type="none"/>
                      <a:tailEnd len="sm" w="sm" type="none"/>
                    </a:lnR>
                    <a:lnT cap="flat" cmpd="sng" w="9525">
                      <a:solidFill>
                        <a:srgbClr val="90F8E1"/>
                      </a:solidFill>
                      <a:prstDash val="solid"/>
                      <a:round/>
                      <a:headEnd len="sm" w="sm" type="none"/>
                      <a:tailEnd len="sm" w="sm" type="none"/>
                    </a:lnT>
                    <a:lnB cap="flat" cmpd="sng" w="9525">
                      <a:solidFill>
                        <a:srgbClr val="501B0D"/>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219,309 </a:t>
                      </a:r>
                      <a:endParaRPr b="0" i="0" sz="1400" u="none" cap="none" strike="noStrike">
                        <a:latin typeface="Verdana"/>
                        <a:ea typeface="Verdana"/>
                        <a:cs typeface="Verdana"/>
                        <a:sym typeface="Verdana"/>
                      </a:endParaRPr>
                    </a:p>
                  </a:txBody>
                  <a:tcPr marT="45725" marB="45725" marR="91450" marL="91450" anchor="ctr">
                    <a:lnL cap="flat" cmpd="sng" w="9525">
                      <a:solidFill>
                        <a:srgbClr val="501B0D"/>
                      </a:solidFill>
                      <a:prstDash val="solid"/>
                      <a:round/>
                      <a:headEnd len="sm" w="sm" type="none"/>
                      <a:tailEnd len="sm" w="sm" type="none"/>
                    </a:lnL>
                    <a:lnR cap="flat" cmpd="sng" w="9525">
                      <a:solidFill>
                        <a:srgbClr val="B02A0D"/>
                      </a:solidFill>
                      <a:prstDash val="solid"/>
                      <a:round/>
                      <a:headEnd len="sm" w="sm" type="none"/>
                      <a:tailEnd len="sm" w="sm" type="none"/>
                    </a:lnR>
                    <a:lnT cap="flat" cmpd="sng" w="9525">
                      <a:solidFill>
                        <a:srgbClr val="A077E0"/>
                      </a:solidFill>
                      <a:prstDash val="solid"/>
                      <a:round/>
                      <a:headEnd len="sm" w="sm" type="none"/>
                      <a:tailEnd len="sm" w="sm" type="none"/>
                    </a:lnT>
                    <a:lnB cap="flat" cmpd="sng" w="9525">
                      <a:solidFill>
                        <a:srgbClr val="B02A0D"/>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200" u="none" cap="none" strike="noStrike">
                          <a:solidFill>
                            <a:srgbClr val="FF0000"/>
                          </a:solidFill>
                          <a:latin typeface="Verdana"/>
                          <a:ea typeface="Verdana"/>
                          <a:cs typeface="Verdana"/>
                          <a:sym typeface="Verdana"/>
                        </a:rPr>
                        <a:t>Not Committed </a:t>
                      </a:r>
                      <a:endParaRPr/>
                    </a:p>
                  </a:txBody>
                  <a:tcPr marT="45725" marB="45725" marR="91450" marL="91450" anchor="ctr">
                    <a:lnL cap="flat" cmpd="sng" w="9525">
                      <a:solidFill>
                        <a:srgbClr val="B02A0D"/>
                      </a:solidFill>
                      <a:prstDash val="solid"/>
                      <a:round/>
                      <a:headEnd len="sm" w="sm" type="none"/>
                      <a:tailEnd len="sm" w="sm" type="none"/>
                    </a:lnL>
                    <a:lnR cap="flat" cmpd="sng" w="9525">
                      <a:solidFill>
                        <a:srgbClr val="100DFD"/>
                      </a:solidFill>
                      <a:prstDash val="solid"/>
                      <a:round/>
                      <a:headEnd len="sm" w="sm" type="none"/>
                      <a:tailEnd len="sm" w="sm" type="none"/>
                    </a:lnR>
                    <a:lnT cap="flat" cmpd="sng" w="9525">
                      <a:solidFill>
                        <a:srgbClr val="E074E0"/>
                      </a:solidFill>
                      <a:prstDash val="solid"/>
                      <a:round/>
                      <a:headEnd len="sm" w="sm" type="none"/>
                      <a:tailEnd len="sm" w="sm" type="none"/>
                    </a:lnT>
                    <a:lnB cap="flat" cmpd="sng" w="9525">
                      <a:solidFill>
                        <a:srgbClr val="100DFD"/>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75,000 </a:t>
                      </a:r>
                      <a:endParaRPr b="0" i="0" sz="1400" u="none" cap="none" strike="noStrike">
                        <a:latin typeface="Verdana"/>
                        <a:ea typeface="Verdana"/>
                        <a:cs typeface="Verdana"/>
                        <a:sym typeface="Verdana"/>
                      </a:endParaRPr>
                    </a:p>
                  </a:txBody>
                  <a:tcPr marT="45725" marB="45725" marR="91450" marL="91450" anchor="ctr">
                    <a:lnL cap="flat" cmpd="sng" w="9525">
                      <a:solidFill>
                        <a:srgbClr val="100DFD"/>
                      </a:solidFill>
                      <a:prstDash val="solid"/>
                      <a:round/>
                      <a:headEnd len="sm" w="sm" type="none"/>
                      <a:tailEnd len="sm" w="sm" type="none"/>
                    </a:lnL>
                    <a:lnR cap="flat" cmpd="sng" w="9525">
                      <a:solidFill>
                        <a:srgbClr val="A069E0"/>
                      </a:solidFill>
                      <a:prstDash val="solid"/>
                      <a:round/>
                      <a:headEnd len="sm" w="sm" type="none"/>
                      <a:tailEnd len="sm" w="sm" type="none"/>
                    </a:lnR>
                    <a:lnT cap="flat" cmpd="sng" w="9525">
                      <a:solidFill>
                        <a:srgbClr val="B035EE"/>
                      </a:solidFill>
                      <a:prstDash val="solid"/>
                      <a:round/>
                      <a:headEnd len="sm" w="sm" type="none"/>
                      <a:tailEnd len="sm" w="sm" type="none"/>
                    </a:lnT>
                    <a:lnB cap="flat" cmpd="sng" w="9525">
                      <a:solidFill>
                        <a:srgbClr val="A069E0"/>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10,000 </a:t>
                      </a:r>
                      <a:endParaRPr b="0" i="0" sz="1400" u="none" cap="none" strike="noStrike">
                        <a:latin typeface="Verdana"/>
                        <a:ea typeface="Verdana"/>
                        <a:cs typeface="Verdana"/>
                        <a:sym typeface="Verdana"/>
                      </a:endParaRPr>
                    </a:p>
                  </a:txBody>
                  <a:tcPr marT="45725" marB="45725" marR="91450" marL="91450" anchor="ctr">
                    <a:lnL cap="flat" cmpd="sng" w="9525">
                      <a:solidFill>
                        <a:srgbClr val="A069E0"/>
                      </a:solidFill>
                      <a:prstDash val="solid"/>
                      <a:round/>
                      <a:headEnd len="sm" w="sm" type="none"/>
                      <a:tailEnd len="sm" w="sm" type="none"/>
                    </a:lnL>
                    <a:lnR cap="flat" cmpd="sng" w="9525">
                      <a:solidFill>
                        <a:srgbClr val="B0540D"/>
                      </a:solidFill>
                      <a:prstDash val="solid"/>
                      <a:round/>
                      <a:headEnd len="sm" w="sm" type="none"/>
                      <a:tailEnd len="sm" w="sm" type="none"/>
                    </a:lnR>
                    <a:lnT cap="flat" cmpd="sng" w="9525">
                      <a:solidFill>
                        <a:srgbClr val="703AEE"/>
                      </a:solidFill>
                      <a:prstDash val="solid"/>
                      <a:round/>
                      <a:headEnd len="sm" w="sm" type="none"/>
                      <a:tailEnd len="sm" w="sm" type="none"/>
                    </a:lnT>
                    <a:lnB cap="flat" cmpd="sng" w="9525">
                      <a:solidFill>
                        <a:srgbClr val="B0540D"/>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526,209 </a:t>
                      </a:r>
                      <a:endParaRPr b="0" i="0" sz="1400" u="none" cap="none" strike="noStrike">
                        <a:latin typeface="Verdana"/>
                        <a:ea typeface="Verdana"/>
                        <a:cs typeface="Verdana"/>
                        <a:sym typeface="Verdana"/>
                      </a:endParaRPr>
                    </a:p>
                  </a:txBody>
                  <a:tcPr marT="45725" marB="45725" marR="91450" marL="91450" anchor="ctr">
                    <a:lnL cap="flat" cmpd="sng" w="9525">
                      <a:solidFill>
                        <a:srgbClr val="B0540D"/>
                      </a:solidFill>
                      <a:prstDash val="solid"/>
                      <a:round/>
                      <a:headEnd len="sm" w="sm" type="none"/>
                      <a:tailEnd len="sm" w="sm" type="none"/>
                    </a:lnL>
                    <a:lnR cap="flat" cmpd="sng" w="9525">
                      <a:solidFill>
                        <a:srgbClr val="20F9FC"/>
                      </a:solidFill>
                      <a:prstDash val="solid"/>
                      <a:round/>
                      <a:headEnd len="sm" w="sm" type="none"/>
                      <a:tailEnd len="sm" w="sm" type="none"/>
                    </a:lnR>
                    <a:lnT cap="flat" cmpd="sng" w="9525">
                      <a:solidFill>
                        <a:srgbClr val="F0C54C"/>
                      </a:solidFill>
                      <a:prstDash val="solid"/>
                      <a:round/>
                      <a:headEnd len="sm" w="sm" type="none"/>
                      <a:tailEnd len="sm" w="sm" type="none"/>
                    </a:lnT>
                    <a:lnB cap="flat" cmpd="sng" w="9525">
                      <a:solidFill>
                        <a:srgbClr val="20F9FC"/>
                      </a:solidFill>
                      <a:prstDash val="solid"/>
                      <a:round/>
                      <a:headEnd len="sm" w="sm" type="none"/>
                      <a:tailEnd len="sm" w="sm" type="none"/>
                    </a:lnB>
                  </a:tcPr>
                </a:tc>
              </a:tr>
              <a:tr h="152400">
                <a:tc>
                  <a:txBody>
                    <a:bodyPr/>
                    <a:lstStyle/>
                    <a:p>
                      <a:pPr indent="0" lvl="0" marL="0" marR="0" rtl="0" algn="r">
                        <a:lnSpc>
                          <a:spcPct val="100000"/>
                        </a:lnSpc>
                        <a:spcBef>
                          <a:spcPts val="0"/>
                        </a:spcBef>
                        <a:spcAft>
                          <a:spcPts val="0"/>
                        </a:spcAft>
                        <a:buNone/>
                      </a:pPr>
                      <a:r>
                        <a:rPr b="1" i="0" lang="en-GB" sz="1400" u="none" cap="none" strike="noStrike">
                          <a:latin typeface="Verdana"/>
                          <a:ea typeface="Verdana"/>
                          <a:cs typeface="Verdana"/>
                          <a:sym typeface="Verdana"/>
                        </a:rPr>
                        <a:t>2028</a:t>
                      </a:r>
                      <a:r>
                        <a:rPr b="0" i="0" lang="en-GB" sz="1400" u="none" cap="none" strike="noStrike">
                          <a:latin typeface="Verdana"/>
                          <a:ea typeface="Verdana"/>
                          <a:cs typeface="Verdana"/>
                          <a:sym typeface="Verdana"/>
                        </a:rPr>
                        <a:t> </a:t>
                      </a:r>
                      <a:endParaRPr/>
                    </a:p>
                  </a:txBody>
                  <a:tcPr marT="45725" marB="45725" marR="91450" marL="91450" anchor="ctr">
                    <a:lnL cap="flat" cmpd="sng" w="9525">
                      <a:solidFill>
                        <a:srgbClr val="F03DEE"/>
                      </a:solidFill>
                      <a:prstDash val="solid"/>
                      <a:round/>
                      <a:headEnd len="sm" w="sm" type="none"/>
                      <a:tailEnd len="sm" w="sm" type="none"/>
                    </a:lnL>
                    <a:lnR cap="flat" cmpd="sng" w="9525">
                      <a:solidFill>
                        <a:srgbClr val="F03DEE"/>
                      </a:solidFill>
                      <a:prstDash val="solid"/>
                      <a:round/>
                      <a:headEnd len="sm" w="sm" type="none"/>
                      <a:tailEnd len="sm" w="sm" type="none"/>
                    </a:lnR>
                    <a:lnT cap="flat" cmpd="sng" w="9525">
                      <a:solidFill>
                        <a:srgbClr val="10C74C"/>
                      </a:solidFill>
                      <a:prstDash val="solid"/>
                      <a:round/>
                      <a:headEnd len="sm" w="sm" type="none"/>
                      <a:tailEnd len="sm" w="sm" type="none"/>
                    </a:lnT>
                    <a:lnB cap="flat" cmpd="sng" w="9525">
                      <a:solidFill>
                        <a:srgbClr val="F03DEE"/>
                      </a:solidFill>
                      <a:prstDash val="solid"/>
                      <a:round/>
                      <a:headEnd len="sm" w="sm" type="none"/>
                      <a:tailEnd len="sm" w="sm" type="none"/>
                    </a:lnB>
                    <a:solidFill>
                      <a:srgbClr val="D9E1F2"/>
                    </a:solidFill>
                  </a:tcPr>
                </a:tc>
                <a:tc>
                  <a:txBody>
                    <a:bodyPr/>
                    <a:lstStyle/>
                    <a:p>
                      <a:pPr indent="0" lvl="0" marL="0" marR="0" rtl="0" algn="r">
                        <a:lnSpc>
                          <a:spcPct val="100000"/>
                        </a:lnSpc>
                        <a:spcBef>
                          <a:spcPts val="0"/>
                        </a:spcBef>
                        <a:spcAft>
                          <a:spcPts val="0"/>
                        </a:spcAft>
                        <a:buNone/>
                      </a:pPr>
                      <a:r>
                        <a:rPr b="0" i="0" lang="en-GB" sz="1200" u="none" cap="none" strike="noStrike">
                          <a:solidFill>
                            <a:srgbClr val="FF0000"/>
                          </a:solidFill>
                          <a:latin typeface="Verdana"/>
                          <a:ea typeface="Verdana"/>
                          <a:cs typeface="Verdana"/>
                          <a:sym typeface="Verdana"/>
                        </a:rPr>
                        <a:t>Not committed </a:t>
                      </a:r>
                      <a:endParaRPr/>
                    </a:p>
                  </a:txBody>
                  <a:tcPr marT="45725" marB="45725" marR="91450" marL="91450" anchor="ctr">
                    <a:lnL cap="flat" cmpd="sng" w="9525">
                      <a:solidFill>
                        <a:srgbClr val="F03DEE"/>
                      </a:solidFill>
                      <a:prstDash val="solid"/>
                      <a:round/>
                      <a:headEnd len="sm" w="sm" type="none"/>
                      <a:tailEnd len="sm" w="sm" type="none"/>
                    </a:lnL>
                    <a:lnR cap="flat" cmpd="sng" w="9525">
                      <a:solidFill>
                        <a:srgbClr val="B0C84C"/>
                      </a:solidFill>
                      <a:prstDash val="solid"/>
                      <a:round/>
                      <a:headEnd len="sm" w="sm" type="none"/>
                      <a:tailEnd len="sm" w="sm" type="none"/>
                    </a:lnR>
                    <a:lnT cap="flat" cmpd="sng" w="9525">
                      <a:solidFill>
                        <a:srgbClr val="501B0D"/>
                      </a:solidFill>
                      <a:prstDash val="solid"/>
                      <a:round/>
                      <a:headEnd len="sm" w="sm" type="none"/>
                      <a:tailEnd len="sm" w="sm" type="none"/>
                    </a:lnT>
                    <a:lnB cap="flat" cmpd="sng" w="9525">
                      <a:solidFill>
                        <a:srgbClr val="B0C84C"/>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200" u="none" cap="none" strike="noStrike">
                          <a:solidFill>
                            <a:srgbClr val="FF0000"/>
                          </a:solidFill>
                          <a:latin typeface="Verdana"/>
                          <a:ea typeface="Verdana"/>
                          <a:cs typeface="Verdana"/>
                          <a:sym typeface="Verdana"/>
                        </a:rPr>
                        <a:t>Not Committed </a:t>
                      </a:r>
                      <a:endParaRPr/>
                    </a:p>
                  </a:txBody>
                  <a:tcPr marT="45725" marB="45725" marR="91450" marL="91450" anchor="ctr">
                    <a:lnL cap="flat" cmpd="sng" w="9525">
                      <a:solidFill>
                        <a:srgbClr val="B0C84C"/>
                      </a:solidFill>
                      <a:prstDash val="solid"/>
                      <a:round/>
                      <a:headEnd len="sm" w="sm" type="none"/>
                      <a:tailEnd len="sm" w="sm" type="none"/>
                    </a:lnL>
                    <a:lnR cap="flat" cmpd="sng" w="9525">
                      <a:solidFill>
                        <a:srgbClr val="90CB4C"/>
                      </a:solidFill>
                      <a:prstDash val="solid"/>
                      <a:round/>
                      <a:headEnd len="sm" w="sm" type="none"/>
                      <a:tailEnd len="sm" w="sm" type="none"/>
                    </a:lnR>
                    <a:lnT cap="flat" cmpd="sng" w="9525">
                      <a:solidFill>
                        <a:srgbClr val="B02A0D"/>
                      </a:solidFill>
                      <a:prstDash val="solid"/>
                      <a:round/>
                      <a:headEnd len="sm" w="sm" type="none"/>
                      <a:tailEnd len="sm" w="sm" type="none"/>
                    </a:lnT>
                    <a:lnB cap="flat" cmpd="sng" w="9525">
                      <a:solidFill>
                        <a:srgbClr val="90CB4C"/>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200" u="none" cap="none" strike="noStrike">
                          <a:solidFill>
                            <a:srgbClr val="FF0000"/>
                          </a:solidFill>
                          <a:latin typeface="Verdana"/>
                          <a:ea typeface="Verdana"/>
                          <a:cs typeface="Verdana"/>
                          <a:sym typeface="Verdana"/>
                        </a:rPr>
                        <a:t>Not Committed </a:t>
                      </a:r>
                      <a:endParaRPr/>
                    </a:p>
                  </a:txBody>
                  <a:tcPr marT="45725" marB="45725" marR="91450" marL="91450" anchor="ctr">
                    <a:lnL cap="flat" cmpd="sng" w="9525">
                      <a:solidFill>
                        <a:srgbClr val="90CB4C"/>
                      </a:solidFill>
                      <a:prstDash val="solid"/>
                      <a:round/>
                      <a:headEnd len="sm" w="sm" type="none"/>
                      <a:tailEnd len="sm" w="sm" type="none"/>
                    </a:lnL>
                    <a:lnR cap="flat" cmpd="sng" w="9525">
                      <a:solidFill>
                        <a:srgbClr val="60B258"/>
                      </a:solidFill>
                      <a:prstDash val="solid"/>
                      <a:round/>
                      <a:headEnd len="sm" w="sm" type="none"/>
                      <a:tailEnd len="sm" w="sm" type="none"/>
                    </a:lnR>
                    <a:lnT cap="flat" cmpd="sng" w="9525">
                      <a:solidFill>
                        <a:srgbClr val="100DFD"/>
                      </a:solidFill>
                      <a:prstDash val="solid"/>
                      <a:round/>
                      <a:headEnd len="sm" w="sm" type="none"/>
                      <a:tailEnd len="sm" w="sm" type="none"/>
                    </a:lnT>
                    <a:lnB cap="flat" cmpd="sng" w="9525">
                      <a:solidFill>
                        <a:srgbClr val="60B25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75,000 </a:t>
                      </a:r>
                      <a:endParaRPr b="0" i="0" sz="1400" u="none" cap="none" strike="noStrike">
                        <a:latin typeface="Verdana"/>
                        <a:ea typeface="Verdana"/>
                        <a:cs typeface="Verdana"/>
                        <a:sym typeface="Verdana"/>
                      </a:endParaRPr>
                    </a:p>
                  </a:txBody>
                  <a:tcPr marT="45725" marB="45725" marR="91450" marL="91450" anchor="ctr">
                    <a:lnL cap="flat" cmpd="sng" w="9525">
                      <a:solidFill>
                        <a:srgbClr val="60B258"/>
                      </a:solidFill>
                      <a:prstDash val="solid"/>
                      <a:round/>
                      <a:headEnd len="sm" w="sm" type="none"/>
                      <a:tailEnd len="sm" w="sm" type="none"/>
                    </a:lnL>
                    <a:lnR cap="flat" cmpd="sng" w="9525">
                      <a:solidFill>
                        <a:srgbClr val="40B358"/>
                      </a:solidFill>
                      <a:prstDash val="solid"/>
                      <a:round/>
                      <a:headEnd len="sm" w="sm" type="none"/>
                      <a:tailEnd len="sm" w="sm" type="none"/>
                    </a:lnR>
                    <a:lnT cap="flat" cmpd="sng" w="9525">
                      <a:solidFill>
                        <a:srgbClr val="A069E0"/>
                      </a:solidFill>
                      <a:prstDash val="solid"/>
                      <a:round/>
                      <a:headEnd len="sm" w="sm" type="none"/>
                      <a:tailEnd len="sm" w="sm" type="none"/>
                    </a:lnT>
                    <a:lnB cap="flat" cmpd="sng" w="9525">
                      <a:solidFill>
                        <a:srgbClr val="40B35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10,000 </a:t>
                      </a:r>
                      <a:endParaRPr b="0" i="0" sz="1400" u="none" cap="none" strike="noStrike">
                        <a:latin typeface="Verdana"/>
                        <a:ea typeface="Verdana"/>
                        <a:cs typeface="Verdana"/>
                        <a:sym typeface="Verdana"/>
                      </a:endParaRPr>
                    </a:p>
                  </a:txBody>
                  <a:tcPr marT="45725" marB="45725" marR="91450" marL="91450" anchor="ctr">
                    <a:lnL cap="flat" cmpd="sng" w="9525">
                      <a:solidFill>
                        <a:srgbClr val="40B358"/>
                      </a:solidFill>
                      <a:prstDash val="solid"/>
                      <a:round/>
                      <a:headEnd len="sm" w="sm" type="none"/>
                      <a:tailEnd len="sm" w="sm" type="none"/>
                    </a:lnL>
                    <a:lnR cap="flat" cmpd="sng" w="9525">
                      <a:solidFill>
                        <a:srgbClr val="40B258"/>
                      </a:solidFill>
                      <a:prstDash val="solid"/>
                      <a:round/>
                      <a:headEnd len="sm" w="sm" type="none"/>
                      <a:tailEnd len="sm" w="sm" type="none"/>
                    </a:lnR>
                    <a:lnT cap="flat" cmpd="sng" w="9525">
                      <a:solidFill>
                        <a:srgbClr val="B0540D"/>
                      </a:solidFill>
                      <a:prstDash val="solid"/>
                      <a:round/>
                      <a:headEnd len="sm" w="sm" type="none"/>
                      <a:tailEnd len="sm" w="sm" type="none"/>
                    </a:lnT>
                    <a:lnB cap="flat" cmpd="sng" w="9525">
                      <a:solidFill>
                        <a:srgbClr val="40B258"/>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0" i="0" lang="en-GB" sz="1400" u="none" cap="none" strike="noStrike">
                          <a:solidFill>
                            <a:srgbClr val="000000"/>
                          </a:solidFill>
                          <a:latin typeface="Verdana"/>
                          <a:ea typeface="Verdana"/>
                          <a:cs typeface="Verdana"/>
                          <a:sym typeface="Verdana"/>
                        </a:rPr>
                        <a:t>85,000 </a:t>
                      </a:r>
                      <a:endParaRPr b="0" i="0" sz="1400" u="none" cap="none" strike="noStrike">
                        <a:latin typeface="Verdana"/>
                        <a:ea typeface="Verdana"/>
                        <a:cs typeface="Verdana"/>
                        <a:sym typeface="Verdana"/>
                      </a:endParaRPr>
                    </a:p>
                  </a:txBody>
                  <a:tcPr marT="45725" marB="45725" marR="91450" marL="91450" anchor="ctr">
                    <a:lnL cap="flat" cmpd="sng" w="9525">
                      <a:solidFill>
                        <a:srgbClr val="40B258"/>
                      </a:solidFill>
                      <a:prstDash val="solid"/>
                      <a:round/>
                      <a:headEnd len="sm" w="sm" type="none"/>
                      <a:tailEnd len="sm" w="sm" type="none"/>
                    </a:lnL>
                    <a:lnR cap="flat" cmpd="sng" w="9525">
                      <a:solidFill>
                        <a:srgbClr val="D0FFCE"/>
                      </a:solidFill>
                      <a:prstDash val="solid"/>
                      <a:round/>
                      <a:headEnd len="sm" w="sm" type="none"/>
                      <a:tailEnd len="sm" w="sm" type="none"/>
                    </a:lnR>
                    <a:lnT cap="flat" cmpd="sng" w="9525">
                      <a:solidFill>
                        <a:srgbClr val="20F9FC"/>
                      </a:solidFill>
                      <a:prstDash val="solid"/>
                      <a:round/>
                      <a:headEnd len="sm" w="sm" type="none"/>
                      <a:tailEnd len="sm" w="sm" type="none"/>
                    </a:lnT>
                    <a:lnB cap="flat" cmpd="sng" w="9525">
                      <a:solidFill>
                        <a:srgbClr val="D0FFCE"/>
                      </a:solidFill>
                      <a:prstDash val="solid"/>
                      <a:round/>
                      <a:headEnd len="sm" w="sm" type="none"/>
                      <a:tailEnd len="sm" w="sm" type="none"/>
                    </a:lnB>
                  </a:tcPr>
                </a:tc>
              </a:tr>
            </a:tbl>
          </a:graphicData>
        </a:graphic>
      </p:graphicFrame>
      <p:sp>
        <p:nvSpPr>
          <p:cNvPr id="247" name="Google Shape;247;p17"/>
          <p:cNvSpPr txBox="1"/>
          <p:nvPr/>
        </p:nvSpPr>
        <p:spPr>
          <a:xfrm>
            <a:off x="77972" y="3969907"/>
            <a:ext cx="8996755" cy="369332"/>
          </a:xfrm>
          <a:prstGeom prst="rect">
            <a:avLst/>
          </a:prstGeom>
          <a:noFill/>
          <a:ln cap="flat" cmpd="sng" w="9525">
            <a:solidFill>
              <a:srgbClr val="005BA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Only committed contributions are considered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1" name="Shape 251"/>
        <p:cNvGrpSpPr/>
        <p:nvPr/>
      </p:nvGrpSpPr>
      <p:grpSpPr>
        <a:xfrm>
          <a:off x="0" y="0"/>
          <a:ext cx="0" cy="0"/>
          <a:chOff x="0" y="0"/>
          <a:chExt cx="0" cy="0"/>
        </a:xfrm>
      </p:grpSpPr>
      <p:sp>
        <p:nvSpPr>
          <p:cNvPr id="252" name="Google Shape;252;p18"/>
          <p:cNvSpPr txBox="1"/>
          <p:nvPr>
            <p:ph type="title"/>
          </p:nvPr>
        </p:nvSpPr>
        <p:spPr>
          <a:xfrm>
            <a:off x="90472" y="76536"/>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400"/>
              <a:t>2025-2028 projection – no reduction in activities and staff</a:t>
            </a:r>
            <a:endParaRPr/>
          </a:p>
        </p:txBody>
      </p:sp>
      <p:graphicFrame>
        <p:nvGraphicFramePr>
          <p:cNvPr id="253" name="Google Shape;253;p18"/>
          <p:cNvGraphicFramePr/>
          <p:nvPr/>
        </p:nvGraphicFramePr>
        <p:xfrm>
          <a:off x="90472" y="811612"/>
          <a:ext cx="3000000" cy="3000000"/>
        </p:xfrm>
        <a:graphic>
          <a:graphicData uri="http://schemas.openxmlformats.org/drawingml/2006/table">
            <a:tbl>
              <a:tblPr>
                <a:noFill/>
                <a:tableStyleId>{DC7EB68C-AF3B-4BB2-8B23-5A927E3B787F}</a:tableStyleId>
              </a:tblPr>
              <a:tblGrid>
                <a:gridCol w="550200"/>
                <a:gridCol w="771000"/>
                <a:gridCol w="771000"/>
                <a:gridCol w="799475"/>
                <a:gridCol w="799475"/>
                <a:gridCol w="771000"/>
                <a:gridCol w="771000"/>
                <a:gridCol w="851125"/>
                <a:gridCol w="771000"/>
                <a:gridCol w="1025625"/>
                <a:gridCol w="1020275"/>
              </a:tblGrid>
              <a:tr h="190500">
                <a:tc>
                  <a:txBody>
                    <a:bodyPr/>
                    <a:lstStyle/>
                    <a:p>
                      <a:pPr indent="0" lvl="0" marL="0" marR="0" rtl="0" algn="ctr">
                        <a:lnSpc>
                          <a:spcPct val="107000"/>
                        </a:lnSpc>
                        <a:spcBef>
                          <a:spcPts val="0"/>
                        </a:spcBef>
                        <a:spcAft>
                          <a:spcPts val="0"/>
                        </a:spcAft>
                        <a:buClr>
                          <a:srgbClr val="000000"/>
                        </a:buClr>
                        <a:buSzPts val="1400"/>
                        <a:buFont typeface="Arial"/>
                        <a:buNone/>
                      </a:pPr>
                      <a:r>
                        <a:rPr b="1" lang="en-GB" sz="1400" u="none" cap="none" strike="noStrike">
                          <a:solidFill>
                            <a:srgbClr val="000000"/>
                          </a:solidFill>
                          <a:latin typeface="Arial Narrow"/>
                          <a:ea typeface="Arial Narrow"/>
                          <a:cs typeface="Arial Narrow"/>
                          <a:sym typeface="Arial Narrow"/>
                        </a:rPr>
                        <a:t>Year</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GB" sz="1400" u="none" cap="none" strike="noStrike">
                          <a:solidFill>
                            <a:srgbClr val="000000"/>
                          </a:solidFill>
                          <a:latin typeface="Arial Narrow"/>
                          <a:ea typeface="Arial Narrow"/>
                          <a:cs typeface="Arial Narrow"/>
                          <a:sym typeface="Arial Narrow"/>
                        </a:rPr>
                        <a:t>Staff</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GB" sz="1400" u="none" cap="none" strike="noStrike">
                          <a:solidFill>
                            <a:srgbClr val="000000"/>
                          </a:solidFill>
                          <a:latin typeface="Arial Narrow"/>
                          <a:ea typeface="Arial Narrow"/>
                          <a:cs typeface="Arial Narrow"/>
                          <a:sym typeface="Arial Narrow"/>
                        </a:rPr>
                        <a:t>GCOS Network Manager</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GB" sz="1400" u="none" cap="none" strike="noStrike">
                          <a:solidFill>
                            <a:srgbClr val="000000"/>
                          </a:solidFill>
                          <a:latin typeface="Arial Narrow"/>
                          <a:ea typeface="Arial Narrow"/>
                          <a:cs typeface="Arial Narrow"/>
                          <a:sym typeface="Arial Narrow"/>
                        </a:rPr>
                        <a:t>Consultant for GSRN</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GB" sz="1400" u="none" cap="none" strike="noStrike">
                          <a:solidFill>
                            <a:srgbClr val="000000"/>
                          </a:solidFill>
                          <a:latin typeface="Arial Narrow"/>
                          <a:ea typeface="Arial Narrow"/>
                          <a:cs typeface="Arial Narrow"/>
                          <a:sym typeface="Arial Narrow"/>
                        </a:rPr>
                        <a:t>Consultant for SR/IP</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GB" sz="1400" u="none" cap="none" strike="noStrike">
                          <a:solidFill>
                            <a:srgbClr val="000000"/>
                          </a:solidFill>
                          <a:latin typeface="Arial Narrow"/>
                          <a:ea typeface="Arial Narrow"/>
                          <a:cs typeface="Arial Narrow"/>
                          <a:sym typeface="Arial Narrow"/>
                        </a:rPr>
                        <a:t>Travel</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GB" sz="1400" u="none" cap="none" strike="noStrike">
                          <a:solidFill>
                            <a:srgbClr val="000000"/>
                          </a:solidFill>
                          <a:latin typeface="Arial Narrow"/>
                          <a:ea typeface="Arial Narrow"/>
                          <a:cs typeface="Arial Narrow"/>
                          <a:sym typeface="Arial Narrow"/>
                        </a:rPr>
                        <a:t>Staff Travel</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GB" sz="1400" u="none" cap="none" strike="noStrike">
                          <a:solidFill>
                            <a:srgbClr val="000000"/>
                          </a:solidFill>
                          <a:latin typeface="Arial Narrow"/>
                          <a:ea typeface="Arial Narrow"/>
                          <a:cs typeface="Arial Narrow"/>
                          <a:sym typeface="Arial Narrow"/>
                        </a:rPr>
                        <a:t>ICT/Office</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GB" sz="1400" u="none" cap="none" strike="noStrike">
                          <a:solidFill>
                            <a:srgbClr val="000000"/>
                          </a:solidFill>
                          <a:latin typeface="Arial Narrow"/>
                          <a:ea typeface="Arial Narrow"/>
                          <a:cs typeface="Arial Narrow"/>
                          <a:sym typeface="Arial Narrow"/>
                        </a:rPr>
                        <a:t>Total Expenses</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EE"/>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GB" sz="1400" u="none" cap="none" strike="noStrike">
                          <a:solidFill>
                            <a:srgbClr val="000000"/>
                          </a:solidFill>
                          <a:latin typeface="Arial Narrow"/>
                          <a:ea typeface="Arial Narrow"/>
                          <a:cs typeface="Arial Narrow"/>
                          <a:sym typeface="Arial Narrow"/>
                        </a:rPr>
                        <a:t>Total Contributions (From Table 3)</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ctr">
                        <a:lnSpc>
                          <a:spcPct val="107000"/>
                        </a:lnSpc>
                        <a:spcBef>
                          <a:spcPts val="0"/>
                        </a:spcBef>
                        <a:spcAft>
                          <a:spcPts val="0"/>
                        </a:spcAft>
                        <a:buClr>
                          <a:srgbClr val="000000"/>
                        </a:buClr>
                        <a:buSzPts val="1400"/>
                        <a:buFont typeface="Arial"/>
                        <a:buNone/>
                      </a:pPr>
                      <a:r>
                        <a:rPr b="1" lang="en-GB" sz="1400" u="none" cap="none" strike="noStrike">
                          <a:solidFill>
                            <a:srgbClr val="000000"/>
                          </a:solidFill>
                          <a:latin typeface="Arial Narrow"/>
                          <a:ea typeface="Arial Narrow"/>
                          <a:cs typeface="Arial Narrow"/>
                          <a:sym typeface="Arial Narrow"/>
                        </a:rPr>
                        <a:t>Estimation of Balance for each year (end)</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EDDB"/>
                    </a:solidFill>
                  </a:tcPr>
                </a:tc>
              </a:tr>
              <a:tr h="190500">
                <a:tc>
                  <a:txBody>
                    <a:bodyPr/>
                    <a:lstStyle/>
                    <a:p>
                      <a:pPr indent="0" lvl="0" marL="0" marR="0" rtl="0" algn="ct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2025</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590,040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98,000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125,000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38,000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38,000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889,040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EE"/>
                    </a:solidFill>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675,721</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1,020,642</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EDDB"/>
                    </a:solidFill>
                  </a:tcPr>
                </a:tc>
              </a:tr>
              <a:tr h="190500">
                <a:tc>
                  <a:txBody>
                    <a:bodyPr/>
                    <a:lstStyle/>
                    <a:p>
                      <a:pPr indent="0" lvl="0" marL="0" marR="0" rtl="0" algn="ct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2026</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595,000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98,000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24,000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30,000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125,000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38,000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38,000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948,000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EE"/>
                    </a:solidFill>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686,709</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759,351</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EDDB"/>
                    </a:solidFill>
                  </a:tcPr>
                </a:tc>
              </a:tr>
              <a:tr h="190500">
                <a:tc>
                  <a:txBody>
                    <a:bodyPr/>
                    <a:lstStyle/>
                    <a:p>
                      <a:pPr indent="0" lvl="0" marL="0" marR="0" rtl="0" algn="ct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2027</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595,000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98,000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24,000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125,000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38,000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40,000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920,000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EE"/>
                    </a:solidFill>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526,209</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365,560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9EDDB"/>
                    </a:solidFill>
                  </a:tcPr>
                </a:tc>
              </a:tr>
              <a:tr h="190500">
                <a:tc>
                  <a:txBody>
                    <a:bodyPr/>
                    <a:lstStyle/>
                    <a:p>
                      <a:pPr indent="0" lvl="0" marL="0" marR="0" rtl="0" algn="ct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2028</a:t>
                      </a:r>
                      <a:endParaRPr sz="1400" u="none" cap="none" strike="noStrike">
                        <a:latin typeface="Arial Narrow"/>
                        <a:ea typeface="Arial Narrow"/>
                        <a:cs typeface="Arial Narrow"/>
                        <a:sym typeface="Arial Narrow"/>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E1F2"/>
                    </a:solidFill>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595,000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98,000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latin typeface="Arial Narrow"/>
                          <a:ea typeface="Arial Narrow"/>
                          <a:cs typeface="Arial Narrow"/>
                          <a:sym typeface="Arial Narrow"/>
                        </a:rPr>
                        <a:t>0</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125,000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38,000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40,000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896,000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EE"/>
                    </a:solidFill>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85,000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lnSpc>
                          <a:spcPct val="107000"/>
                        </a:lnSpc>
                        <a:spcBef>
                          <a:spcPts val="0"/>
                        </a:spcBef>
                        <a:spcAft>
                          <a:spcPts val="0"/>
                        </a:spcAft>
                        <a:buClr>
                          <a:srgbClr val="000000"/>
                        </a:buClr>
                        <a:buSzPts val="1400"/>
                        <a:buFont typeface="Arial"/>
                        <a:buNone/>
                      </a:pPr>
                      <a:r>
                        <a:rPr lang="en-GB" sz="1400" u="none" cap="none" strike="noStrike">
                          <a:solidFill>
                            <a:srgbClr val="000000"/>
                          </a:solidFill>
                          <a:latin typeface="Arial Narrow"/>
                          <a:ea typeface="Arial Narrow"/>
                          <a:cs typeface="Arial Narrow"/>
                          <a:sym typeface="Arial Narrow"/>
                        </a:rPr>
                        <a:t>-445,440</a:t>
                      </a:r>
                      <a:endParaRPr sz="1400" u="none" cap="none" strike="noStrike">
                        <a:latin typeface="Arial Narrow"/>
                        <a:ea typeface="Arial Narrow"/>
                        <a:cs typeface="Arial Narrow"/>
                        <a:sym typeface="Arial Narrow"/>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E5EE"/>
                    </a:solidFill>
                  </a:tcPr>
                </a:tc>
              </a:tr>
            </a:tbl>
          </a:graphicData>
        </a:graphic>
      </p:graphicFrame>
      <p:pic>
        <p:nvPicPr>
          <p:cNvPr id="254" name="Google Shape;254;p18"/>
          <p:cNvPicPr preferRelativeResize="0"/>
          <p:nvPr/>
        </p:nvPicPr>
        <p:blipFill rotWithShape="1">
          <a:blip r:embed="rId3">
            <a:alphaModFix/>
          </a:blip>
          <a:srcRect b="0" l="0" r="0" t="0"/>
          <a:stretch/>
        </p:blipFill>
        <p:spPr>
          <a:xfrm>
            <a:off x="266700" y="2812960"/>
            <a:ext cx="3149729" cy="1842992"/>
          </a:xfrm>
          <a:prstGeom prst="rect">
            <a:avLst/>
          </a:prstGeom>
          <a:noFill/>
          <a:ln>
            <a:noFill/>
          </a:ln>
        </p:spPr>
      </p:pic>
      <p:sp>
        <p:nvSpPr>
          <p:cNvPr id="255" name="Google Shape;255;p18"/>
          <p:cNvSpPr txBox="1"/>
          <p:nvPr/>
        </p:nvSpPr>
        <p:spPr>
          <a:xfrm>
            <a:off x="3610672" y="2592685"/>
            <a:ext cx="5462016" cy="2308324"/>
          </a:xfrm>
          <a:prstGeom prst="rect">
            <a:avLst/>
          </a:prstGeom>
          <a:noFill/>
          <a:ln cap="flat" cmpd="sng" w="1905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Comments</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Calibri"/>
                <a:ea typeface="Calibri"/>
                <a:cs typeface="Calibri"/>
                <a:sym typeface="Calibri"/>
              </a:rPr>
              <a:t>This projection will allow work to continue until end of 2027, this will allow the delivery of GCOS Status Report and Implementation Plan</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Calibri"/>
                <a:ea typeface="Calibri"/>
                <a:cs typeface="Calibri"/>
                <a:sym typeface="Calibri"/>
              </a:rPr>
              <a:t>It will also allow additional couple of months in 2028 for one-two staff to deliver against the EU iClimateAction project</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Calibri"/>
                <a:ea typeface="Calibri"/>
                <a:cs typeface="Calibri"/>
                <a:sym typeface="Calibri"/>
              </a:rPr>
              <a:t>Unknown: New financial period for European Commission starts in 2028. There is a possibility of additional fundings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GCOS</a:t>
            </a:r>
            <a:endParaRPr/>
          </a:p>
        </p:txBody>
      </p:sp>
      <p:sp>
        <p:nvSpPr>
          <p:cNvPr id="101" name="Google Shape;101;p2"/>
          <p:cNvSpPr txBox="1"/>
          <p:nvPr/>
        </p:nvSpPr>
        <p:spPr>
          <a:xfrm>
            <a:off x="529116" y="1389066"/>
            <a:ext cx="5832774"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Verdana"/>
                <a:ea typeface="Verdana"/>
                <a:cs typeface="Verdana"/>
                <a:sym typeface="Verdana"/>
              </a:rPr>
              <a:t>Climate observations enabling climate science and services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Verdana"/>
                <a:ea typeface="Verdana"/>
                <a:cs typeface="Verdana"/>
                <a:sym typeface="Verdana"/>
              </a:rPr>
              <a:t>GCOS works towards climate observations being </a:t>
            </a:r>
            <a:r>
              <a:rPr b="1" i="0" lang="en-GB" sz="1800" u="none" cap="none" strike="noStrike">
                <a:solidFill>
                  <a:srgbClr val="000000"/>
                </a:solidFill>
                <a:latin typeface="Verdana"/>
                <a:ea typeface="Verdana"/>
                <a:cs typeface="Verdana"/>
                <a:sym typeface="Verdana"/>
              </a:rPr>
              <a:t>enhanced</a:t>
            </a:r>
            <a:r>
              <a:rPr b="0" i="0" lang="en-GB" sz="1800" u="none" cap="none" strike="noStrike">
                <a:solidFill>
                  <a:srgbClr val="000000"/>
                </a:solidFill>
                <a:latin typeface="Verdana"/>
                <a:ea typeface="Verdana"/>
                <a:cs typeface="Verdana"/>
                <a:sym typeface="Verdana"/>
              </a:rPr>
              <a:t> and </a:t>
            </a:r>
            <a:r>
              <a:rPr b="1" i="0" lang="en-GB" sz="1800" u="none" cap="none" strike="noStrike">
                <a:solidFill>
                  <a:srgbClr val="000000"/>
                </a:solidFill>
                <a:latin typeface="Verdana"/>
                <a:ea typeface="Verdana"/>
                <a:cs typeface="Verdana"/>
                <a:sym typeface="Verdana"/>
              </a:rPr>
              <a:t>sustained</a:t>
            </a:r>
            <a:r>
              <a:rPr b="0" i="0" lang="en-GB" sz="1800" u="none" cap="none" strike="noStrike">
                <a:solidFill>
                  <a:srgbClr val="000000"/>
                </a:solidFill>
                <a:latin typeface="Verdana"/>
                <a:ea typeface="Verdana"/>
                <a:cs typeface="Verdana"/>
                <a:sym typeface="Verdana"/>
              </a:rPr>
              <a:t> into the future, to provide the evidence needed to understand and predict the evolution of the climate, to guide mitigation and adaptation measures, to assess risks and enable attribution of climatic events to underlie causes, and to underpin climate services. </a:t>
            </a:r>
            <a:endParaRPr/>
          </a:p>
        </p:txBody>
      </p:sp>
      <p:pic>
        <p:nvPicPr>
          <p:cNvPr descr="A view of the earth from space&#10;&#10;Description automatically generated with medium confidence" id="102" name="Google Shape;102;p2"/>
          <p:cNvPicPr preferRelativeResize="0"/>
          <p:nvPr/>
        </p:nvPicPr>
        <p:blipFill rotWithShape="1">
          <a:blip r:embed="rId3">
            <a:alphaModFix/>
          </a:blip>
          <a:srcRect b="0" l="18750" r="18749" t="0"/>
          <a:stretch/>
        </p:blipFill>
        <p:spPr>
          <a:xfrm>
            <a:off x="6860302" y="-778213"/>
            <a:ext cx="4567396" cy="5921713"/>
          </a:xfrm>
          <a:prstGeom prst="rect">
            <a:avLst/>
          </a:prstGeom>
          <a:solidFill>
            <a:srgbClr val="D8D8D8"/>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p:nvPr/>
        </p:nvSpPr>
        <p:spPr>
          <a:xfrm>
            <a:off x="1950098" y="2741118"/>
            <a:ext cx="6858000" cy="2373543"/>
          </a:xfrm>
          <a:custGeom>
            <a:rect b="b" l="l" r="r" t="t"/>
            <a:pathLst>
              <a:path extrusionOk="0" h="3164724" w="9144000">
                <a:moveTo>
                  <a:pt x="1717243" y="0"/>
                </a:moveTo>
                <a:lnTo>
                  <a:pt x="7426757" y="0"/>
                </a:lnTo>
                <a:cubicBezTo>
                  <a:pt x="8375164" y="0"/>
                  <a:pt x="9144000" y="768836"/>
                  <a:pt x="9144000" y="1717243"/>
                </a:cubicBezTo>
                <a:lnTo>
                  <a:pt x="9144000" y="3164724"/>
                </a:lnTo>
                <a:lnTo>
                  <a:pt x="0" y="3164724"/>
                </a:lnTo>
                <a:lnTo>
                  <a:pt x="0" y="1717243"/>
                </a:lnTo>
                <a:cubicBezTo>
                  <a:pt x="0" y="768836"/>
                  <a:pt x="768836" y="0"/>
                  <a:pt x="1717243" y="0"/>
                </a:cubicBezTo>
                <a:close/>
              </a:path>
            </a:pathLst>
          </a:custGeom>
          <a:solidFill>
            <a:srgbClr val="1C9DDA">
              <a:alpha val="1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09" name="Google Shape;109;p3"/>
          <p:cNvSpPr/>
          <p:nvPr/>
        </p:nvSpPr>
        <p:spPr>
          <a:xfrm rot="10800000">
            <a:off x="1950098" y="367575"/>
            <a:ext cx="6858000" cy="2373543"/>
          </a:xfrm>
          <a:custGeom>
            <a:rect b="b" l="l" r="r" t="t"/>
            <a:pathLst>
              <a:path extrusionOk="0" h="3164724" w="9144000">
                <a:moveTo>
                  <a:pt x="1717243" y="0"/>
                </a:moveTo>
                <a:lnTo>
                  <a:pt x="7426757" y="0"/>
                </a:lnTo>
                <a:cubicBezTo>
                  <a:pt x="8375164" y="0"/>
                  <a:pt x="9144000" y="768836"/>
                  <a:pt x="9144000" y="1717243"/>
                </a:cubicBezTo>
                <a:lnTo>
                  <a:pt x="9144000" y="3164724"/>
                </a:lnTo>
                <a:lnTo>
                  <a:pt x="0" y="3164724"/>
                </a:lnTo>
                <a:lnTo>
                  <a:pt x="0" y="1717243"/>
                </a:lnTo>
                <a:cubicBezTo>
                  <a:pt x="0" y="768836"/>
                  <a:pt x="768836" y="0"/>
                  <a:pt x="1717243" y="0"/>
                </a:cubicBezTo>
                <a:close/>
              </a:path>
            </a:pathLst>
          </a:custGeom>
          <a:solidFill>
            <a:srgbClr val="F7A500">
              <a:alpha val="1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pic>
        <p:nvPicPr>
          <p:cNvPr descr="Background pattern, map&#10;&#10;Description automatically generated" id="110" name="Google Shape;110;p3"/>
          <p:cNvPicPr preferRelativeResize="0"/>
          <p:nvPr/>
        </p:nvPicPr>
        <p:blipFill rotWithShape="1">
          <a:blip r:embed="rId3">
            <a:alphaModFix/>
          </a:blip>
          <a:srcRect b="0" l="0" r="0" t="0"/>
          <a:stretch/>
        </p:blipFill>
        <p:spPr>
          <a:xfrm>
            <a:off x="4545355" y="1054624"/>
            <a:ext cx="1438535" cy="886862"/>
          </a:xfrm>
          <a:prstGeom prst="rect">
            <a:avLst/>
          </a:prstGeom>
          <a:noFill/>
          <a:ln>
            <a:noFill/>
          </a:ln>
        </p:spPr>
      </p:pic>
      <p:sp>
        <p:nvSpPr>
          <p:cNvPr id="111" name="Google Shape;111;p3"/>
          <p:cNvSpPr/>
          <p:nvPr/>
        </p:nvSpPr>
        <p:spPr>
          <a:xfrm>
            <a:off x="4545659" y="1775908"/>
            <a:ext cx="1437926" cy="648635"/>
          </a:xfrm>
          <a:prstGeom prst="roundRect">
            <a:avLst>
              <a:gd fmla="val 16667" name="adj"/>
            </a:avLst>
          </a:prstGeom>
          <a:solidFill>
            <a:srgbClr val="FF9A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350" u="none" cap="none" strike="noStrike">
                <a:solidFill>
                  <a:srgbClr val="FFFFFF"/>
                </a:solidFill>
                <a:latin typeface="Calibri"/>
                <a:ea typeface="Calibri"/>
                <a:cs typeface="Calibri"/>
                <a:sym typeface="Calibri"/>
              </a:rPr>
              <a:t>International exchange of observations</a:t>
            </a:r>
            <a:endParaRPr/>
          </a:p>
        </p:txBody>
      </p:sp>
      <p:sp>
        <p:nvSpPr>
          <p:cNvPr id="112" name="Google Shape;112;p3"/>
          <p:cNvSpPr txBox="1"/>
          <p:nvPr>
            <p:ph type="title"/>
          </p:nvPr>
        </p:nvSpPr>
        <p:spPr>
          <a:xfrm>
            <a:off x="1934006" y="-19209"/>
            <a:ext cx="6874093" cy="668957"/>
          </a:xfrm>
          <a:prstGeom prst="rect">
            <a:avLst/>
          </a:prstGeom>
          <a:solidFill>
            <a:srgbClr val="0A8F9D"/>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800"/>
              <a:buFont typeface="Calibri"/>
              <a:buNone/>
            </a:pPr>
            <a:r>
              <a:rPr lang="en-GB" sz="1800"/>
              <a:t>Successful delivery and use of climate services depends on all elements in the value chain working properly</a:t>
            </a:r>
            <a:endParaRPr sz="1800"/>
          </a:p>
        </p:txBody>
      </p:sp>
      <p:sp>
        <p:nvSpPr>
          <p:cNvPr id="113" name="Google Shape;113;p3"/>
          <p:cNvSpPr/>
          <p:nvPr/>
        </p:nvSpPr>
        <p:spPr>
          <a:xfrm>
            <a:off x="2492150" y="3121534"/>
            <a:ext cx="1437926" cy="648635"/>
          </a:xfrm>
          <a:prstGeom prst="roundRect">
            <a:avLst>
              <a:gd fmla="val 16667" name="adj"/>
            </a:avLst>
          </a:prstGeom>
          <a:solidFill>
            <a:srgbClr val="1C9D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350" u="none" cap="none" strike="noStrike">
                <a:solidFill>
                  <a:srgbClr val="FFFFFF"/>
                </a:solidFill>
                <a:latin typeface="Calibri"/>
                <a:ea typeface="Calibri"/>
                <a:cs typeface="Calibri"/>
                <a:sym typeface="Calibri"/>
              </a:rPr>
              <a:t>Effective decision making and action</a:t>
            </a:r>
            <a:endParaRPr/>
          </a:p>
        </p:txBody>
      </p:sp>
      <p:pic>
        <p:nvPicPr>
          <p:cNvPr descr="Landmark Data Conference sets the scene for change" id="114" name="Google Shape;114;p3"/>
          <p:cNvPicPr preferRelativeResize="0"/>
          <p:nvPr/>
        </p:nvPicPr>
        <p:blipFill rotWithShape="1">
          <a:blip r:embed="rId4">
            <a:alphaModFix/>
          </a:blip>
          <a:srcRect b="0" l="0" r="0" t="0"/>
          <a:stretch/>
        </p:blipFill>
        <p:spPr>
          <a:xfrm>
            <a:off x="2493721" y="1054624"/>
            <a:ext cx="1437317" cy="1047787"/>
          </a:xfrm>
          <a:prstGeom prst="rect">
            <a:avLst/>
          </a:prstGeom>
          <a:noFill/>
          <a:ln>
            <a:noFill/>
          </a:ln>
        </p:spPr>
      </p:pic>
      <p:sp>
        <p:nvSpPr>
          <p:cNvPr id="115" name="Google Shape;115;p3"/>
          <p:cNvSpPr/>
          <p:nvPr/>
        </p:nvSpPr>
        <p:spPr>
          <a:xfrm>
            <a:off x="2492150" y="1775908"/>
            <a:ext cx="1437926" cy="648635"/>
          </a:xfrm>
          <a:prstGeom prst="roundRect">
            <a:avLst>
              <a:gd fmla="val 16667" name="adj"/>
            </a:avLst>
          </a:prstGeom>
          <a:solidFill>
            <a:srgbClr val="FF9A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350" u="none" cap="none" strike="noStrike">
                <a:solidFill>
                  <a:srgbClr val="FFFFFF"/>
                </a:solidFill>
                <a:latin typeface="Calibri"/>
                <a:ea typeface="Calibri"/>
                <a:cs typeface="Calibri"/>
                <a:sym typeface="Calibri"/>
              </a:rPr>
              <a:t>Observations from the entire globe</a:t>
            </a:r>
            <a:endParaRPr/>
          </a:p>
        </p:txBody>
      </p:sp>
      <p:pic>
        <p:nvPicPr>
          <p:cNvPr descr="Graphical user interface&#10;&#10;Description automatically generated with low confidence" id="116" name="Google Shape;116;p3"/>
          <p:cNvPicPr preferRelativeResize="0"/>
          <p:nvPr/>
        </p:nvPicPr>
        <p:blipFill rotWithShape="1">
          <a:blip r:embed="rId5">
            <a:alphaModFix/>
          </a:blip>
          <a:srcRect b="0" l="0" r="0" t="0"/>
          <a:stretch/>
        </p:blipFill>
        <p:spPr>
          <a:xfrm>
            <a:off x="6600130" y="1107492"/>
            <a:ext cx="1438535" cy="1047787"/>
          </a:xfrm>
          <a:prstGeom prst="rect">
            <a:avLst/>
          </a:prstGeom>
          <a:noFill/>
          <a:ln>
            <a:noFill/>
          </a:ln>
        </p:spPr>
      </p:pic>
      <p:sp>
        <p:nvSpPr>
          <p:cNvPr id="117" name="Google Shape;117;p3"/>
          <p:cNvSpPr/>
          <p:nvPr/>
        </p:nvSpPr>
        <p:spPr>
          <a:xfrm>
            <a:off x="6600739" y="1775908"/>
            <a:ext cx="1437926" cy="648635"/>
          </a:xfrm>
          <a:prstGeom prst="roundRect">
            <a:avLst>
              <a:gd fmla="val 16667" name="adj"/>
            </a:avLst>
          </a:prstGeom>
          <a:solidFill>
            <a:srgbClr val="FF9A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350" u="none" cap="none" strike="noStrike">
                <a:solidFill>
                  <a:srgbClr val="FFFFFF"/>
                </a:solidFill>
                <a:latin typeface="Calibri"/>
                <a:ea typeface="Calibri"/>
                <a:cs typeface="Calibri"/>
                <a:sym typeface="Calibri"/>
              </a:rPr>
              <a:t>Global climate modelling</a:t>
            </a:r>
            <a:endParaRPr/>
          </a:p>
        </p:txBody>
      </p:sp>
      <p:pic>
        <p:nvPicPr>
          <p:cNvPr descr="Diagram, engineering drawing&#10;&#10;Description automatically generated" id="118" name="Google Shape;118;p3"/>
          <p:cNvPicPr preferRelativeResize="0"/>
          <p:nvPr/>
        </p:nvPicPr>
        <p:blipFill rotWithShape="1">
          <a:blip r:embed="rId6">
            <a:alphaModFix/>
          </a:blip>
          <a:srcRect b="0" l="0" r="0" t="0"/>
          <a:stretch/>
        </p:blipFill>
        <p:spPr>
          <a:xfrm>
            <a:off x="6564935" y="3680900"/>
            <a:ext cx="1503285" cy="1019959"/>
          </a:xfrm>
          <a:prstGeom prst="rect">
            <a:avLst/>
          </a:prstGeom>
          <a:noFill/>
          <a:ln>
            <a:noFill/>
          </a:ln>
        </p:spPr>
      </p:pic>
      <p:sp>
        <p:nvSpPr>
          <p:cNvPr id="119" name="Google Shape;119;p3"/>
          <p:cNvSpPr/>
          <p:nvPr/>
        </p:nvSpPr>
        <p:spPr>
          <a:xfrm>
            <a:off x="6616832" y="3121534"/>
            <a:ext cx="1437926" cy="648635"/>
          </a:xfrm>
          <a:prstGeom prst="roundRect">
            <a:avLst>
              <a:gd fmla="val 16667" name="adj"/>
            </a:avLst>
          </a:prstGeom>
          <a:solidFill>
            <a:srgbClr val="1C9DD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b="0" i="0" lang="en-GB" sz="1200" u="none" cap="none" strike="noStrike">
                <a:solidFill>
                  <a:srgbClr val="FFFFFF"/>
                </a:solidFill>
                <a:latin typeface="Calibri"/>
                <a:ea typeface="Calibri"/>
                <a:cs typeface="Calibri"/>
                <a:sym typeface="Calibri"/>
              </a:rPr>
              <a:t>Local Data Processing, forecast, warning and advisory products</a:t>
            </a:r>
            <a:endParaRPr/>
          </a:p>
        </p:txBody>
      </p:sp>
      <p:pic>
        <p:nvPicPr>
          <p:cNvPr descr="Improving dissemination of weather forecasts and warnings through radio and television" id="120" name="Google Shape;120;p3"/>
          <p:cNvPicPr preferRelativeResize="0"/>
          <p:nvPr/>
        </p:nvPicPr>
        <p:blipFill rotWithShape="1">
          <a:blip r:embed="rId7">
            <a:alphaModFix/>
          </a:blip>
          <a:srcRect b="0" l="0" r="0" t="0"/>
          <a:stretch/>
        </p:blipFill>
        <p:spPr>
          <a:xfrm>
            <a:off x="4555277" y="3597484"/>
            <a:ext cx="1437926" cy="1083875"/>
          </a:xfrm>
          <a:prstGeom prst="rect">
            <a:avLst/>
          </a:prstGeom>
          <a:noFill/>
          <a:ln>
            <a:noFill/>
          </a:ln>
        </p:spPr>
      </p:pic>
      <p:sp>
        <p:nvSpPr>
          <p:cNvPr id="121" name="Google Shape;121;p3"/>
          <p:cNvSpPr/>
          <p:nvPr/>
        </p:nvSpPr>
        <p:spPr>
          <a:xfrm>
            <a:off x="4555277" y="3121534"/>
            <a:ext cx="1437926" cy="648635"/>
          </a:xfrm>
          <a:prstGeom prst="roundRect">
            <a:avLst>
              <a:gd fmla="val 16667" name="adj"/>
            </a:avLst>
          </a:prstGeom>
          <a:solidFill>
            <a:srgbClr val="1C9D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350" u="none" cap="none" strike="noStrike">
                <a:solidFill>
                  <a:srgbClr val="FFFFFF"/>
                </a:solidFill>
                <a:latin typeface="Calibri"/>
                <a:ea typeface="Calibri"/>
                <a:cs typeface="Calibri"/>
                <a:sym typeface="Calibri"/>
              </a:rPr>
              <a:t>Delivery of climate services</a:t>
            </a:r>
            <a:endParaRPr/>
          </a:p>
        </p:txBody>
      </p:sp>
      <p:pic>
        <p:nvPicPr>
          <p:cNvPr descr="Sustainable Development Goals Week | Institut Guttmann" id="122" name="Google Shape;122;p3"/>
          <p:cNvPicPr preferRelativeResize="0"/>
          <p:nvPr/>
        </p:nvPicPr>
        <p:blipFill rotWithShape="1">
          <a:blip r:embed="rId8">
            <a:alphaModFix/>
          </a:blip>
          <a:srcRect b="0" l="0" r="0" t="0"/>
          <a:stretch/>
        </p:blipFill>
        <p:spPr>
          <a:xfrm>
            <a:off x="2500194" y="3550702"/>
            <a:ext cx="1437317" cy="1437317"/>
          </a:xfrm>
          <a:prstGeom prst="rect">
            <a:avLst/>
          </a:prstGeom>
          <a:noFill/>
          <a:ln>
            <a:noFill/>
          </a:ln>
        </p:spPr>
      </p:pic>
      <p:sp>
        <p:nvSpPr>
          <p:cNvPr id="123" name="Google Shape;123;p3"/>
          <p:cNvSpPr/>
          <p:nvPr/>
        </p:nvSpPr>
        <p:spPr>
          <a:xfrm>
            <a:off x="3928201" y="1763335"/>
            <a:ext cx="616193" cy="673781"/>
          </a:xfrm>
          <a:prstGeom prst="stripedRightArrow">
            <a:avLst>
              <a:gd fmla="val 50000" name="adj1"/>
              <a:gd fmla="val 50000" name="adj2"/>
            </a:avLst>
          </a:prstGeom>
          <a:solidFill>
            <a:srgbClr val="FF9A20">
              <a:alpha val="5882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24" name="Google Shape;124;p3"/>
          <p:cNvSpPr/>
          <p:nvPr/>
        </p:nvSpPr>
        <p:spPr>
          <a:xfrm>
            <a:off x="6000640" y="1763335"/>
            <a:ext cx="616193" cy="673781"/>
          </a:xfrm>
          <a:prstGeom prst="stripedRightArrow">
            <a:avLst>
              <a:gd fmla="val 50000" name="adj1"/>
              <a:gd fmla="val 50000" name="adj2"/>
            </a:avLst>
          </a:prstGeom>
          <a:solidFill>
            <a:srgbClr val="FF9A20">
              <a:alpha val="5882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25" name="Google Shape;125;p3"/>
          <p:cNvSpPr/>
          <p:nvPr/>
        </p:nvSpPr>
        <p:spPr>
          <a:xfrm rot="10800000">
            <a:off x="6000640" y="3108961"/>
            <a:ext cx="616193" cy="673781"/>
          </a:xfrm>
          <a:prstGeom prst="stripedRightArrow">
            <a:avLst>
              <a:gd fmla="val 50000" name="adj1"/>
              <a:gd fmla="val 50000" name="adj2"/>
            </a:avLst>
          </a:prstGeom>
          <a:solidFill>
            <a:srgbClr val="1C9DDA">
              <a:alpha val="5686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26" name="Google Shape;126;p3"/>
          <p:cNvSpPr/>
          <p:nvPr/>
        </p:nvSpPr>
        <p:spPr>
          <a:xfrm rot="10800000">
            <a:off x="3925000" y="3108961"/>
            <a:ext cx="616193" cy="673781"/>
          </a:xfrm>
          <a:prstGeom prst="stripedRightArrow">
            <a:avLst>
              <a:gd fmla="val 50000" name="adj1"/>
              <a:gd fmla="val 50000" name="adj2"/>
            </a:avLst>
          </a:prstGeom>
          <a:solidFill>
            <a:srgbClr val="1C9DDA">
              <a:alpha val="5686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27" name="Google Shape;127;p3"/>
          <p:cNvSpPr/>
          <p:nvPr/>
        </p:nvSpPr>
        <p:spPr>
          <a:xfrm>
            <a:off x="8054758" y="1936891"/>
            <a:ext cx="485078" cy="1731011"/>
          </a:xfrm>
          <a:prstGeom prst="curvedLeftArrow">
            <a:avLst>
              <a:gd fmla="val 53605" name="adj1"/>
              <a:gd fmla="val 96924" name="adj2"/>
              <a:gd fmla="val 37069" name="adj3"/>
            </a:avLst>
          </a:prstGeom>
          <a:gradFill>
            <a:gsLst>
              <a:gs pos="0">
                <a:srgbClr val="1C9DDA"/>
              </a:gs>
              <a:gs pos="100000">
                <a:srgbClr val="FF9A2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000000"/>
              </a:solidFill>
              <a:latin typeface="Calibri"/>
              <a:ea typeface="Calibri"/>
              <a:cs typeface="Calibri"/>
              <a:sym typeface="Calibri"/>
            </a:endParaRPr>
          </a:p>
        </p:txBody>
      </p:sp>
      <p:sp>
        <p:nvSpPr>
          <p:cNvPr id="128" name="Google Shape;128;p3"/>
          <p:cNvSpPr txBox="1"/>
          <p:nvPr/>
        </p:nvSpPr>
        <p:spPr>
          <a:xfrm>
            <a:off x="2379640" y="724648"/>
            <a:ext cx="5268878"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350" u="none" cap="none" strike="noStrike">
                <a:solidFill>
                  <a:srgbClr val="000000"/>
                </a:solidFill>
                <a:latin typeface="Calibri"/>
                <a:ea typeface="Calibri"/>
                <a:cs typeface="Calibri"/>
                <a:sym typeface="Calibri"/>
              </a:rPr>
              <a:t>Climate-related infrastructure – must be designed and managed globally</a:t>
            </a:r>
            <a:endParaRPr/>
          </a:p>
        </p:txBody>
      </p:sp>
      <p:sp>
        <p:nvSpPr>
          <p:cNvPr id="129" name="Google Shape;129;p3"/>
          <p:cNvSpPr txBox="1"/>
          <p:nvPr/>
        </p:nvSpPr>
        <p:spPr>
          <a:xfrm>
            <a:off x="2299001" y="4774341"/>
            <a:ext cx="4820743"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350" u="none" cap="none" strike="noStrike">
                <a:solidFill>
                  <a:srgbClr val="000000"/>
                </a:solidFill>
                <a:latin typeface="Calibri"/>
                <a:ea typeface="Calibri"/>
                <a:cs typeface="Calibri"/>
                <a:sym typeface="Calibri"/>
              </a:rPr>
              <a:t>Last-mile activities undertaken at regional, national and local level</a:t>
            </a:r>
            <a:endParaRPr/>
          </a:p>
        </p:txBody>
      </p:sp>
      <p:sp>
        <p:nvSpPr>
          <p:cNvPr id="130" name="Google Shape;130;p3"/>
          <p:cNvSpPr txBox="1"/>
          <p:nvPr/>
        </p:nvSpPr>
        <p:spPr>
          <a:xfrm>
            <a:off x="4264799" y="2375660"/>
            <a:ext cx="202446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FF9A20"/>
                </a:solidFill>
                <a:latin typeface="Calibri"/>
                <a:ea typeface="Calibri"/>
                <a:cs typeface="Calibri"/>
                <a:sym typeface="Calibri"/>
              </a:rPr>
              <a:t>GLOBAL ACTIVITIES</a:t>
            </a:r>
            <a:endParaRPr/>
          </a:p>
        </p:txBody>
      </p:sp>
      <p:sp>
        <p:nvSpPr>
          <p:cNvPr id="131" name="Google Shape;131;p3"/>
          <p:cNvSpPr/>
          <p:nvPr/>
        </p:nvSpPr>
        <p:spPr>
          <a:xfrm>
            <a:off x="130628" y="1008837"/>
            <a:ext cx="6321490" cy="1732282"/>
          </a:xfrm>
          <a:prstGeom prst="roundRect">
            <a:avLst>
              <a:gd fmla="val 16667" name="adj"/>
            </a:avLst>
          </a:prstGeom>
          <a:noFill/>
          <a:ln cap="flat" cmpd="sng" w="57150">
            <a:solidFill>
              <a:srgbClr val="005BAE"/>
            </a:solidFill>
            <a:prstDash val="solid"/>
            <a:miter lim="800000"/>
            <a:headEnd len="sm" w="sm" type="none"/>
            <a:tailEnd len="sm" w="sm" type="none"/>
          </a:ln>
        </p:spPr>
        <p:txBody>
          <a:bodyPr anchorCtr="0" anchor="ctr" bIns="0" lIns="243000" spcFirstLastPara="1" rIns="91425" wrap="square" tIns="0">
            <a:noAutofit/>
          </a:bodyPr>
          <a:lstStyle/>
          <a:p>
            <a:pPr indent="0" lvl="0" marL="0" marR="0" rtl="0" algn="l">
              <a:lnSpc>
                <a:spcPct val="100000"/>
              </a:lnSpc>
              <a:spcBef>
                <a:spcPts val="0"/>
              </a:spcBef>
              <a:spcAft>
                <a:spcPts val="0"/>
              </a:spcAft>
              <a:buNone/>
            </a:pPr>
            <a:r>
              <a:rPr b="0" i="0" lang="en-GB" sz="1350" u="none" cap="none" strike="noStrike">
                <a:solidFill>
                  <a:srgbClr val="000000"/>
                </a:solidFill>
                <a:latin typeface="Calibri"/>
                <a:ea typeface="Calibri"/>
                <a:cs typeface="Calibri"/>
                <a:sym typeface="Calibri"/>
              </a:rPr>
              <a:t>GCOS addresses </a:t>
            </a:r>
            <a:endParaRPr/>
          </a:p>
          <a:p>
            <a:pPr indent="0" lvl="0" marL="0" marR="0" rtl="0" algn="l">
              <a:lnSpc>
                <a:spcPct val="100000"/>
              </a:lnSpc>
              <a:spcBef>
                <a:spcPts val="0"/>
              </a:spcBef>
              <a:spcAft>
                <a:spcPts val="0"/>
              </a:spcAft>
              <a:buNone/>
            </a:pPr>
            <a:r>
              <a:rPr b="0" i="0" lang="en-GB" sz="1350" u="none" cap="none" strike="noStrike">
                <a:solidFill>
                  <a:srgbClr val="000000"/>
                </a:solidFill>
                <a:latin typeface="Calibri"/>
                <a:ea typeface="Calibri"/>
                <a:cs typeface="Calibri"/>
                <a:sym typeface="Calibri"/>
              </a:rPr>
              <a:t>observations and </a:t>
            </a:r>
            <a:endParaRPr/>
          </a:p>
          <a:p>
            <a:pPr indent="0" lvl="0" marL="0" marR="0" rtl="0" algn="l">
              <a:lnSpc>
                <a:spcPct val="100000"/>
              </a:lnSpc>
              <a:spcBef>
                <a:spcPts val="0"/>
              </a:spcBef>
              <a:spcAft>
                <a:spcPts val="0"/>
              </a:spcAft>
              <a:buNone/>
            </a:pPr>
            <a:r>
              <a:rPr b="0" i="0" lang="en-GB" sz="1350" u="none" cap="none" strike="noStrike">
                <a:solidFill>
                  <a:srgbClr val="000000"/>
                </a:solidFill>
                <a:latin typeface="Calibri"/>
                <a:ea typeface="Calibri"/>
                <a:cs typeface="Calibri"/>
                <a:sym typeface="Calibri"/>
              </a:rPr>
              <a:t>data exchange but is </a:t>
            </a:r>
            <a:endParaRPr/>
          </a:p>
          <a:p>
            <a:pPr indent="0" lvl="0" marL="0" marR="0" rtl="0" algn="l">
              <a:lnSpc>
                <a:spcPct val="100000"/>
              </a:lnSpc>
              <a:spcBef>
                <a:spcPts val="0"/>
              </a:spcBef>
              <a:spcAft>
                <a:spcPts val="0"/>
              </a:spcAft>
              <a:buNone/>
            </a:pPr>
            <a:r>
              <a:rPr b="0" i="0" lang="en-GB" sz="1350" u="none" cap="none" strike="noStrike">
                <a:solidFill>
                  <a:srgbClr val="000000"/>
                </a:solidFill>
                <a:latin typeface="Calibri"/>
                <a:ea typeface="Calibri"/>
                <a:cs typeface="Calibri"/>
                <a:sym typeface="Calibri"/>
              </a:rPr>
              <a:t>informed by the </a:t>
            </a:r>
            <a:endParaRPr/>
          </a:p>
          <a:p>
            <a:pPr indent="0" lvl="0" marL="0" marR="0" rtl="0" algn="l">
              <a:lnSpc>
                <a:spcPct val="100000"/>
              </a:lnSpc>
              <a:spcBef>
                <a:spcPts val="0"/>
              </a:spcBef>
              <a:spcAft>
                <a:spcPts val="0"/>
              </a:spcAft>
              <a:buNone/>
            </a:pPr>
            <a:r>
              <a:rPr b="0" i="0" lang="en-GB" sz="1350" u="none" cap="none" strike="noStrike">
                <a:solidFill>
                  <a:srgbClr val="000000"/>
                </a:solidFill>
                <a:latin typeface="Calibri"/>
                <a:ea typeface="Calibri"/>
                <a:cs typeface="Calibri"/>
                <a:sym typeface="Calibri"/>
              </a:rPr>
              <a:t>needs of the whole </a:t>
            </a:r>
            <a:endParaRPr/>
          </a:p>
          <a:p>
            <a:pPr indent="0" lvl="0" marL="0" marR="0" rtl="0" algn="l">
              <a:lnSpc>
                <a:spcPct val="100000"/>
              </a:lnSpc>
              <a:spcBef>
                <a:spcPts val="0"/>
              </a:spcBef>
              <a:spcAft>
                <a:spcPts val="0"/>
              </a:spcAft>
              <a:buNone/>
            </a:pPr>
            <a:r>
              <a:rPr b="0" i="0" lang="en-GB" sz="1350" u="none" cap="none" strike="noStrike">
                <a:solidFill>
                  <a:srgbClr val="000000"/>
                </a:solidFill>
                <a:latin typeface="Calibri"/>
                <a:ea typeface="Calibri"/>
                <a:cs typeface="Calibri"/>
                <a:sym typeface="Calibri"/>
              </a:rPr>
              <a:t>value chain</a:t>
            </a:r>
            <a:endParaRPr/>
          </a:p>
        </p:txBody>
      </p:sp>
      <p:sp>
        <p:nvSpPr>
          <p:cNvPr id="132" name="Google Shape;132;p3"/>
          <p:cNvSpPr/>
          <p:nvPr/>
        </p:nvSpPr>
        <p:spPr>
          <a:xfrm rot="-5400000">
            <a:off x="525234" y="2860589"/>
            <a:ext cx="1487705" cy="1329839"/>
          </a:xfrm>
          <a:prstGeom prst="bentArrow">
            <a:avLst>
              <a:gd fmla="val 25000" name="adj1"/>
              <a:gd fmla="val 34173" name="adj2"/>
              <a:gd fmla="val 25000" name="adj3"/>
              <a:gd fmla="val 71023" name="adj4"/>
            </a:avLst>
          </a:prstGeom>
          <a:gradFill>
            <a:gsLst>
              <a:gs pos="0">
                <a:srgbClr val="D1E5EE"/>
              </a:gs>
              <a:gs pos="100000">
                <a:srgbClr val="1F5AA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000000"/>
              </a:solidFill>
              <a:latin typeface="Calibri"/>
              <a:ea typeface="Calibri"/>
              <a:cs typeface="Calibri"/>
              <a:sym typeface="Calibri"/>
            </a:endParaRPr>
          </a:p>
        </p:txBody>
      </p:sp>
      <p:sp>
        <p:nvSpPr>
          <p:cNvPr id="133" name="Google Shape;133;p3"/>
          <p:cNvSpPr/>
          <p:nvPr/>
        </p:nvSpPr>
        <p:spPr>
          <a:xfrm>
            <a:off x="3953604" y="3075577"/>
            <a:ext cx="4771054" cy="1732282"/>
          </a:xfrm>
          <a:prstGeom prst="roundRect">
            <a:avLst>
              <a:gd fmla="val 16667" name="adj"/>
            </a:avLst>
          </a:prstGeom>
          <a:noFill/>
          <a:ln cap="flat" cmpd="sng" w="57150">
            <a:solidFill>
              <a:srgbClr val="005BAE"/>
            </a:solidFill>
            <a:prstDash val="solid"/>
            <a:miter lim="800000"/>
            <a:headEnd len="sm" w="sm" type="none"/>
            <a:tailEnd len="sm" w="sm" type="none"/>
          </a:ln>
        </p:spPr>
        <p:txBody>
          <a:bodyPr anchorCtr="0" anchor="ctr" bIns="0" lIns="243000" spcFirstLastPara="1" rIns="91425" wrap="square" tIns="0">
            <a:noAutofit/>
          </a:bodyPr>
          <a:lstStyle/>
          <a:p>
            <a:pPr indent="0" lvl="0" marL="0" marR="0" rtl="0" algn="l">
              <a:lnSpc>
                <a:spcPct val="100000"/>
              </a:lnSpc>
              <a:spcBef>
                <a:spcPts val="0"/>
              </a:spcBef>
              <a:spcAft>
                <a:spcPts val="0"/>
              </a:spcAft>
              <a:buNone/>
            </a:pPr>
            <a:r>
              <a:t/>
            </a:r>
            <a:endParaRPr b="0" i="0" sz="1350" u="none" cap="none" strike="noStrike">
              <a:solidFill>
                <a:srgbClr val="000000"/>
              </a:solidFill>
              <a:latin typeface="Calibri"/>
              <a:ea typeface="Calibri"/>
              <a:cs typeface="Calibri"/>
              <a:sym typeface="Calibri"/>
            </a:endParaRPr>
          </a:p>
        </p:txBody>
      </p:sp>
      <p:sp>
        <p:nvSpPr>
          <p:cNvPr id="134" name="Google Shape;134;p3"/>
          <p:cNvSpPr/>
          <p:nvPr/>
        </p:nvSpPr>
        <p:spPr>
          <a:xfrm>
            <a:off x="6371176" y="2027614"/>
            <a:ext cx="485078" cy="1171189"/>
          </a:xfrm>
          <a:prstGeom prst="curvedLeftArrow">
            <a:avLst>
              <a:gd fmla="val 53605" name="adj1"/>
              <a:gd fmla="val 96924" name="adj2"/>
              <a:gd fmla="val 37069" name="adj3"/>
            </a:avLst>
          </a:prstGeom>
          <a:gradFill>
            <a:gsLst>
              <a:gs pos="0">
                <a:srgbClr val="1C9DDA"/>
              </a:gs>
              <a:gs pos="100000">
                <a:srgbClr val="FF9A20"/>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rgbClr val="000000"/>
              </a:solidFill>
              <a:latin typeface="Calibri"/>
              <a:ea typeface="Calibri"/>
              <a:cs typeface="Calibri"/>
              <a:sym typeface="Calibri"/>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txBox="1"/>
          <p:nvPr>
            <p:ph type="title"/>
          </p:nvPr>
        </p:nvSpPr>
        <p:spPr>
          <a:xfrm>
            <a:off x="0" y="125027"/>
            <a:ext cx="7529528"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ECVs – Essential </a:t>
            </a:r>
            <a:r>
              <a:rPr lang="en-GB" sz="2400"/>
              <a:t>Climate</a:t>
            </a:r>
            <a:r>
              <a:rPr lang="en-GB"/>
              <a:t> Variables</a:t>
            </a:r>
            <a:endParaRPr/>
          </a:p>
        </p:txBody>
      </p:sp>
      <p:sp>
        <p:nvSpPr>
          <p:cNvPr id="140" name="Google Shape;140;p4"/>
          <p:cNvSpPr txBox="1"/>
          <p:nvPr/>
        </p:nvSpPr>
        <p:spPr>
          <a:xfrm>
            <a:off x="50702" y="828445"/>
            <a:ext cx="7428124" cy="646331"/>
          </a:xfrm>
          <a:prstGeom prst="rect">
            <a:avLst/>
          </a:prstGeom>
          <a:solidFill>
            <a:srgbClr val="F4941D"/>
          </a:solid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GCOS developed and implemented the concept of Essential Climate Variables</a:t>
            </a:r>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(ECVs) which are widely endorsed by the community and scientific programs.</a:t>
            </a:r>
            <a:endParaRPr/>
          </a:p>
        </p:txBody>
      </p:sp>
      <p:pic>
        <p:nvPicPr>
          <p:cNvPr id="141" name="Google Shape;141;p4"/>
          <p:cNvPicPr preferRelativeResize="0"/>
          <p:nvPr/>
        </p:nvPicPr>
        <p:blipFill rotWithShape="1">
          <a:blip r:embed="rId3">
            <a:alphaModFix/>
          </a:blip>
          <a:srcRect b="0" l="0" r="0" t="0"/>
          <a:stretch/>
        </p:blipFill>
        <p:spPr>
          <a:xfrm>
            <a:off x="6323612" y="1575795"/>
            <a:ext cx="2820388" cy="2820388"/>
          </a:xfrm>
          <a:prstGeom prst="rect">
            <a:avLst/>
          </a:prstGeom>
          <a:noFill/>
          <a:ln>
            <a:noFill/>
          </a:ln>
        </p:spPr>
      </p:pic>
      <p:sp>
        <p:nvSpPr>
          <p:cNvPr id="142" name="Google Shape;142;p4"/>
          <p:cNvSpPr txBox="1"/>
          <p:nvPr/>
        </p:nvSpPr>
        <p:spPr>
          <a:xfrm>
            <a:off x="0" y="1580893"/>
            <a:ext cx="6214738" cy="2378904"/>
          </a:xfrm>
          <a:prstGeom prst="rect">
            <a:avLst/>
          </a:prstGeom>
          <a:noFill/>
          <a:ln>
            <a:noFill/>
          </a:ln>
        </p:spPr>
        <p:txBody>
          <a:bodyPr anchorCtr="0" anchor="t" bIns="90000" lIns="91425" spcFirstLastPara="1" rIns="91425" wrap="square" tIns="90000">
            <a:noAutofit/>
          </a:bodyPr>
          <a:lstStyle/>
          <a:p>
            <a:pPr indent="0" lvl="0" marL="17780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Essential Climate Variables (ECVs) </a:t>
            </a:r>
            <a:endParaRPr/>
          </a:p>
          <a:p>
            <a:pPr indent="-285750" lvl="0" marL="463550" marR="0" rtl="0" algn="l">
              <a:lnSpc>
                <a:spcPct val="100000"/>
              </a:lnSpc>
              <a:spcBef>
                <a:spcPts val="600"/>
              </a:spcBef>
              <a:spcAft>
                <a:spcPts val="0"/>
              </a:spcAft>
              <a:buClr>
                <a:srgbClr val="000000"/>
              </a:buClr>
              <a:buSzPts val="1800"/>
              <a:buFont typeface="Arial"/>
              <a:buChar char="•"/>
            </a:pPr>
            <a:r>
              <a:rPr b="0" i="0" lang="en-GB" sz="1800" u="none" cap="none" strike="noStrike">
                <a:solidFill>
                  <a:srgbClr val="000000"/>
                </a:solidFill>
                <a:latin typeface="Calibri"/>
                <a:ea typeface="Calibri"/>
                <a:cs typeface="Calibri"/>
                <a:sym typeface="Calibri"/>
              </a:rPr>
              <a:t>are physical, chemical or biological variables that critically contribute to the characterization of Earth’s climate. </a:t>
            </a:r>
            <a:endParaRPr/>
          </a:p>
          <a:p>
            <a:pPr indent="-357188" lvl="0" marL="534988" marR="0" rtl="0" algn="l">
              <a:lnSpc>
                <a:spcPct val="100000"/>
              </a:lnSpc>
              <a:spcBef>
                <a:spcPts val="600"/>
              </a:spcBef>
              <a:spcAft>
                <a:spcPts val="0"/>
              </a:spcAft>
              <a:buClr>
                <a:srgbClr val="000000"/>
              </a:buClr>
              <a:buSzPts val="1800"/>
              <a:buFont typeface="Arial"/>
              <a:buChar char="•"/>
            </a:pPr>
            <a:r>
              <a:rPr b="0" i="0" lang="en-GB" sz="1800" u="none" cap="none" strike="noStrike">
                <a:solidFill>
                  <a:srgbClr val="000000"/>
                </a:solidFill>
                <a:latin typeface="Calibri"/>
                <a:ea typeface="Calibri"/>
                <a:cs typeface="Calibri"/>
                <a:sym typeface="Calibri"/>
              </a:rPr>
              <a:t>are not stand-alone variables; they are part of a wider concept. </a:t>
            </a:r>
            <a:endParaRPr/>
          </a:p>
          <a:p>
            <a:pPr indent="-357188" lvl="0" marL="534988" marR="0" rtl="0" algn="l">
              <a:lnSpc>
                <a:spcPct val="100000"/>
              </a:lnSpc>
              <a:spcBef>
                <a:spcPts val="600"/>
              </a:spcBef>
              <a:spcAft>
                <a:spcPts val="0"/>
              </a:spcAft>
              <a:buClr>
                <a:srgbClr val="000000"/>
              </a:buClr>
              <a:buSzPts val="1800"/>
              <a:buFont typeface="Arial"/>
              <a:buChar char="•"/>
            </a:pPr>
            <a:r>
              <a:rPr b="0" i="0" lang="en-GB" sz="1800" u="none" cap="none" strike="noStrike">
                <a:solidFill>
                  <a:srgbClr val="000000"/>
                </a:solidFill>
                <a:latin typeface="Calibri"/>
                <a:ea typeface="Calibri"/>
                <a:cs typeface="Calibri"/>
                <a:sym typeface="Calibri"/>
              </a:rPr>
              <a:t>are founded on climate science and observational capability and infrastructure.</a:t>
            </a:r>
            <a:endParaRPr/>
          </a:p>
        </p:txBody>
      </p:sp>
      <p:sp>
        <p:nvSpPr>
          <p:cNvPr id="143" name="Google Shape;143;p4"/>
          <p:cNvSpPr txBox="1"/>
          <p:nvPr/>
        </p:nvSpPr>
        <p:spPr>
          <a:xfrm>
            <a:off x="77091" y="4073018"/>
            <a:ext cx="7184572" cy="646331"/>
          </a:xfrm>
          <a:prstGeom prst="rect">
            <a:avLst/>
          </a:prstGeom>
          <a:solidFill>
            <a:srgbClr val="F29220"/>
          </a:solidFill>
          <a:ln cap="flat" cmpd="sng" w="9525">
            <a:solidFill>
              <a:srgbClr val="9E361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GCOS is acknowledged as the leading independent reference in defining</a:t>
            </a:r>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requirements for climate observations</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5"/>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GCOS Reporting to UNFCCC</a:t>
            </a:r>
            <a:endParaRPr/>
          </a:p>
        </p:txBody>
      </p:sp>
      <p:sp>
        <p:nvSpPr>
          <p:cNvPr id="149" name="Google Shape;149;p5"/>
          <p:cNvSpPr txBox="1"/>
          <p:nvPr/>
        </p:nvSpPr>
        <p:spPr>
          <a:xfrm>
            <a:off x="0" y="832669"/>
            <a:ext cx="235518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GCOS </a:t>
            </a:r>
            <a:r>
              <a:rPr b="1" i="0" lang="en-GB" sz="1800" u="none" cap="small" strike="noStrike">
                <a:solidFill>
                  <a:srgbClr val="000000"/>
                </a:solidFill>
                <a:latin typeface="Calibri"/>
                <a:ea typeface="Calibri"/>
                <a:cs typeface="Calibri"/>
                <a:sym typeface="Calibri"/>
              </a:rPr>
              <a:t>Status Report</a:t>
            </a:r>
            <a:endParaRPr b="1" i="0" sz="1800" u="none" cap="small" strike="noStrike">
              <a:solidFill>
                <a:srgbClr val="000000"/>
              </a:solidFill>
              <a:latin typeface="Calibri"/>
              <a:ea typeface="Calibri"/>
              <a:cs typeface="Calibri"/>
              <a:sym typeface="Calibri"/>
            </a:endParaRPr>
          </a:p>
        </p:txBody>
      </p:sp>
      <p:pic>
        <p:nvPicPr>
          <p:cNvPr descr="A picture containing text, screenshot, graphic design&#10;&#10;Description automatically generated" id="150" name="Google Shape;150;p5"/>
          <p:cNvPicPr preferRelativeResize="0"/>
          <p:nvPr/>
        </p:nvPicPr>
        <p:blipFill rotWithShape="1">
          <a:blip r:embed="rId3">
            <a:alphaModFix/>
          </a:blip>
          <a:srcRect b="0" l="0" r="0" t="0"/>
          <a:stretch/>
        </p:blipFill>
        <p:spPr>
          <a:xfrm>
            <a:off x="239151" y="1202001"/>
            <a:ext cx="1607607" cy="2274316"/>
          </a:xfrm>
          <a:prstGeom prst="rect">
            <a:avLst/>
          </a:prstGeom>
          <a:noFill/>
          <a:ln cap="flat" cmpd="sng" w="57150">
            <a:solidFill>
              <a:srgbClr val="FF9A1E"/>
            </a:solidFill>
            <a:prstDash val="solid"/>
            <a:round/>
            <a:headEnd len="sm" w="sm" type="none"/>
            <a:tailEnd len="sm" w="sm" type="none"/>
          </a:ln>
        </p:spPr>
      </p:pic>
      <p:sp>
        <p:nvSpPr>
          <p:cNvPr id="151" name="Google Shape;151;p5"/>
          <p:cNvSpPr/>
          <p:nvPr/>
        </p:nvSpPr>
        <p:spPr>
          <a:xfrm>
            <a:off x="0" y="3650624"/>
            <a:ext cx="2942634" cy="1003106"/>
          </a:xfrm>
          <a:custGeom>
            <a:rect b="b" l="l" r="r" t="t"/>
            <a:pathLst>
              <a:path extrusionOk="0" h="1629786" w="2444679">
                <a:moveTo>
                  <a:pt x="0" y="162979"/>
                </a:moveTo>
                <a:cubicBezTo>
                  <a:pt x="0" y="72968"/>
                  <a:pt x="72968" y="0"/>
                  <a:pt x="162979" y="0"/>
                </a:cubicBezTo>
                <a:lnTo>
                  <a:pt x="2281700" y="0"/>
                </a:lnTo>
                <a:cubicBezTo>
                  <a:pt x="2371711" y="0"/>
                  <a:pt x="2444679" y="72968"/>
                  <a:pt x="2444679" y="162979"/>
                </a:cubicBezTo>
                <a:lnTo>
                  <a:pt x="2444679" y="1466807"/>
                </a:lnTo>
                <a:cubicBezTo>
                  <a:pt x="2444679" y="1556818"/>
                  <a:pt x="2371711" y="1629786"/>
                  <a:pt x="2281700" y="1629786"/>
                </a:cubicBezTo>
                <a:lnTo>
                  <a:pt x="162979" y="1629786"/>
                </a:lnTo>
                <a:cubicBezTo>
                  <a:pt x="72968" y="1629786"/>
                  <a:pt x="0" y="1556818"/>
                  <a:pt x="0" y="1466807"/>
                </a:cubicBezTo>
                <a:lnTo>
                  <a:pt x="0" y="162979"/>
                </a:lnTo>
                <a:close/>
              </a:path>
            </a:pathLst>
          </a:custGeom>
          <a:solidFill>
            <a:srgbClr val="FF9A1E"/>
          </a:solidFill>
          <a:ln>
            <a:noFill/>
          </a:ln>
        </p:spPr>
        <p:txBody>
          <a:bodyPr anchorCtr="0" anchor="ctr" bIns="90075" lIns="90075" spcFirstLastPara="1" rIns="90075" wrap="square" tIns="90075">
            <a:noAutofit/>
          </a:bodyPr>
          <a:lstStyle/>
          <a:p>
            <a:pPr indent="0" lvl="0" marL="0" marR="0" rtl="0" algn="ctr">
              <a:lnSpc>
                <a:spcPct val="90000"/>
              </a:lnSpc>
              <a:spcBef>
                <a:spcPts val="0"/>
              </a:spcBef>
              <a:spcAft>
                <a:spcPts val="0"/>
              </a:spcAft>
              <a:buClr>
                <a:srgbClr val="FFFFFF"/>
              </a:buClr>
              <a:buSzPts val="1400"/>
              <a:buFont typeface="Arial"/>
              <a:buNone/>
            </a:pPr>
            <a:r>
              <a:rPr b="1" i="0" lang="en-GB" sz="1400" u="none" cap="none" strike="noStrike">
                <a:solidFill>
                  <a:srgbClr val="FFFFFF"/>
                </a:solidFill>
                <a:latin typeface="Montserrat"/>
                <a:ea typeface="Montserrat"/>
                <a:cs typeface="Montserrat"/>
                <a:sym typeface="Montserrat"/>
              </a:rPr>
              <a:t>Assess if the status of the observing system for climate meets those requirements</a:t>
            </a:r>
            <a:endParaRPr/>
          </a:p>
        </p:txBody>
      </p:sp>
      <p:pic>
        <p:nvPicPr>
          <p:cNvPr descr="A picture containing text, screenshot, software, operating system&#10;&#10;Description automatically generated" id="152" name="Google Shape;152;p5"/>
          <p:cNvPicPr preferRelativeResize="0"/>
          <p:nvPr/>
        </p:nvPicPr>
        <p:blipFill rotWithShape="1">
          <a:blip r:embed="rId4">
            <a:alphaModFix/>
          </a:blip>
          <a:srcRect b="0" l="0" r="0" t="0"/>
          <a:stretch/>
        </p:blipFill>
        <p:spPr>
          <a:xfrm>
            <a:off x="6341633" y="2531680"/>
            <a:ext cx="1481503" cy="2100214"/>
          </a:xfrm>
          <a:prstGeom prst="rect">
            <a:avLst/>
          </a:prstGeom>
          <a:noFill/>
          <a:ln cap="flat" cmpd="sng" w="57150">
            <a:solidFill>
              <a:srgbClr val="09879E"/>
            </a:solidFill>
            <a:prstDash val="solid"/>
            <a:round/>
            <a:headEnd len="sm" w="sm" type="none"/>
            <a:tailEnd len="sm" w="sm" type="none"/>
          </a:ln>
        </p:spPr>
      </p:pic>
      <p:pic>
        <p:nvPicPr>
          <p:cNvPr descr="Diagram&#10;&#10;Description automatically generated" id="153" name="Google Shape;153;p5">
            <a:hlinkClick r:id="rId5"/>
          </p:cNvPr>
          <p:cNvPicPr preferRelativeResize="0"/>
          <p:nvPr/>
        </p:nvPicPr>
        <p:blipFill rotWithShape="1">
          <a:blip r:embed="rId6">
            <a:alphaModFix/>
          </a:blip>
          <a:srcRect b="0" l="0" r="0" t="0"/>
          <a:stretch/>
        </p:blipFill>
        <p:spPr>
          <a:xfrm>
            <a:off x="7565644" y="1641855"/>
            <a:ext cx="1490234" cy="2100215"/>
          </a:xfrm>
          <a:prstGeom prst="rect">
            <a:avLst/>
          </a:prstGeom>
          <a:noFill/>
          <a:ln cap="flat" cmpd="sng" w="9525">
            <a:solidFill>
              <a:srgbClr val="000000"/>
            </a:solidFill>
            <a:prstDash val="solid"/>
            <a:round/>
            <a:headEnd len="sm" w="sm" type="none"/>
            <a:tailEnd len="sm" w="sm" type="none"/>
          </a:ln>
          <a:effectLst>
            <a:outerShdw blurRad="50800" rotWithShape="0" algn="tl" dir="2700000" dist="38100">
              <a:srgbClr val="000000">
                <a:alpha val="40000"/>
              </a:srgbClr>
            </a:outerShdw>
          </a:effectLst>
        </p:spPr>
      </p:pic>
      <p:sp>
        <p:nvSpPr>
          <p:cNvPr id="154" name="Google Shape;154;p5"/>
          <p:cNvSpPr/>
          <p:nvPr/>
        </p:nvSpPr>
        <p:spPr>
          <a:xfrm>
            <a:off x="5327990" y="862300"/>
            <a:ext cx="3688892" cy="539131"/>
          </a:xfrm>
          <a:custGeom>
            <a:rect b="b" l="l" r="r" t="t"/>
            <a:pathLst>
              <a:path extrusionOk="0" h="1629786" w="2444679">
                <a:moveTo>
                  <a:pt x="0" y="162979"/>
                </a:moveTo>
                <a:cubicBezTo>
                  <a:pt x="0" y="72968"/>
                  <a:pt x="72968" y="0"/>
                  <a:pt x="162979" y="0"/>
                </a:cubicBezTo>
                <a:lnTo>
                  <a:pt x="2281700" y="0"/>
                </a:lnTo>
                <a:cubicBezTo>
                  <a:pt x="2371711" y="0"/>
                  <a:pt x="2444679" y="72968"/>
                  <a:pt x="2444679" y="162979"/>
                </a:cubicBezTo>
                <a:lnTo>
                  <a:pt x="2444679" y="1466807"/>
                </a:lnTo>
                <a:cubicBezTo>
                  <a:pt x="2444679" y="1556818"/>
                  <a:pt x="2371711" y="1629786"/>
                  <a:pt x="2281700" y="1629786"/>
                </a:cubicBezTo>
                <a:lnTo>
                  <a:pt x="162979" y="1629786"/>
                </a:lnTo>
                <a:cubicBezTo>
                  <a:pt x="72968" y="1629786"/>
                  <a:pt x="0" y="1556818"/>
                  <a:pt x="0" y="1466807"/>
                </a:cubicBezTo>
                <a:lnTo>
                  <a:pt x="0" y="162979"/>
                </a:lnTo>
                <a:close/>
              </a:path>
            </a:pathLst>
          </a:custGeom>
          <a:solidFill>
            <a:srgbClr val="1D9DDA"/>
          </a:solidFill>
          <a:ln>
            <a:noFill/>
          </a:ln>
        </p:spPr>
        <p:txBody>
          <a:bodyPr anchorCtr="0" anchor="ctr" bIns="90075" lIns="90075" spcFirstLastPara="1" rIns="90075" wrap="square" tIns="90075">
            <a:noAutofit/>
          </a:bodyPr>
          <a:lstStyle/>
          <a:p>
            <a:pPr indent="0" lvl="0" marL="0" marR="0" rtl="0" algn="ctr">
              <a:lnSpc>
                <a:spcPct val="90000"/>
              </a:lnSpc>
              <a:spcBef>
                <a:spcPts val="0"/>
              </a:spcBef>
              <a:spcAft>
                <a:spcPts val="0"/>
              </a:spcAft>
              <a:buClr>
                <a:srgbClr val="FFFFFF"/>
              </a:buClr>
              <a:buSzPts val="1400"/>
              <a:buFont typeface="Arial"/>
              <a:buNone/>
            </a:pPr>
            <a:r>
              <a:rPr b="1" i="0" lang="en-GB" sz="1400" u="none" cap="none" strike="noStrike">
                <a:solidFill>
                  <a:srgbClr val="FFFFFF"/>
                </a:solidFill>
                <a:latin typeface="Montserrat"/>
                <a:ea typeface="Montserrat"/>
                <a:cs typeface="Montserrat"/>
                <a:sym typeface="Montserrat"/>
              </a:rPr>
              <a:t>Identify what we need to measure</a:t>
            </a:r>
            <a:endParaRPr b="0" i="0" sz="1400" u="none" cap="none" strike="noStrike">
              <a:solidFill>
                <a:srgbClr val="FFFFFF"/>
              </a:solidFill>
              <a:latin typeface="Montserrat"/>
              <a:ea typeface="Montserrat"/>
              <a:cs typeface="Montserrat"/>
              <a:sym typeface="Montserrat"/>
            </a:endParaRPr>
          </a:p>
        </p:txBody>
      </p:sp>
      <p:sp>
        <p:nvSpPr>
          <p:cNvPr id="155" name="Google Shape;155;p5"/>
          <p:cNvSpPr txBox="1"/>
          <p:nvPr/>
        </p:nvSpPr>
        <p:spPr>
          <a:xfrm>
            <a:off x="2581587" y="1105121"/>
            <a:ext cx="2520000" cy="458202"/>
          </a:xfrm>
          <a:prstGeom prst="rect">
            <a:avLst/>
          </a:prstGeom>
          <a:noFill/>
          <a:ln>
            <a:noFill/>
          </a:ln>
        </p:spPr>
        <p:txBody>
          <a:bodyPr anchorCtr="0" anchor="t" bIns="45700" lIns="91425" spcFirstLastPara="1" rIns="91425" wrap="square" tIns="45700">
            <a:noAutofit/>
          </a:bodyPr>
          <a:lstStyle/>
          <a:p>
            <a:pPr indent="0" lvl="0" marL="85725" marR="0" rtl="0" algn="ctr">
              <a:lnSpc>
                <a:spcPct val="100000"/>
              </a:lnSpc>
              <a:spcBef>
                <a:spcPts val="0"/>
              </a:spcBef>
              <a:spcAft>
                <a:spcPts val="0"/>
              </a:spcAft>
              <a:buClr>
                <a:schemeClr val="dk1"/>
              </a:buClr>
              <a:buSzPts val="2000"/>
              <a:buFont typeface="Arial"/>
              <a:buNone/>
            </a:pPr>
            <a:r>
              <a:rPr b="1" i="0" lang="en-GB" sz="2000" u="none" cap="none" strike="noStrike">
                <a:solidFill>
                  <a:schemeClr val="dk1"/>
                </a:solidFill>
                <a:latin typeface="Cambria Math"/>
                <a:ea typeface="Cambria Math"/>
                <a:cs typeface="Cambria Math"/>
                <a:sym typeface="Cambria Math"/>
              </a:rPr>
              <a:t>≃</a:t>
            </a:r>
            <a:r>
              <a:rPr b="1" i="0" lang="en-GB" sz="2000" u="none" cap="none" strike="noStrike">
                <a:solidFill>
                  <a:schemeClr val="dk1"/>
                </a:solidFill>
                <a:latin typeface="Montserrat"/>
                <a:ea typeface="Montserrat"/>
                <a:cs typeface="Montserrat"/>
                <a:sym typeface="Montserrat"/>
              </a:rPr>
              <a:t> 5 years cycle</a:t>
            </a:r>
            <a:endParaRPr b="1" i="0" sz="2000" u="none" cap="none" strike="noStrike">
              <a:solidFill>
                <a:schemeClr val="dk1"/>
              </a:solidFill>
              <a:latin typeface="Montserrat"/>
              <a:ea typeface="Montserrat"/>
              <a:cs typeface="Montserrat"/>
              <a:sym typeface="Montserrat"/>
            </a:endParaRPr>
          </a:p>
        </p:txBody>
      </p:sp>
      <p:sp>
        <p:nvSpPr>
          <p:cNvPr id="156" name="Google Shape;156;p5"/>
          <p:cNvSpPr/>
          <p:nvPr/>
        </p:nvSpPr>
        <p:spPr>
          <a:xfrm>
            <a:off x="3262724" y="1969599"/>
            <a:ext cx="1666357" cy="1204301"/>
          </a:xfrm>
          <a:prstGeom prst="ellipse">
            <a:avLst/>
          </a:prstGeom>
          <a:solidFill>
            <a:srgbClr val="00B0F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1" i="0" lang="en-GB" sz="2000" u="none" cap="none" strike="noStrike">
                <a:solidFill>
                  <a:srgbClr val="FFFFFF"/>
                </a:solidFill>
                <a:latin typeface="Calibri"/>
                <a:ea typeface="Calibri"/>
                <a:cs typeface="Calibri"/>
                <a:sym typeface="Calibri"/>
              </a:rPr>
              <a:t>UNFCCC</a:t>
            </a:r>
            <a:endParaRPr b="1" i="0" sz="2000" u="none" cap="none" strike="noStrike">
              <a:solidFill>
                <a:srgbClr val="FFFFFF"/>
              </a:solidFill>
              <a:latin typeface="Calibri"/>
              <a:ea typeface="Calibri"/>
              <a:cs typeface="Calibri"/>
              <a:sym typeface="Calibri"/>
            </a:endParaRPr>
          </a:p>
        </p:txBody>
      </p:sp>
      <p:sp>
        <p:nvSpPr>
          <p:cNvPr id="157" name="Google Shape;157;p5"/>
          <p:cNvSpPr/>
          <p:nvPr/>
        </p:nvSpPr>
        <p:spPr>
          <a:xfrm rot="-6934185">
            <a:off x="2850810" y="2753604"/>
            <a:ext cx="1113994" cy="1109343"/>
          </a:xfrm>
          <a:custGeom>
            <a:rect b="b" l="l" r="r" t="t"/>
            <a:pathLst>
              <a:path extrusionOk="0" h="120000" w="120000">
                <a:moveTo>
                  <a:pt x="0" y="120000"/>
                </a:moveTo>
                <a:quadBezTo>
                  <a:pt x="20000" y="40000"/>
                  <a:pt x="90125" y="15000"/>
                </a:quadBezTo>
                <a:lnTo>
                  <a:pt x="88442" y="0"/>
                </a:lnTo>
                <a:lnTo>
                  <a:pt x="120000" y="24000"/>
                </a:lnTo>
                <a:lnTo>
                  <a:pt x="95174" y="60000"/>
                </a:lnTo>
                <a:lnTo>
                  <a:pt x="93491" y="45000"/>
                </a:lnTo>
                <a:quadBezTo>
                  <a:pt x="30000" y="55000"/>
                  <a:pt x="0" y="120000"/>
                </a:quadBezTo>
                <a:close/>
              </a:path>
            </a:pathLst>
          </a:custGeom>
          <a:solidFill>
            <a:srgbClr val="FF9A1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8" name="Google Shape;158;p5"/>
          <p:cNvSpPr/>
          <p:nvPr/>
        </p:nvSpPr>
        <p:spPr>
          <a:xfrm rot="10004670">
            <a:off x="4482071" y="2654030"/>
            <a:ext cx="1113994" cy="1109343"/>
          </a:xfrm>
          <a:custGeom>
            <a:rect b="b" l="l" r="r" t="t"/>
            <a:pathLst>
              <a:path extrusionOk="0" h="120000" w="120000">
                <a:moveTo>
                  <a:pt x="0" y="120000"/>
                </a:moveTo>
                <a:quadBezTo>
                  <a:pt x="20000" y="40000"/>
                  <a:pt x="90125" y="15000"/>
                </a:quadBezTo>
                <a:lnTo>
                  <a:pt x="88442" y="0"/>
                </a:lnTo>
                <a:lnTo>
                  <a:pt x="120000" y="24000"/>
                </a:lnTo>
                <a:lnTo>
                  <a:pt x="95174" y="60000"/>
                </a:lnTo>
                <a:lnTo>
                  <a:pt x="93491" y="45000"/>
                </a:lnTo>
                <a:quadBezTo>
                  <a:pt x="30000" y="55000"/>
                  <a:pt x="0" y="120000"/>
                </a:quadBezTo>
                <a:close/>
              </a:path>
            </a:pathLst>
          </a:custGeom>
          <a:solidFill>
            <a:srgbClr val="09879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9" name="Google Shape;159;p5"/>
          <p:cNvSpPr/>
          <p:nvPr/>
        </p:nvSpPr>
        <p:spPr>
          <a:xfrm rot="1512538">
            <a:off x="3505956" y="1266819"/>
            <a:ext cx="1113994" cy="1109343"/>
          </a:xfrm>
          <a:custGeom>
            <a:rect b="b" l="l" r="r" t="t"/>
            <a:pathLst>
              <a:path extrusionOk="0" h="120000" w="120000">
                <a:moveTo>
                  <a:pt x="0" y="120000"/>
                </a:moveTo>
                <a:quadBezTo>
                  <a:pt x="20000" y="40000"/>
                  <a:pt x="90125" y="15000"/>
                </a:quadBezTo>
                <a:lnTo>
                  <a:pt x="88442" y="0"/>
                </a:lnTo>
                <a:lnTo>
                  <a:pt x="120000" y="24000"/>
                </a:lnTo>
                <a:lnTo>
                  <a:pt x="95174" y="60000"/>
                </a:lnTo>
                <a:lnTo>
                  <a:pt x="93491" y="45000"/>
                </a:lnTo>
                <a:quadBezTo>
                  <a:pt x="30000" y="55000"/>
                  <a:pt x="0" y="120000"/>
                </a:quadBezTo>
                <a:close/>
              </a:path>
            </a:pathLst>
          </a:custGeom>
          <a:solidFill>
            <a:srgbClr val="007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 name="Google Shape;160;p5"/>
          <p:cNvSpPr/>
          <p:nvPr/>
        </p:nvSpPr>
        <p:spPr>
          <a:xfrm>
            <a:off x="2980134" y="3855034"/>
            <a:ext cx="3276094" cy="776860"/>
          </a:xfrm>
          <a:custGeom>
            <a:rect b="b" l="l" r="r" t="t"/>
            <a:pathLst>
              <a:path extrusionOk="0" h="1629786" w="2444679">
                <a:moveTo>
                  <a:pt x="0" y="162979"/>
                </a:moveTo>
                <a:cubicBezTo>
                  <a:pt x="0" y="72968"/>
                  <a:pt x="72968" y="0"/>
                  <a:pt x="162979" y="0"/>
                </a:cubicBezTo>
                <a:lnTo>
                  <a:pt x="2281700" y="0"/>
                </a:lnTo>
                <a:cubicBezTo>
                  <a:pt x="2371711" y="0"/>
                  <a:pt x="2444679" y="72968"/>
                  <a:pt x="2444679" y="162979"/>
                </a:cubicBezTo>
                <a:lnTo>
                  <a:pt x="2444679" y="1466807"/>
                </a:lnTo>
                <a:cubicBezTo>
                  <a:pt x="2444679" y="1556818"/>
                  <a:pt x="2371711" y="1629786"/>
                  <a:pt x="2281700" y="1629786"/>
                </a:cubicBezTo>
                <a:lnTo>
                  <a:pt x="162979" y="1629786"/>
                </a:lnTo>
                <a:cubicBezTo>
                  <a:pt x="72968" y="1629786"/>
                  <a:pt x="0" y="1556818"/>
                  <a:pt x="0" y="1466807"/>
                </a:cubicBezTo>
                <a:lnTo>
                  <a:pt x="0" y="162979"/>
                </a:lnTo>
                <a:close/>
              </a:path>
            </a:pathLst>
          </a:custGeom>
          <a:solidFill>
            <a:srgbClr val="09879E"/>
          </a:solidFill>
          <a:ln>
            <a:noFill/>
          </a:ln>
        </p:spPr>
        <p:txBody>
          <a:bodyPr anchorCtr="0" anchor="ctr" bIns="90075" lIns="90075" spcFirstLastPara="1" rIns="90075" wrap="square" tIns="90075">
            <a:noAutofit/>
          </a:bodyPr>
          <a:lstStyle/>
          <a:p>
            <a:pPr indent="0" lvl="0" marL="0" marR="0" rtl="0" algn="ctr">
              <a:lnSpc>
                <a:spcPct val="90000"/>
              </a:lnSpc>
              <a:spcBef>
                <a:spcPts val="0"/>
              </a:spcBef>
              <a:spcAft>
                <a:spcPts val="0"/>
              </a:spcAft>
              <a:buClr>
                <a:srgbClr val="FFFFFF"/>
              </a:buClr>
              <a:buSzPts val="1400"/>
              <a:buFont typeface="Arial"/>
              <a:buNone/>
            </a:pPr>
            <a:r>
              <a:rPr b="1" i="0" lang="en-GB" sz="1400" u="none" cap="none" strike="noStrike">
                <a:solidFill>
                  <a:srgbClr val="FFFFFF"/>
                </a:solidFill>
                <a:latin typeface="Montserrat"/>
                <a:ea typeface="Montserrat"/>
                <a:cs typeface="Montserrat"/>
                <a:sym typeface="Montserrat"/>
              </a:rPr>
              <a:t>Propose actions to address gaps and improve the observing system for climate</a:t>
            </a:r>
            <a:endParaRPr b="0" i="0" sz="1400" u="none" cap="none" strike="noStrike">
              <a:solidFill>
                <a:srgbClr val="FFFFFF"/>
              </a:solidFill>
              <a:latin typeface="Montserrat"/>
              <a:ea typeface="Montserrat"/>
              <a:cs typeface="Montserrat"/>
              <a:sym typeface="Montserrat"/>
            </a:endParaRPr>
          </a:p>
        </p:txBody>
      </p:sp>
      <p:sp>
        <p:nvSpPr>
          <p:cNvPr id="161" name="Google Shape;161;p5"/>
          <p:cNvSpPr txBox="1"/>
          <p:nvPr/>
        </p:nvSpPr>
        <p:spPr>
          <a:xfrm>
            <a:off x="4885598" y="1523177"/>
            <a:ext cx="2880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GCOS ECVs </a:t>
            </a:r>
            <a:r>
              <a:rPr b="1" i="0" lang="en-GB" sz="1800" u="none" cap="small" strike="noStrike">
                <a:solidFill>
                  <a:srgbClr val="000000"/>
                </a:solidFill>
                <a:latin typeface="Calibri"/>
                <a:ea typeface="Calibri"/>
                <a:cs typeface="Calibri"/>
                <a:sym typeface="Calibri"/>
              </a:rPr>
              <a:t>Requirements </a:t>
            </a:r>
            <a:r>
              <a:rPr b="1" i="0" lang="en-GB" sz="1400" u="none" cap="small" strike="noStrike">
                <a:solidFill>
                  <a:srgbClr val="000000"/>
                </a:solidFill>
                <a:latin typeface="Calibri"/>
                <a:ea typeface="Calibri"/>
                <a:cs typeface="Calibri"/>
                <a:sym typeface="Calibri"/>
              </a:rPr>
              <a:t>AND </a:t>
            </a:r>
            <a:r>
              <a:rPr b="1" i="0" lang="en-GB" sz="1800" u="none" cap="small" strike="noStrike">
                <a:solidFill>
                  <a:srgbClr val="000000"/>
                </a:solidFill>
                <a:latin typeface="Calibri"/>
                <a:ea typeface="Calibri"/>
                <a:cs typeface="Calibri"/>
                <a:sym typeface="Calibri"/>
              </a:rPr>
              <a:t>Implementation Plan</a:t>
            </a:r>
            <a:endParaRPr b="1" i="0" sz="1800" u="none" cap="small"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GCOS IP and Space Agencies</a:t>
            </a:r>
            <a:endParaRPr/>
          </a:p>
        </p:txBody>
      </p:sp>
      <p:pic>
        <p:nvPicPr>
          <p:cNvPr id="167" name="Google Shape;167;p6"/>
          <p:cNvPicPr preferRelativeResize="0"/>
          <p:nvPr/>
        </p:nvPicPr>
        <p:blipFill rotWithShape="1">
          <a:blip r:embed="rId3">
            <a:alphaModFix/>
          </a:blip>
          <a:srcRect b="0" l="0" r="0" t="0"/>
          <a:stretch/>
        </p:blipFill>
        <p:spPr>
          <a:xfrm>
            <a:off x="845820" y="798010"/>
            <a:ext cx="7135556" cy="4130862"/>
          </a:xfrm>
          <a:prstGeom prst="rect">
            <a:avLst/>
          </a:prstGeom>
          <a:noFill/>
          <a:ln>
            <a:noFill/>
          </a:ln>
        </p:spPr>
      </p:pic>
      <p:sp>
        <p:nvSpPr>
          <p:cNvPr id="168" name="Google Shape;168;p6"/>
          <p:cNvSpPr txBox="1"/>
          <p:nvPr/>
        </p:nvSpPr>
        <p:spPr>
          <a:xfrm>
            <a:off x="845820" y="798010"/>
            <a:ext cx="829818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Arial"/>
              <a:buNone/>
            </a:pPr>
            <a:r>
              <a:rPr b="1" i="0" lang="en-GB" sz="1400" u="none" cap="none" strike="noStrike">
                <a:solidFill>
                  <a:srgbClr val="FFFFFF"/>
                </a:solidFill>
                <a:latin typeface="Calibri"/>
                <a:ea typeface="Calibri"/>
                <a:cs typeface="Calibri"/>
                <a:sym typeface="Calibri"/>
              </a:rPr>
              <a:t>Theme           Actions                                                                                       Implementing Bodies</a:t>
            </a:r>
            <a:endParaRPr/>
          </a:p>
        </p:txBody>
      </p:sp>
      <p:sp>
        <p:nvSpPr>
          <p:cNvPr id="169" name="Google Shape;169;p6"/>
          <p:cNvSpPr txBox="1"/>
          <p:nvPr/>
        </p:nvSpPr>
        <p:spPr>
          <a:xfrm>
            <a:off x="1797254" y="951898"/>
            <a:ext cx="416920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00"/>
              </a:buClr>
              <a:buSzPts val="1800"/>
              <a:buFont typeface="Arial"/>
              <a:buNone/>
            </a:pPr>
            <a:r>
              <a:rPr b="1" i="0" lang="en-GB" sz="1800" u="none" cap="none" strike="noStrike">
                <a:solidFill>
                  <a:srgbClr val="FFFF00"/>
                </a:solidFill>
                <a:latin typeface="Calibri"/>
                <a:ea typeface="Calibri"/>
                <a:cs typeface="Calibri"/>
                <a:sym typeface="Calibri"/>
              </a:rPr>
              <a:t>31 actions</a:t>
            </a:r>
            <a:endParaRPr b="1" i="0" sz="1800" u="none" cap="none" strike="noStrike">
              <a:solidFill>
                <a:srgbClr val="FFFF00"/>
              </a:solidFill>
              <a:latin typeface="Calibri"/>
              <a:ea typeface="Calibri"/>
              <a:cs typeface="Calibri"/>
              <a:sym typeface="Calibri"/>
            </a:endParaRPr>
          </a:p>
          <a:p>
            <a:pPr indent="0" lvl="0" marL="0" marR="0" rtl="0" algn="l">
              <a:lnSpc>
                <a:spcPct val="100000"/>
              </a:lnSpc>
              <a:spcBef>
                <a:spcPts val="0"/>
              </a:spcBef>
              <a:spcAft>
                <a:spcPts val="0"/>
              </a:spcAft>
              <a:buClr>
                <a:srgbClr val="FFFF00"/>
              </a:buClr>
              <a:buSzPts val="1800"/>
              <a:buFont typeface="Arial"/>
              <a:buNone/>
            </a:pPr>
            <a:r>
              <a:rPr b="1" i="0" lang="en-GB" sz="1800" u="none" cap="none" strike="noStrike">
                <a:solidFill>
                  <a:srgbClr val="FFFF00"/>
                </a:solidFill>
                <a:latin typeface="Calibri"/>
                <a:ea typeface="Calibri"/>
                <a:cs typeface="Calibri"/>
                <a:sym typeface="Calibri"/>
              </a:rPr>
              <a:t>16 relevant to Space Agencies</a:t>
            </a:r>
            <a:endParaRPr b="1" i="0" sz="1800" u="none" cap="none" strike="noStrike">
              <a:solidFill>
                <a:srgbClr val="FFFF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sz="2400"/>
              <a:t>Space Agency Response to the GCOS IP</a:t>
            </a:r>
            <a:endParaRPr/>
          </a:p>
        </p:txBody>
      </p:sp>
      <p:pic>
        <p:nvPicPr>
          <p:cNvPr descr="A blue and white cover with text&#10;&#10;AI-generated content may be incorrect." id="175" name="Google Shape;175;p7"/>
          <p:cNvPicPr preferRelativeResize="0"/>
          <p:nvPr/>
        </p:nvPicPr>
        <p:blipFill rotWithShape="1">
          <a:blip r:embed="rId3">
            <a:alphaModFix/>
          </a:blip>
          <a:srcRect b="0" l="0" r="0" t="0"/>
          <a:stretch/>
        </p:blipFill>
        <p:spPr>
          <a:xfrm>
            <a:off x="262890" y="857630"/>
            <a:ext cx="2819860" cy="3875637"/>
          </a:xfrm>
          <a:prstGeom prst="rect">
            <a:avLst/>
          </a:prstGeom>
          <a:noFill/>
          <a:ln>
            <a:noFill/>
          </a:ln>
        </p:spPr>
      </p:pic>
      <p:sp>
        <p:nvSpPr>
          <p:cNvPr id="176" name="Google Shape;176;p7"/>
          <p:cNvSpPr txBox="1"/>
          <p:nvPr/>
        </p:nvSpPr>
        <p:spPr>
          <a:xfrm>
            <a:off x="3332266" y="1225787"/>
            <a:ext cx="5457971"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CEOS-CGMS JWG Climate </a:t>
            </a:r>
            <a:r>
              <a:rPr b="0" i="0" lang="en-GB" sz="1800" u="none" cap="none" strike="noStrike">
                <a:solidFill>
                  <a:srgbClr val="000000"/>
                </a:solidFill>
                <a:latin typeface="Calibri"/>
                <a:ea typeface="Calibri"/>
                <a:cs typeface="Calibri"/>
                <a:sym typeface="Calibri"/>
              </a:rPr>
              <a:t>coordinates the Space Agency Response to the GCOS IP</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alibri"/>
                <a:ea typeface="Calibri"/>
                <a:cs typeface="Calibri"/>
                <a:sym typeface="Calibri"/>
              </a:rPr>
              <a:t>A collaborative effort between WGC and GCOS experts</a:t>
            </a:r>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alibri"/>
                <a:ea typeface="Calibri"/>
                <a:cs typeface="Calibri"/>
                <a:sym typeface="Calibri"/>
              </a:rPr>
              <a:t>Partially shared membership: WGC ex-officio members in GCOS Panels</a:t>
            </a:r>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alibri"/>
                <a:ea typeface="Calibri"/>
                <a:cs typeface="Calibri"/>
                <a:sym typeface="Calibri"/>
              </a:rPr>
              <a:t>Regular interactions between WGClimate chairs and GCOS Secretariat</a:t>
            </a:r>
            <a:endParaRPr/>
          </a:p>
          <a:p>
            <a:pPr indent="-285750" lvl="0" marL="28575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Calibri"/>
                <a:ea typeface="Calibri"/>
                <a:cs typeface="Calibri"/>
                <a:sym typeface="Calibri"/>
              </a:rPr>
              <a:t>Regular reporting on progress on actions by WGC to GCOS, using an agreed template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Main GCOS Activities 2025-2028</a:t>
            </a:r>
            <a:endParaRPr/>
          </a:p>
        </p:txBody>
      </p:sp>
      <p:sp>
        <p:nvSpPr>
          <p:cNvPr id="182" name="Google Shape;182;p8"/>
          <p:cNvSpPr txBox="1"/>
          <p:nvPr/>
        </p:nvSpPr>
        <p:spPr>
          <a:xfrm>
            <a:off x="246490" y="861060"/>
            <a:ext cx="8897510"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2400" u="none" cap="none" strike="noStrike">
                <a:solidFill>
                  <a:srgbClr val="000000"/>
                </a:solidFill>
                <a:latin typeface="Calibri"/>
                <a:ea typeface="Calibri"/>
                <a:cs typeface="Calibri"/>
                <a:sym typeface="Calibri"/>
              </a:rPr>
              <a:t>Status Report and the Implementation Plan in February 2027</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2400" u="none" cap="none" strike="noStrike">
                <a:solidFill>
                  <a:srgbClr val="000000"/>
                </a:solidFill>
                <a:latin typeface="Calibri"/>
                <a:ea typeface="Calibri"/>
                <a:cs typeface="Calibri"/>
                <a:sym typeface="Calibri"/>
              </a:rPr>
              <a:t>ECV requirements will be updated in 2028</a:t>
            </a:r>
            <a:endParaRPr b="1" i="0" sz="1600" u="none" cap="none" strike="noStrike">
              <a:solidFill>
                <a:srgbClr val="000000"/>
              </a:solidFill>
              <a:latin typeface="Calibri"/>
              <a:ea typeface="Calibri"/>
              <a:cs typeface="Calibri"/>
              <a:sym typeface="Calibri"/>
            </a:endParaRPr>
          </a:p>
          <a:p>
            <a:pPr indent="-285750" lvl="2" marL="285750" marR="0" rtl="0" algn="l">
              <a:lnSpc>
                <a:spcPct val="100000"/>
              </a:lnSpc>
              <a:spcBef>
                <a:spcPts val="0"/>
              </a:spcBef>
              <a:spcAft>
                <a:spcPts val="0"/>
              </a:spcAft>
              <a:buClr>
                <a:srgbClr val="000000"/>
              </a:buClr>
              <a:buSzPts val="1600"/>
              <a:buFont typeface="Arial"/>
              <a:buChar char="•"/>
            </a:pPr>
            <a:r>
              <a:rPr b="1" i="0" lang="en-GB" sz="1600" u="none" cap="none" strike="noStrike">
                <a:solidFill>
                  <a:srgbClr val="000000"/>
                </a:solidFill>
                <a:latin typeface="Calibri"/>
                <a:ea typeface="Calibri"/>
                <a:cs typeface="Calibri"/>
                <a:sym typeface="Calibri"/>
              </a:rPr>
              <a:t>Joint Panel Meeting – February 2026 – Hosted by ESA (Harwell, UK) – Joint with WGClimate. </a:t>
            </a:r>
            <a:r>
              <a:rPr b="0" i="0" lang="en-GB" sz="1600" u="none" cap="none" strike="noStrike">
                <a:solidFill>
                  <a:srgbClr val="000000"/>
                </a:solidFill>
                <a:latin typeface="Calibri"/>
                <a:ea typeface="Calibri"/>
                <a:cs typeface="Calibri"/>
                <a:sym typeface="Calibri"/>
              </a:rPr>
              <a:t>Kick-off meeting for the preparation of the Status Report and Implementation Plan. Cross-cutting topics with WGClimate (CDR repository, Cal/val). </a:t>
            </a:r>
            <a:endParaRPr/>
          </a:p>
          <a:p>
            <a:pPr indent="-285750" lvl="2" marL="285750" marR="0" rtl="0" algn="l">
              <a:lnSpc>
                <a:spcPct val="100000"/>
              </a:lnSpc>
              <a:spcBef>
                <a:spcPts val="0"/>
              </a:spcBef>
              <a:spcAft>
                <a:spcPts val="0"/>
              </a:spcAft>
              <a:buClr>
                <a:srgbClr val="000000"/>
              </a:buClr>
              <a:buSzPts val="1600"/>
              <a:buFont typeface="Arial"/>
              <a:buChar char="•"/>
            </a:pPr>
            <a:r>
              <a:rPr b="1" i="0" lang="en-GB" sz="1600" u="none" cap="none" strike="noStrike">
                <a:solidFill>
                  <a:srgbClr val="000000"/>
                </a:solidFill>
                <a:latin typeface="Calibri"/>
                <a:ea typeface="Calibri"/>
                <a:cs typeface="Calibri"/>
                <a:sym typeface="Calibri"/>
              </a:rPr>
              <a:t>ECV Rationalization</a:t>
            </a:r>
            <a:endParaRPr/>
          </a:p>
          <a:p>
            <a:pPr indent="-285750" lvl="2" marL="285750" marR="0" rtl="0" algn="l">
              <a:lnSpc>
                <a:spcPct val="100000"/>
              </a:lnSpc>
              <a:spcBef>
                <a:spcPts val="0"/>
              </a:spcBef>
              <a:spcAft>
                <a:spcPts val="0"/>
              </a:spcAft>
              <a:buClr>
                <a:srgbClr val="000000"/>
              </a:buClr>
              <a:buSzPts val="1600"/>
              <a:buFont typeface="Arial"/>
              <a:buChar char="•"/>
            </a:pPr>
            <a:r>
              <a:rPr b="1" i="0" lang="en-GB" sz="1600" u="none" cap="none" strike="noStrike">
                <a:solidFill>
                  <a:srgbClr val="000000"/>
                </a:solidFill>
                <a:latin typeface="Calibri"/>
                <a:ea typeface="Calibri"/>
                <a:cs typeface="Calibri"/>
                <a:sym typeface="Calibri"/>
              </a:rPr>
              <a:t>GCOS Surface Reference Network (GSRN) implementation</a:t>
            </a:r>
            <a:endParaRPr b="0" i="0" sz="1600" u="none" cap="none" strike="noStrike">
              <a:solidFill>
                <a:srgbClr val="000000"/>
              </a:solidFill>
              <a:latin typeface="Calibri"/>
              <a:ea typeface="Calibri"/>
              <a:cs typeface="Calibri"/>
              <a:sym typeface="Calibri"/>
            </a:endParaRPr>
          </a:p>
          <a:p>
            <a:pPr indent="-285750" lvl="2" marL="285750" marR="0" rtl="0" algn="l">
              <a:lnSpc>
                <a:spcPct val="100000"/>
              </a:lnSpc>
              <a:spcBef>
                <a:spcPts val="0"/>
              </a:spcBef>
              <a:spcAft>
                <a:spcPts val="0"/>
              </a:spcAft>
              <a:buClr>
                <a:srgbClr val="000000"/>
              </a:buClr>
              <a:buSzPts val="1600"/>
              <a:buFont typeface="Arial"/>
              <a:buChar char="•"/>
            </a:pPr>
            <a:r>
              <a:rPr b="1" i="0" lang="en-GB" sz="1600" u="none" cap="none" strike="noStrike">
                <a:solidFill>
                  <a:srgbClr val="000000"/>
                </a:solidFill>
                <a:latin typeface="Calibri"/>
                <a:ea typeface="Calibri"/>
                <a:cs typeface="Calibri"/>
                <a:sym typeface="Calibri"/>
              </a:rPr>
              <a:t>iClimateAction – EU project - </a:t>
            </a:r>
            <a:r>
              <a:rPr b="0" i="0" lang="en-GB" sz="1600" u="none" cap="none" strike="noStrike">
                <a:solidFill>
                  <a:srgbClr val="000000"/>
                </a:solidFill>
                <a:latin typeface="Calibri"/>
                <a:ea typeface="Calibri"/>
                <a:cs typeface="Calibri"/>
                <a:sym typeface="Calibri"/>
              </a:rPr>
              <a:t>Coordination and increase of synergies among WMO, GEO, GCOS for fostering international climate action, including the assessment of the EO value chain for ECVs, identify gaps and shortcomings that limit their full exploitation</a:t>
            </a:r>
            <a:endParaRPr b="0" i="0" sz="1600" u="none" cap="none" strike="noStrike">
              <a:solidFill>
                <a:srgbClr val="000000"/>
              </a:solidFill>
              <a:latin typeface="Calibri"/>
              <a:ea typeface="Calibri"/>
              <a:cs typeface="Calibri"/>
              <a:sym typeface="Calibri"/>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Ongoing activities:</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Calibri"/>
                <a:ea typeface="Calibri"/>
                <a:cs typeface="Calibri"/>
                <a:sym typeface="Calibri"/>
              </a:rPr>
              <a:t>GCOS National Coordinators</a:t>
            </a:r>
            <a:endParaRPr/>
          </a:p>
          <a:p>
            <a:pPr indent="-285750" lvl="0" marL="28575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Calibri"/>
                <a:ea typeface="Calibri"/>
                <a:cs typeface="Calibri"/>
                <a:sym typeface="Calibri"/>
              </a:rPr>
              <a:t>Network management: GSN, GSRN, GUAN, GRUAN, Baseline Surface Radiation Network, Global Terrestrial Networks.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000000"/>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GB"/>
              <a:t>Contribution to GCOS</a:t>
            </a:r>
            <a:endParaRPr/>
          </a:p>
        </p:txBody>
      </p:sp>
      <p:sp>
        <p:nvSpPr>
          <p:cNvPr id="188" name="Google Shape;188;p9"/>
          <p:cNvSpPr txBox="1"/>
          <p:nvPr/>
        </p:nvSpPr>
        <p:spPr>
          <a:xfrm>
            <a:off x="132036" y="876681"/>
            <a:ext cx="87236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The funding of core and re-current programme activities is reliant on annual contributions. </a:t>
            </a:r>
            <a:endParaRPr b="0" i="0" sz="1800" u="none" cap="none" strike="noStrike">
              <a:solidFill>
                <a:srgbClr val="000000"/>
              </a:solidFill>
              <a:latin typeface="Calibri"/>
              <a:ea typeface="Calibri"/>
              <a:cs typeface="Calibri"/>
              <a:sym typeface="Calibri"/>
            </a:endParaRPr>
          </a:p>
        </p:txBody>
      </p:sp>
      <p:sp>
        <p:nvSpPr>
          <p:cNvPr id="189" name="Google Shape;189;p9"/>
          <p:cNvSpPr txBox="1"/>
          <p:nvPr/>
        </p:nvSpPr>
        <p:spPr>
          <a:xfrm>
            <a:off x="132036" y="1356953"/>
            <a:ext cx="8855643" cy="3108543"/>
          </a:xfrm>
          <a:prstGeom prst="rect">
            <a:avLst/>
          </a:prstGeom>
          <a:noFill/>
          <a:ln cap="flat" cmpd="sng" w="19050">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The planning and implementation activities for the Global Climate Observing System (GCOS) are funded through the: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Arial"/>
              <a:buAutoNum type="arabicPeriod"/>
            </a:pPr>
            <a:r>
              <a:rPr b="1" i="0" lang="en-GB" sz="1400" u="none" cap="none" strike="noStrike">
                <a:solidFill>
                  <a:srgbClr val="000000"/>
                </a:solidFill>
                <a:latin typeface="Calibri"/>
                <a:ea typeface="Calibri"/>
                <a:cs typeface="Calibri"/>
                <a:sym typeface="Calibri"/>
              </a:rPr>
              <a:t>WMO Regular Budget</a:t>
            </a:r>
            <a:r>
              <a:rPr b="0" i="0" lang="en-GB" sz="1400" u="none" cap="none" strike="noStrike">
                <a:solidFill>
                  <a:srgbClr val="000000"/>
                </a:solidFill>
                <a:latin typeface="Calibri"/>
                <a:ea typeface="Calibri"/>
                <a:cs typeface="Calibri"/>
                <a:sym typeface="Calibri"/>
              </a:rPr>
              <a:t>, which directly supports part of the remuneration costs of the position of the GCOS Secretariat Director (10%), part of the remuneration costs of the Programme Assistant (56%), (for a total around 130K CHF); Starting from 2026, WMO will not provide a Programme Assistant.</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Arial"/>
              <a:buAutoNum type="arabicPeriod"/>
            </a:pPr>
            <a:r>
              <a:rPr b="1" i="0" lang="en-GB" sz="1400" u="none" cap="none" strike="noStrike">
                <a:solidFill>
                  <a:srgbClr val="000000"/>
                </a:solidFill>
                <a:latin typeface="Calibri"/>
                <a:ea typeface="Calibri"/>
                <a:cs typeface="Calibri"/>
                <a:sym typeface="Calibri"/>
              </a:rPr>
              <a:t>GCOS Climate Observing System Fund (COSF), </a:t>
            </a:r>
            <a:r>
              <a:rPr b="0" i="0" lang="en-GB" sz="1400" u="none" cap="none" strike="noStrike">
                <a:solidFill>
                  <a:srgbClr val="000000"/>
                </a:solidFill>
                <a:latin typeface="Calibri"/>
                <a:ea typeface="Calibri"/>
                <a:cs typeface="Calibri"/>
                <a:sym typeface="Calibri"/>
              </a:rPr>
              <a:t>administered under WMO Trust Fund regulations, which is provided by the Sponsors and other voluntary contributors, and which supports the core planning and programme activities of the GCOS Steering Committee, Panels, and Secretariat (total around 900K CHF).</a:t>
            </a:r>
            <a:endParaRPr b="0" i="0" sz="1400" u="none" cap="none" strike="noStrike">
              <a:solidFill>
                <a:srgbClr val="000000"/>
              </a:solidFill>
              <a:latin typeface="Calibri"/>
              <a:ea typeface="Calibri"/>
              <a:cs typeface="Calibri"/>
              <a:sym typeface="Calibri"/>
            </a:endParaRPr>
          </a:p>
          <a:p>
            <a:pPr indent="-25400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342900" lvl="0" marL="342900" marR="0" rtl="0" algn="l">
              <a:lnSpc>
                <a:spcPct val="100000"/>
              </a:lnSpc>
              <a:spcBef>
                <a:spcPts val="0"/>
              </a:spcBef>
              <a:spcAft>
                <a:spcPts val="0"/>
              </a:spcAft>
              <a:buClr>
                <a:srgbClr val="000000"/>
              </a:buClr>
              <a:buSzPts val="1400"/>
              <a:buFont typeface="Arial"/>
              <a:buAutoNum type="arabicPeriod"/>
            </a:pPr>
            <a:r>
              <a:rPr b="1" i="0" lang="en-GB" sz="1400" u="none" cap="none" strike="noStrike">
                <a:solidFill>
                  <a:srgbClr val="000000"/>
                </a:solidFill>
                <a:latin typeface="Calibri"/>
                <a:ea typeface="Calibri"/>
                <a:cs typeface="Calibri"/>
                <a:sym typeface="Calibri"/>
              </a:rPr>
              <a:t>GCOS Cooperation Fund (GCF), </a:t>
            </a:r>
            <a:r>
              <a:rPr b="0" i="0" lang="en-GB" sz="1400" u="none" cap="none" strike="noStrike">
                <a:solidFill>
                  <a:srgbClr val="000000"/>
                </a:solidFill>
                <a:latin typeface="Calibri"/>
                <a:ea typeface="Calibri"/>
                <a:cs typeface="Calibri"/>
                <a:sym typeface="Calibri"/>
              </a:rPr>
              <a:t>administered under WMO Trust Fund regulations, is provided through voluntary contributions from various sources and supports the System Improvement Programme. Contributions to the GCF have decreased significantly in the last years, with only Germany specifying that part of their contribution for 2024 can be used for the GCF.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COS1">
  <a:themeElements>
    <a:clrScheme name="Custom 4">
      <a:dk1>
        <a:srgbClr val="000000"/>
      </a:dk1>
      <a:lt1>
        <a:srgbClr val="FFFFFF"/>
      </a:lt1>
      <a:dk2>
        <a:srgbClr val="44546A"/>
      </a:dk2>
      <a:lt2>
        <a:srgbClr val="E7E6E6"/>
      </a:lt2>
      <a:accent1>
        <a:srgbClr val="F5911E"/>
      </a:accent1>
      <a:accent2>
        <a:srgbClr val="09ADE9"/>
      </a:accent2>
      <a:accent3>
        <a:srgbClr val="0D8D9C"/>
      </a:accent3>
      <a:accent4>
        <a:srgbClr val="283173"/>
      </a:accent4>
      <a:accent5>
        <a:srgbClr val="FED6A4"/>
      </a:accent5>
      <a:accent6>
        <a:srgbClr val="AEDDF7"/>
      </a:accent6>
      <a:hlink>
        <a:srgbClr val="AAD2DA"/>
      </a:hlink>
      <a:folHlink>
        <a:srgbClr val="4E81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Caterina Tassone</dc:creator>
</cp:coreProperties>
</file>