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1"/>
  </p:notesMasterIdLst>
  <p:sldIdLst>
    <p:sldId id="256" r:id="rId2"/>
    <p:sldId id="266" r:id="rId3"/>
    <p:sldId id="1448943005" r:id="rId4"/>
    <p:sldId id="259" r:id="rId5"/>
    <p:sldId id="260" r:id="rId6"/>
    <p:sldId id="264" r:id="rId7"/>
    <p:sldId id="265" r:id="rId8"/>
    <p:sldId id="1448943004" r:id="rId9"/>
    <p:sldId id="267" r:id="rId10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Montserrat Medium" panose="000006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8"/>
  </p:normalViewPr>
  <p:slideViewPr>
    <p:cSldViewPr snapToGrid="0">
      <p:cViewPr varScale="1">
        <p:scale>
          <a:sx n="139" d="100"/>
          <a:sy n="139" d="100"/>
        </p:scale>
        <p:origin x="120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Copernicus users</a:t>
            </a:r>
          </a:p>
        </c:rich>
      </c:tx>
      <c:layout>
        <c:manualLayout>
          <c:xMode val="edge"/>
          <c:yMode val="edge"/>
          <c:x val="0.32281135822182494"/>
          <c:y val="1.0607505193220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399653910685242"/>
          <c:w val="1"/>
          <c:h val="0.736743148916708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Copernicus users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A199-4FDC-9A96-F2D0FC18A281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A199-4FDC-9A96-F2D0FC18A281}"/>
              </c:ext>
            </c:extLst>
          </c:dPt>
          <c:dLbls>
            <c:dLbl>
              <c:idx val="0"/>
              <c:layout>
                <c:manualLayout>
                  <c:x val="-0.26128637419017831"/>
                  <c:y val="-0.229420586234525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0A550B3-8309-499E-9E09-6BB65F19DD89}" type="CATEGORYNAME">
                      <a:rPr lang="en-US" smtClean="0"/>
                      <a:pPr>
                        <a:defRPr/>
                      </a:pPr>
                      <a:t>[CATEGORY NAME]</a:t>
                    </a:fld>
                    <a:r>
                      <a:rPr lang="en-US" dirty="0"/>
                      <a:t> 82,7%</a:t>
                    </a:r>
                    <a:r>
                      <a:rPr lang="en-US" baseline="0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87121207090798"/>
                      <c:h val="0.2626473685022426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99-4FDC-9A96-F2D0FC18A281}"/>
                </c:ext>
              </c:extLst>
            </c:dLbl>
            <c:dLbl>
              <c:idx val="1"/>
              <c:layout>
                <c:manualLayout>
                  <c:x val="0.12674143475941629"/>
                  <c:y val="0.14456775586093876"/>
                </c:manualLayout>
              </c:layout>
              <c:tx>
                <c:rich>
                  <a:bodyPr/>
                  <a:lstStyle/>
                  <a:p>
                    <a:fld id="{5EA768CB-05DF-4F75-90F4-680A5223A398}" type="CATEGORYNAME">
                      <a:rPr lang="en-US" sz="1050" smtClean="0"/>
                      <a:pPr/>
                      <a:t>[CATEGORY NAME]</a:t>
                    </a:fld>
                    <a:r>
                      <a:rPr lang="en-US" sz="1050" baseline="0" dirty="0"/>
                      <a:t> 17,3%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99-4FDC-9A96-F2D0FC18A2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Service component users</c:v>
                </c:pt>
                <c:pt idx="1">
                  <c:v>Space component users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789606</c:v>
                </c:pt>
                <c:pt idx="1">
                  <c:v>165614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99-4FDC-9A96-F2D0FC18A28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4e8f040c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84e8f040c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153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32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671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1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33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3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33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560" y="116100"/>
            <a:ext cx="7263965" cy="423900"/>
          </a:xfrm>
        </p:spPr>
        <p:txBody>
          <a:bodyPr/>
          <a:lstStyle>
            <a:lvl1pPr algn="l">
              <a:defRPr sz="2244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SLIDE TITLE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1558" y="834292"/>
            <a:ext cx="8799539" cy="384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46"/>
            </a:lvl1pPr>
            <a:lvl2pPr>
              <a:defRPr sz="1346"/>
            </a:lvl2pPr>
            <a:lvl3pPr>
              <a:defRPr sz="1346"/>
            </a:lvl3pPr>
            <a:lvl4pPr>
              <a:defRPr sz="1346"/>
            </a:lvl4pPr>
            <a:lvl5pPr>
              <a:defRPr sz="1346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3" name="Picture Placeholder 17">
            <a:extLst>
              <a:ext uri="{FF2B5EF4-FFF2-40B4-BE49-F238E27FC236}">
                <a16:creationId xmlns:a16="http://schemas.microsoft.com/office/drawing/2014/main" id="{301ADE87-3D3C-AA12-3643-AC5F7C65FA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64976" y="1"/>
            <a:ext cx="1779024" cy="600127"/>
          </a:xfrm>
        </p:spPr>
        <p:txBody>
          <a:bodyPr/>
          <a:lstStyle>
            <a:lvl1pPr>
              <a:defRPr sz="1047"/>
            </a:lvl1pPr>
          </a:lstStyle>
          <a:p>
            <a:r>
              <a:rPr lang="en-IT" dirty="0"/>
              <a:t>Drag your Industry Logo image here</a:t>
            </a:r>
          </a:p>
        </p:txBody>
      </p:sp>
    </p:spTree>
    <p:extLst>
      <p:ext uri="{BB962C8B-B14F-4D97-AF65-F5344CB8AC3E}">
        <p14:creationId xmlns:p14="http://schemas.microsoft.com/office/powerpoint/2010/main" val="265616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joint-research-centre.ec.europa.eu/european-and-global-drought-observatories/current-drought-situation-europe_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t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D8E7DB-9E09-130A-14FB-34A6158B111C}"/>
              </a:ext>
            </a:extLst>
          </p:cNvPr>
          <p:cNvSpPr/>
          <p:nvPr/>
        </p:nvSpPr>
        <p:spPr>
          <a:xfrm>
            <a:off x="192800" y="1293707"/>
            <a:ext cx="4043680" cy="9414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2F152-A122-61B2-4ACE-235571B2B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62" y="1247986"/>
            <a:ext cx="4097669" cy="1083734"/>
          </a:xfrm>
          <a:prstGeom prst="rect">
            <a:avLst/>
          </a:prstGeom>
        </p:spPr>
      </p:pic>
      <p:sp>
        <p:nvSpPr>
          <p:cNvPr id="44" name="Google Shape;44;p5"/>
          <p:cNvSpPr txBox="1"/>
          <p:nvPr/>
        </p:nvSpPr>
        <p:spPr>
          <a:xfrm>
            <a:off x="58775" y="67050"/>
            <a:ext cx="8371716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2025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6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r>
              <a:rPr lang="en-GB" sz="4000" b="1" dirty="0">
                <a:solidFill>
                  <a:schemeClr val="bg1"/>
                </a:solidFill>
              </a:rPr>
              <a:t>State of Play</a:t>
            </a:r>
            <a:endParaRPr lang="en" sz="4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Mauro Facchini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European Commission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6.2.4</a:t>
            </a: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sz="1700" b="1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sz="1700" b="1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sz="1700" b="1" i="0" u="none" strike="noStrike" cap="none" dirty="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70515" y="77436"/>
            <a:ext cx="6501375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3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 of Copernicus Data</a:t>
            </a:r>
            <a:endParaRPr sz="105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53E4117-B255-B1CF-2500-1D90198C0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5097013"/>
              </p:ext>
            </p:extLst>
          </p:nvPr>
        </p:nvGraphicFramePr>
        <p:xfrm>
          <a:off x="5045416" y="846530"/>
          <a:ext cx="4517970" cy="330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FE4B95-C2E2-3310-C35B-6DBD4CE6222D}"/>
              </a:ext>
            </a:extLst>
          </p:cNvPr>
          <p:cNvSpPr/>
          <p:nvPr/>
        </p:nvSpPr>
        <p:spPr>
          <a:xfrm>
            <a:off x="1230232" y="2122821"/>
            <a:ext cx="3891783" cy="577157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24078">
              <a:spcAft>
                <a:spcPts val="450"/>
              </a:spcAft>
              <a:buClrTx/>
              <a:defRPr/>
            </a:pPr>
            <a:r>
              <a:rPr lang="en-IE" sz="27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	</a:t>
            </a:r>
            <a:r>
              <a:rPr lang="en-IE" sz="24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955220 </a:t>
            </a:r>
            <a:r>
              <a:rPr lang="en-IE" sz="18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Copernicus users</a:t>
            </a:r>
            <a:endParaRPr lang="en-IE" sz="18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81A74-A79D-EA97-9E1F-14A64583A4E4}"/>
              </a:ext>
            </a:extLst>
          </p:cNvPr>
          <p:cNvSpPr/>
          <p:nvPr/>
        </p:nvSpPr>
        <p:spPr>
          <a:xfrm>
            <a:off x="1230232" y="2967554"/>
            <a:ext cx="3891783" cy="577157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24078">
              <a:spcAft>
                <a:spcPts val="450"/>
              </a:spcAft>
              <a:buClrTx/>
              <a:defRPr/>
            </a:pPr>
            <a:r>
              <a:rPr lang="en-IE" sz="21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	</a:t>
            </a:r>
            <a:r>
              <a:rPr lang="en-IE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95167</a:t>
            </a:r>
            <a:r>
              <a:rPr lang="en-IE" sz="21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IE" sz="18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TB of Sentinel data</a:t>
            </a:r>
            <a:endParaRPr lang="en-IE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E4BA0C-D5AE-B0AD-7574-AE40BFF5DF53}"/>
              </a:ext>
            </a:extLst>
          </p:cNvPr>
          <p:cNvSpPr/>
          <p:nvPr/>
        </p:nvSpPr>
        <p:spPr>
          <a:xfrm>
            <a:off x="1230232" y="3786619"/>
            <a:ext cx="3891783" cy="744129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24078">
              <a:spcAft>
                <a:spcPts val="450"/>
              </a:spcAft>
              <a:buClrTx/>
              <a:defRPr/>
            </a:pPr>
            <a:r>
              <a:rPr lang="en-IE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	</a:t>
            </a:r>
            <a:r>
              <a:rPr lang="en-IE" sz="18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More than </a:t>
            </a:r>
            <a:r>
              <a:rPr lang="en-IE" sz="24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1500</a:t>
            </a:r>
            <a:r>
              <a:rPr lang="en-IE" sz="18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products in 	the service portfolio</a:t>
            </a:r>
            <a:endParaRPr lang="en-IE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Graphic 5" descr="Database outline">
            <a:extLst>
              <a:ext uri="{FF2B5EF4-FFF2-40B4-BE49-F238E27FC236}">
                <a16:creationId xmlns:a16="http://schemas.microsoft.com/office/drawing/2014/main" id="{3707B1C1-B698-9119-F5B7-16E7907BB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432" y="2913231"/>
            <a:ext cx="685800" cy="685800"/>
          </a:xfrm>
          <a:prstGeom prst="rect">
            <a:avLst/>
          </a:prstGeom>
        </p:spPr>
      </p:pic>
      <p:pic>
        <p:nvPicPr>
          <p:cNvPr id="7" name="Graphic 6" descr="Search Inventory outline">
            <a:extLst>
              <a:ext uri="{FF2B5EF4-FFF2-40B4-BE49-F238E27FC236}">
                <a16:creationId xmlns:a16="http://schemas.microsoft.com/office/drawing/2014/main" id="{A58547CF-F1DA-3E6D-9E9C-D1A1E1759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432" y="3677597"/>
            <a:ext cx="685800" cy="685800"/>
          </a:xfrm>
          <a:prstGeom prst="rect">
            <a:avLst/>
          </a:prstGeom>
        </p:spPr>
      </p:pic>
      <p:pic>
        <p:nvPicPr>
          <p:cNvPr id="8" name="Graphic 7" descr="User network outline">
            <a:extLst>
              <a:ext uri="{FF2B5EF4-FFF2-40B4-BE49-F238E27FC236}">
                <a16:creationId xmlns:a16="http://schemas.microsoft.com/office/drawing/2014/main" id="{62AC0595-3DF6-3F79-B718-CCE9BDB2A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432" y="2019951"/>
            <a:ext cx="6858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085DC-E6DD-8B1A-94C8-7EE96741AE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79149">
            <a:off x="73065" y="626958"/>
            <a:ext cx="2678170" cy="15647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3CFB34-4C40-C3C3-55DC-955D1151CCB8}"/>
              </a:ext>
            </a:extLst>
          </p:cNvPr>
          <p:cNvSpPr txBox="1"/>
          <p:nvPr/>
        </p:nvSpPr>
        <p:spPr>
          <a:xfrm>
            <a:off x="2806798" y="1065494"/>
            <a:ext cx="2645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@</a:t>
            </a:r>
            <a:r>
              <a:rPr lang="en-GB" sz="36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Q2 2025</a:t>
            </a:r>
            <a:endParaRPr lang="en-I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2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E2F555-C7A9-4315-EA24-F33504DF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Copernicus</a:t>
            </a:r>
            <a:r>
              <a:rPr lang="fr-BE" dirty="0"/>
              <a:t> </a:t>
            </a:r>
            <a:r>
              <a:rPr lang="fr-BE" dirty="0" err="1"/>
              <a:t>products</a:t>
            </a:r>
            <a:r>
              <a:rPr lang="fr-BE" dirty="0"/>
              <a:t> (</a:t>
            </a:r>
            <a:r>
              <a:rPr lang="fr-BE" dirty="0" err="1"/>
              <a:t>examples</a:t>
            </a:r>
            <a:r>
              <a:rPr lang="fr-BE" dirty="0"/>
              <a:t>)</a:t>
            </a:r>
            <a:endParaRPr lang="en-I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FD16E3-BCFE-734B-6A30-B1713761FD9E}"/>
              </a:ext>
            </a:extLst>
          </p:cNvPr>
          <p:cNvGrpSpPr/>
          <p:nvPr/>
        </p:nvGrpSpPr>
        <p:grpSpPr>
          <a:xfrm>
            <a:off x="80675" y="842746"/>
            <a:ext cx="2299069" cy="1907174"/>
            <a:chOff x="302620" y="1065654"/>
            <a:chExt cx="2299069" cy="19071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E8A36D-F1E2-48E0-FE40-A99C5F831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620" y="1065654"/>
              <a:ext cx="2136910" cy="19071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C78E81-A1B3-6E03-5AC6-770F86C34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28" y="1770246"/>
              <a:ext cx="1942461" cy="1114621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B58EE8-7361-BFF5-45EB-56BA4C40F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4689" y="1065654"/>
              <a:ext cx="487000" cy="58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937806-0C33-7C6B-B189-B75A11453C15}"/>
              </a:ext>
            </a:extLst>
          </p:cNvPr>
          <p:cNvGrpSpPr/>
          <p:nvPr/>
        </p:nvGrpSpPr>
        <p:grpSpPr>
          <a:xfrm>
            <a:off x="3089386" y="861589"/>
            <a:ext cx="2048805" cy="2337150"/>
            <a:chOff x="2736389" y="1065654"/>
            <a:chExt cx="1770434" cy="19671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A60CB-9D6E-97B3-E78D-D721613A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3331" y="1065654"/>
              <a:ext cx="433492" cy="616893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919073D-3F10-B21C-3FFF-BA0F9A75B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389" y="1065654"/>
              <a:ext cx="1336942" cy="196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10C988-4F5B-B760-061E-057469EE7B96}"/>
              </a:ext>
            </a:extLst>
          </p:cNvPr>
          <p:cNvGrpSpPr/>
          <p:nvPr/>
        </p:nvGrpSpPr>
        <p:grpSpPr>
          <a:xfrm>
            <a:off x="67884" y="2816642"/>
            <a:ext cx="3135954" cy="2126617"/>
            <a:chOff x="1422300" y="2816643"/>
            <a:chExt cx="2923584" cy="20036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FB7C69-4B83-E6A3-3BD3-52A0E797F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2300" y="2816643"/>
              <a:ext cx="936949" cy="414776"/>
            </a:xfrm>
            <a:prstGeom prst="rect">
              <a:avLst/>
            </a:prstGeom>
          </p:spPr>
        </p:pic>
        <p:pic>
          <p:nvPicPr>
            <p:cNvPr id="1033" name="Picture 9" descr="A diagram of the earth&#10;&#10;Description automatically generated">
              <a:extLst>
                <a:ext uri="{FF2B5EF4-FFF2-40B4-BE49-F238E27FC236}">
                  <a16:creationId xmlns:a16="http://schemas.microsoft.com/office/drawing/2014/main" id="{7B1030C1-5E67-3291-5BCE-2213C8568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277" y="3231419"/>
              <a:ext cx="2589833" cy="158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EA1672-A573-31B2-0195-D36B0561BC65}"/>
                </a:ext>
              </a:extLst>
            </p:cNvPr>
            <p:cNvSpPr txBox="1"/>
            <p:nvPr/>
          </p:nvSpPr>
          <p:spPr>
            <a:xfrm>
              <a:off x="2297078" y="2837978"/>
              <a:ext cx="20488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783">
                <a:defRPr/>
              </a:pPr>
              <a:r>
                <a:rPr lang="en-GB" sz="1200" b="1" dirty="0">
                  <a:solidFill>
                    <a:srgbClr val="07306B"/>
                  </a:solidFill>
                  <a:latin typeface="Arial"/>
                  <a:cs typeface="Arial"/>
                </a:rPr>
                <a:t>Essential Climate </a:t>
              </a:r>
            </a:p>
            <a:p>
              <a:pPr defTabSz="685783">
                <a:defRPr/>
              </a:pPr>
              <a:r>
                <a:rPr lang="en-GB" sz="1200" b="1" dirty="0">
                  <a:solidFill>
                    <a:srgbClr val="07306B"/>
                  </a:solidFill>
                  <a:latin typeface="Arial"/>
                  <a:cs typeface="Arial"/>
                </a:rPr>
                <a:t>Variables programme</a:t>
              </a:r>
              <a:endParaRPr lang="en-IE" sz="1200" dirty="0"/>
            </a:p>
          </p:txBody>
        </p:sp>
      </p:grpSp>
      <p:pic>
        <p:nvPicPr>
          <p:cNvPr id="22" name="Picture 21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C426F1E-2C79-20B4-2416-FB263928F2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66" y="1300841"/>
            <a:ext cx="2446756" cy="1674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35FFE4-99CC-EB31-852D-DBC2BB4A42B1}"/>
              </a:ext>
            </a:extLst>
          </p:cNvPr>
          <p:cNvSpPr txBox="1"/>
          <p:nvPr/>
        </p:nvSpPr>
        <p:spPr>
          <a:xfrm>
            <a:off x="5995164" y="861589"/>
            <a:ext cx="4606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wildfires and their impacts</a:t>
            </a:r>
            <a:endParaRPr lang="en-IE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EAE147-81EF-6873-FE1A-2B74E31E25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3243" y="1062683"/>
            <a:ext cx="1166974" cy="476316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175D0447-BFC3-2533-E313-CF4A9EE935E4}"/>
              </a:ext>
            </a:extLst>
          </p:cNvPr>
          <p:cNvSpPr>
            <a:spLocks noGrp="1"/>
          </p:cNvSpPr>
          <p:nvPr/>
        </p:nvSpPr>
        <p:spPr>
          <a:xfrm>
            <a:off x="5237231" y="3034373"/>
            <a:ext cx="3277031" cy="461665"/>
          </a:xfrm>
          <a:prstGeom prst="rect">
            <a:avLst/>
          </a:prstGeom>
          <a:solidFill>
            <a:srgbClr val="FAA74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ln>
                  <a:noFill/>
                </a:ln>
                <a:solidFill>
                  <a:sysClr val="window" lastClr="FFFFFF"/>
                </a:solidFill>
                <a:latin typeface="Calibri"/>
              </a:defRPr>
            </a:lvl1pPr>
          </a:lstStyle>
          <a:p>
            <a:r>
              <a:rPr lang="en-GB" sz="1100" dirty="0"/>
              <a:t>Wildfire Early Warning &amp; Monitoring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7376F6-14E7-52E6-6945-E63AAD55A4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3232" y="2940422"/>
            <a:ext cx="601165" cy="5592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A7A92AD-8772-97F5-A115-DED9EEB04410}"/>
              </a:ext>
            </a:extLst>
          </p:cNvPr>
          <p:cNvSpPr txBox="1"/>
          <p:nvPr/>
        </p:nvSpPr>
        <p:spPr>
          <a:xfrm>
            <a:off x="4440310" y="3681667"/>
            <a:ext cx="10070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>
                <a:solidFill>
                  <a:srgbClr val="FF9933"/>
                </a:solidFill>
              </a:rPr>
              <a:t>Emergency </a:t>
            </a:r>
          </a:p>
          <a:p>
            <a:r>
              <a:rPr lang="fr-BE" sz="1100" dirty="0">
                <a:solidFill>
                  <a:srgbClr val="FF9933"/>
                </a:solidFill>
              </a:rPr>
              <a:t>Management</a:t>
            </a:r>
            <a:endParaRPr lang="en-IE" sz="1100" dirty="0">
              <a:solidFill>
                <a:srgbClr val="FF9933"/>
              </a:solidFill>
            </a:endParaRPr>
          </a:p>
        </p:txBody>
      </p:sp>
      <p:pic>
        <p:nvPicPr>
          <p:cNvPr id="1035" name="Picture 11" descr="A map of europe with green and blue dots&#10;&#10;AI-generated content may be incorrect.">
            <a:extLst>
              <a:ext uri="{FF2B5EF4-FFF2-40B4-BE49-F238E27FC236}">
                <a16:creationId xmlns:a16="http://schemas.microsoft.com/office/drawing/2014/main" id="{E756BC0C-14F4-FDB1-536C-9F922A5D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50" y="3496038"/>
            <a:ext cx="1710583" cy="113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A graph of a graph showing the number of burn areas&#10;&#10;AI-generated content may be incorrect.">
            <a:extLst>
              <a:ext uri="{FF2B5EF4-FFF2-40B4-BE49-F238E27FC236}">
                <a16:creationId xmlns:a16="http://schemas.microsoft.com/office/drawing/2014/main" id="{3D5627AB-619E-8692-0E85-88CF6CEB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97" y="3876801"/>
            <a:ext cx="1865280" cy="1141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2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11974-00EE-136A-7B77-48E96D3B6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4673" y="1009572"/>
            <a:ext cx="7500202" cy="1270542"/>
          </a:xfrm>
        </p:spPr>
        <p:txBody>
          <a:bodyPr/>
          <a:lstStyle/>
          <a:p>
            <a:pPr marL="95250" indent="0">
              <a:buNone/>
            </a:pPr>
            <a:r>
              <a:rPr lang="fr-BE" dirty="0"/>
              <a:t>13 </a:t>
            </a:r>
            <a:r>
              <a:rPr lang="fr-BE" dirty="0" err="1"/>
              <a:t>years</a:t>
            </a:r>
            <a:r>
              <a:rPr lang="fr-BE" dirty="0"/>
              <a:t> of CEMS on-</a:t>
            </a:r>
            <a:r>
              <a:rPr lang="fr-BE" dirty="0" err="1"/>
              <a:t>demand</a:t>
            </a:r>
            <a:r>
              <a:rPr lang="fr-BE" dirty="0"/>
              <a:t> mapping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US" sz="1800" b="1" kern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&gt;1000 </a:t>
            </a:r>
            <a:r>
              <a:rPr lang="en-US" sz="1800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US" sz="1800" b="1" kern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&gt;8500 </a:t>
            </a:r>
            <a:r>
              <a:rPr lang="en-US" sz="1800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 released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1800" b="1" kern="12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946885-205F-3910-D03D-A6F3A5DC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AA73F"/>
                </a:solidFill>
                <a:latin typeface="Arial"/>
                <a:cs typeface="Arial"/>
              </a:rPr>
              <a:t>Emergency activations in 2025 and over the last 13 years</a:t>
            </a:r>
            <a:endParaRPr lang="en-IE" sz="1800" dirty="0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8B3AA8E8-508B-4C58-E11D-96DA20AEDEF5}"/>
              </a:ext>
            </a:extLst>
          </p:cNvPr>
          <p:cNvSpPr txBox="1"/>
          <p:nvPr/>
        </p:nvSpPr>
        <p:spPr>
          <a:xfrm>
            <a:off x="226919" y="3364112"/>
            <a:ext cx="5456717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EFFIS mapped over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6570 wildfires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in 2025 and over 1,026,449 ha burnt in the EU. The burned area represents an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historical annual record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European Union and CEMS EFFIS data had 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very high media coverage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4CCC1BCC-4FDA-A7F5-A278-3642D4654143}"/>
              </a:ext>
            </a:extLst>
          </p:cNvPr>
          <p:cNvSpPr txBox="1"/>
          <p:nvPr/>
        </p:nvSpPr>
        <p:spPr>
          <a:xfrm>
            <a:off x="236288" y="3893025"/>
            <a:ext cx="5377703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Drought in Europe in August 2025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affected the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Segoe UI"/>
              </a:rPr>
              <a:t> UK, France, northwestern Iberian Peninsula, southern Ukraine, and large parts of south-eastern Europe - from Hungary to the Black Sea and Türkiye (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hlinkClick r:id="rId2"/>
              </a:rPr>
              <a:t>report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)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Segoe UI"/>
              </a:rPr>
              <a:t>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2B2F754D-FDFC-64B6-EF3A-9205CC6E806D}"/>
              </a:ext>
            </a:extLst>
          </p:cNvPr>
          <p:cNvSpPr txBox="1"/>
          <p:nvPr/>
        </p:nvSpPr>
        <p:spPr>
          <a:xfrm>
            <a:off x="243175" y="3011675"/>
            <a:ext cx="5321197" cy="5155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39 Rapid Mapping 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activations (29 wildfires) and 436 products delivered; 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4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Risk and Recovery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Mapping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 activations (3 for preparedness for floods and wildfires). ​</a:t>
            </a:r>
          </a:p>
          <a:p>
            <a:pPr marL="0" marR="0" lvl="0" indent="0" algn="l" defTabSz="914400" rtl="0" eaLnBrk="1" fontAlgn="auto" latinLnBrk="0" hangingPunct="1">
              <a:lnSpc>
                <a:spcPts val="1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ADD7B1-40A8-5D7A-F7D3-51E847D8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" y="850810"/>
            <a:ext cx="1036288" cy="1558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CC11AB-4DE6-4CAE-67EC-60CEA3A39BD1}"/>
              </a:ext>
            </a:extLst>
          </p:cNvPr>
          <p:cNvSpPr txBox="1"/>
          <p:nvPr/>
        </p:nvSpPr>
        <p:spPr>
          <a:xfrm>
            <a:off x="4253345" y="1585294"/>
            <a:ext cx="4599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kern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&gt; 10000 </a:t>
            </a:r>
            <a:r>
              <a:rPr lang="en-US" sz="1800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images </a:t>
            </a:r>
            <a:r>
              <a:rPr lang="en-US" sz="1800" b="1" kern="120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analysed</a:t>
            </a:r>
            <a:endParaRPr lang="en-US" sz="1800" b="1" kern="12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b="1" kern="12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&gt; 130 </a:t>
            </a:r>
            <a:r>
              <a:rPr lang="en-US" sz="1800" b="1" kern="1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different countries served</a:t>
            </a:r>
          </a:p>
        </p:txBody>
      </p:sp>
      <p:pic>
        <p:nvPicPr>
          <p:cNvPr id="1040" name="Picture 1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95EFD01-F53F-CA30-4E71-663EF1B5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30" y="2923556"/>
            <a:ext cx="1962439" cy="17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graph of a graph showing the number of burn areas&#10;&#10;AI-generated content may be incorrect.">
            <a:extLst>
              <a:ext uri="{FF2B5EF4-FFF2-40B4-BE49-F238E27FC236}">
                <a16:creationId xmlns:a16="http://schemas.microsoft.com/office/drawing/2014/main" id="{3A17BC6D-832B-4F86-DCF8-FE790EB1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36" y="2143406"/>
            <a:ext cx="2796700" cy="17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6F0CE95-B933-51AB-C348-169436B274FF}"/>
              </a:ext>
            </a:extLst>
          </p:cNvPr>
          <p:cNvSpPr txBox="1">
            <a:spLocks/>
          </p:cNvSpPr>
          <p:nvPr/>
        </p:nvSpPr>
        <p:spPr>
          <a:xfrm>
            <a:off x="168931" y="2368293"/>
            <a:ext cx="7500202" cy="56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95250" indent="0">
              <a:buFont typeface="Montserrat"/>
              <a:buNone/>
            </a:pPr>
            <a:r>
              <a:rPr lang="fr-BE" dirty="0"/>
              <a:t>In 2025 …</a:t>
            </a:r>
            <a:endParaRPr lang="en-IE" dirty="0"/>
          </a:p>
        </p:txBody>
      </p:sp>
      <p:pic>
        <p:nvPicPr>
          <p:cNvPr id="1042" name="Picture 18" descr="A blue background with white text and yellow circles&#10;&#10;AI-generated content may be incorrect.">
            <a:extLst>
              <a:ext uri="{FF2B5EF4-FFF2-40B4-BE49-F238E27FC236}">
                <a16:creationId xmlns:a16="http://schemas.microsoft.com/office/drawing/2014/main" id="{712CD0B1-8B88-3D6A-831E-D0D35C9D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58" y="4033354"/>
            <a:ext cx="205607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39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6A8B07-1D27-FBDF-B20E-46BAD571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Montserrat"/>
                <a:ea typeface="Montserrat"/>
                <a:cs typeface="Montserrat"/>
                <a:sym typeface="Montserrat"/>
              </a:rPr>
              <a:t>Copernicus Agreements</a:t>
            </a:r>
            <a:br>
              <a:rPr lang="en-GB" dirty="0">
                <a:latin typeface="Montserrat"/>
                <a:ea typeface="Montserrat"/>
                <a:cs typeface="Montserrat"/>
                <a:sym typeface="Montserrat"/>
              </a:rPr>
            </a:br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7641F2-CA26-64FE-356F-88383E1F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09" y="837247"/>
            <a:ext cx="7467643" cy="3933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2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70514" y="77436"/>
            <a:ext cx="724202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Copernicus Sentinels 1</a:t>
            </a:r>
            <a:r>
              <a:rPr lang="en-GB" sz="2400" baseline="30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</a:t>
            </a:r>
            <a:r>
              <a:rPr lang="en-GB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gen deployment (tbc)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FF7D43-387E-05DC-435B-7DDAA065FA3F}"/>
              </a:ext>
            </a:extLst>
          </p:cNvPr>
          <p:cNvCxnSpPr>
            <a:cxnSpLocks/>
          </p:cNvCxnSpPr>
          <p:nvPr/>
        </p:nvCxnSpPr>
        <p:spPr>
          <a:xfrm>
            <a:off x="222883" y="4120248"/>
            <a:ext cx="84275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0516D3-F56C-CECD-ECE1-01D56033173B}"/>
              </a:ext>
            </a:extLst>
          </p:cNvPr>
          <p:cNvCxnSpPr/>
          <p:nvPr/>
        </p:nvCxnSpPr>
        <p:spPr>
          <a:xfrm>
            <a:off x="222883" y="3939446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C7D46B9-E992-3814-4A2F-822E76DCD934}"/>
              </a:ext>
            </a:extLst>
          </p:cNvPr>
          <p:cNvSpPr/>
          <p:nvPr/>
        </p:nvSpPr>
        <p:spPr>
          <a:xfrm>
            <a:off x="681838" y="4393158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2024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E37C4-25F6-F6FB-3D76-38CFE5AA26CF}"/>
              </a:ext>
            </a:extLst>
          </p:cNvPr>
          <p:cNvSpPr/>
          <p:nvPr/>
        </p:nvSpPr>
        <p:spPr>
          <a:xfrm>
            <a:off x="2253785" y="4393230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2025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CF9B0-7E13-8B31-89E0-643ED19B6FCC}"/>
              </a:ext>
            </a:extLst>
          </p:cNvPr>
          <p:cNvSpPr/>
          <p:nvPr/>
        </p:nvSpPr>
        <p:spPr>
          <a:xfrm>
            <a:off x="3889673" y="4392042"/>
            <a:ext cx="43554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IE" sz="1350" kern="1200" dirty="0">
                <a:solidFill>
                  <a:srgbClr val="4D4D4D"/>
                </a:solidFill>
                <a:latin typeface="Arial"/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5888E-0DC9-FEE5-4A86-584EB0909959}"/>
              </a:ext>
            </a:extLst>
          </p:cNvPr>
          <p:cNvSpPr/>
          <p:nvPr/>
        </p:nvSpPr>
        <p:spPr>
          <a:xfrm>
            <a:off x="6037636" y="4392042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2030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B8955-269C-06C5-EB1B-CCD90650B527}"/>
              </a:ext>
            </a:extLst>
          </p:cNvPr>
          <p:cNvSpPr/>
          <p:nvPr/>
        </p:nvSpPr>
        <p:spPr>
          <a:xfrm>
            <a:off x="4484117" y="4396568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2028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F626C5-7441-371E-987E-038F12E0967E}"/>
              </a:ext>
            </a:extLst>
          </p:cNvPr>
          <p:cNvSpPr txBox="1"/>
          <p:nvPr/>
        </p:nvSpPr>
        <p:spPr>
          <a:xfrm rot="16200000">
            <a:off x="1747963" y="3173635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Sentinel 4A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CD0DED-43BE-D426-3EF4-7430330F0A0A}"/>
              </a:ext>
            </a:extLst>
          </p:cNvPr>
          <p:cNvCxnSpPr/>
          <p:nvPr/>
        </p:nvCxnSpPr>
        <p:spPr>
          <a:xfrm>
            <a:off x="1604869" y="3949835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DA4CF3-F15D-5D40-FC8D-CD34B6E215E8}"/>
              </a:ext>
            </a:extLst>
          </p:cNvPr>
          <p:cNvCxnSpPr/>
          <p:nvPr/>
        </p:nvCxnSpPr>
        <p:spPr>
          <a:xfrm>
            <a:off x="3771378" y="3949835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45C64B-72F7-87F6-D1E8-1A542B6D07C4}"/>
              </a:ext>
            </a:extLst>
          </p:cNvPr>
          <p:cNvSpPr txBox="1"/>
          <p:nvPr/>
        </p:nvSpPr>
        <p:spPr>
          <a:xfrm rot="16200000">
            <a:off x="328180" y="3131592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2C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D6439-1327-4930-EEB3-399D2A97E3D6}"/>
              </a:ext>
            </a:extLst>
          </p:cNvPr>
          <p:cNvSpPr txBox="1"/>
          <p:nvPr/>
        </p:nvSpPr>
        <p:spPr>
          <a:xfrm rot="16200000">
            <a:off x="723035" y="3136787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1C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B67AA5-AEFA-522F-9E42-AA5CCF0DAB7D}"/>
              </a:ext>
            </a:extLst>
          </p:cNvPr>
          <p:cNvSpPr txBox="1"/>
          <p:nvPr/>
        </p:nvSpPr>
        <p:spPr>
          <a:xfrm rot="16200000">
            <a:off x="2897333" y="3152373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3C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310CA-B082-CF47-2739-AB2E20B6F681}"/>
              </a:ext>
            </a:extLst>
          </p:cNvPr>
          <p:cNvSpPr txBox="1"/>
          <p:nvPr/>
        </p:nvSpPr>
        <p:spPr>
          <a:xfrm rot="16200000">
            <a:off x="2257740" y="3173635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Sentinel 1D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DEB6A1-318B-8D4A-69AD-B1A00EE0F86D}"/>
              </a:ext>
            </a:extLst>
          </p:cNvPr>
          <p:cNvSpPr txBox="1"/>
          <p:nvPr/>
        </p:nvSpPr>
        <p:spPr>
          <a:xfrm rot="16200000">
            <a:off x="2490872" y="3173635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Sentinel 6B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62483-325D-64F3-13DB-1ED7AC9D1D97}"/>
              </a:ext>
            </a:extLst>
          </p:cNvPr>
          <p:cNvSpPr txBox="1"/>
          <p:nvPr/>
        </p:nvSpPr>
        <p:spPr>
          <a:xfrm rot="16200000">
            <a:off x="2006281" y="3173635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Sentinel 5A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83DB84-5D5A-AB11-E7D4-27572421EFAB}"/>
              </a:ext>
            </a:extLst>
          </p:cNvPr>
          <p:cNvCxnSpPr/>
          <p:nvPr/>
        </p:nvCxnSpPr>
        <p:spPr>
          <a:xfrm>
            <a:off x="4407824" y="395503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615DFD-FC38-A531-D01E-0EF432E89778}"/>
              </a:ext>
            </a:extLst>
          </p:cNvPr>
          <p:cNvCxnSpPr/>
          <p:nvPr/>
        </p:nvCxnSpPr>
        <p:spPr>
          <a:xfrm>
            <a:off x="5324821" y="3960224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59F0F3-2FBF-12A9-5B02-14659F6ADE46}"/>
              </a:ext>
            </a:extLst>
          </p:cNvPr>
          <p:cNvSpPr txBox="1"/>
          <p:nvPr/>
        </p:nvSpPr>
        <p:spPr>
          <a:xfrm rot="16200000">
            <a:off x="4563687" y="3157568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3D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C2C6ED-4774-A7C6-AF45-EED88A0BA714}"/>
              </a:ext>
            </a:extLst>
          </p:cNvPr>
          <p:cNvSpPr txBox="1"/>
          <p:nvPr/>
        </p:nvSpPr>
        <p:spPr>
          <a:xfrm rot="16200000">
            <a:off x="4251440" y="3157568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2D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941EC6-1A4A-AFB8-AE89-63D73F26967E}"/>
              </a:ext>
            </a:extLst>
          </p:cNvPr>
          <p:cNvCxnSpPr/>
          <p:nvPr/>
        </p:nvCxnSpPr>
        <p:spPr>
          <a:xfrm>
            <a:off x="5898921" y="3965419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DC507C8-2B47-330C-186E-00BAC4968222}"/>
              </a:ext>
            </a:extLst>
          </p:cNvPr>
          <p:cNvSpPr/>
          <p:nvPr/>
        </p:nvSpPr>
        <p:spPr>
          <a:xfrm>
            <a:off x="5367778" y="4405029"/>
            <a:ext cx="43554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IE" sz="1350" kern="1200" dirty="0">
                <a:solidFill>
                  <a:srgbClr val="4D4D4D"/>
                </a:solidFill>
                <a:latin typeface="Arial"/>
              </a:rPr>
              <a:t>…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62AA7C-2243-A649-C213-53F9D3884081}"/>
              </a:ext>
            </a:extLst>
          </p:cNvPr>
          <p:cNvCxnSpPr/>
          <p:nvPr/>
        </p:nvCxnSpPr>
        <p:spPr>
          <a:xfrm>
            <a:off x="6769161" y="3955027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7A3300C-00A1-0E8A-F90E-98E4FE9B4D1B}"/>
              </a:ext>
            </a:extLst>
          </p:cNvPr>
          <p:cNvCxnSpPr/>
          <p:nvPr/>
        </p:nvCxnSpPr>
        <p:spPr>
          <a:xfrm>
            <a:off x="7657585" y="396282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0C2678-8D09-5464-9E2B-DDDBCCF1E150}"/>
              </a:ext>
            </a:extLst>
          </p:cNvPr>
          <p:cNvCxnSpPr/>
          <p:nvPr/>
        </p:nvCxnSpPr>
        <p:spPr>
          <a:xfrm>
            <a:off x="8639525" y="396282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6C4F299-4DB2-53C2-6F4A-8B94A6616267}"/>
              </a:ext>
            </a:extLst>
          </p:cNvPr>
          <p:cNvSpPr/>
          <p:nvPr/>
        </p:nvSpPr>
        <p:spPr>
          <a:xfrm>
            <a:off x="6884494" y="4397236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2032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51B0E2-112F-1068-D545-83FB5D418143}"/>
              </a:ext>
            </a:extLst>
          </p:cNvPr>
          <p:cNvSpPr/>
          <p:nvPr/>
        </p:nvSpPr>
        <p:spPr>
          <a:xfrm>
            <a:off x="7848251" y="4402431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2034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133655-D182-26C8-2C16-88D5FBF631BE}"/>
              </a:ext>
            </a:extLst>
          </p:cNvPr>
          <p:cNvSpPr txBox="1"/>
          <p:nvPr/>
        </p:nvSpPr>
        <p:spPr>
          <a:xfrm rot="16200000">
            <a:off x="5966276" y="3171078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6C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2070D-B49B-3991-8F25-81AD7F04AEA4}"/>
              </a:ext>
            </a:extLst>
          </p:cNvPr>
          <p:cNvSpPr txBox="1"/>
          <p:nvPr/>
        </p:nvSpPr>
        <p:spPr>
          <a:xfrm rot="16200000">
            <a:off x="6632855" y="3171078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5B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4A6826-8EC4-9D33-F9A1-EAB14EC923E5}"/>
              </a:ext>
            </a:extLst>
          </p:cNvPr>
          <p:cNvSpPr txBox="1"/>
          <p:nvPr/>
        </p:nvSpPr>
        <p:spPr>
          <a:xfrm rot="16200000">
            <a:off x="7440754" y="3158590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Sentinel 4B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087739-7766-05A6-F117-349C542375DF}"/>
              </a:ext>
            </a:extLst>
          </p:cNvPr>
          <p:cNvCxnSpPr/>
          <p:nvPr/>
        </p:nvCxnSpPr>
        <p:spPr>
          <a:xfrm>
            <a:off x="3176495" y="3962823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27DDA4E-2696-AFDA-E762-47152BFBA380}"/>
              </a:ext>
            </a:extLst>
          </p:cNvPr>
          <p:cNvSpPr/>
          <p:nvPr/>
        </p:nvSpPr>
        <p:spPr>
          <a:xfrm>
            <a:off x="3178582" y="4390632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2026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79D6F6-F8E4-082E-0668-8D6D49470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282" y="2076831"/>
            <a:ext cx="283993" cy="5780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3A728DE-0396-DAAA-8812-74971B45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076831"/>
            <a:ext cx="283993" cy="5780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13F04F-2EC5-BB1E-1AB6-1AEEC071A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64" y="2074545"/>
            <a:ext cx="283993" cy="5780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C8297F-99BC-ED41-0088-F27A5E56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584" y="2074545"/>
            <a:ext cx="283993" cy="5780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C05EC7-F7D0-C23F-5EFB-1741FD790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7" y="448197"/>
            <a:ext cx="2678170" cy="1564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BF69E9-11D0-1EA8-03D2-CCA9B5202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997" y="2084851"/>
            <a:ext cx="283993" cy="5780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54D26D5-4103-93CD-B818-F7D54DBD9AA5}"/>
              </a:ext>
            </a:extLst>
          </p:cNvPr>
          <p:cNvSpPr txBox="1"/>
          <p:nvPr/>
        </p:nvSpPr>
        <p:spPr>
          <a:xfrm rot="16200000">
            <a:off x="2605913" y="1979824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50" i="1" dirty="0">
                <a:solidFill>
                  <a:srgbClr val="FF0000"/>
                </a:solidFill>
              </a:rPr>
              <a:t>16th November</a:t>
            </a:r>
          </a:p>
        </p:txBody>
      </p:sp>
    </p:spTree>
    <p:extLst>
      <p:ext uri="{BB962C8B-B14F-4D97-AF65-F5344CB8AC3E}">
        <p14:creationId xmlns:p14="http://schemas.microsoft.com/office/powerpoint/2010/main" val="406255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222883" y="0"/>
            <a:ext cx="6501375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2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Copernicus expansion missions deployment (tbc)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2F9D6B8-92E1-58F4-78AD-F5C7BACCED94}"/>
              </a:ext>
            </a:extLst>
          </p:cNvPr>
          <p:cNvCxnSpPr>
            <a:cxnSpLocks/>
          </p:cNvCxnSpPr>
          <p:nvPr/>
        </p:nvCxnSpPr>
        <p:spPr>
          <a:xfrm>
            <a:off x="222883" y="3779843"/>
            <a:ext cx="84275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DC3725-2076-5C46-399F-E08C8D37F929}"/>
              </a:ext>
            </a:extLst>
          </p:cNvPr>
          <p:cNvCxnSpPr/>
          <p:nvPr/>
        </p:nvCxnSpPr>
        <p:spPr>
          <a:xfrm>
            <a:off x="222883" y="3599042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51BA07B-DC47-FC98-53E2-7581FF38AA8D}"/>
              </a:ext>
            </a:extLst>
          </p:cNvPr>
          <p:cNvSpPr/>
          <p:nvPr/>
        </p:nvSpPr>
        <p:spPr>
          <a:xfrm>
            <a:off x="611698" y="4044960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2026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B5534-2428-32F1-65ED-617A4F23A05D}"/>
              </a:ext>
            </a:extLst>
          </p:cNvPr>
          <p:cNvSpPr/>
          <p:nvPr/>
        </p:nvSpPr>
        <p:spPr>
          <a:xfrm>
            <a:off x="1942056" y="4052826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2027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E54873-9645-F413-F816-613E17FAA10F}"/>
              </a:ext>
            </a:extLst>
          </p:cNvPr>
          <p:cNvSpPr/>
          <p:nvPr/>
        </p:nvSpPr>
        <p:spPr>
          <a:xfrm>
            <a:off x="3229333" y="4051637"/>
            <a:ext cx="620499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IE" sz="1350" kern="1200" dirty="0">
                <a:solidFill>
                  <a:srgbClr val="4D4D4D"/>
                </a:solidFill>
                <a:latin typeface="Arial"/>
              </a:rPr>
              <a:t>2028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4E8D8B-6F6B-3AB6-C579-C1D71E9FB274}"/>
              </a:ext>
            </a:extLst>
          </p:cNvPr>
          <p:cNvSpPr/>
          <p:nvPr/>
        </p:nvSpPr>
        <p:spPr>
          <a:xfrm>
            <a:off x="5640181" y="4051637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2030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C5DF75-693B-324F-229B-41617F2DBE85}"/>
              </a:ext>
            </a:extLst>
          </p:cNvPr>
          <p:cNvSpPr/>
          <p:nvPr/>
        </p:nvSpPr>
        <p:spPr>
          <a:xfrm>
            <a:off x="4452944" y="4048370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2029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91DCB-AB59-003B-6D4E-A8AFBD84ED25}"/>
              </a:ext>
            </a:extLst>
          </p:cNvPr>
          <p:cNvSpPr txBox="1"/>
          <p:nvPr/>
        </p:nvSpPr>
        <p:spPr>
          <a:xfrm rot="16200000">
            <a:off x="2000422" y="2897165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CO2M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36783-0361-A161-9170-9AEC7D67DF87}"/>
              </a:ext>
            </a:extLst>
          </p:cNvPr>
          <p:cNvCxnSpPr/>
          <p:nvPr/>
        </p:nvCxnSpPr>
        <p:spPr>
          <a:xfrm>
            <a:off x="1547404" y="3625014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E5F34-61A4-64E7-2A81-7460549EE796}"/>
              </a:ext>
            </a:extLst>
          </p:cNvPr>
          <p:cNvCxnSpPr/>
          <p:nvPr/>
        </p:nvCxnSpPr>
        <p:spPr>
          <a:xfrm>
            <a:off x="2820606" y="361982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86130FB-D188-1900-6B03-ECC76EE4C70E}"/>
              </a:ext>
            </a:extLst>
          </p:cNvPr>
          <p:cNvSpPr txBox="1"/>
          <p:nvPr/>
        </p:nvSpPr>
        <p:spPr>
          <a:xfrm rot="16200000">
            <a:off x="2394416" y="2898741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CO2M 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64E27-7733-6B16-5DBE-081F8AA7472F}"/>
              </a:ext>
            </a:extLst>
          </p:cNvPr>
          <p:cNvSpPr txBox="1"/>
          <p:nvPr/>
        </p:nvSpPr>
        <p:spPr>
          <a:xfrm rot="16200000">
            <a:off x="4538338" y="2944562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CO2M C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082FFE-39D3-D2B4-029E-3611D3E7EF93}"/>
              </a:ext>
            </a:extLst>
          </p:cNvPr>
          <p:cNvSpPr txBox="1"/>
          <p:nvPr/>
        </p:nvSpPr>
        <p:spPr>
          <a:xfrm rot="16200000">
            <a:off x="3220828" y="2925239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CRISTAL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90C647-5CE9-092E-A50F-0E19BCCEB789}"/>
              </a:ext>
            </a:extLst>
          </p:cNvPr>
          <p:cNvCxnSpPr/>
          <p:nvPr/>
        </p:nvCxnSpPr>
        <p:spPr>
          <a:xfrm>
            <a:off x="4033748" y="3614625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329845-5863-734E-425C-25BF5C1EECC2}"/>
              </a:ext>
            </a:extLst>
          </p:cNvPr>
          <p:cNvSpPr txBox="1"/>
          <p:nvPr/>
        </p:nvSpPr>
        <p:spPr>
          <a:xfrm rot="16200000">
            <a:off x="4542420" y="2224472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CHIME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34262E-6146-28AA-9800-B11E19F654AC}"/>
              </a:ext>
            </a:extLst>
          </p:cNvPr>
          <p:cNvCxnSpPr/>
          <p:nvPr/>
        </p:nvCxnSpPr>
        <p:spPr>
          <a:xfrm>
            <a:off x="5309234" y="361982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D25023-FF5C-19E5-7D36-635D2A78BB78}"/>
              </a:ext>
            </a:extLst>
          </p:cNvPr>
          <p:cNvCxnSpPr/>
          <p:nvPr/>
        </p:nvCxnSpPr>
        <p:spPr>
          <a:xfrm>
            <a:off x="6519777" y="3614622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00D6FA-9EE0-AD4F-38FC-F577337D3898}"/>
              </a:ext>
            </a:extLst>
          </p:cNvPr>
          <p:cNvCxnSpPr/>
          <p:nvPr/>
        </p:nvCxnSpPr>
        <p:spPr>
          <a:xfrm>
            <a:off x="7687913" y="3619820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248FF0-EB24-DC9B-11F2-7DE969D51FD2}"/>
              </a:ext>
            </a:extLst>
          </p:cNvPr>
          <p:cNvCxnSpPr/>
          <p:nvPr/>
        </p:nvCxnSpPr>
        <p:spPr>
          <a:xfrm>
            <a:off x="8639525" y="3622415"/>
            <a:ext cx="0" cy="349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13B6879-3501-5F44-7273-0F8417810B6C}"/>
              </a:ext>
            </a:extLst>
          </p:cNvPr>
          <p:cNvSpPr/>
          <p:nvPr/>
        </p:nvSpPr>
        <p:spPr>
          <a:xfrm>
            <a:off x="6822148" y="4056831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2031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D2A82C-863C-82E0-691D-EE7B43AB477F}"/>
              </a:ext>
            </a:extLst>
          </p:cNvPr>
          <p:cNvSpPr/>
          <p:nvPr/>
        </p:nvSpPr>
        <p:spPr>
          <a:xfrm>
            <a:off x="7840458" y="4054233"/>
            <a:ext cx="598517" cy="218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fr-BE" sz="1350" kern="1200" dirty="0">
                <a:solidFill>
                  <a:srgbClr val="4D4D4D"/>
                </a:solidFill>
                <a:latin typeface="Arial"/>
              </a:rPr>
              <a:t>2032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3F445-9F1A-23EC-9560-A31241E75B0C}"/>
              </a:ext>
            </a:extLst>
          </p:cNvPr>
          <p:cNvSpPr txBox="1"/>
          <p:nvPr/>
        </p:nvSpPr>
        <p:spPr>
          <a:xfrm rot="16200000">
            <a:off x="8044263" y="2817347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CRISTAL 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13D58A-FAFE-1D38-38EA-503B9CC0BA55}"/>
              </a:ext>
            </a:extLst>
          </p:cNvPr>
          <p:cNvSpPr txBox="1"/>
          <p:nvPr/>
        </p:nvSpPr>
        <p:spPr>
          <a:xfrm rot="16200000">
            <a:off x="4400061" y="2556347"/>
            <a:ext cx="1016435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ROSE-L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F2BED1-B0C1-CA0F-F46F-B18E87F003CE}"/>
              </a:ext>
            </a:extLst>
          </p:cNvPr>
          <p:cNvSpPr txBox="1"/>
          <p:nvPr/>
        </p:nvSpPr>
        <p:spPr>
          <a:xfrm rot="16200000">
            <a:off x="5073883" y="3055206"/>
            <a:ext cx="753308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LSTM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C7CD0-BF73-244C-F131-75E65145C527}"/>
              </a:ext>
            </a:extLst>
          </p:cNvPr>
          <p:cNvSpPr txBox="1"/>
          <p:nvPr/>
        </p:nvSpPr>
        <p:spPr>
          <a:xfrm rot="16200000">
            <a:off x="7739144" y="2796282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LSTM 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57714B-81A8-82B0-223F-9DCA738EE651}"/>
              </a:ext>
            </a:extLst>
          </p:cNvPr>
          <p:cNvSpPr txBox="1"/>
          <p:nvPr/>
        </p:nvSpPr>
        <p:spPr>
          <a:xfrm rot="16200000">
            <a:off x="8353424" y="2801480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CIMR 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EAA81C-4E0C-A97E-D2F7-3B95848B4C05}"/>
              </a:ext>
            </a:extLst>
          </p:cNvPr>
          <p:cNvSpPr txBox="1"/>
          <p:nvPr/>
        </p:nvSpPr>
        <p:spPr>
          <a:xfrm rot="16200000">
            <a:off x="7423438" y="2789939"/>
            <a:ext cx="1262631" cy="3000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CHIME</a:t>
            </a:r>
            <a:r>
              <a:rPr lang="fr-BE" sz="1350" kern="1200" dirty="0">
                <a:solidFill>
                  <a:srgbClr val="4D4D4D"/>
                </a:solidFill>
                <a:latin typeface="Arial"/>
              </a:rPr>
              <a:t> B</a:t>
            </a:r>
            <a:endParaRPr lang="en-IE" sz="135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9F7B4D-1815-1B56-620D-526B41895746}"/>
              </a:ext>
            </a:extLst>
          </p:cNvPr>
          <p:cNvSpPr txBox="1"/>
          <p:nvPr/>
        </p:nvSpPr>
        <p:spPr>
          <a:xfrm rot="16200000">
            <a:off x="7126508" y="2809727"/>
            <a:ext cx="1262631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ROSE-L B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164920-F641-7768-57F9-46497EFB5A9D}"/>
              </a:ext>
            </a:extLst>
          </p:cNvPr>
          <p:cNvSpPr txBox="1"/>
          <p:nvPr/>
        </p:nvSpPr>
        <p:spPr>
          <a:xfrm rot="16200000">
            <a:off x="4806114" y="1671476"/>
            <a:ext cx="753308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BE" sz="1200" kern="1200" dirty="0">
                <a:solidFill>
                  <a:srgbClr val="4D4D4D"/>
                </a:solidFill>
                <a:latin typeface="Arial"/>
              </a:rPr>
              <a:t>CIMR A</a:t>
            </a:r>
            <a:endParaRPr lang="en-IE" sz="1200" kern="1200" dirty="0">
              <a:solidFill>
                <a:srgbClr val="4D4D4D"/>
              </a:solidFill>
              <a:latin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8276F9-AD7B-4BF5-7D79-F928E18F2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3" y="741798"/>
            <a:ext cx="2678170" cy="15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690D-F186-070A-7034-276B321A1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Immediately available data - Sentinels</a:t>
            </a:r>
            <a:endParaRPr lang="en-SI" kern="0" dirty="0"/>
          </a:p>
        </p:txBody>
      </p:sp>
      <p:pic>
        <p:nvPicPr>
          <p:cNvPr id="18" name="Picture Placeholder 17" descr="A black and white logo&#10;&#10;Description automatically generated">
            <a:extLst>
              <a:ext uri="{FF2B5EF4-FFF2-40B4-BE49-F238E27FC236}">
                <a16:creationId xmlns:a16="http://schemas.microsoft.com/office/drawing/2014/main" id="{1D199EB0-900A-FCEB-17F6-AAE57E339F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0" r="9961"/>
          <a:stretch/>
        </p:blipFill>
        <p:spPr>
          <a:xfrm>
            <a:off x="6505995" y="7014"/>
            <a:ext cx="2644817" cy="598490"/>
          </a:xfr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426A697-E1B1-6969-4834-ADCC1CED6A52}"/>
              </a:ext>
            </a:extLst>
          </p:cNvPr>
          <p:cNvGrpSpPr/>
          <p:nvPr/>
        </p:nvGrpSpPr>
        <p:grpSpPr>
          <a:xfrm>
            <a:off x="525711" y="3118536"/>
            <a:ext cx="3780614" cy="1152835"/>
            <a:chOff x="525711" y="2960407"/>
            <a:chExt cx="3780614" cy="1152835"/>
          </a:xfrm>
        </p:grpSpPr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DF2BC735-E581-D487-6201-DF822FF47801}"/>
                </a:ext>
              </a:extLst>
            </p:cNvPr>
            <p:cNvSpPr txBox="1">
              <a:spLocks/>
            </p:cNvSpPr>
            <p:nvPr/>
          </p:nvSpPr>
          <p:spPr>
            <a:xfrm>
              <a:off x="525711" y="3068928"/>
              <a:ext cx="3780614" cy="1044314"/>
            </a:xfrm>
            <a:prstGeom prst="rect">
              <a:avLst/>
            </a:prstGeom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r>
                <a:rPr lang="en-GB" sz="1346" b="1" dirty="0"/>
                <a:t>Sentinel-2</a:t>
              </a:r>
            </a:p>
            <a:p>
              <a:pPr marL="512486" lvl="1" indent="-213734"/>
              <a:r>
                <a:rPr lang="en-GB" sz="1197" dirty="0">
                  <a:latin typeface="Arial"/>
                  <a:ea typeface="MS PGothic"/>
                  <a:cs typeface="Arial"/>
                </a:rPr>
                <a:t>L1C</a:t>
              </a:r>
              <a:endParaRPr lang="en-GB" sz="1197" dirty="0">
                <a:cs typeface="Arial"/>
              </a:endParaRPr>
            </a:p>
            <a:p>
              <a:pPr marL="512486" lvl="1" indent="-213734"/>
              <a:r>
                <a:rPr lang="en-GB" sz="1197" dirty="0">
                  <a:latin typeface="Arial"/>
                  <a:ea typeface="MS PGothic"/>
                  <a:cs typeface="Arial"/>
                </a:rPr>
                <a:t>L2A</a:t>
              </a:r>
              <a:endParaRPr lang="en-GB" sz="1197" dirty="0">
                <a:cs typeface="Arial"/>
              </a:endParaRPr>
            </a:p>
            <a:p>
              <a:pPr marL="512486" lvl="1" indent="-170512"/>
              <a:endParaRPr lang="en-GB" sz="1197" dirty="0">
                <a:cs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73C2E3-F047-D2CF-F623-294F7AB8E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5146" y="2960407"/>
              <a:ext cx="1521744" cy="108735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47DAAE3-6EA1-CCC1-5122-34A50DE3677B}"/>
              </a:ext>
            </a:extLst>
          </p:cNvPr>
          <p:cNvGrpSpPr/>
          <p:nvPr/>
        </p:nvGrpSpPr>
        <p:grpSpPr>
          <a:xfrm>
            <a:off x="4306324" y="809697"/>
            <a:ext cx="4541242" cy="1716024"/>
            <a:chOff x="4306324" y="809697"/>
            <a:chExt cx="4541242" cy="1716024"/>
          </a:xfrm>
        </p:grpSpPr>
        <p:sp>
          <p:nvSpPr>
            <p:cNvPr id="4" name="Text Placeholder 6">
              <a:extLst>
                <a:ext uri="{FF2B5EF4-FFF2-40B4-BE49-F238E27FC236}">
                  <a16:creationId xmlns:a16="http://schemas.microsoft.com/office/drawing/2014/main" id="{FEDD761D-D4FC-2FA5-AE7B-D0F7BD218CFC}"/>
                </a:ext>
              </a:extLst>
            </p:cNvPr>
            <p:cNvSpPr txBox="1">
              <a:spLocks/>
            </p:cNvSpPr>
            <p:nvPr/>
          </p:nvSpPr>
          <p:spPr>
            <a:xfrm>
              <a:off x="4306324" y="1192127"/>
              <a:ext cx="4114285" cy="1333594"/>
            </a:xfrm>
            <a:prstGeom prst="rect">
              <a:avLst/>
            </a:prstGeom>
          </p:spPr>
          <p:txBody>
            <a:bodyPr/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r>
                <a:rPr lang="en-GB" sz="1346" b="1" dirty="0"/>
                <a:t>Sentinel-3</a:t>
              </a:r>
              <a:endParaRPr lang="en-GB" sz="1047" dirty="0"/>
            </a:p>
            <a:p>
              <a:pPr lvl="1"/>
              <a:r>
                <a:rPr lang="en-GB" sz="1197" dirty="0"/>
                <a:t>OLCI L1/L2 NRT and NTC</a:t>
              </a:r>
            </a:p>
            <a:p>
              <a:pPr lvl="1"/>
              <a:r>
                <a:rPr lang="en-GB" sz="1197" dirty="0"/>
                <a:t>SLSTR L1/L2 NRT and NTC</a:t>
              </a:r>
            </a:p>
            <a:p>
              <a:pPr lvl="1"/>
              <a:r>
                <a:rPr lang="en-GB" sz="1197" dirty="0"/>
                <a:t>SYN L2 STC, NTC </a:t>
              </a:r>
            </a:p>
            <a:p>
              <a:pPr lvl="1"/>
              <a:r>
                <a:rPr lang="en-GB" sz="1197" dirty="0"/>
                <a:t>SRAL L1/L2 NRT, STC and NTC</a:t>
              </a:r>
            </a:p>
            <a:p>
              <a:endParaRPr lang="en-GB" sz="1346" dirty="0"/>
            </a:p>
            <a:p>
              <a:pPr lvl="1"/>
              <a:endParaRPr lang="en-GB" sz="1197" dirty="0"/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5445930-BA00-2203-6BB4-9C9056D1A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1450" y="809697"/>
              <a:ext cx="1306116" cy="103064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E3578-F29F-61AE-52CD-D764E935C938}"/>
              </a:ext>
            </a:extLst>
          </p:cNvPr>
          <p:cNvGrpSpPr/>
          <p:nvPr/>
        </p:nvGrpSpPr>
        <p:grpSpPr>
          <a:xfrm>
            <a:off x="4306325" y="2243207"/>
            <a:ext cx="4767708" cy="1317477"/>
            <a:chOff x="4376292" y="2100435"/>
            <a:chExt cx="4767708" cy="1317477"/>
          </a:xfrm>
        </p:grpSpPr>
        <p:pic>
          <p:nvPicPr>
            <p:cNvPr id="17" name="Picture 16" descr="A picture containing yellow, transport, dark&#10;&#10;Description automatically generated">
              <a:extLst>
                <a:ext uri="{FF2B5EF4-FFF2-40B4-BE49-F238E27FC236}">
                  <a16:creationId xmlns:a16="http://schemas.microsoft.com/office/drawing/2014/main" id="{17EF943D-B3F4-3DC3-4013-249A45207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8604" y="2100435"/>
              <a:ext cx="1595396" cy="1260878"/>
            </a:xfrm>
            <a:prstGeom prst="rect">
              <a:avLst/>
            </a:prstGeom>
          </p:spPr>
        </p:pic>
        <p:sp>
          <p:nvSpPr>
            <p:cNvPr id="6" name="Text Placeholder 6">
              <a:extLst>
                <a:ext uri="{FF2B5EF4-FFF2-40B4-BE49-F238E27FC236}">
                  <a16:creationId xmlns:a16="http://schemas.microsoft.com/office/drawing/2014/main" id="{3CF8CF63-97FA-955E-95B7-551CE4B3C9A3}"/>
                </a:ext>
              </a:extLst>
            </p:cNvPr>
            <p:cNvSpPr txBox="1">
              <a:spLocks/>
            </p:cNvSpPr>
            <p:nvPr/>
          </p:nvSpPr>
          <p:spPr>
            <a:xfrm>
              <a:off x="4376292" y="2387268"/>
              <a:ext cx="4114285" cy="1030644"/>
            </a:xfrm>
            <a:prstGeom prst="rect">
              <a:avLst/>
            </a:prstGeom>
          </p:spPr>
          <p:txBody>
            <a:bodyPr/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r>
                <a:rPr lang="en-GB" sz="1346" b="1" dirty="0"/>
                <a:t>Sentinel-5P</a:t>
              </a:r>
              <a:endParaRPr lang="en-GB" sz="1047" dirty="0"/>
            </a:p>
            <a:p>
              <a:pPr lvl="1"/>
              <a:r>
                <a:rPr lang="en-GB" sz="1197" dirty="0"/>
                <a:t>Level-1B NTC</a:t>
              </a:r>
            </a:p>
            <a:p>
              <a:pPr lvl="1"/>
              <a:r>
                <a:rPr lang="en-GB" sz="1197" dirty="0"/>
                <a:t>Level-2 NRT and NTC</a:t>
              </a:r>
            </a:p>
            <a:p>
              <a:endParaRPr lang="en-GB" sz="1346" dirty="0"/>
            </a:p>
            <a:p>
              <a:pPr lvl="1"/>
              <a:endParaRPr lang="en-GB" sz="1197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89D042-E6BD-5C47-E65F-009876826909}"/>
              </a:ext>
            </a:extLst>
          </p:cNvPr>
          <p:cNvGrpSpPr/>
          <p:nvPr/>
        </p:nvGrpSpPr>
        <p:grpSpPr>
          <a:xfrm>
            <a:off x="4306324" y="3541250"/>
            <a:ext cx="4636799" cy="1030644"/>
            <a:chOff x="4306324" y="3541250"/>
            <a:chExt cx="4636799" cy="1030644"/>
          </a:xfrm>
        </p:grpSpPr>
        <p:sp>
          <p:nvSpPr>
            <p:cNvPr id="14" name="Text Placeholder 6">
              <a:extLst>
                <a:ext uri="{FF2B5EF4-FFF2-40B4-BE49-F238E27FC236}">
                  <a16:creationId xmlns:a16="http://schemas.microsoft.com/office/drawing/2014/main" id="{DB732954-959E-C226-4C1F-ED2EE7846FC4}"/>
                </a:ext>
              </a:extLst>
            </p:cNvPr>
            <p:cNvSpPr txBox="1">
              <a:spLocks/>
            </p:cNvSpPr>
            <p:nvPr/>
          </p:nvSpPr>
          <p:spPr>
            <a:xfrm>
              <a:off x="4306324" y="3541250"/>
              <a:ext cx="4114285" cy="1030644"/>
            </a:xfrm>
            <a:prstGeom prst="rect">
              <a:avLst/>
            </a:prstGeom>
          </p:spPr>
          <p:txBody>
            <a:bodyPr/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r>
                <a:rPr lang="en-GB" sz="1346" b="1" dirty="0"/>
                <a:t>Sentinel-6</a:t>
              </a:r>
              <a:endParaRPr lang="en-GB" sz="1047" dirty="0"/>
            </a:p>
            <a:p>
              <a:pPr lvl="1"/>
              <a:r>
                <a:rPr lang="en-GB" sz="1197" dirty="0"/>
                <a:t>ALT L1     STC, NTC</a:t>
              </a:r>
            </a:p>
            <a:p>
              <a:pPr lvl="1"/>
              <a:r>
                <a:rPr lang="en-GB" sz="1197" dirty="0"/>
                <a:t>ALT L2     NRT, STC, NTC</a:t>
              </a:r>
            </a:p>
            <a:p>
              <a:pPr lvl="1"/>
              <a:r>
                <a:rPr lang="en-GB" sz="1197" dirty="0"/>
                <a:t>MWR L2   NRT, STC, NTC</a:t>
              </a:r>
            </a:p>
            <a:p>
              <a:endParaRPr lang="en-GB" sz="1346" dirty="0"/>
            </a:p>
            <a:p>
              <a:pPr lvl="1"/>
              <a:endParaRPr lang="en-GB" sz="1197" dirty="0"/>
            </a:p>
          </p:txBody>
        </p:sp>
        <p:pic>
          <p:nvPicPr>
            <p:cNvPr id="25" name="Picture 24" descr="A yellow and blue object with blue lights&#10;&#10;AI-generated content may be incorrect.">
              <a:extLst>
                <a:ext uri="{FF2B5EF4-FFF2-40B4-BE49-F238E27FC236}">
                  <a16:creationId xmlns:a16="http://schemas.microsoft.com/office/drawing/2014/main" id="{5142CD66-1F61-028F-E9C2-EA7A13969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5578" y="3753328"/>
              <a:ext cx="1437545" cy="75071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D984FE-DA7B-C61B-DD29-BDD16168AAB9}"/>
              </a:ext>
            </a:extLst>
          </p:cNvPr>
          <p:cNvGrpSpPr/>
          <p:nvPr/>
        </p:nvGrpSpPr>
        <p:grpSpPr>
          <a:xfrm>
            <a:off x="526855" y="1088074"/>
            <a:ext cx="4018626" cy="1717004"/>
            <a:chOff x="526855" y="1088074"/>
            <a:chExt cx="4018626" cy="1717004"/>
          </a:xfrm>
        </p:grpSpPr>
        <p:pic>
          <p:nvPicPr>
            <p:cNvPr id="29" name="Picture 28" descr="A metal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F42FF606-5006-6649-A269-9D696334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4138" y="1717722"/>
              <a:ext cx="2311343" cy="749302"/>
            </a:xfrm>
            <a:prstGeom prst="rect">
              <a:avLst/>
            </a:prstGeom>
          </p:spPr>
        </p:pic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CCE5BFDC-ED83-08CA-401D-D6B9D7111EDB}"/>
                </a:ext>
              </a:extLst>
            </p:cNvPr>
            <p:cNvSpPr txBox="1">
              <a:spLocks/>
            </p:cNvSpPr>
            <p:nvPr/>
          </p:nvSpPr>
          <p:spPr>
            <a:xfrm>
              <a:off x="526855" y="1088074"/>
              <a:ext cx="3780614" cy="1717004"/>
            </a:xfrm>
            <a:prstGeom prst="rect">
              <a:avLst/>
            </a:prstGeom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 dirty="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>
                <a:spcAft>
                  <a:spcPts val="449"/>
                </a:spcAft>
              </a:pPr>
              <a:r>
                <a:rPr lang="en-GB" sz="1346" b="1" dirty="0"/>
                <a:t>Sentinel-1</a:t>
              </a:r>
              <a:r>
                <a:rPr lang="hu-HU" sz="1346" b="1" dirty="0"/>
                <a:t> </a:t>
              </a:r>
              <a:endParaRPr lang="hu-HU" sz="1346" b="1" dirty="0">
                <a:solidFill>
                  <a:srgbClr val="00B0F0"/>
                </a:solidFill>
                <a:cs typeface="Arial"/>
              </a:endParaRPr>
            </a:p>
            <a:p>
              <a:pPr marL="512486" lvl="1" indent="-170512">
                <a:spcBef>
                  <a:spcPts val="449"/>
                </a:spcBef>
              </a:pPr>
              <a:r>
                <a:rPr lang="en-GB" sz="1197" dirty="0"/>
                <a:t>GRD SAFE-COG</a:t>
              </a:r>
              <a:endParaRPr lang="en-GB" sz="1197" dirty="0">
                <a:cs typeface="Arial"/>
              </a:endParaRPr>
            </a:p>
            <a:p>
              <a:pPr marL="512486" lvl="1" indent="-170512">
                <a:spcBef>
                  <a:spcPts val="449"/>
                </a:spcBef>
              </a:pPr>
              <a:r>
                <a:rPr lang="en-GB" sz="1197" dirty="0"/>
                <a:t>GRD SAFE (last year)</a:t>
              </a:r>
              <a:endParaRPr lang="en-GB" sz="1197" dirty="0">
                <a:cs typeface="Arial"/>
              </a:endParaRPr>
            </a:p>
            <a:p>
              <a:pPr marL="512486" lvl="1" indent="-170512">
                <a:spcBef>
                  <a:spcPts val="449"/>
                </a:spcBef>
              </a:pPr>
              <a:r>
                <a:rPr lang="en-GB" sz="1197" dirty="0"/>
                <a:t>OCN</a:t>
              </a:r>
              <a:endParaRPr lang="en-GB" sz="1197" dirty="0">
                <a:cs typeface="Arial"/>
              </a:endParaRPr>
            </a:p>
            <a:p>
              <a:pPr marL="512486" lvl="1" indent="-170512">
                <a:spcBef>
                  <a:spcPts val="449"/>
                </a:spcBef>
              </a:pPr>
              <a:r>
                <a:rPr lang="en-GB" sz="1197" dirty="0"/>
                <a:t>SLC</a:t>
              </a:r>
              <a:endParaRPr lang="en-GB" sz="1197" dirty="0">
                <a:cs typeface="Arial"/>
              </a:endParaRPr>
            </a:p>
            <a:p>
              <a:pPr marL="512486" lvl="1" indent="-170512">
                <a:spcBef>
                  <a:spcPts val="449"/>
                </a:spcBef>
              </a:pPr>
              <a:r>
                <a:rPr lang="en-GB" sz="1197" dirty="0"/>
                <a:t>L0 RAW (Europe full, ROW last year)</a:t>
              </a:r>
              <a:endParaRPr lang="en-GB" sz="1197" dirty="0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75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51B73-61E0-37C8-E972-47FC6C891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7" t="29511" r="7981" b="27427"/>
          <a:stretch/>
        </p:blipFill>
        <p:spPr>
          <a:xfrm>
            <a:off x="5539973" y="868265"/>
            <a:ext cx="3047228" cy="804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DA9EA-BE45-B91F-200A-9DD023627C5B}"/>
              </a:ext>
            </a:extLst>
          </p:cNvPr>
          <p:cNvSpPr txBox="1"/>
          <p:nvPr/>
        </p:nvSpPr>
        <p:spPr>
          <a:xfrm>
            <a:off x="702476" y="970327"/>
            <a:ext cx="47288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300" dirty="0" err="1"/>
              <a:t>Thank</a:t>
            </a:r>
            <a:r>
              <a:rPr lang="fr-BE" sz="3300" dirty="0"/>
              <a:t> </a:t>
            </a:r>
            <a:r>
              <a:rPr lang="fr-BE" sz="3300" dirty="0" err="1"/>
              <a:t>you</a:t>
            </a:r>
            <a:endParaRPr lang="en-IE" sz="3300" dirty="0"/>
          </a:p>
        </p:txBody>
      </p:sp>
      <p:pic>
        <p:nvPicPr>
          <p:cNvPr id="8" name="Picture 7" descr="A rocket launching with smoke and clouds&#10;&#10;AI-generated content may be incorrect.">
            <a:extLst>
              <a:ext uri="{FF2B5EF4-FFF2-40B4-BE49-F238E27FC236}">
                <a16:creationId xmlns:a16="http://schemas.microsoft.com/office/drawing/2014/main" id="{43FDD14E-07EB-C9C0-8000-52F7A185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236" y="1723188"/>
            <a:ext cx="5354201" cy="30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196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399</Words>
  <Application>Microsoft Office PowerPoint</Application>
  <PresentationFormat>On-screen Show (16:9)</PresentationFormat>
  <Paragraphs>103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Montserrat</vt:lpstr>
      <vt:lpstr>Montserrat Medium</vt:lpstr>
      <vt:lpstr>Wingdings</vt:lpstr>
      <vt:lpstr>ceos</vt:lpstr>
      <vt:lpstr>PowerPoint Presentation</vt:lpstr>
      <vt:lpstr>PowerPoint Presentation</vt:lpstr>
      <vt:lpstr>Copernicus products (examples)</vt:lpstr>
      <vt:lpstr>Emergency activations in 2025 and over the last 13 years</vt:lpstr>
      <vt:lpstr>Copernicus Agreements </vt:lpstr>
      <vt:lpstr>PowerPoint Presentation</vt:lpstr>
      <vt:lpstr>PowerPoint Presentation</vt:lpstr>
      <vt:lpstr>Immediately available data - Sentinels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HOSFORD Steven (DEFIS)</cp:lastModifiedBy>
  <cp:revision>15</cp:revision>
  <dcterms:modified xsi:type="dcterms:W3CDTF">2025-11-05T16:17:56Z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2025-11-04T14:56:21Z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d9dfe6a2-60b1-4830-86b3-ea1726592278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</Properties>
</file>