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12192000"/>
  <p:notesSz cx="6858000" cy="9144000"/>
  <p:embeddedFontLst>
    <p:embeddedFont>
      <p:font typeface="Montserrat SemiBold"/>
      <p:regular r:id="rId35"/>
      <p:bold r:id="rId36"/>
      <p:italic r:id="rId37"/>
      <p:boldItalic r:id="rId38"/>
    </p:embeddedFont>
    <p:embeddedFont>
      <p:font typeface="Montserra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3" roundtripDataSignature="AMtx7mjpg1ZH2WoH4aA6gxuvadG4q7Ym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9C69255-358F-42CE-884E-C861EEB03633}">
  <a:tblStyle styleId="{C9C69255-358F-42CE-884E-C861EEB0363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C50DA65-88E2-4C59-87F4-F799C124640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20" Type="http://schemas.openxmlformats.org/officeDocument/2006/relationships/slide" Target="slides/slide15.xml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SemiBold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SemiBold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SemiBold-bold.fntdata"/><Relationship Id="rId17" Type="http://schemas.openxmlformats.org/officeDocument/2006/relationships/slide" Target="slides/slide12.xml"/><Relationship Id="rId39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SemiBold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" name="Google Shape;6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a0a49cc88b_0_1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3a0a49cc88b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a0a49cc88b_0_1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3a0a49cc88b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a0a49cc88b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g3a0a49cc88b_0_1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a0a49cc88b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g3a0a49cc88b_0_1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a0a49cc88b_0_146:notes"/>
          <p:cNvSpPr txBox="1"/>
          <p:nvPr>
            <p:ph idx="1" type="body"/>
          </p:nvPr>
        </p:nvSpPr>
        <p:spPr>
          <a:xfrm>
            <a:off x="913805" y="4343703"/>
            <a:ext cx="50304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86175" lIns="86175" spcFirstLastPara="1" rIns="86175" wrap="square" tIns="861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g3a0a49cc88b_0_146:notes"/>
          <p:cNvSpPr/>
          <p:nvPr>
            <p:ph idx="2" type="sldImg"/>
          </p:nvPr>
        </p:nvSpPr>
        <p:spPr>
          <a:xfrm>
            <a:off x="385763" y="687388"/>
            <a:ext cx="6088200" cy="342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a0a49cc88b_0_151:notes"/>
          <p:cNvSpPr txBox="1"/>
          <p:nvPr>
            <p:ph idx="1" type="body"/>
          </p:nvPr>
        </p:nvSpPr>
        <p:spPr>
          <a:xfrm>
            <a:off x="913805" y="4343703"/>
            <a:ext cx="50304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86175" lIns="86175" spcFirstLastPara="1" rIns="86175" wrap="square" tIns="861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These are high level goals….</a:t>
            </a:r>
            <a:endParaRPr/>
          </a:p>
        </p:txBody>
      </p:sp>
      <p:sp>
        <p:nvSpPr>
          <p:cNvPr id="161" name="Google Shape;161;g3a0a49cc88b_0_151:notes"/>
          <p:cNvSpPr/>
          <p:nvPr>
            <p:ph idx="2" type="sldImg"/>
          </p:nvPr>
        </p:nvSpPr>
        <p:spPr>
          <a:xfrm>
            <a:off x="385763" y="687388"/>
            <a:ext cx="6088200" cy="342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a0a49cc88b_0_156:notes"/>
          <p:cNvSpPr txBox="1"/>
          <p:nvPr>
            <p:ph idx="1" type="body"/>
          </p:nvPr>
        </p:nvSpPr>
        <p:spPr>
          <a:xfrm>
            <a:off x="913805" y="4343703"/>
            <a:ext cx="50304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86175" lIns="86175" spcFirstLastPara="1" rIns="86175" wrap="square" tIns="861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g3a0a49cc88b_0_156:notes"/>
          <p:cNvSpPr/>
          <p:nvPr>
            <p:ph idx="2" type="sldImg"/>
          </p:nvPr>
        </p:nvSpPr>
        <p:spPr>
          <a:xfrm>
            <a:off x="385763" y="687388"/>
            <a:ext cx="6088200" cy="342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a0a49cc88b_0_1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3a0a49cc88b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The Biodiversity VC mostly plays a facilitative role….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a0a49cc88b_0_167:notes"/>
          <p:cNvSpPr/>
          <p:nvPr>
            <p:ph idx="2" type="sldImg"/>
          </p:nvPr>
        </p:nvSpPr>
        <p:spPr>
          <a:xfrm>
            <a:off x="385763" y="687388"/>
            <a:ext cx="6088200" cy="342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0" name="Google Shape;180;g3a0a49cc88b_0_167:notes"/>
          <p:cNvSpPr txBox="1"/>
          <p:nvPr>
            <p:ph idx="1" type="body"/>
          </p:nvPr>
        </p:nvSpPr>
        <p:spPr>
          <a:xfrm>
            <a:off x="913805" y="4343703"/>
            <a:ext cx="50304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300"/>
              <a:t>Largely—just business as usual. R&amp;D programs supporting development of new products and other activities.</a:t>
            </a:r>
            <a:endParaRPr/>
          </a:p>
        </p:txBody>
      </p:sp>
      <p:sp>
        <p:nvSpPr>
          <p:cNvPr id="181" name="Google Shape;181;g3a0a49cc88b_0_167:notes"/>
          <p:cNvSpPr txBox="1"/>
          <p:nvPr>
            <p:ph idx="12" type="sldNum"/>
          </p:nvPr>
        </p:nvSpPr>
        <p:spPr>
          <a:xfrm>
            <a:off x="3885903" y="8685893"/>
            <a:ext cx="2972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400" spcFirstLastPara="1" rIns="91400" wrap="square" tIns="45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a0a49cc88b_0_1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3a0a49cc88b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a0a49cc88b_0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3a0a49cc88b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a0a49cc88b_0_179:notes"/>
          <p:cNvSpPr txBox="1"/>
          <p:nvPr>
            <p:ph idx="1" type="body"/>
          </p:nvPr>
        </p:nvSpPr>
        <p:spPr>
          <a:xfrm>
            <a:off x="913805" y="4343703"/>
            <a:ext cx="50304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86175" lIns="86175" spcFirstLastPara="1" rIns="86175" wrap="square" tIns="861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g3a0a49cc88b_0_179:notes"/>
          <p:cNvSpPr/>
          <p:nvPr>
            <p:ph idx="2" type="sldImg"/>
          </p:nvPr>
        </p:nvSpPr>
        <p:spPr>
          <a:xfrm>
            <a:off x="385763" y="687388"/>
            <a:ext cx="6088200" cy="342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a0a49cc88b_0_1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3a0a49cc88b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a0a49cc88b_0_1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3a0a49cc88b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a0a49cc88b_0_1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3a0a49cc88b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a0a49cc88b_0_1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3a0a49cc88b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a0a49cc88b_0_203:notes"/>
          <p:cNvSpPr txBox="1"/>
          <p:nvPr>
            <p:ph idx="1" type="body"/>
          </p:nvPr>
        </p:nvSpPr>
        <p:spPr>
          <a:xfrm>
            <a:off x="913805" y="4343703"/>
            <a:ext cx="50304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86175" lIns="86175" spcFirstLastPara="1" rIns="86175" wrap="square" tIns="861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g3a0a49cc88b_0_203:notes"/>
          <p:cNvSpPr/>
          <p:nvPr>
            <p:ph idx="2" type="sldImg"/>
          </p:nvPr>
        </p:nvSpPr>
        <p:spPr>
          <a:xfrm>
            <a:off x="385763" y="687388"/>
            <a:ext cx="6088200" cy="342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a0a49cc88b_0_2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3a0a49cc88b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a0a49cc88b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3a0a49cc88b_0_2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a0a49cc88b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3a0a49cc88b_0_2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a0a49cc88b_0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3a0a49cc88b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a0a49cc88b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3a0a49cc88b_0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0a49cc88b_0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3a0a49cc88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Ecosystem Extent spans all of the organizations and was included in the discussions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At high level, much overlap in user needs, including marine (which was not directly well-represented at this stage)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a0a49cc88b_0_1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a0a49cc88b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Other areas—all related to the above: Connectivity, species extinction risk, degradation and restoration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a0a49cc88b_0_1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3a0a49cc88b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a0a49cc88b_0_1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3a0a49cc88b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a0a49cc88b_0_1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3a0a49cc88b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7.jpg"/><Relationship Id="rId4" Type="http://schemas.openxmlformats.org/officeDocument/2006/relationships/image" Target="../media/image16.jpg"/><Relationship Id="rId5" Type="http://schemas.openxmlformats.org/officeDocument/2006/relationships/image" Target="../media/image13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9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9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9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9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9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9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0"/>
          <p:cNvSpPr txBox="1"/>
          <p:nvPr>
            <p:ph idx="1" type="body"/>
          </p:nvPr>
        </p:nvSpPr>
        <p:spPr>
          <a:xfrm>
            <a:off x="188686" y="1213430"/>
            <a:ext cx="5706954" cy="5204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8" name="Google Shape;28;p30"/>
          <p:cNvSpPr txBox="1"/>
          <p:nvPr>
            <p:ph idx="2" type="body"/>
          </p:nvPr>
        </p:nvSpPr>
        <p:spPr>
          <a:xfrm>
            <a:off x="6296361" y="1213430"/>
            <a:ext cx="5509008" cy="5204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3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30;p3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1" name="Google Shape;31;p30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baseline="30000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4-6 November 2025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3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6" name="Google Shape;36;p3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31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baseline="30000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4-6 November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31"/>
          <p:cNvSpPr txBox="1"/>
          <p:nvPr>
            <p:ph idx="1" type="body"/>
          </p:nvPr>
        </p:nvSpPr>
        <p:spPr>
          <a:xfrm>
            <a:off x="281354" y="989110"/>
            <a:ext cx="11723077" cy="5491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3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3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3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3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32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baseline="30000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4-6 November 2025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Slide">
  <p:cSld name="Heading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/>
          <p:nvPr>
            <p:ph type="title"/>
          </p:nvPr>
        </p:nvSpPr>
        <p:spPr>
          <a:xfrm>
            <a:off x="1371600" y="2873828"/>
            <a:ext cx="9512300" cy="904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33"/>
          <p:cNvSpPr txBox="1"/>
          <p:nvPr/>
        </p:nvSpPr>
        <p:spPr>
          <a:xfrm>
            <a:off x="11582400" y="6629402"/>
            <a:ext cx="609600" cy="210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GB" sz="12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3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baseline="30000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4-6 November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3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0" name="Google Shape;60;p3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4"/>
          <p:cNvSpPr txBox="1"/>
          <p:nvPr>
            <p:ph idx="1" type="body"/>
          </p:nvPr>
        </p:nvSpPr>
        <p:spPr>
          <a:xfrm>
            <a:off x="5180012" y="1149147"/>
            <a:ext cx="6812696" cy="5268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3" name="Google Shape;63;p34"/>
          <p:cNvSpPr txBox="1"/>
          <p:nvPr>
            <p:ph idx="2" type="body"/>
          </p:nvPr>
        </p:nvSpPr>
        <p:spPr>
          <a:xfrm>
            <a:off x="839788" y="1152203"/>
            <a:ext cx="3932237" cy="5197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4" name="Google Shape;64;p3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3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6" name="Google Shape;66;p3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baseline="30000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4-6 November 2025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28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2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jpg"/><Relationship Id="rId5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eobon.org/" TargetMode="External"/><Relationship Id="rId4" Type="http://schemas.openxmlformats.org/officeDocument/2006/relationships/hyperlink" Target="https://www.ioc.unesco.org/en" TargetMode="External"/><Relationship Id="rId9" Type="http://schemas.openxmlformats.org/officeDocument/2006/relationships/hyperlink" Target="https://seea.un.org/" TargetMode="External"/><Relationship Id="rId5" Type="http://schemas.openxmlformats.org/officeDocument/2006/relationships/hyperlink" Target="https://www.ipbes.net/" TargetMode="External"/><Relationship Id="rId6" Type="http://schemas.openxmlformats.org/officeDocument/2006/relationships/hyperlink" Target="https://tnfd.global/" TargetMode="External"/><Relationship Id="rId7" Type="http://schemas.openxmlformats.org/officeDocument/2006/relationships/hyperlink" Target="https://www.cbd.int/" TargetMode="External"/><Relationship Id="rId8" Type="http://schemas.openxmlformats.org/officeDocument/2006/relationships/hyperlink" Target="https://www.unccd.int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/>
          <p:nvPr>
            <p:ph type="title"/>
          </p:nvPr>
        </p:nvSpPr>
        <p:spPr>
          <a:xfrm>
            <a:off x="176050" y="175950"/>
            <a:ext cx="8824200" cy="4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Biodiversity</a:t>
            </a:r>
            <a:endParaRPr sz="7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GB" sz="4000">
                <a:latin typeface="Arial"/>
                <a:ea typeface="Arial"/>
                <a:cs typeface="Arial"/>
                <a:sym typeface="Arial"/>
              </a:rPr>
              <a:t>Proposal for sustainable support for biodiversity in CEOS</a:t>
            </a:r>
            <a:endParaRPr sz="7500"/>
          </a:p>
        </p:txBody>
      </p:sp>
      <p:sp>
        <p:nvSpPr>
          <p:cNvPr id="72" name="Google Shape;72;p1"/>
          <p:cNvSpPr/>
          <p:nvPr/>
        </p:nvSpPr>
        <p:spPr>
          <a:xfrm>
            <a:off x="9088942" y="4141149"/>
            <a:ext cx="3055557" cy="252394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Gary Geller, NASA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Jet Propulsion Laboratory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California Institute of Technology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Shaun Levick, CSIRO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Marc Paganini, ESA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7.1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39th CEOS Plenary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Bath, United Kingdom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4th - 6th November, 2025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5967531" y="6624537"/>
            <a:ext cx="2360463" cy="2334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rPr b="0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2025. All rights reserved.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a0a49cc88b_0_126"/>
          <p:cNvSpPr txBox="1"/>
          <p:nvPr>
            <p:ph idx="1" type="body"/>
          </p:nvPr>
        </p:nvSpPr>
        <p:spPr>
          <a:xfrm>
            <a:off x="348300" y="1426725"/>
            <a:ext cx="11495400" cy="48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/>
              <a:t>Establish a Biodiversity Virtual Constellation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500"/>
              <a:t> 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 sz="2400"/>
              <a:t>Viewed as the most effective and sustainable option for impactful CEOS engagement supporting Biodiversity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Flexibility was key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 sz="2400"/>
              <a:t>Accommodates fluctuations in Agency resources, expertise, &amp; activities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Leadership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Membership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Enables Agencies to contribute regardless of size or expertise</a:t>
            </a:r>
            <a:endParaRPr/>
          </a:p>
        </p:txBody>
      </p:sp>
      <p:sp>
        <p:nvSpPr>
          <p:cNvPr id="134" name="Google Shape;134;g3a0a49cc88b_0_12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BST Recommendation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a0a49cc88b_0_131"/>
          <p:cNvSpPr txBox="1"/>
          <p:nvPr>
            <p:ph type="title"/>
          </p:nvPr>
        </p:nvSpPr>
        <p:spPr>
          <a:xfrm>
            <a:off x="1067898" y="2646464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1"/>
                </a:solidFill>
              </a:rPr>
              <a:t>Initial Proposal for a Biodiversity Virtual Constellation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0a49cc88b_0_135"/>
          <p:cNvSpPr txBox="1"/>
          <p:nvPr>
            <p:ph idx="1" type="body"/>
          </p:nvPr>
        </p:nvSpPr>
        <p:spPr>
          <a:xfrm>
            <a:off x="324225" y="1426726"/>
            <a:ext cx="11867700" cy="50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2400"/>
              <a:t>From the VC Process paper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“A set of space and ground segment capabilities operating together in a coordinated manner…”</a:t>
            </a:r>
            <a:endParaRPr sz="2400"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Primary VC Goal: demonstrate the value of a collaborative partnership….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Seven specific goals, including…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Enhance CEOS Agency mission coordination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Improve utilization of the combined outputs of agency programs for specific applications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Encourage and facilitate participation by all agencies, large and small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45" name="Google Shape;145;g3a0a49cc88b_0_13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Context: What Is a CEOS VC?</a:t>
            </a:r>
            <a:endParaRPr/>
          </a:p>
        </p:txBody>
      </p:sp>
      <p:sp>
        <p:nvSpPr>
          <p:cNvPr id="146" name="Google Shape;146;g3a0a49cc88b_0_135"/>
          <p:cNvSpPr txBox="1"/>
          <p:nvPr/>
        </p:nvSpPr>
        <p:spPr>
          <a:xfrm rot="-353940">
            <a:off x="8388687" y="3895963"/>
            <a:ext cx="2723422" cy="70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Addressed in BST Report, App 3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a0a49cc88b_0_141"/>
          <p:cNvSpPr txBox="1"/>
          <p:nvPr>
            <p:ph idx="1" type="body"/>
          </p:nvPr>
        </p:nvSpPr>
        <p:spPr>
          <a:xfrm>
            <a:off x="281350" y="1374851"/>
            <a:ext cx="117231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Proposals are submitted to SIT Chair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Phase I –Initial Proposal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Purpose: Convey scope and scale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Format: Terms of Reference (4-6 pages)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Decision: Proceed to Full Proposal?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Phase II – Full Proposal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Final Terms of Reference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Implementation Plan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Decision: Should the proposed VC be approved? (SIT-41)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52" name="Google Shape;152;g3a0a49cc88b_0_14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Process for Proposing New VC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a0a49cc88b_0_146"/>
          <p:cNvSpPr txBox="1"/>
          <p:nvPr>
            <p:ph idx="1" type="body"/>
          </p:nvPr>
        </p:nvSpPr>
        <p:spPr>
          <a:xfrm>
            <a:off x="245212" y="2361600"/>
            <a:ext cx="11701500" cy="18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sz="2700"/>
              <a:t>Advance biodiversity understanding, monitoring, and conservation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sz="2700"/>
              <a:t>for the benefit of society by strengthening the community’s use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sz="2700"/>
              <a:t>of space-based Earth observations and data products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sz="2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8" name="Google Shape;158;g3a0a49cc88b_0_14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0" lang="en-GB" sz="4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Mission Statement</a:t>
            </a:r>
            <a:endParaRPr b="0" sz="4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a0a49cc88b_0_151"/>
          <p:cNvSpPr txBox="1"/>
          <p:nvPr>
            <p:ph idx="1" type="body"/>
          </p:nvPr>
        </p:nvSpPr>
        <p:spPr>
          <a:xfrm>
            <a:off x="281350" y="1115450"/>
            <a:ext cx="117231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b="1" lang="en-GB" sz="2400"/>
              <a:t>Maximize Impact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Maximize the societal benefit of space-based EO &amp; derived data products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Focus: biodiversity understanding, monitoring, and conservation</a:t>
            </a:r>
            <a:endParaRPr/>
          </a:p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b="1" lang="en-GB" sz="2400"/>
              <a:t>Engage Users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Continue active dialogue with biodiversity stakeholders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Track evolving user needs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Adapt B-VC activities accordingly</a:t>
            </a:r>
            <a:endParaRPr/>
          </a:p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b="1" lang="en-GB" sz="2400"/>
              <a:t>Leverage CEOS’ Collective Capabilities and Resources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Facilitate alignment across CEOS Agency missions, observations, data products, and services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Coordinate with activities of other CEOS entities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4" name="Google Shape;164;g3a0a49cc88b_0_15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Objectives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a0a49cc88b_0_156"/>
          <p:cNvSpPr txBox="1"/>
          <p:nvPr>
            <p:ph idx="1" type="body"/>
          </p:nvPr>
        </p:nvSpPr>
        <p:spPr>
          <a:xfrm>
            <a:off x="281350" y="1167325"/>
            <a:ext cx="11723100" cy="53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GB" sz="2400"/>
              <a:t>Membership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Primarily CEOS Agency personnel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As needed, augmented with outside expertise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Goal for geographic diversity and range of expertise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GB" sz="2400"/>
              <a:t>Leadership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Two and no more than three Co-Leads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Provided by CEOS Agencies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Co-Lead positions will be reviewed every two years </a:t>
            </a:r>
            <a:endParaRPr/>
          </a:p>
        </p:txBody>
      </p:sp>
      <p:sp>
        <p:nvSpPr>
          <p:cNvPr id="170" name="Google Shape;170;g3a0a49cc88b_0_15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Membership &amp; Leadership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a0a49cc88b_0_16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Activities</a:t>
            </a:r>
            <a:endParaRPr/>
          </a:p>
        </p:txBody>
      </p:sp>
      <p:pic>
        <p:nvPicPr>
          <p:cNvPr id="176" name="Google Shape;176;g3a0a49cc88b_0_161"/>
          <p:cNvPicPr preferRelativeResize="0"/>
          <p:nvPr/>
        </p:nvPicPr>
        <p:blipFill rotWithShape="1">
          <a:blip r:embed="rId3">
            <a:alphaModFix/>
          </a:blip>
          <a:srcRect b="1774" l="0" r="17287" t="1241"/>
          <a:stretch/>
        </p:blipFill>
        <p:spPr>
          <a:xfrm>
            <a:off x="2438400" y="1097280"/>
            <a:ext cx="8168639" cy="541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a0a49cc88b_0_161"/>
          <p:cNvSpPr txBox="1"/>
          <p:nvPr/>
        </p:nvSpPr>
        <p:spPr>
          <a:xfrm rot="-5400000">
            <a:off x="1601210" y="2112906"/>
            <a:ext cx="141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a0a49cc88b_0_167"/>
          <p:cNvSpPr txBox="1"/>
          <p:nvPr>
            <p:ph idx="1" type="body"/>
          </p:nvPr>
        </p:nvSpPr>
        <p:spPr>
          <a:xfrm>
            <a:off x="281350" y="1400776"/>
            <a:ext cx="117231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GB" sz="2400"/>
              <a:t>Team members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In-kind support by CEOS Agencies (and CEOS WGs &amp; VCs)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Invited external experts as needed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GB" sz="2400"/>
              <a:t>Existing Agency Research and Development Programs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Proposals for p</a:t>
            </a:r>
            <a:r>
              <a:rPr lang="en-GB" sz="2400"/>
              <a:t>roducts, pilots, activities….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Not new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B-VC can amplify the reach and impact of these programs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GB" sz="2400"/>
              <a:t>Existing programs by outside organizations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National government agencies, institutions, philanthropic orgs…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Submitted by B-VC team members or outside experts</a:t>
            </a:r>
            <a:endParaRPr/>
          </a:p>
        </p:txBody>
      </p:sp>
      <p:sp>
        <p:nvSpPr>
          <p:cNvPr id="184" name="Google Shape;184;g3a0a49cc88b_0_16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Resources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a0a49cc88b_0_173"/>
          <p:cNvSpPr txBox="1"/>
          <p:nvPr>
            <p:ph idx="1" type="body"/>
          </p:nvPr>
        </p:nvSpPr>
        <p:spPr>
          <a:xfrm>
            <a:off x="188686" y="1213430"/>
            <a:ext cx="5706900" cy="52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/>
              <a:t>Resilience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Climate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Disasters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Agriculture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Ecosystem Services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/>
              <a:t>Water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Marine, GOOS BioEco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COAST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SST-VC, OCR-VC, OST-VC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Ramsar</a:t>
            </a:r>
            <a:endParaRPr/>
          </a:p>
        </p:txBody>
      </p:sp>
      <p:sp>
        <p:nvSpPr>
          <p:cNvPr id="190" name="Google Shape;190;g3a0a49cc88b_0_173"/>
          <p:cNvSpPr txBox="1"/>
          <p:nvPr>
            <p:ph idx="2" type="body"/>
          </p:nvPr>
        </p:nvSpPr>
        <p:spPr>
          <a:xfrm>
            <a:off x="6296361" y="1213430"/>
            <a:ext cx="5508900" cy="52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/>
              <a:t>Enabling factors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ARD/d</a:t>
            </a:r>
            <a:r>
              <a:rPr lang="en-GB" sz="2400"/>
              <a:t>erived products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Data Cube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Capacity/utilization tools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User engagement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GB"/>
              <a:t>New Missions!</a:t>
            </a:r>
            <a:endParaRPr b="1"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</p:txBody>
      </p:sp>
      <p:sp>
        <p:nvSpPr>
          <p:cNvPr id="191" name="Google Shape;191;g3a0a49cc88b_0_17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Alignment with Priorities…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a0a49cc88b_0_79"/>
          <p:cNvSpPr txBox="1"/>
          <p:nvPr>
            <p:ph idx="1" type="body"/>
          </p:nvPr>
        </p:nvSpPr>
        <p:spPr>
          <a:xfrm>
            <a:off x="281354" y="1145894"/>
            <a:ext cx="11723100" cy="53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 sz="2400"/>
              <a:t>Biodiversity Study Team was e</a:t>
            </a:r>
            <a:r>
              <a:rPr lang="en-GB" sz="2400"/>
              <a:t>stablished at CEOS Plenary 2024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Co-leads: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400"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4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 sz="2400"/>
              <a:t>Team Members: CNES, CSA, CSIRO, EC, ECCC, ESA, ISRO, JAXA, NASA, NOAA, UKSA, USGS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</p:txBody>
      </p:sp>
      <p:sp>
        <p:nvSpPr>
          <p:cNvPr id="79" name="Google Shape;79;g3a0a49cc88b_0_7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Introduction</a:t>
            </a:r>
            <a:endParaRPr/>
          </a:p>
        </p:txBody>
      </p:sp>
      <p:grpSp>
        <p:nvGrpSpPr>
          <p:cNvPr id="80" name="Google Shape;80;g3a0a49cc88b_0_79"/>
          <p:cNvGrpSpPr/>
          <p:nvPr/>
        </p:nvGrpSpPr>
        <p:grpSpPr>
          <a:xfrm>
            <a:off x="2334516" y="2546631"/>
            <a:ext cx="6439189" cy="2889622"/>
            <a:chOff x="2334516" y="2315138"/>
            <a:chExt cx="6439189" cy="2889622"/>
          </a:xfrm>
        </p:grpSpPr>
        <p:pic>
          <p:nvPicPr>
            <p:cNvPr id="81" name="Google Shape;81;g3a0a49cc88b_0_7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83349" y="2360136"/>
              <a:ext cx="1773885" cy="1951274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82" name="Google Shape;82;g3a0a49cc88b_0_79"/>
            <p:cNvSpPr txBox="1"/>
            <p:nvPr/>
          </p:nvSpPr>
          <p:spPr>
            <a:xfrm>
              <a:off x="4384746" y="4404360"/>
              <a:ext cx="23658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GB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Shaun Levick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GB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CSIRO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g3a0a49cc88b_0_79"/>
            <p:cNvSpPr txBox="1"/>
            <p:nvPr/>
          </p:nvSpPr>
          <p:spPr>
            <a:xfrm>
              <a:off x="6730705" y="4404360"/>
              <a:ext cx="20430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GB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Marc Paganini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GB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ESA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" name="Google Shape;84;g3a0a49cc88b_0_7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19040" y="2315138"/>
              <a:ext cx="1773885" cy="2020322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85" name="Google Shape;85;g3a0a49cc88b_0_79"/>
            <p:cNvSpPr txBox="1"/>
            <p:nvPr/>
          </p:nvSpPr>
          <p:spPr>
            <a:xfrm>
              <a:off x="2550697" y="4404360"/>
              <a:ext cx="17964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GB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Gary Geller NASA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6" name="Google Shape;86;g3a0a49cc88b_0_7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334516" y="2349662"/>
              <a:ext cx="1979176" cy="198579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a0a49cc88b_0_17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Looking Ahead</a:t>
            </a:r>
            <a:endParaRPr/>
          </a:p>
        </p:txBody>
      </p:sp>
      <p:pic>
        <p:nvPicPr>
          <p:cNvPr id="197" name="Google Shape;197;g3a0a49cc88b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1237" y="3424237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3a0a49cc88b_0_179" title="Timeline_v2.png"/>
          <p:cNvPicPr preferRelativeResize="0"/>
          <p:nvPr/>
        </p:nvPicPr>
        <p:blipFill rotWithShape="1">
          <a:blip r:embed="rId4">
            <a:alphaModFix/>
          </a:blip>
          <a:srcRect b="5600" l="1019" r="1912" t="9278"/>
          <a:stretch/>
        </p:blipFill>
        <p:spPr>
          <a:xfrm>
            <a:off x="126146" y="1975254"/>
            <a:ext cx="11930182" cy="333604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a0a49cc88b_0_185"/>
          <p:cNvSpPr txBox="1"/>
          <p:nvPr>
            <p:ph idx="1" type="body"/>
          </p:nvPr>
        </p:nvSpPr>
        <p:spPr>
          <a:xfrm>
            <a:off x="281350" y="1193250"/>
            <a:ext cx="11723100" cy="52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Acknowledge that the BST has fulfilled its assigned tasks 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GB" sz="2400"/>
              <a:t>Decision:</a:t>
            </a:r>
            <a:r>
              <a:rPr lang="en-GB" sz="2400"/>
              <a:t> Agreement with the proposal for a Biodiversity Virtual Constellation and to proceed with development of a Full Proposal for consideration at SIT-41.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GB" sz="2400"/>
              <a:t>Decision:</a:t>
            </a:r>
            <a:r>
              <a:rPr lang="en-GB" sz="2400"/>
              <a:t> Extend the Biodiversity Study Team through to SIT-41 to complete the Full Proposal and develop inputs to the Work Plan.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4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GB" sz="2400"/>
              <a:t>Invitation</a:t>
            </a:r>
            <a:r>
              <a:rPr lang="en-GB" sz="2400"/>
              <a:t>: We invite Agencies, including smaller agencies, to identify B-VC members.</a:t>
            </a:r>
            <a:endParaRPr sz="2400"/>
          </a:p>
        </p:txBody>
      </p:sp>
      <p:sp>
        <p:nvSpPr>
          <p:cNvPr id="204" name="Google Shape;204;g3a0a49cc88b_0_18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Request to Principals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a0a49cc88b_0_190"/>
          <p:cNvSpPr txBox="1"/>
          <p:nvPr>
            <p:ph type="title"/>
          </p:nvPr>
        </p:nvSpPr>
        <p:spPr>
          <a:xfrm>
            <a:off x="2401556" y="2331218"/>
            <a:ext cx="3931800" cy="18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b="1" lang="en-GB" sz="5000"/>
              <a:t>Thank you</a:t>
            </a:r>
            <a:endParaRPr b="1" sz="5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a0a49cc88b_0_194"/>
          <p:cNvSpPr txBox="1"/>
          <p:nvPr>
            <p:ph type="title"/>
          </p:nvPr>
        </p:nvSpPr>
        <p:spPr>
          <a:xfrm>
            <a:off x="1371600" y="2873828"/>
            <a:ext cx="9512400" cy="9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Backup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/>
              <a:t>Road to Here</a:t>
            </a:r>
            <a:endParaRPr/>
          </a:p>
        </p:txBody>
      </p:sp>
      <p:sp>
        <p:nvSpPr>
          <p:cNvPr id="220" name="Google Shape;220;p2"/>
          <p:cNvSpPr txBox="1"/>
          <p:nvPr>
            <p:ph idx="2" type="body"/>
          </p:nvPr>
        </p:nvSpPr>
        <p:spPr>
          <a:xfrm>
            <a:off x="440976" y="1238725"/>
            <a:ext cx="11638200" cy="49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~2012: “Biodiversity Activity” initiated</a:t>
            </a:r>
            <a:endParaRPr sz="24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❖"/>
            </a:pPr>
            <a:r>
              <a:rPr lang="en-GB" sz="2400"/>
              <a:t>~2020: Informal discussions on increasing engagement</a:t>
            </a:r>
            <a:endParaRPr sz="24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■"/>
            </a:pPr>
            <a:r>
              <a:rPr lang="en-GB"/>
              <a:t>Triggered by biodiversity crisis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■"/>
            </a:pPr>
            <a:r>
              <a:rPr lang="en-GB"/>
              <a:t>Convention on Biological Diversity Global Biodiversity Framework (GBF)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❖"/>
            </a:pPr>
            <a:r>
              <a:rPr lang="en-GB" sz="2400"/>
              <a:t>2021: Biodiversity “Discussion Group” initiated</a:t>
            </a:r>
            <a:endParaRPr sz="24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❖"/>
            </a:pPr>
            <a:r>
              <a:rPr lang="en-GB" sz="2400"/>
              <a:t>2022-2024: Ecosystem Extent Task Team</a:t>
            </a:r>
            <a:endParaRPr sz="24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■"/>
            </a:pPr>
            <a:r>
              <a:rPr lang="en-GB"/>
              <a:t>Whitepaper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■"/>
            </a:pPr>
            <a:r>
              <a:rPr lang="en-GB"/>
              <a:t>Demonstrator studies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❖"/>
            </a:pPr>
            <a:r>
              <a:rPr lang="en-GB" sz="2400"/>
              <a:t>2024: CSA Chair theme</a:t>
            </a:r>
            <a:endParaRPr sz="24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■"/>
            </a:pPr>
            <a:r>
              <a:rPr lang="en-GB"/>
              <a:t>BST established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a0a49cc88b_0_198"/>
          <p:cNvSpPr txBox="1"/>
          <p:nvPr>
            <p:ph idx="1" type="body"/>
          </p:nvPr>
        </p:nvSpPr>
        <p:spPr>
          <a:xfrm>
            <a:off x="281350" y="1141375"/>
            <a:ext cx="11723100" cy="53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6515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AutoNum type="arabicParenR"/>
            </a:pPr>
            <a:r>
              <a:rPr lang="en-GB" sz="2000"/>
              <a:t>Identify </a:t>
            </a:r>
            <a:r>
              <a:rPr b="1" lang="en-GB" sz="2000"/>
              <a:t>priority gaps in biodiversity observations and data products </a:t>
            </a:r>
            <a:r>
              <a:rPr lang="en-GB" sz="2000"/>
              <a:t>(including biodiversity indicators) and facilitate development of solutions to fill critical gaps. </a:t>
            </a:r>
            <a:endParaRPr/>
          </a:p>
          <a:p>
            <a:pPr indent="-514350" lvl="0" marL="56515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AutoNum type="arabicParenR"/>
            </a:pPr>
            <a:r>
              <a:rPr lang="en-GB" sz="2000"/>
              <a:t>Facilitate </a:t>
            </a:r>
            <a:r>
              <a:rPr b="1" lang="en-GB" sz="2000"/>
              <a:t>enhancement of data processing and utilization tools</a:t>
            </a:r>
            <a:r>
              <a:rPr lang="en-GB" sz="2000"/>
              <a:t> needed to increase utilization of EO for biodiversity applications.</a:t>
            </a:r>
            <a:endParaRPr/>
          </a:p>
          <a:p>
            <a:pPr indent="-514350" lvl="0" marL="56515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AutoNum type="arabicParenR"/>
            </a:pPr>
            <a:r>
              <a:rPr lang="en-GB" sz="2000"/>
              <a:t>Enhance existing </a:t>
            </a:r>
            <a:r>
              <a:rPr b="1" lang="en-GB" sz="2000"/>
              <a:t>CEOS</a:t>
            </a:r>
            <a:r>
              <a:rPr lang="en-GB" sz="2000"/>
              <a:t> </a:t>
            </a:r>
            <a:r>
              <a:rPr b="1" lang="en-GB" sz="2000"/>
              <a:t>biodiversity demonstrators</a:t>
            </a:r>
            <a:r>
              <a:rPr lang="en-GB" sz="2000"/>
              <a:t>, and explore possibilities for new ones, to provide useful exemplars and facilitate development and testing of needed EO capabilities.</a:t>
            </a:r>
            <a:endParaRPr/>
          </a:p>
          <a:p>
            <a:pPr indent="-514350" lvl="0" marL="56515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AutoNum type="arabicParenR"/>
            </a:pPr>
            <a:r>
              <a:rPr lang="en-GB" sz="2000"/>
              <a:t>Prioritize and implement </a:t>
            </a:r>
            <a:r>
              <a:rPr b="1" lang="en-GB" sz="2000"/>
              <a:t>Capacity Building initiatives </a:t>
            </a:r>
            <a:r>
              <a:rPr lang="en-GB" sz="2000"/>
              <a:t>through close collaboration with CEOS WGCapD.</a:t>
            </a:r>
            <a:endParaRPr/>
          </a:p>
          <a:p>
            <a:pPr indent="-514350" lvl="0" marL="56515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AutoNum type="arabicParenR"/>
            </a:pPr>
            <a:r>
              <a:rPr lang="en-GB" sz="2000"/>
              <a:t>Actively seek to </a:t>
            </a:r>
            <a:r>
              <a:rPr b="1" lang="en-GB" sz="2000"/>
              <a:t>increase biodiversity community engagement with EO </a:t>
            </a:r>
            <a:r>
              <a:rPr lang="en-GB" sz="2000"/>
              <a:t>and its applications for biodiversity understanding, monitoring, and conservation.</a:t>
            </a:r>
            <a:endParaRPr/>
          </a:p>
          <a:p>
            <a:pPr indent="-514350" lvl="0" marL="56515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AutoNum type="arabicParenR"/>
            </a:pPr>
            <a:r>
              <a:rPr lang="en-GB" sz="2000"/>
              <a:t>Coordinate with </a:t>
            </a:r>
            <a:r>
              <a:rPr b="1" lang="en-GB" sz="2000"/>
              <a:t>GEO BON and its Global Biodiversity Observing System (GBiOS) </a:t>
            </a:r>
            <a:r>
              <a:rPr lang="en-GB" sz="2000"/>
              <a:t>concept to facilitate the wider use of space-based EO.</a:t>
            </a:r>
            <a:endParaRPr/>
          </a:p>
          <a:p>
            <a:pPr indent="-336550" lvl="0" marL="5651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1800"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226" name="Google Shape;226;g3a0a49cc88b_0_19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Activities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a0a49cc88b_0_20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0" lang="en-GB" sz="4400">
                <a:solidFill>
                  <a:srgbClr val="F3F3F3"/>
                </a:solidFill>
              </a:rPr>
              <a:t>Schedule</a:t>
            </a:r>
            <a:endParaRPr b="0" sz="4400">
              <a:solidFill>
                <a:srgbClr val="F3F3F3"/>
              </a:solidFill>
            </a:endParaRPr>
          </a:p>
        </p:txBody>
      </p:sp>
      <p:graphicFrame>
        <p:nvGraphicFramePr>
          <p:cNvPr id="232" name="Google Shape;232;g3a0a49cc88b_0_203"/>
          <p:cNvGraphicFramePr/>
          <p:nvPr/>
        </p:nvGraphicFramePr>
        <p:xfrm>
          <a:off x="176049" y="11914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{C9C69255-358F-42CE-884E-C861EEB03633}</a:tableStyleId>
              </a:tblPr>
              <a:tblGrid>
                <a:gridCol w="3277550"/>
                <a:gridCol w="6756375"/>
                <a:gridCol w="1552525"/>
              </a:tblGrid>
              <a:tr h="33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Activity Topic</a:t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Milestones</a:t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Timeframe</a:t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</a:tr>
              <a:tr h="33085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Data product gaps</a:t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Prioritize needed products to fill product gaps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Year 1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</a:tr>
              <a:tr h="33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Develop plan and methods to fill gaps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Years 1-3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</a:tr>
              <a:tr h="33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Implement product gap-filling plan (incremental, with partners)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Years 2-5+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</a:tr>
              <a:tr h="33085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Data processing and utilization tools</a:t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Assess current tools and identify and prioritize enhancements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Years 1-3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</a:tr>
              <a:tr h="33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Develop plan and methods for enhancements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Years 2-4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</a:tr>
              <a:tr h="33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Implement tool enhancements (incremental, with partners)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Years 2-5+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</a:tr>
              <a:tr h="1007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Demonstrator development</a:t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Continue development of the three Ecosystem Extent Task Team demonstrators (Hudson Bay—ECCC; Costa Rica—CNES; Great Western Woodlands—CSIRO) and seek new demonstrator options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Years 1, 2-5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</a:tr>
              <a:tr h="33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Capacity building</a:t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Work with WGCapD to prioritize and enhance capacity building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Continuous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Stakeholder engagement</a:t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Outreach and engagement via informational webinars, brochures, and other means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Continuous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</a:tr>
              <a:tr h="3308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Space arm of GBiOS</a:t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Identify needs, gaps, and challenges (jointly with GEO BON)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Years 2-3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</a:tr>
              <a:tr h="5000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Integrate space-based EO into the GBiOS concept and architecture (jointly with GEO BON)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Years 3-7+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56450" marL="5645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a0a49cc88b_0_20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Product workflow has gaps…</a:t>
            </a:r>
            <a:endParaRPr/>
          </a:p>
        </p:txBody>
      </p:sp>
      <p:pic>
        <p:nvPicPr>
          <p:cNvPr id="238" name="Google Shape;238;g3a0a49cc88b_0_208"/>
          <p:cNvPicPr preferRelativeResize="0"/>
          <p:nvPr/>
        </p:nvPicPr>
        <p:blipFill rotWithShape="1">
          <a:blip r:embed="rId3">
            <a:alphaModFix/>
          </a:blip>
          <a:srcRect b="0" l="0" r="0" t="1903"/>
          <a:stretch/>
        </p:blipFill>
        <p:spPr>
          <a:xfrm>
            <a:off x="0" y="1109473"/>
            <a:ext cx="12191998" cy="507902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3a0a49cc88b_0_208"/>
          <p:cNvSpPr txBox="1"/>
          <p:nvPr/>
        </p:nvSpPr>
        <p:spPr>
          <a:xfrm>
            <a:off x="9412224" y="6154881"/>
            <a:ext cx="2865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Based on Navarro et al 2017</a:t>
            </a:r>
            <a:endParaRPr/>
          </a:p>
        </p:txBody>
      </p:sp>
      <p:sp>
        <p:nvSpPr>
          <p:cNvPr id="240" name="Google Shape;240;g3a0a49cc88b_0_208"/>
          <p:cNvSpPr/>
          <p:nvPr/>
        </p:nvSpPr>
        <p:spPr>
          <a:xfrm>
            <a:off x="3352800" y="4977298"/>
            <a:ext cx="2011800" cy="10089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a0a49cc88b_0_208"/>
          <p:cNvSpPr/>
          <p:nvPr/>
        </p:nvSpPr>
        <p:spPr>
          <a:xfrm>
            <a:off x="2084832" y="2778208"/>
            <a:ext cx="1524000" cy="11232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g3a0a49cc88b_0_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281"/>
            <a:ext cx="12192000" cy="681743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3a0a49cc88b_0_216"/>
          <p:cNvSpPr txBox="1"/>
          <p:nvPr/>
        </p:nvSpPr>
        <p:spPr>
          <a:xfrm>
            <a:off x="5868111" y="2107965"/>
            <a:ext cx="13902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(Services)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a0a49cc88b_0_221"/>
          <p:cNvSpPr txBox="1"/>
          <p:nvPr>
            <p:ph idx="1" type="body"/>
          </p:nvPr>
        </p:nvSpPr>
        <p:spPr>
          <a:xfrm>
            <a:off x="348200" y="1063550"/>
            <a:ext cx="11495700" cy="51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Analogous to the EETT demonstrators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Framework for B-VC activities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Data product and tool development testbed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Including end user testing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User engagement vehicle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Idea generator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Cross-ecosystem algorithm transferability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Outputs &amp; outcomes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Products and tools for GitHub algorithm and tool repository 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“Real-world” experience (e.g., understanding end user constraints)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Ideas</a:t>
            </a:r>
            <a:endParaRPr/>
          </a:p>
        </p:txBody>
      </p:sp>
      <p:sp>
        <p:nvSpPr>
          <p:cNvPr id="253" name="Google Shape;253;g3a0a49cc88b_0_22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3733"/>
              <a:t>Demonstrators &amp; CEOS Analytics Lab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a0a49cc88b_0_9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Content</a:t>
            </a:r>
            <a:endParaRPr/>
          </a:p>
        </p:txBody>
      </p:sp>
      <p:sp>
        <p:nvSpPr>
          <p:cNvPr id="92" name="Google Shape;92;g3a0a49cc88b_0_91"/>
          <p:cNvSpPr txBox="1"/>
          <p:nvPr>
            <p:ph idx="1" type="body"/>
          </p:nvPr>
        </p:nvSpPr>
        <p:spPr>
          <a:xfrm>
            <a:off x="280988" y="1284789"/>
            <a:ext cx="11723700" cy="51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GB"/>
              <a:t>Part 1 </a:t>
            </a:r>
            <a:r>
              <a:rPr lang="en-GB"/>
              <a:t>- Biodiversity Study Team Report &amp; Recommendation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800"/>
              <a:t>What did the BST do?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800"/>
              <a:t>Options considered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800"/>
              <a:t>Recommendation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GB"/>
              <a:t>Part 2</a:t>
            </a:r>
            <a:r>
              <a:rPr lang="en-GB"/>
              <a:t> - Initial Proposal: Biodiversity Virtual Constellation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800"/>
              <a:t>CEOS processes for VCs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800"/>
              <a:t>Mission, Objectives, &amp; Activities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800"/>
              <a:t>Members, Leadership, &amp; Resources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a0a49cc88b_0_96"/>
          <p:cNvSpPr txBox="1"/>
          <p:nvPr>
            <p:ph idx="1" type="body"/>
          </p:nvPr>
        </p:nvSpPr>
        <p:spPr>
          <a:xfrm>
            <a:off x="324233" y="1226916"/>
            <a:ext cx="11495400" cy="52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GB"/>
              <a:t>Overall Task:</a:t>
            </a:r>
            <a:r>
              <a:rPr lang="en-GB"/>
              <a:t> Assess CEOS options for an enduring engagement with biodiversity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GB"/>
              <a:t>Phase 1:</a:t>
            </a:r>
            <a:r>
              <a:rPr lang="en-GB"/>
              <a:t> Stakeholder assessment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GB"/>
              <a:t>Phase 2:</a:t>
            </a:r>
            <a:r>
              <a:rPr lang="en-GB"/>
              <a:t> Explore connections with CEOS WGs and VCs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GB"/>
              <a:t>Phase 3:</a:t>
            </a:r>
            <a:r>
              <a:rPr lang="en-GB"/>
              <a:t> Assess options and make a recommendation</a:t>
            </a:r>
            <a:endParaRPr/>
          </a:p>
        </p:txBody>
      </p:sp>
      <p:sp>
        <p:nvSpPr>
          <p:cNvPr id="98" name="Google Shape;98;g3a0a49cc88b_0_9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4000"/>
              <a:t>Biodiversity Study Team Mandate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0a49cc88b_0_10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Stakeholder Assessment </a:t>
            </a:r>
            <a:endParaRPr/>
          </a:p>
        </p:txBody>
      </p:sp>
      <p:graphicFrame>
        <p:nvGraphicFramePr>
          <p:cNvPr id="104" name="Google Shape;104;g3a0a49cc88b_0_101"/>
          <p:cNvGraphicFramePr/>
          <p:nvPr/>
        </p:nvGraphicFramePr>
        <p:xfrm>
          <a:off x="2699362" y="11534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{C9C69255-358F-42CE-884E-C861EEB03633}</a:tableStyleId>
              </a:tblPr>
              <a:tblGrid>
                <a:gridCol w="1633325"/>
                <a:gridCol w="4931575"/>
              </a:tblGrid>
              <a:tr h="51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sng" cap="none" strike="noStrike">
                          <a:solidFill>
                            <a:srgbClr val="0563C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GEO BON</a:t>
                      </a:r>
                      <a:endParaRPr b="1" sz="1600" u="sng" cap="none" strike="noStrike">
                        <a:solidFill>
                          <a:srgbClr val="0563C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59050" marL="5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 Biodiversity Observation Network</a:t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sng" cap="none" strike="noStrike">
                          <a:solidFill>
                            <a:srgbClr val="0563C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IOC/UNESCO</a:t>
                      </a:r>
                      <a:endParaRPr b="1" sz="1600" u="sng" cap="none" strike="noStrike">
                        <a:solidFill>
                          <a:srgbClr val="0563C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59050" marL="5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Intergovernmental Oceanographic Commission of UNESCO</a:t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sng" cap="none" strike="noStrike">
                          <a:solidFill>
                            <a:srgbClr val="0563C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IPBES</a:t>
                      </a:r>
                      <a:endParaRPr b="1" sz="1600" u="sng" cap="none" strike="noStrike">
                        <a:solidFill>
                          <a:srgbClr val="0563C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59050" marL="5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Inter-governmental Platform on Biodiversity and Ecosystem Service (analogous to IPCC)</a:t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0563C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Ramsar Convention on Wetlands</a:t>
                      </a:r>
                      <a:endParaRPr b="1" sz="1600" u="none" cap="none" strike="noStrike">
                        <a:solidFill>
                          <a:srgbClr val="0563C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59050" marL="5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International treaty on Wetlands</a:t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sng" cap="none" strike="noStrike">
                          <a:solidFill>
                            <a:srgbClr val="0563C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TNFD</a:t>
                      </a:r>
                      <a:r>
                        <a:rPr b="1" lang="en-GB" sz="1600" u="sng" cap="none" strike="noStrike">
                          <a:solidFill>
                            <a:srgbClr val="0563C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(+)</a:t>
                      </a:r>
                      <a:endParaRPr b="1" sz="1600" u="sng" cap="none" strike="noStrike">
                        <a:solidFill>
                          <a:srgbClr val="0563C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59050" marL="5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Taskforce on Nature-related Financial Disclosures (“nature finance”)</a:t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sng" cap="none" strike="noStrike">
                          <a:solidFill>
                            <a:srgbClr val="0563C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UNCBD</a:t>
                      </a:r>
                      <a:endParaRPr b="1" sz="1600" u="sng" cap="none" strike="noStrike">
                        <a:solidFill>
                          <a:srgbClr val="0563C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59050" marL="5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Convention on Biological Diversity</a:t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sng" cap="none" strike="noStrike">
                          <a:solidFill>
                            <a:srgbClr val="0563C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UNCCD</a:t>
                      </a:r>
                      <a:endParaRPr b="1" sz="1600" u="sng" cap="none" strike="noStrike">
                        <a:solidFill>
                          <a:srgbClr val="0563C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59050" marL="5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Convention to Combat Desertification</a:t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sng" cap="none" strike="noStrike">
                          <a:solidFill>
                            <a:srgbClr val="0563C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UNSEEA</a:t>
                      </a:r>
                      <a:endParaRPr b="1" sz="1600" u="sng" cap="none" strike="noStrike">
                        <a:solidFill>
                          <a:srgbClr val="0563C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59050" marL="5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System of Environmental-Economic Accounting</a:t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a0a49cc88b_0_10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User Needs (sample)</a:t>
            </a:r>
            <a:endParaRPr/>
          </a:p>
        </p:txBody>
      </p:sp>
      <p:pic>
        <p:nvPicPr>
          <p:cNvPr id="110" name="Google Shape;110;g3a0a49cc88b_0_106"/>
          <p:cNvPicPr preferRelativeResize="0"/>
          <p:nvPr/>
        </p:nvPicPr>
        <p:blipFill rotWithShape="1">
          <a:blip r:embed="rId3">
            <a:alphaModFix/>
          </a:blip>
          <a:srcRect b="0" l="0" r="0" t="1661"/>
          <a:stretch/>
        </p:blipFill>
        <p:spPr>
          <a:xfrm>
            <a:off x="914400" y="1055080"/>
            <a:ext cx="10731638" cy="5489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a0a49cc88b_0_111"/>
          <p:cNvSpPr txBox="1"/>
          <p:nvPr>
            <p:ph idx="1" type="body"/>
          </p:nvPr>
        </p:nvSpPr>
        <p:spPr>
          <a:xfrm>
            <a:off x="281350" y="1348900"/>
            <a:ext cx="11723100" cy="51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/>
              <a:t>0) No action</a:t>
            </a:r>
            <a:endParaRPr/>
          </a:p>
          <a:p>
            <a:pPr indent="-514350" lvl="0" marL="5651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GB"/>
              <a:t>Working Group</a:t>
            </a:r>
            <a:endParaRPr/>
          </a:p>
          <a:p>
            <a:pPr indent="-514350" lvl="0" marL="5651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GB"/>
              <a:t>Virtual Constellation</a:t>
            </a:r>
            <a:endParaRPr/>
          </a:p>
          <a:p>
            <a:pPr indent="-514350" lvl="0" marL="5651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GB"/>
              <a:t>Subgroup under the LSI-VC</a:t>
            </a:r>
            <a:endParaRPr/>
          </a:p>
          <a:p>
            <a:pPr indent="-514350" lvl="0" marL="5651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GB"/>
              <a:t>Ad Hoc Team </a:t>
            </a:r>
            <a:endParaRPr/>
          </a:p>
          <a:p>
            <a:pPr indent="-514350" lvl="0" marL="5651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GB"/>
              <a:t>Federated approach</a:t>
            </a:r>
            <a:endParaRPr/>
          </a:p>
        </p:txBody>
      </p:sp>
      <p:sp>
        <p:nvSpPr>
          <p:cNvPr id="116" name="Google Shape;116;g3a0a49cc88b_0_1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Options Considered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a0a49cc88b_0_1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Option Comparison (1/2) </a:t>
            </a:r>
            <a:endParaRPr/>
          </a:p>
        </p:txBody>
      </p:sp>
      <p:graphicFrame>
        <p:nvGraphicFramePr>
          <p:cNvPr id="122" name="Google Shape;122;g3a0a49cc88b_0_116"/>
          <p:cNvGraphicFramePr/>
          <p:nvPr/>
        </p:nvGraphicFramePr>
        <p:xfrm>
          <a:off x="245600" y="11215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{EC50DA65-88E2-4C59-87F4-F799C124640F}</a:tableStyleId>
              </a:tblPr>
              <a:tblGrid>
                <a:gridCol w="2029075"/>
                <a:gridCol w="4496425"/>
                <a:gridCol w="5305025"/>
              </a:tblGrid>
              <a:tr h="523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Option</a:t>
                      </a:r>
                      <a:endParaRPr b="1"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Benefits</a:t>
                      </a:r>
                      <a:endParaRPr b="1"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Challenges</a:t>
                      </a:r>
                      <a:endParaRPr b="1"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0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0) No action</a:t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None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Fails to address major societal need to which EO is essential 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848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1) CEOS Working Group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Long-term commitments from Agencies</a:t>
                      </a:r>
                      <a:endParaRPr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Structured leadership model ensures continuity</a:t>
                      </a:r>
                      <a:endParaRPr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Strongest ties to international conventions (CBD, Ramsar, UNCCD)</a:t>
                      </a:r>
                      <a:endParaRPr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 visibility &amp; influence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 resource requirement (sustained commitment from at least 4-5 Agencies)</a:t>
                      </a:r>
                      <a:endParaRPr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Highly structured leadership model</a:t>
                      </a:r>
                      <a:endParaRPr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Heaviest mandate (e.g., high international visibility)</a:t>
                      </a:r>
                      <a:endParaRPr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Heaviest reporting requirements</a:t>
                      </a:r>
                      <a:endParaRPr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Heaviest travel burden (e.g., annual meeting)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28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2) CEOS Virtual Constellation</a:t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Flexible structure for leadership and reporting</a:t>
                      </a:r>
                      <a:endParaRPr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Well-suited for changes in membership, expertise, &amp; activities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Manageable reporting and leadership responsibilities</a:t>
                      </a:r>
                      <a:endParaRPr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Focuses on coordination across CEOS (like a WG)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Proven success model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Requires sustained Agency commitment to provide leadership</a:t>
                      </a:r>
                      <a:endParaRPr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Requires sufficient Agency support for expertise and continuity</a:t>
                      </a:r>
                      <a:endParaRPr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Other challenges similar to other options</a:t>
                      </a:r>
                      <a:endParaRPr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challenges were identified that could not be addressed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a0a49cc88b_0_12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Option Comparison (2/2)</a:t>
            </a:r>
            <a:endParaRPr/>
          </a:p>
        </p:txBody>
      </p:sp>
      <p:graphicFrame>
        <p:nvGraphicFramePr>
          <p:cNvPr id="128" name="Google Shape;128;g3a0a49cc88b_0_121"/>
          <p:cNvGraphicFramePr/>
          <p:nvPr/>
        </p:nvGraphicFramePr>
        <p:xfrm>
          <a:off x="245600" y="1121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{EC50DA65-88E2-4C59-87F4-F799C124640F}</a:tableStyleId>
              </a:tblPr>
              <a:tblGrid>
                <a:gridCol w="1876950"/>
                <a:gridCol w="4639200"/>
                <a:gridCol w="5234200"/>
              </a:tblGrid>
              <a:tr h="395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Option</a:t>
                      </a:r>
                      <a:endParaRPr b="1"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Benefits</a:t>
                      </a:r>
                      <a:endParaRPr b="1"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Challenges</a:t>
                      </a:r>
                      <a:endParaRPr b="1"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579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3) Subgroup in LSI-VC</a:t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Avoids creation of new WG or VC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Simplifies startup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Synergies with existing LSI-VC work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Supports coordination with other CEOS terrestrial activities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Terrestrial: excludes extensive marine and coastal biodiversity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Lacks alignment with Agency marine obs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Diluted biodiversity visibility within CEOS</a:t>
                      </a:r>
                      <a:endParaRPr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 subgroup still required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579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4) Ad Hoc Teams</a:t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 setup and admin burden</a:t>
                      </a:r>
                      <a:endParaRPr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Effective for addressing a specific topic or external requests</a:t>
                      </a:r>
                      <a:endParaRPr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Clear focus, outputs, and outcomes</a:t>
                      </a:r>
                      <a:endParaRPr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“Entry point” for CEOS Agencies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Lacks long-term relationship with users </a:t>
                      </a:r>
                      <a:endParaRPr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Narrow focus on a single topic; limited impact</a:t>
                      </a:r>
                      <a:endParaRPr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Finite duration </a:t>
                      </a:r>
                      <a:endParaRPr/>
                    </a:p>
                    <a:p>
                      <a:pPr indent="-228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211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5) Federated Approach </a:t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Avoids creating a new WG or VC</a:t>
                      </a:r>
                      <a:endParaRPr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Avoids some governance overhead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Leverages existing entities and expertise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Still requires coordination across CEOS entities</a:t>
                      </a:r>
                      <a:endParaRPr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Lacks strategic focus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Weak CEOS identity and visibility</a:t>
                      </a:r>
                      <a:endParaRPr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Existing entities have limited biodiversity expertise</a:t>
                      </a:r>
                      <a:endParaRPr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Existing entities already have established priorities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Geller, Gary N (US 398P)</dc:creator>
</cp:coreProperties>
</file>